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48" autoAdjust="0"/>
  </p:normalViewPr>
  <p:slideViewPr>
    <p:cSldViewPr snapToGrid="0" snapToObjects="1">
      <p:cViewPr varScale="1">
        <p:scale>
          <a:sx n="105" d="100"/>
          <a:sy n="10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3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1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0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4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EB45-0370-464F-BE41-B2C1301FCC75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9909-8F6C-8446-94F0-B6A3055B3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953" y="2201334"/>
            <a:ext cx="59939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Example :  7 MeV e- on 1 mm W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Concept for </a:t>
            </a:r>
            <a:r>
              <a:rPr lang="en-US" sz="3200" smtClean="0"/>
              <a:t>JLab-EPIC </a:t>
            </a:r>
            <a:r>
              <a:rPr lang="en-US" sz="3200" dirty="0" smtClean="0"/>
              <a:t>?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Test Idea for UITF </a:t>
            </a:r>
            <a:r>
              <a:rPr lang="en-US" sz="3200" dirty="0" smtClean="0"/>
              <a:t>?</a:t>
            </a:r>
          </a:p>
          <a:p>
            <a:pPr marL="457200" indent="-457200">
              <a:buFont typeface="Wingdings" charset="2"/>
              <a:buChar char="q"/>
            </a:pPr>
            <a:endParaRPr lang="en-US" sz="3200" dirty="0"/>
          </a:p>
          <a:p>
            <a:pPr marL="457200" indent="-457200">
              <a:buFont typeface="Wingdings" charset="2"/>
              <a:buChar char="q"/>
            </a:pPr>
            <a:r>
              <a:rPr lang="en-US" sz="3200" dirty="0" smtClean="0"/>
              <a:t>Parts !</a:t>
            </a:r>
            <a:endParaRPr lang="en-US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2997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LDRD Brainstorming Session</a:t>
            </a:r>
          </a:p>
          <a:p>
            <a:pPr algn="ctr"/>
            <a:r>
              <a:rPr lang="en-US" dirty="0" smtClean="0"/>
              <a:t>Joe Grames</a:t>
            </a:r>
          </a:p>
          <a:p>
            <a:pPr algn="ctr"/>
            <a:r>
              <a:rPr lang="en-US" dirty="0" smtClean="0"/>
              <a:t>April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4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1931" y="172877"/>
            <a:ext cx="889655" cy="1431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</a:p>
          <a:p>
            <a:pPr algn="ctr"/>
            <a:r>
              <a:rPr lang="en-US" dirty="0" smtClean="0"/>
              <a:t>1 mm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31718" y="65933"/>
            <a:ext cx="2199424" cy="16585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</a:t>
            </a:r>
            <a:r>
              <a:rPr lang="en-US" dirty="0" smtClean="0"/>
              <a:t> = 10M</a:t>
            </a:r>
          </a:p>
          <a:p>
            <a:r>
              <a:rPr lang="en-US" dirty="0" smtClean="0"/>
              <a:t>E = 7 MeV</a:t>
            </a:r>
          </a:p>
          <a:p>
            <a:r>
              <a:rPr lang="en-US" dirty="0" smtClean="0"/>
              <a:t>P = 100% long.</a:t>
            </a:r>
          </a:p>
        </p:txBody>
      </p:sp>
      <p:pic>
        <p:nvPicPr>
          <p:cNvPr id="8" name="Picture 7" descr="plot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/>
          <a:stretch/>
        </p:blipFill>
        <p:spPr>
          <a:xfrm>
            <a:off x="98671" y="2080559"/>
            <a:ext cx="3456409" cy="2910114"/>
          </a:xfrm>
          <a:prstGeom prst="rect">
            <a:avLst/>
          </a:prstGeom>
        </p:spPr>
      </p:pic>
      <p:pic>
        <p:nvPicPr>
          <p:cNvPr id="9" name="Picture 8" descr="plo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04" y="0"/>
            <a:ext cx="4318000" cy="3949548"/>
          </a:xfrm>
          <a:prstGeom prst="rect">
            <a:avLst/>
          </a:prstGeom>
        </p:spPr>
      </p:pic>
      <p:pic>
        <p:nvPicPr>
          <p:cNvPr id="10" name="Picture 9" descr="plo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90" y="3463677"/>
            <a:ext cx="5068110" cy="33943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3853361" y="3488153"/>
            <a:ext cx="69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41163" y="6337792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(MeV/c)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16265" y="3427392"/>
            <a:ext cx="105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(MeV)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67279" y="4662843"/>
            <a:ext cx="1483894" cy="0"/>
          </a:xfrm>
          <a:prstGeom prst="line">
            <a:avLst/>
          </a:prstGeom>
          <a:ln w="6985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23" y="2872629"/>
            <a:ext cx="1368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Electrons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DF=100%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= 36 </a:t>
            </a:r>
            <a:r>
              <a:rPr lang="en-US" dirty="0" err="1" smtClean="0">
                <a:solidFill>
                  <a:srgbClr val="008000"/>
                </a:solidFill>
              </a:rPr>
              <a:t>pC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10 MeV</a:t>
            </a:r>
          </a:p>
        </p:txBody>
      </p:sp>
      <p:sp>
        <p:nvSpPr>
          <p:cNvPr id="9" name="Donut 8"/>
          <p:cNvSpPr/>
          <p:nvPr/>
        </p:nvSpPr>
        <p:spPr>
          <a:xfrm>
            <a:off x="4326793" y="4662844"/>
            <a:ext cx="316705" cy="357764"/>
          </a:xfrm>
          <a:prstGeom prst="donut">
            <a:avLst>
              <a:gd name="adj" fmla="val 1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1173" y="4422211"/>
            <a:ext cx="173789" cy="50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0"/>
          </p:cNvCxnSpPr>
          <p:nvPr/>
        </p:nvCxnSpPr>
        <p:spPr>
          <a:xfrm flipV="1">
            <a:off x="3024962" y="4662844"/>
            <a:ext cx="1460184" cy="13367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9321" y="5306260"/>
            <a:ext cx="395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Accumulations  = 20 </a:t>
            </a:r>
            <a:r>
              <a:rPr lang="en-US" dirty="0" err="1" smtClean="0"/>
              <a:t>ms</a:t>
            </a:r>
            <a:r>
              <a:rPr lang="en-US" dirty="0" smtClean="0"/>
              <a:t> / 3.23 us = 6192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51836" y="4664470"/>
            <a:ext cx="696580" cy="442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4490" y="2873884"/>
            <a:ext cx="23448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Accumulated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 3.23us / 20ms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= 2.2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277570" y="4653035"/>
            <a:ext cx="696580" cy="4420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33919" y="2867794"/>
            <a:ext cx="1492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22.7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DF=100%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” = 0.28 </a:t>
            </a:r>
            <a:r>
              <a:rPr lang="en-US" dirty="0" err="1" smtClean="0">
                <a:solidFill>
                  <a:srgbClr val="0000FF"/>
                </a:solidFill>
              </a:rPr>
              <a:t>fC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6981" y="915985"/>
            <a:ext cx="175134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Produce 817uA polarized e- and accelerator to 10 MeV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41564" y="4225294"/>
            <a:ext cx="725715" cy="9018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187385" y="915985"/>
            <a:ext cx="176775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2:</a:t>
            </a:r>
          </a:p>
          <a:p>
            <a:r>
              <a:rPr lang="en-US" dirty="0" smtClean="0"/>
              <a:t>Collide 8kW of beam power in 1.2 mm W target (1e+/1250e-)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07539" y="915985"/>
            <a:ext cx="176775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3:</a:t>
            </a:r>
          </a:p>
          <a:p>
            <a:r>
              <a:rPr lang="en-US" dirty="0" smtClean="0"/>
              <a:t>Collect e+ beam in accumulator (1e+/100,000e-) for 6192 </a:t>
            </a:r>
            <a:r>
              <a:rPr lang="en-US" dirty="0" err="1" smtClean="0"/>
              <a:t>revol</a:t>
            </a:r>
            <a:r>
              <a:rPr lang="en-US" dirty="0" smtClean="0"/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0834" y="915985"/>
            <a:ext cx="2206020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 4:</a:t>
            </a:r>
          </a:p>
          <a:p>
            <a:r>
              <a:rPr lang="en-US" dirty="0" smtClean="0"/>
              <a:t>Dump 3.23 us train of 2.2pC e+ bunches (73) every 20 </a:t>
            </a:r>
            <a:r>
              <a:rPr lang="en-US" dirty="0" err="1" smtClean="0"/>
              <a:t>ms</a:t>
            </a:r>
            <a:r>
              <a:rPr lang="en-US" dirty="0" smtClean="0"/>
              <a:t> with frequency 22.7 MHz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0" y="12095"/>
            <a:ext cx="2472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Dare to dream !!!!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710540" y="6034669"/>
            <a:ext cx="754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3.23us is lengthy=962m (150m), maybe do this 10x @ 0.323us (R=15m)???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0"/>
            <a:ext cx="2981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think small first !!!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30910" r="49412" b="11902"/>
          <a:stretch/>
        </p:blipFill>
        <p:spPr bwMode="auto">
          <a:xfrm rot="10800000">
            <a:off x="129969" y="1076475"/>
            <a:ext cx="8911826" cy="5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222137" y="5140476"/>
            <a:ext cx="1120613" cy="580830"/>
          </a:xfrm>
          <a:prstGeom prst="line">
            <a:avLst/>
          </a:prstGeom>
          <a:ln w="69850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535" y="2976894"/>
            <a:ext cx="1313180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Electrons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f = 750 MHz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Q</a:t>
            </a:r>
            <a:r>
              <a:rPr lang="en-US" baseline="-25000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= 14 </a:t>
            </a:r>
            <a:r>
              <a:rPr lang="en-US" dirty="0" err="1" smtClean="0">
                <a:solidFill>
                  <a:srgbClr val="008000"/>
                </a:solidFill>
              </a:rPr>
              <a:t>fC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&lt;I&gt;=10 </a:t>
            </a:r>
            <a:r>
              <a:rPr lang="en-US" dirty="0" err="1" smtClean="0">
                <a:solidFill>
                  <a:srgbClr val="008000"/>
                </a:solidFill>
              </a:rPr>
              <a:t>uA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10 MeV</a:t>
            </a:r>
          </a:p>
        </p:txBody>
      </p:sp>
      <p:sp>
        <p:nvSpPr>
          <p:cNvPr id="7" name="Donut 6"/>
          <p:cNvSpPr/>
          <p:nvPr/>
        </p:nvSpPr>
        <p:spPr>
          <a:xfrm>
            <a:off x="2022414" y="3144760"/>
            <a:ext cx="1811779" cy="1616470"/>
          </a:xfrm>
          <a:prstGeom prst="donut">
            <a:avLst>
              <a:gd name="adj" fmla="val 1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9988205">
            <a:off x="2110111" y="4982798"/>
            <a:ext cx="248888" cy="438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3"/>
          </p:cNvCxnSpPr>
          <p:nvPr/>
        </p:nvCxnSpPr>
        <p:spPr>
          <a:xfrm flipV="1">
            <a:off x="2345570" y="4664470"/>
            <a:ext cx="1004811" cy="481572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9939" y="4114463"/>
            <a:ext cx="696580" cy="334504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9305" y="773240"/>
            <a:ext cx="400622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Accumulated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Bunch space = 1.33 ns = 0.4 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10 bunches =&gt; C=4 m (D=1.3m) = 13.3 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Accumulate for 100 </a:t>
            </a:r>
            <a:r>
              <a:rPr lang="en-US" dirty="0" err="1" smtClean="0">
                <a:solidFill>
                  <a:srgbClr val="0000FF"/>
                </a:solidFill>
              </a:rPr>
              <a:t>ms</a:t>
            </a:r>
            <a:r>
              <a:rPr lang="en-US" dirty="0" smtClean="0">
                <a:solidFill>
                  <a:srgbClr val="0000FF"/>
                </a:solidFill>
              </a:rPr>
              <a:t> =&gt; 7.5E6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Qe</a:t>
            </a:r>
            <a:r>
              <a:rPr lang="en-US" dirty="0" smtClean="0">
                <a:solidFill>
                  <a:srgbClr val="0000FF"/>
                </a:solidFill>
              </a:rPr>
              <a:t>+ = 14E-15 / 1E5 * 7.5E6 = 1.0 </a:t>
            </a:r>
            <a:r>
              <a:rPr lang="en-US" dirty="0" err="1" smtClean="0">
                <a:solidFill>
                  <a:srgbClr val="0000FF"/>
                </a:solidFill>
              </a:rPr>
              <a:t>pC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4990" y="4877680"/>
            <a:ext cx="183896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CW Positrons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 = 750 MHz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DF=100%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Q</a:t>
            </a:r>
            <a:r>
              <a:rPr lang="en-US" baseline="-25000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Tot = 11E-18 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5 MeV?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34613" y="3394972"/>
            <a:ext cx="50093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Diagnostic Line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Sing : 110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 : 11E-18C @ 750 MHz (DF=100%)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Accu</a:t>
            </a:r>
            <a:r>
              <a:rPr lang="en-US" sz="1600" dirty="0" smtClean="0">
                <a:solidFill>
                  <a:srgbClr val="0000FF"/>
                </a:solidFill>
              </a:rPr>
              <a:t>:  &lt;110 </a:t>
            </a:r>
            <a:r>
              <a:rPr lang="en-US" sz="1600" dirty="0" err="1" smtClean="0">
                <a:solidFill>
                  <a:srgbClr val="0000FF"/>
                </a:solidFill>
              </a:rPr>
              <a:t>pA</a:t>
            </a:r>
            <a:r>
              <a:rPr lang="en-US" sz="1600" dirty="0" smtClean="0">
                <a:solidFill>
                  <a:srgbClr val="0000FF"/>
                </a:solidFill>
              </a:rPr>
              <a:t>&gt; : 1E-12C @ 750 MHz (DF=13.3ns/100ms)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2685143" y="5111154"/>
            <a:ext cx="795657" cy="343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222137" y="4454222"/>
            <a:ext cx="514741" cy="828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79939" y="4287900"/>
            <a:ext cx="656659" cy="284100"/>
          </a:xfrm>
          <a:prstGeom prst="line">
            <a:avLst/>
          </a:prstGeom>
          <a:ln w="34925"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17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57" y="205888"/>
            <a:ext cx="839204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Production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</a:t>
            </a:r>
            <a:r>
              <a:rPr lang="en-US" sz="1600" dirty="0" err="1" smtClean="0"/>
              <a:t>PEPPo</a:t>
            </a:r>
            <a:r>
              <a:rPr lang="en-US" sz="1600" dirty="0" smtClean="0"/>
              <a:t> Low-Power (100W) cooled target ladder; need to find W targets (0.1, 1, 2? mm)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err="1" smtClean="0"/>
              <a:t>Niowave</a:t>
            </a:r>
            <a:r>
              <a:rPr lang="en-US" sz="1600" dirty="0" smtClean="0"/>
              <a:t> stretch plan - lead bismuth eutectic target (100kW, 125 kW/cm2)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Lead – </a:t>
            </a:r>
            <a:r>
              <a:rPr lang="en-US" sz="1600" dirty="0" smtClean="0"/>
              <a:t>Estimate ~</a:t>
            </a:r>
            <a:r>
              <a:rPr lang="en-US" sz="1600" dirty="0"/>
              <a:t>80 </a:t>
            </a:r>
            <a:r>
              <a:rPr lang="en-US" sz="1600" dirty="0" err="1"/>
              <a:t>sq.ft</a:t>
            </a:r>
            <a:r>
              <a:rPr lang="en-US" sz="1600" dirty="0"/>
              <a:t>. of 2” thickness in CEBAF </a:t>
            </a:r>
            <a:r>
              <a:rPr lang="en-US" sz="1600" dirty="0" smtClean="0"/>
              <a:t>injector</a:t>
            </a:r>
          </a:p>
          <a:p>
            <a:r>
              <a:rPr lang="en-US" sz="1600" dirty="0" smtClean="0"/>
              <a:t>Post target collection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High field solenoid – assembled (at MMF?); needs 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(1) High field solenoid – coil (Test Lab); needs steel &amp; PS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tungsten beam scrapers w/ linear actuators</a:t>
            </a:r>
          </a:p>
          <a:p>
            <a:r>
              <a:rPr lang="en-US" sz="1600" dirty="0" smtClean="0"/>
              <a:t>Diagnostics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Viewers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 Linear motion actuators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(2)</a:t>
            </a:r>
            <a:r>
              <a:rPr lang="en-US" sz="1600" dirty="0"/>
              <a:t> </a:t>
            </a:r>
            <a:r>
              <a:rPr lang="en-US" sz="1600" dirty="0" smtClean="0"/>
              <a:t>annihilation detectors and cross; needs DAQ and target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RF cavity?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Wire scanner</a:t>
            </a:r>
          </a:p>
          <a:p>
            <a:r>
              <a:rPr lang="en-US" sz="1600" dirty="0" smtClean="0"/>
              <a:t>Accumulator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Design and build : dipoles, RF cavity?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2240" y="0"/>
            <a:ext cx="2168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Parts for experiment</a:t>
            </a:r>
          </a:p>
        </p:txBody>
      </p:sp>
      <p:pic>
        <p:nvPicPr>
          <p:cNvPr id="4" name="Picture 3" descr="IMG_3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0083" y="4819281"/>
            <a:ext cx="2320661" cy="1740496"/>
          </a:xfrm>
          <a:prstGeom prst="rect">
            <a:avLst/>
          </a:prstGeom>
        </p:spPr>
      </p:pic>
      <p:pic>
        <p:nvPicPr>
          <p:cNvPr id="5" name="Picture 4" descr="IMG_38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96" y="4529198"/>
            <a:ext cx="3105069" cy="2328802"/>
          </a:xfrm>
          <a:prstGeom prst="rect">
            <a:avLst/>
          </a:prstGeom>
        </p:spPr>
      </p:pic>
      <p:pic>
        <p:nvPicPr>
          <p:cNvPr id="6" name="Picture 5" descr="IMG_38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5433" r="21294"/>
          <a:stretch/>
        </p:blipFill>
        <p:spPr>
          <a:xfrm rot="5400000">
            <a:off x="4811181" y="4571725"/>
            <a:ext cx="2320661" cy="2251894"/>
          </a:xfrm>
          <a:prstGeom prst="rect">
            <a:avLst/>
          </a:prstGeom>
        </p:spPr>
      </p:pic>
      <p:pic>
        <p:nvPicPr>
          <p:cNvPr id="8" name="Picture 7" descr="IMG_380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" t="37040" b="12847"/>
          <a:stretch/>
        </p:blipFill>
        <p:spPr>
          <a:xfrm rot="16200000">
            <a:off x="6461455" y="5235440"/>
            <a:ext cx="2280255" cy="983658"/>
          </a:xfrm>
          <a:prstGeom prst="rect">
            <a:avLst/>
          </a:prstGeom>
        </p:spPr>
      </p:pic>
      <p:pic>
        <p:nvPicPr>
          <p:cNvPr id="9" name="Picture 8" descr="IMG_380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28325" r="1820" b="19565"/>
          <a:stretch/>
        </p:blipFill>
        <p:spPr>
          <a:xfrm rot="5400000">
            <a:off x="7441895" y="5188856"/>
            <a:ext cx="2353621" cy="10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503</Words>
  <Application>Microsoft Macintosh PowerPoint</Application>
  <PresentationFormat>On-screen Show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15</cp:revision>
  <dcterms:created xsi:type="dcterms:W3CDTF">2016-04-08T14:49:54Z</dcterms:created>
  <dcterms:modified xsi:type="dcterms:W3CDTF">2016-04-08T17:37:37Z</dcterms:modified>
</cp:coreProperties>
</file>