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9" r:id="rId3"/>
    <p:sldId id="261" r:id="rId4"/>
    <p:sldId id="258" r:id="rId5"/>
    <p:sldId id="262" r:id="rId6"/>
    <p:sldId id="265" r:id="rId7"/>
    <p:sldId id="25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30"/>
  </p:normalViewPr>
  <p:slideViewPr>
    <p:cSldViewPr snapToGrid="0" snapToObjects="1">
      <p:cViewPr varScale="1">
        <p:scale>
          <a:sx n="124" d="100"/>
          <a:sy n="124" d="100"/>
        </p:scale>
        <p:origin x="1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C4A23A-1982-8A47-B4A4-B8139B6DF18C}"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311445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4A23A-1982-8A47-B4A4-B8139B6DF18C}"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283611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4A23A-1982-8A47-B4A4-B8139B6DF18C}"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402064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C4A23A-1982-8A47-B4A4-B8139B6DF18C}"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124699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C4A23A-1982-8A47-B4A4-B8139B6DF18C}" type="datetimeFigureOut">
              <a:rPr lang="en-US" smtClean="0"/>
              <a:t>6/7/18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2067020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C4A23A-1982-8A47-B4A4-B8139B6DF18C}"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256551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C4A23A-1982-8A47-B4A4-B8139B6DF18C}" type="datetimeFigureOut">
              <a:rPr lang="en-US" smtClean="0"/>
              <a:t>6/7/18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41562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C4A23A-1982-8A47-B4A4-B8139B6DF18C}" type="datetimeFigureOut">
              <a:rPr lang="en-US" smtClean="0"/>
              <a:t>6/7/18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11287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C4A23A-1982-8A47-B4A4-B8139B6DF18C}" type="datetimeFigureOut">
              <a:rPr lang="en-US" smtClean="0"/>
              <a:t>6/7/18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163880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C4A23A-1982-8A47-B4A4-B8139B6DF18C}"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180308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C4A23A-1982-8A47-B4A4-B8139B6DF18C}" type="datetimeFigureOut">
              <a:rPr lang="en-US" smtClean="0"/>
              <a:t>6/7/18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03F4B-5825-9640-A405-39B8A04D900A}" type="slidenum">
              <a:rPr lang="en-US" smtClean="0"/>
              <a:t>‹#›</a:t>
            </a:fld>
            <a:endParaRPr lang="en-US"/>
          </a:p>
        </p:txBody>
      </p:sp>
    </p:spTree>
    <p:extLst>
      <p:ext uri="{BB962C8B-B14F-4D97-AF65-F5344CB8AC3E}">
        <p14:creationId xmlns:p14="http://schemas.microsoft.com/office/powerpoint/2010/main" val="303649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C4A23A-1982-8A47-B4A4-B8139B6DF18C}" type="datetimeFigureOut">
              <a:rPr lang="en-US" smtClean="0"/>
              <a:t>6/7/18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03F4B-5825-9640-A405-39B8A04D900A}" type="slidenum">
              <a:rPr lang="en-US" smtClean="0"/>
              <a:t>‹#›</a:t>
            </a:fld>
            <a:endParaRPr lang="en-US"/>
          </a:p>
        </p:txBody>
      </p:sp>
    </p:spTree>
    <p:extLst>
      <p:ext uri="{BB962C8B-B14F-4D97-AF65-F5344CB8AC3E}">
        <p14:creationId xmlns:p14="http://schemas.microsoft.com/office/powerpoint/2010/main" val="3080326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BA6FDC-7130-9C4B-8C04-FFDF9BDACE3A}"/>
              </a:ext>
            </a:extLst>
          </p:cNvPr>
          <p:cNvPicPr>
            <a:picLocks noChangeAspect="1"/>
          </p:cNvPicPr>
          <p:nvPr/>
        </p:nvPicPr>
        <p:blipFill>
          <a:blip r:embed="rId2"/>
          <a:stretch>
            <a:fillRect/>
          </a:stretch>
        </p:blipFill>
        <p:spPr>
          <a:xfrm>
            <a:off x="666750" y="990600"/>
            <a:ext cx="7810500" cy="4876800"/>
          </a:xfrm>
          <a:prstGeom prst="rect">
            <a:avLst/>
          </a:prstGeom>
        </p:spPr>
      </p:pic>
      <p:sp>
        <p:nvSpPr>
          <p:cNvPr id="6" name="TextBox 5">
            <a:extLst>
              <a:ext uri="{FF2B5EF4-FFF2-40B4-BE49-F238E27FC236}">
                <a16:creationId xmlns:a16="http://schemas.microsoft.com/office/drawing/2014/main" id="{B7D18F85-4478-5145-B5A5-10AB5A043515}"/>
              </a:ext>
            </a:extLst>
          </p:cNvPr>
          <p:cNvSpPr txBox="1"/>
          <p:nvPr/>
        </p:nvSpPr>
        <p:spPr>
          <a:xfrm>
            <a:off x="1576251" y="269966"/>
            <a:ext cx="4021165" cy="369332"/>
          </a:xfrm>
          <a:prstGeom prst="rect">
            <a:avLst/>
          </a:prstGeom>
          <a:noFill/>
        </p:spPr>
        <p:txBody>
          <a:bodyPr wrap="none" rtlCol="0">
            <a:spAutoFit/>
          </a:bodyPr>
          <a:lstStyle/>
          <a:p>
            <a:r>
              <a:rPr lang="en-US" dirty="0"/>
              <a:t>May 2018. Composite all runs, all events.</a:t>
            </a:r>
          </a:p>
        </p:txBody>
      </p:sp>
    </p:spTree>
    <p:extLst>
      <p:ext uri="{BB962C8B-B14F-4D97-AF65-F5344CB8AC3E}">
        <p14:creationId xmlns:p14="http://schemas.microsoft.com/office/powerpoint/2010/main" val="6248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B9B7CD-0345-5145-9ABA-591F1488D493}"/>
              </a:ext>
            </a:extLst>
          </p:cNvPr>
          <p:cNvPicPr>
            <a:picLocks noChangeAspect="1"/>
          </p:cNvPicPr>
          <p:nvPr/>
        </p:nvPicPr>
        <p:blipFill>
          <a:blip r:embed="rId2"/>
          <a:stretch>
            <a:fillRect/>
          </a:stretch>
        </p:blipFill>
        <p:spPr>
          <a:xfrm rot="10800000">
            <a:off x="4724400" y="0"/>
            <a:ext cx="4419600" cy="3060700"/>
          </a:xfrm>
          <a:prstGeom prst="rect">
            <a:avLst/>
          </a:prstGeom>
        </p:spPr>
      </p:pic>
      <p:sp>
        <p:nvSpPr>
          <p:cNvPr id="9" name="TextBox 8">
            <a:extLst>
              <a:ext uri="{FF2B5EF4-FFF2-40B4-BE49-F238E27FC236}">
                <a16:creationId xmlns:a16="http://schemas.microsoft.com/office/drawing/2014/main" id="{D0743DDF-C9F6-B546-9391-D351BDAA3C10}"/>
              </a:ext>
            </a:extLst>
          </p:cNvPr>
          <p:cNvSpPr txBox="1"/>
          <p:nvPr/>
        </p:nvSpPr>
        <p:spPr>
          <a:xfrm>
            <a:off x="6551301" y="3021149"/>
            <a:ext cx="2523127" cy="369332"/>
          </a:xfrm>
          <a:prstGeom prst="rect">
            <a:avLst/>
          </a:prstGeom>
          <a:noFill/>
        </p:spPr>
        <p:txBody>
          <a:bodyPr wrap="none" rtlCol="0">
            <a:spAutoFit/>
          </a:bodyPr>
          <a:lstStyle/>
          <a:p>
            <a:r>
              <a:rPr lang="en-US" dirty="0"/>
              <a:t>September 2015, ~1500s</a:t>
            </a:r>
          </a:p>
        </p:txBody>
      </p:sp>
      <p:cxnSp>
        <p:nvCxnSpPr>
          <p:cNvPr id="14" name="Straight Arrow Connector 13">
            <a:extLst>
              <a:ext uri="{FF2B5EF4-FFF2-40B4-BE49-F238E27FC236}">
                <a16:creationId xmlns:a16="http://schemas.microsoft.com/office/drawing/2014/main" id="{F781FEC2-AB60-1348-B7E5-3E61AD4FDBE7}"/>
              </a:ext>
            </a:extLst>
          </p:cNvPr>
          <p:cNvCxnSpPr>
            <a:cxnSpLocks/>
            <a:stCxn id="16" idx="3"/>
          </p:cNvCxnSpPr>
          <p:nvPr/>
        </p:nvCxnSpPr>
        <p:spPr>
          <a:xfrm flipV="1">
            <a:off x="3629710" y="2151020"/>
            <a:ext cx="1900232" cy="479108"/>
          </a:xfrm>
          <a:prstGeom prst="straightConnector1">
            <a:avLst/>
          </a:prstGeom>
          <a:ln w="1079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D8E7BD-BF21-B847-A298-19D9B54AC29A}"/>
              </a:ext>
            </a:extLst>
          </p:cNvPr>
          <p:cNvSpPr txBox="1"/>
          <p:nvPr/>
        </p:nvSpPr>
        <p:spPr>
          <a:xfrm>
            <a:off x="618308" y="2306962"/>
            <a:ext cx="3011402" cy="646331"/>
          </a:xfrm>
          <a:prstGeom prst="rect">
            <a:avLst/>
          </a:prstGeom>
          <a:noFill/>
        </p:spPr>
        <p:txBody>
          <a:bodyPr wrap="none" rtlCol="0">
            <a:spAutoFit/>
          </a:bodyPr>
          <a:lstStyle/>
          <a:p>
            <a:r>
              <a:rPr lang="en-US" dirty="0"/>
              <a:t>Scintillation from gamma rays </a:t>
            </a:r>
          </a:p>
          <a:p>
            <a:r>
              <a:rPr lang="en-US" dirty="0"/>
              <a:t>interacting with CCD</a:t>
            </a:r>
          </a:p>
        </p:txBody>
      </p:sp>
      <p:sp>
        <p:nvSpPr>
          <p:cNvPr id="10" name="TextBox 9">
            <a:extLst>
              <a:ext uri="{FF2B5EF4-FFF2-40B4-BE49-F238E27FC236}">
                <a16:creationId xmlns:a16="http://schemas.microsoft.com/office/drawing/2014/main" id="{5ED3BAD2-2362-0A4C-B5D0-4B9FF715F143}"/>
              </a:ext>
            </a:extLst>
          </p:cNvPr>
          <p:cNvSpPr txBox="1"/>
          <p:nvPr/>
        </p:nvSpPr>
        <p:spPr>
          <a:xfrm>
            <a:off x="101597" y="83799"/>
            <a:ext cx="4470404" cy="1446550"/>
          </a:xfrm>
          <a:prstGeom prst="rect">
            <a:avLst/>
          </a:prstGeom>
          <a:noFill/>
        </p:spPr>
        <p:txBody>
          <a:bodyPr wrap="square" rtlCol="0">
            <a:spAutoFit/>
          </a:bodyPr>
          <a:lstStyle/>
          <a:p>
            <a:r>
              <a:rPr lang="en-US" sz="4400" dirty="0"/>
              <a:t>Background from CCD scintillation</a:t>
            </a:r>
          </a:p>
        </p:txBody>
      </p:sp>
    </p:spTree>
    <p:extLst>
      <p:ext uri="{BB962C8B-B14F-4D97-AF65-F5344CB8AC3E}">
        <p14:creationId xmlns:p14="http://schemas.microsoft.com/office/powerpoint/2010/main" val="56630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B9B7CD-0345-5145-9ABA-591F1488D493}"/>
              </a:ext>
            </a:extLst>
          </p:cNvPr>
          <p:cNvPicPr>
            <a:picLocks noChangeAspect="1"/>
          </p:cNvPicPr>
          <p:nvPr/>
        </p:nvPicPr>
        <p:blipFill>
          <a:blip r:embed="rId2"/>
          <a:stretch>
            <a:fillRect/>
          </a:stretch>
        </p:blipFill>
        <p:spPr>
          <a:xfrm rot="10800000">
            <a:off x="4724400" y="0"/>
            <a:ext cx="4419600" cy="3060700"/>
          </a:xfrm>
          <a:prstGeom prst="rect">
            <a:avLst/>
          </a:prstGeom>
        </p:spPr>
      </p:pic>
      <p:sp>
        <p:nvSpPr>
          <p:cNvPr id="9" name="TextBox 8">
            <a:extLst>
              <a:ext uri="{FF2B5EF4-FFF2-40B4-BE49-F238E27FC236}">
                <a16:creationId xmlns:a16="http://schemas.microsoft.com/office/drawing/2014/main" id="{D0743DDF-C9F6-B546-9391-D351BDAA3C10}"/>
              </a:ext>
            </a:extLst>
          </p:cNvPr>
          <p:cNvSpPr txBox="1"/>
          <p:nvPr/>
        </p:nvSpPr>
        <p:spPr>
          <a:xfrm>
            <a:off x="6551301" y="3021149"/>
            <a:ext cx="1739259" cy="369332"/>
          </a:xfrm>
          <a:prstGeom prst="rect">
            <a:avLst/>
          </a:prstGeom>
          <a:noFill/>
        </p:spPr>
        <p:txBody>
          <a:bodyPr wrap="none" rtlCol="0">
            <a:spAutoFit/>
          </a:bodyPr>
          <a:lstStyle/>
          <a:p>
            <a:r>
              <a:rPr lang="en-US" dirty="0"/>
              <a:t>September 2015</a:t>
            </a:r>
          </a:p>
        </p:txBody>
      </p:sp>
      <p:sp>
        <p:nvSpPr>
          <p:cNvPr id="10" name="TextBox 9">
            <a:extLst>
              <a:ext uri="{FF2B5EF4-FFF2-40B4-BE49-F238E27FC236}">
                <a16:creationId xmlns:a16="http://schemas.microsoft.com/office/drawing/2014/main" id="{25055C53-0531-3047-81A4-BF140FB39159}"/>
              </a:ext>
            </a:extLst>
          </p:cNvPr>
          <p:cNvSpPr txBox="1"/>
          <p:nvPr/>
        </p:nvSpPr>
        <p:spPr>
          <a:xfrm>
            <a:off x="6934200" y="6475716"/>
            <a:ext cx="1113318" cy="369332"/>
          </a:xfrm>
          <a:prstGeom prst="rect">
            <a:avLst/>
          </a:prstGeom>
          <a:noFill/>
        </p:spPr>
        <p:txBody>
          <a:bodyPr wrap="none" rtlCol="0">
            <a:spAutoFit/>
          </a:bodyPr>
          <a:lstStyle/>
          <a:p>
            <a:r>
              <a:rPr lang="en-US" dirty="0"/>
              <a:t>May 2018</a:t>
            </a:r>
          </a:p>
        </p:txBody>
      </p:sp>
      <p:sp>
        <p:nvSpPr>
          <p:cNvPr id="11" name="TextBox 10">
            <a:extLst>
              <a:ext uri="{FF2B5EF4-FFF2-40B4-BE49-F238E27FC236}">
                <a16:creationId xmlns:a16="http://schemas.microsoft.com/office/drawing/2014/main" id="{814278E9-5B14-7947-89D0-8FCF4918F36F}"/>
              </a:ext>
            </a:extLst>
          </p:cNvPr>
          <p:cNvSpPr txBox="1"/>
          <p:nvPr/>
        </p:nvSpPr>
        <p:spPr>
          <a:xfrm>
            <a:off x="101597" y="83799"/>
            <a:ext cx="4470404" cy="1446550"/>
          </a:xfrm>
          <a:prstGeom prst="rect">
            <a:avLst/>
          </a:prstGeom>
          <a:noFill/>
        </p:spPr>
        <p:txBody>
          <a:bodyPr wrap="square" rtlCol="0">
            <a:spAutoFit/>
          </a:bodyPr>
          <a:lstStyle/>
          <a:p>
            <a:r>
              <a:rPr lang="en-US" sz="4400" dirty="0"/>
              <a:t>Background from CCD scintillation</a:t>
            </a:r>
          </a:p>
        </p:txBody>
      </p:sp>
      <p:pic>
        <p:nvPicPr>
          <p:cNvPr id="3" name="Picture 2">
            <a:extLst>
              <a:ext uri="{FF2B5EF4-FFF2-40B4-BE49-F238E27FC236}">
                <a16:creationId xmlns:a16="http://schemas.microsoft.com/office/drawing/2014/main" id="{B5C238AD-107D-EE46-8370-4FE6E87CF1E7}"/>
              </a:ext>
            </a:extLst>
          </p:cNvPr>
          <p:cNvPicPr>
            <a:picLocks noChangeAspect="1"/>
          </p:cNvPicPr>
          <p:nvPr/>
        </p:nvPicPr>
        <p:blipFill>
          <a:blip r:embed="rId3"/>
          <a:stretch>
            <a:fillRect/>
          </a:stretch>
        </p:blipFill>
        <p:spPr>
          <a:xfrm>
            <a:off x="228842" y="1882866"/>
            <a:ext cx="4195112" cy="3146334"/>
          </a:xfrm>
          <a:prstGeom prst="rect">
            <a:avLst/>
          </a:prstGeom>
        </p:spPr>
      </p:pic>
      <p:cxnSp>
        <p:nvCxnSpPr>
          <p:cNvPr id="5" name="Straight Arrow Connector 4">
            <a:extLst>
              <a:ext uri="{FF2B5EF4-FFF2-40B4-BE49-F238E27FC236}">
                <a16:creationId xmlns:a16="http://schemas.microsoft.com/office/drawing/2014/main" id="{FC485C9C-2707-7A4C-83E7-FF454EB014BC}"/>
              </a:ext>
            </a:extLst>
          </p:cNvPr>
          <p:cNvCxnSpPr/>
          <p:nvPr/>
        </p:nvCxnSpPr>
        <p:spPr>
          <a:xfrm flipV="1">
            <a:off x="2490651" y="4519749"/>
            <a:ext cx="992778" cy="1297577"/>
          </a:xfrm>
          <a:prstGeom prst="straightConnector1">
            <a:avLst/>
          </a:prstGeom>
          <a:ln w="1079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8DE3C2-1E34-E742-BB03-16E316D541C0}"/>
              </a:ext>
            </a:extLst>
          </p:cNvPr>
          <p:cNvSpPr txBox="1"/>
          <p:nvPr/>
        </p:nvSpPr>
        <p:spPr>
          <a:xfrm>
            <a:off x="1310709" y="5904411"/>
            <a:ext cx="1316386" cy="369332"/>
          </a:xfrm>
          <a:prstGeom prst="rect">
            <a:avLst/>
          </a:prstGeom>
          <a:noFill/>
        </p:spPr>
        <p:txBody>
          <a:bodyPr wrap="none" rtlCol="0">
            <a:spAutoFit/>
          </a:bodyPr>
          <a:lstStyle/>
          <a:p>
            <a:r>
              <a:rPr lang="en-US" dirty="0" err="1"/>
              <a:t>Pb</a:t>
            </a:r>
            <a:r>
              <a:rPr lang="en-US" dirty="0"/>
              <a:t> shielding</a:t>
            </a:r>
          </a:p>
        </p:txBody>
      </p:sp>
      <p:pic>
        <p:nvPicPr>
          <p:cNvPr id="12" name="Picture 11">
            <a:extLst>
              <a:ext uri="{FF2B5EF4-FFF2-40B4-BE49-F238E27FC236}">
                <a16:creationId xmlns:a16="http://schemas.microsoft.com/office/drawing/2014/main" id="{357373C9-DB38-B94E-BC51-2072538C3E71}"/>
              </a:ext>
            </a:extLst>
          </p:cNvPr>
          <p:cNvPicPr>
            <a:picLocks noChangeAspect="1"/>
          </p:cNvPicPr>
          <p:nvPr/>
        </p:nvPicPr>
        <p:blipFill>
          <a:blip r:embed="rId4"/>
          <a:stretch>
            <a:fillRect/>
          </a:stretch>
        </p:blipFill>
        <p:spPr>
          <a:xfrm>
            <a:off x="4724400" y="3643450"/>
            <a:ext cx="4419600" cy="2764050"/>
          </a:xfrm>
          <a:prstGeom prst="rect">
            <a:avLst/>
          </a:prstGeom>
        </p:spPr>
      </p:pic>
    </p:spTree>
    <p:extLst>
      <p:ext uri="{BB962C8B-B14F-4D97-AF65-F5344CB8AC3E}">
        <p14:creationId xmlns:p14="http://schemas.microsoft.com/office/powerpoint/2010/main" val="363517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CEA960-FC0C-E948-99F4-4B680E4B2D8F}"/>
              </a:ext>
            </a:extLst>
          </p:cNvPr>
          <p:cNvPicPr>
            <a:picLocks noChangeAspect="1"/>
          </p:cNvPicPr>
          <p:nvPr/>
        </p:nvPicPr>
        <p:blipFill>
          <a:blip r:embed="rId2"/>
          <a:stretch>
            <a:fillRect/>
          </a:stretch>
        </p:blipFill>
        <p:spPr>
          <a:xfrm>
            <a:off x="134470" y="0"/>
            <a:ext cx="8875059" cy="6858000"/>
          </a:xfrm>
          <a:prstGeom prst="rect">
            <a:avLst/>
          </a:prstGeom>
        </p:spPr>
      </p:pic>
    </p:spTree>
    <p:extLst>
      <p:ext uri="{BB962C8B-B14F-4D97-AF65-F5344CB8AC3E}">
        <p14:creationId xmlns:p14="http://schemas.microsoft.com/office/powerpoint/2010/main" val="154381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67831-98E0-8D4F-ACAA-2AA195FC8F6C}"/>
              </a:ext>
            </a:extLst>
          </p:cNvPr>
          <p:cNvPicPr>
            <a:picLocks noChangeAspect="1"/>
          </p:cNvPicPr>
          <p:nvPr/>
        </p:nvPicPr>
        <p:blipFill>
          <a:blip r:embed="rId2"/>
          <a:stretch>
            <a:fillRect/>
          </a:stretch>
        </p:blipFill>
        <p:spPr>
          <a:xfrm rot="5400000">
            <a:off x="607226" y="-1387011"/>
            <a:ext cx="5299364" cy="6858000"/>
          </a:xfrm>
          <a:prstGeom prst="rect">
            <a:avLst/>
          </a:prstGeom>
        </p:spPr>
      </p:pic>
      <p:sp>
        <p:nvSpPr>
          <p:cNvPr id="6" name="TextBox 5">
            <a:extLst>
              <a:ext uri="{FF2B5EF4-FFF2-40B4-BE49-F238E27FC236}">
                <a16:creationId xmlns:a16="http://schemas.microsoft.com/office/drawing/2014/main" id="{6BEF6115-80C4-394F-BDFA-A0440F12A70F}"/>
              </a:ext>
            </a:extLst>
          </p:cNvPr>
          <p:cNvSpPr txBox="1"/>
          <p:nvPr/>
        </p:nvSpPr>
        <p:spPr>
          <a:xfrm>
            <a:off x="349322" y="4395787"/>
            <a:ext cx="8527550"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t>Plotted is the yield per second/current in </a:t>
            </a:r>
            <a:r>
              <a:rPr lang="en-US" sz="1400" dirty="0" err="1"/>
              <a:t>microA</a:t>
            </a:r>
            <a:r>
              <a:rPr lang="en-US" sz="1400" dirty="0"/>
              <a:t>, </a:t>
            </a:r>
            <a:br>
              <a:rPr lang="en-US" sz="1400" dirty="0"/>
            </a:br>
            <a:r>
              <a:rPr lang="en-US" sz="1400" dirty="0"/>
              <a:t>Y=[counts in fiducial volume/(time-10*total counts)]/(</a:t>
            </a:r>
            <a:r>
              <a:rPr lang="en-US" sz="1400" dirty="0" err="1"/>
              <a:t>I_microA</a:t>
            </a:r>
            <a:r>
              <a:rPr lang="en-US" sz="1400" dirty="0"/>
              <a:t>)]. </a:t>
            </a:r>
          </a:p>
          <a:p>
            <a:pPr marL="285750" indent="-285750">
              <a:buFont typeface="Arial" panose="020B0604020202020204" pitchFamily="34" charset="0"/>
              <a:buChar char="•"/>
            </a:pPr>
            <a:r>
              <a:rPr lang="en-US" sz="1400" dirty="0"/>
              <a:t>Counts are corrected for background.  </a:t>
            </a:r>
          </a:p>
          <a:p>
            <a:pPr marL="285750" indent="-285750">
              <a:buFont typeface="Arial" panose="020B0604020202020204" pitchFamily="34" charset="0"/>
              <a:buChar char="•"/>
            </a:pPr>
            <a:r>
              <a:rPr lang="en-US" sz="1400" dirty="0"/>
              <a:t>The curves are the calculated yield and the background yield (Horizontal line) assuming that the background was stable during the duration of the run. </a:t>
            </a:r>
          </a:p>
          <a:p>
            <a:pPr marL="285750" indent="-285750">
              <a:buFont typeface="Arial" panose="020B0604020202020204" pitchFamily="34" charset="0"/>
              <a:buChar char="•"/>
            </a:pPr>
            <a:r>
              <a:rPr lang="en-US" sz="1400" dirty="0"/>
              <a:t>The red points are runs before run100 and the open circles are from 101-140. </a:t>
            </a:r>
            <a:br>
              <a:rPr lang="en-US" sz="1400" dirty="0"/>
            </a:br>
            <a:br>
              <a:rPr lang="en-US" sz="1400" dirty="0"/>
            </a:br>
            <a:r>
              <a:rPr lang="en-US" sz="1400" dirty="0"/>
              <a:t>Two things that need to be explained:</a:t>
            </a:r>
            <a:br>
              <a:rPr lang="en-US" sz="1400" dirty="0"/>
            </a:br>
            <a:r>
              <a:rPr lang="en-US" sz="1400" dirty="0"/>
              <a:t>1. the red circles are earlier runs (before 100) and are a little lower than the later runs. Did we do something at run 100 that might have changed things?</a:t>
            </a:r>
            <a:br>
              <a:rPr lang="en-US" sz="1400" dirty="0"/>
            </a:br>
            <a:r>
              <a:rPr lang="en-US" sz="1400" dirty="0"/>
              <a:t>2. the 5.25 MeV data are again away from the calculated yield.</a:t>
            </a:r>
          </a:p>
        </p:txBody>
      </p:sp>
    </p:spTree>
    <p:extLst>
      <p:ext uri="{BB962C8B-B14F-4D97-AF65-F5344CB8AC3E}">
        <p14:creationId xmlns:p14="http://schemas.microsoft.com/office/powerpoint/2010/main" val="3022941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5DE627-01F2-3F48-9064-A04B70208968}"/>
              </a:ext>
            </a:extLst>
          </p:cNvPr>
          <p:cNvSpPr txBox="1"/>
          <p:nvPr/>
        </p:nvSpPr>
        <p:spPr>
          <a:xfrm>
            <a:off x="308816" y="249113"/>
            <a:ext cx="8320884" cy="2862322"/>
          </a:xfrm>
          <a:prstGeom prst="rect">
            <a:avLst/>
          </a:prstGeom>
          <a:noFill/>
        </p:spPr>
        <p:txBody>
          <a:bodyPr wrap="square" rtlCol="0">
            <a:spAutoFit/>
          </a:bodyPr>
          <a:lstStyle/>
          <a:p>
            <a:pPr marL="285750" indent="-285750">
              <a:buFont typeface="Wingdings" pitchFamily="2" charset="2"/>
              <a:buChar char="§"/>
            </a:pPr>
            <a:r>
              <a:rPr lang="en-US" dirty="0"/>
              <a:t>Defined a “fiducial region” and a separate background region of the same size.</a:t>
            </a:r>
          </a:p>
          <a:p>
            <a:pPr marL="285750" indent="-285750">
              <a:buFont typeface="Wingdings" pitchFamily="2" charset="2"/>
              <a:buChar char="§"/>
            </a:pPr>
            <a:r>
              <a:rPr lang="en-US" dirty="0"/>
              <a:t>Run times had to be extracted from </a:t>
            </a:r>
            <a:r>
              <a:rPr lang="en-US" dirty="0" err="1"/>
              <a:t>timeSpectrum</a:t>
            </a:r>
            <a:r>
              <a:rPr lang="en-US" dirty="0"/>
              <a:t> files. Some times from the logbook need corrections.</a:t>
            </a:r>
          </a:p>
          <a:p>
            <a:pPr marL="285750" indent="-285750">
              <a:buFont typeface="Wingdings" pitchFamily="2" charset="2"/>
              <a:buChar char="§"/>
            </a:pPr>
            <a:r>
              <a:rPr lang="en-US" dirty="0"/>
              <a:t>Total dead time was computed from the total number of triggers per run and at 10 seconds per event. Small change in time introduced to correct for exponential tail in pressure drop. </a:t>
            </a:r>
            <a:r>
              <a:rPr lang="en-US" dirty="0">
                <a:solidFill>
                  <a:srgbClr val="FF0000"/>
                </a:solidFill>
              </a:rPr>
              <a:t>No significant change in rate observed.</a:t>
            </a:r>
          </a:p>
          <a:p>
            <a:pPr marL="285750" indent="-285750">
              <a:buFont typeface="Wingdings" pitchFamily="2" charset="2"/>
              <a:buChar char="§"/>
            </a:pPr>
            <a:endParaRPr lang="en-US" dirty="0"/>
          </a:p>
          <a:p>
            <a:pPr marL="285750" indent="-285750">
              <a:buFont typeface="Wingdings" pitchFamily="2" charset="2"/>
              <a:buChar char="§"/>
            </a:pPr>
            <a:r>
              <a:rPr lang="en-US" dirty="0"/>
              <a:t>All runs were included in analysis. Average is also provided.</a:t>
            </a:r>
          </a:p>
          <a:p>
            <a:pPr marL="285750" indent="-285750">
              <a:buFont typeface="Wingdings" pitchFamily="2" charset="2"/>
              <a:buChar char="§"/>
            </a:pPr>
            <a:endParaRPr lang="en-US" dirty="0"/>
          </a:p>
          <a:p>
            <a:pPr marL="285750" indent="-285750">
              <a:buFont typeface="Wingdings" pitchFamily="2" charset="2"/>
              <a:buChar char="§"/>
            </a:pPr>
            <a:r>
              <a:rPr lang="en-US" dirty="0"/>
              <a:t>Main effect of background correction is a reduction in spread of count rates.</a:t>
            </a:r>
          </a:p>
        </p:txBody>
      </p:sp>
      <p:pic>
        <p:nvPicPr>
          <p:cNvPr id="5" name="Picture 4">
            <a:extLst>
              <a:ext uri="{FF2B5EF4-FFF2-40B4-BE49-F238E27FC236}">
                <a16:creationId xmlns:a16="http://schemas.microsoft.com/office/drawing/2014/main" id="{9A3B2FB5-451C-564B-A3E5-48792586F95D}"/>
              </a:ext>
            </a:extLst>
          </p:cNvPr>
          <p:cNvPicPr>
            <a:picLocks noChangeAspect="1"/>
          </p:cNvPicPr>
          <p:nvPr/>
        </p:nvPicPr>
        <p:blipFill>
          <a:blip r:embed="rId2"/>
          <a:stretch>
            <a:fillRect/>
          </a:stretch>
        </p:blipFill>
        <p:spPr>
          <a:xfrm>
            <a:off x="-41096" y="3102796"/>
            <a:ext cx="4859676" cy="3755204"/>
          </a:xfrm>
          <a:prstGeom prst="rect">
            <a:avLst/>
          </a:prstGeom>
        </p:spPr>
      </p:pic>
      <p:pic>
        <p:nvPicPr>
          <p:cNvPr id="6" name="Picture 5">
            <a:extLst>
              <a:ext uri="{FF2B5EF4-FFF2-40B4-BE49-F238E27FC236}">
                <a16:creationId xmlns:a16="http://schemas.microsoft.com/office/drawing/2014/main" id="{20CEA63C-8D40-444F-AB00-220DBF496A85}"/>
              </a:ext>
            </a:extLst>
          </p:cNvPr>
          <p:cNvPicPr>
            <a:picLocks noChangeAspect="1"/>
          </p:cNvPicPr>
          <p:nvPr/>
        </p:nvPicPr>
        <p:blipFill>
          <a:blip r:embed="rId3"/>
          <a:stretch>
            <a:fillRect/>
          </a:stretch>
        </p:blipFill>
        <p:spPr>
          <a:xfrm>
            <a:off x="4294598" y="3110734"/>
            <a:ext cx="4849402" cy="3747266"/>
          </a:xfrm>
          <a:prstGeom prst="rect">
            <a:avLst/>
          </a:prstGeom>
        </p:spPr>
      </p:pic>
      <p:sp>
        <p:nvSpPr>
          <p:cNvPr id="7" name="Right Arrow 6">
            <a:extLst>
              <a:ext uri="{FF2B5EF4-FFF2-40B4-BE49-F238E27FC236}">
                <a16:creationId xmlns:a16="http://schemas.microsoft.com/office/drawing/2014/main" id="{D2A11AD5-393F-484F-ACD3-68E160C93018}"/>
              </a:ext>
            </a:extLst>
          </p:cNvPr>
          <p:cNvSpPr/>
          <p:nvPr/>
        </p:nvSpPr>
        <p:spPr>
          <a:xfrm>
            <a:off x="713145" y="5578871"/>
            <a:ext cx="339047"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11FC18EE-85FF-B340-8D01-1A552D089433}"/>
              </a:ext>
            </a:extLst>
          </p:cNvPr>
          <p:cNvSpPr/>
          <p:nvPr/>
        </p:nvSpPr>
        <p:spPr>
          <a:xfrm>
            <a:off x="5084800" y="5481264"/>
            <a:ext cx="339047" cy="195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67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E0864A-D166-D342-966C-24828D10AF06}"/>
              </a:ext>
            </a:extLst>
          </p:cNvPr>
          <p:cNvSpPr txBox="1"/>
          <p:nvPr/>
        </p:nvSpPr>
        <p:spPr>
          <a:xfrm>
            <a:off x="668994" y="1818930"/>
            <a:ext cx="6592389" cy="369332"/>
          </a:xfrm>
          <a:prstGeom prst="rect">
            <a:avLst/>
          </a:prstGeom>
          <a:noFill/>
        </p:spPr>
        <p:txBody>
          <a:bodyPr wrap="square" rtlCol="0">
            <a:spAutoFit/>
          </a:bodyPr>
          <a:lstStyle/>
          <a:p>
            <a:r>
              <a:rPr lang="en-US" dirty="0" err="1"/>
              <a:t>E</a:t>
            </a:r>
            <a:r>
              <a:rPr lang="en-US" baseline="-25000" dirty="0" err="1"/>
              <a:t>e</a:t>
            </a:r>
            <a:r>
              <a:rPr lang="en-US" dirty="0"/>
              <a:t>(MeV)                  </a:t>
            </a:r>
            <a:r>
              <a:rPr lang="en-US" dirty="0">
                <a:latin typeface="Symbol" pitchFamily="2" charset="2"/>
              </a:rPr>
              <a:t>s</a:t>
            </a:r>
            <a:r>
              <a:rPr lang="en-US" dirty="0"/>
              <a:t>(</a:t>
            </a:r>
            <a:r>
              <a:rPr lang="en-US" dirty="0" err="1">
                <a:latin typeface="Symbol" pitchFamily="2" charset="2"/>
              </a:rPr>
              <a:t>a,g</a:t>
            </a:r>
            <a:r>
              <a:rPr lang="en-US" dirty="0"/>
              <a:t>)               </a:t>
            </a:r>
            <a:r>
              <a:rPr lang="en-US" dirty="0">
                <a:latin typeface="Symbol" pitchFamily="2" charset="2"/>
              </a:rPr>
              <a:t>s</a:t>
            </a:r>
            <a:r>
              <a:rPr lang="en-US" dirty="0"/>
              <a:t>(</a:t>
            </a:r>
            <a:r>
              <a:rPr lang="en-US" dirty="0" err="1">
                <a:latin typeface="Symbol" pitchFamily="2" charset="2"/>
              </a:rPr>
              <a:t>g,a</a:t>
            </a:r>
            <a:r>
              <a:rPr lang="en-US" dirty="0"/>
              <a:t>)      count rate (Hz)</a:t>
            </a:r>
          </a:p>
        </p:txBody>
      </p:sp>
      <p:sp>
        <p:nvSpPr>
          <p:cNvPr id="6" name="TextBox 5">
            <a:extLst>
              <a:ext uri="{FF2B5EF4-FFF2-40B4-BE49-F238E27FC236}">
                <a16:creationId xmlns:a16="http://schemas.microsoft.com/office/drawing/2014/main" id="{3138F0CE-16D6-AF41-95F4-A06F66A82C00}"/>
              </a:ext>
            </a:extLst>
          </p:cNvPr>
          <p:cNvSpPr txBox="1"/>
          <p:nvPr/>
        </p:nvSpPr>
        <p:spPr>
          <a:xfrm>
            <a:off x="895418" y="2216231"/>
            <a:ext cx="4969630" cy="369332"/>
          </a:xfrm>
          <a:prstGeom prst="rect">
            <a:avLst/>
          </a:prstGeom>
          <a:noFill/>
        </p:spPr>
        <p:txBody>
          <a:bodyPr wrap="none" rtlCol="0">
            <a:spAutoFit/>
          </a:bodyPr>
          <a:lstStyle/>
          <a:p>
            <a:r>
              <a:rPr lang="en-US" dirty="0"/>
              <a:t>4.75                        12 </a:t>
            </a:r>
            <a:r>
              <a:rPr lang="en-US" dirty="0" err="1"/>
              <a:t>pb</a:t>
            </a:r>
            <a:r>
              <a:rPr lang="en-US" dirty="0"/>
              <a:t>              1 </a:t>
            </a:r>
            <a:r>
              <a:rPr lang="en-US" dirty="0" err="1"/>
              <a:t>nb</a:t>
            </a:r>
            <a:r>
              <a:rPr lang="en-US" dirty="0"/>
              <a:t>            2x10</a:t>
            </a:r>
            <a:r>
              <a:rPr lang="en-US" baseline="30000" dirty="0"/>
              <a:t>-2</a:t>
            </a:r>
            <a:r>
              <a:rPr lang="en-US" dirty="0"/>
              <a:t>    </a:t>
            </a:r>
          </a:p>
        </p:txBody>
      </p:sp>
      <p:sp>
        <p:nvSpPr>
          <p:cNvPr id="7" name="TextBox 6">
            <a:extLst>
              <a:ext uri="{FF2B5EF4-FFF2-40B4-BE49-F238E27FC236}">
                <a16:creationId xmlns:a16="http://schemas.microsoft.com/office/drawing/2014/main" id="{9B39BE9E-B899-1E4A-8900-B1860B96FA99}"/>
              </a:ext>
            </a:extLst>
          </p:cNvPr>
          <p:cNvSpPr txBox="1"/>
          <p:nvPr/>
        </p:nvSpPr>
        <p:spPr>
          <a:xfrm>
            <a:off x="895418" y="2690849"/>
            <a:ext cx="5245347" cy="369332"/>
          </a:xfrm>
          <a:prstGeom prst="rect">
            <a:avLst/>
          </a:prstGeom>
          <a:noFill/>
        </p:spPr>
        <p:txBody>
          <a:bodyPr wrap="none" rtlCol="0">
            <a:spAutoFit/>
          </a:bodyPr>
          <a:lstStyle/>
          <a:p>
            <a:r>
              <a:rPr lang="en-US" dirty="0"/>
              <a:t>4.87                        80 </a:t>
            </a:r>
            <a:r>
              <a:rPr lang="en-US" dirty="0" err="1"/>
              <a:t>pb</a:t>
            </a:r>
            <a:r>
              <a:rPr lang="en-US" dirty="0"/>
              <a:t>             8 </a:t>
            </a:r>
            <a:r>
              <a:rPr lang="en-US" dirty="0" err="1"/>
              <a:t>nb</a:t>
            </a:r>
            <a:r>
              <a:rPr lang="en-US" dirty="0"/>
              <a:t>               2x10</a:t>
            </a:r>
            <a:r>
              <a:rPr lang="en-US" baseline="30000" dirty="0"/>
              <a:t>-1</a:t>
            </a:r>
            <a:r>
              <a:rPr lang="en-US" dirty="0"/>
              <a:t>    </a:t>
            </a:r>
          </a:p>
        </p:txBody>
      </p:sp>
      <p:sp>
        <p:nvSpPr>
          <p:cNvPr id="8" name="TextBox 7">
            <a:extLst>
              <a:ext uri="{FF2B5EF4-FFF2-40B4-BE49-F238E27FC236}">
                <a16:creationId xmlns:a16="http://schemas.microsoft.com/office/drawing/2014/main" id="{1E0655F3-45AB-A348-98F6-5D0A202E8B84}"/>
              </a:ext>
            </a:extLst>
          </p:cNvPr>
          <p:cNvSpPr txBox="1"/>
          <p:nvPr/>
        </p:nvSpPr>
        <p:spPr>
          <a:xfrm>
            <a:off x="738663" y="4240124"/>
            <a:ext cx="6229269" cy="1477328"/>
          </a:xfrm>
          <a:prstGeom prst="rect">
            <a:avLst/>
          </a:prstGeom>
          <a:noFill/>
        </p:spPr>
        <p:txBody>
          <a:bodyPr wrap="none" rtlCol="0">
            <a:spAutoFit/>
          </a:bodyPr>
          <a:lstStyle/>
          <a:p>
            <a:r>
              <a:rPr lang="en-US" dirty="0">
                <a:solidFill>
                  <a:schemeClr val="accent1">
                    <a:lumMod val="75000"/>
                  </a:schemeClr>
                </a:solidFill>
              </a:rPr>
              <a:t>Cross section sensitivity</a:t>
            </a:r>
          </a:p>
          <a:p>
            <a:endParaRPr lang="en-US" dirty="0"/>
          </a:p>
          <a:p>
            <a:r>
              <a:rPr lang="en-US" dirty="0" err="1"/>
              <a:t>Wilmes</a:t>
            </a:r>
            <a:r>
              <a:rPr lang="en-US" dirty="0"/>
              <a:t> et al.         30 </a:t>
            </a:r>
            <a:r>
              <a:rPr lang="en-US" dirty="0" err="1"/>
              <a:t>nb</a:t>
            </a:r>
            <a:endParaRPr lang="en-US" dirty="0"/>
          </a:p>
          <a:p>
            <a:r>
              <a:rPr lang="en-US" dirty="0" err="1"/>
              <a:t>HI</a:t>
            </a:r>
            <a:r>
              <a:rPr lang="en-US" dirty="0" err="1">
                <a:latin typeface="Symbol" pitchFamily="2" charset="2"/>
              </a:rPr>
              <a:t>g</a:t>
            </a:r>
            <a:r>
              <a:rPr lang="en-US" dirty="0" err="1"/>
              <a:t>S</a:t>
            </a:r>
            <a:r>
              <a:rPr lang="en-US" dirty="0"/>
              <a:t>                           3 </a:t>
            </a:r>
            <a:r>
              <a:rPr lang="en-US" dirty="0" err="1"/>
              <a:t>nb</a:t>
            </a:r>
            <a:endParaRPr lang="en-US" dirty="0"/>
          </a:p>
          <a:p>
            <a:r>
              <a:rPr lang="en-US" dirty="0" err="1"/>
              <a:t>JLab</a:t>
            </a:r>
            <a:r>
              <a:rPr lang="en-US" dirty="0"/>
              <a:t>                         80 </a:t>
            </a:r>
            <a:r>
              <a:rPr lang="en-US" dirty="0" err="1"/>
              <a:t>pb</a:t>
            </a:r>
            <a:r>
              <a:rPr lang="en-US" dirty="0"/>
              <a:t> (measured), 9 </a:t>
            </a:r>
            <a:r>
              <a:rPr lang="en-US" dirty="0" err="1"/>
              <a:t>pb</a:t>
            </a:r>
            <a:r>
              <a:rPr lang="en-US" dirty="0"/>
              <a:t> (upper limit at 4 MeV)</a:t>
            </a:r>
          </a:p>
        </p:txBody>
      </p:sp>
      <p:sp>
        <p:nvSpPr>
          <p:cNvPr id="2" name="TextBox 1">
            <a:extLst>
              <a:ext uri="{FF2B5EF4-FFF2-40B4-BE49-F238E27FC236}">
                <a16:creationId xmlns:a16="http://schemas.microsoft.com/office/drawing/2014/main" id="{A48F84A9-575B-B347-8088-1CEC68046224}"/>
              </a:ext>
            </a:extLst>
          </p:cNvPr>
          <p:cNvSpPr txBox="1"/>
          <p:nvPr/>
        </p:nvSpPr>
        <p:spPr>
          <a:xfrm>
            <a:off x="895417" y="1202077"/>
            <a:ext cx="1737720" cy="369332"/>
          </a:xfrm>
          <a:prstGeom prst="rect">
            <a:avLst/>
          </a:prstGeom>
          <a:noFill/>
        </p:spPr>
        <p:txBody>
          <a:bodyPr wrap="none" rtlCol="0">
            <a:spAutoFit/>
          </a:bodyPr>
          <a:lstStyle/>
          <a:p>
            <a:r>
              <a:rPr lang="en-US" dirty="0">
                <a:solidFill>
                  <a:schemeClr val="accent1">
                    <a:lumMod val="75000"/>
                  </a:schemeClr>
                </a:solidFill>
              </a:rPr>
              <a:t>Count rate limits</a:t>
            </a:r>
          </a:p>
        </p:txBody>
      </p:sp>
      <p:sp>
        <p:nvSpPr>
          <p:cNvPr id="9" name="TextBox 8">
            <a:extLst>
              <a:ext uri="{FF2B5EF4-FFF2-40B4-BE49-F238E27FC236}">
                <a16:creationId xmlns:a16="http://schemas.microsoft.com/office/drawing/2014/main" id="{1605CDB9-1CB1-2F4D-86DD-F6244BD4A94E}"/>
              </a:ext>
            </a:extLst>
          </p:cNvPr>
          <p:cNvSpPr txBox="1"/>
          <p:nvPr/>
        </p:nvSpPr>
        <p:spPr>
          <a:xfrm>
            <a:off x="895417" y="3165467"/>
            <a:ext cx="5130700" cy="369332"/>
          </a:xfrm>
          <a:prstGeom prst="rect">
            <a:avLst/>
          </a:prstGeom>
          <a:noFill/>
        </p:spPr>
        <p:txBody>
          <a:bodyPr wrap="none" rtlCol="0">
            <a:spAutoFit/>
          </a:bodyPr>
          <a:lstStyle/>
          <a:p>
            <a:r>
              <a:rPr lang="en-US" dirty="0"/>
              <a:t>background   (</a:t>
            </a:r>
            <a:r>
              <a:rPr lang="en-US" dirty="0" err="1"/>
              <a:t>cosmics</a:t>
            </a:r>
            <a:r>
              <a:rPr lang="en-US" dirty="0"/>
              <a:t>)                                    ~5x10</a:t>
            </a:r>
            <a:r>
              <a:rPr lang="en-US" baseline="30000" dirty="0"/>
              <a:t>-3</a:t>
            </a:r>
            <a:r>
              <a:rPr lang="en-US" dirty="0"/>
              <a:t>    </a:t>
            </a:r>
          </a:p>
        </p:txBody>
      </p:sp>
      <p:sp>
        <p:nvSpPr>
          <p:cNvPr id="3" name="TextBox 2">
            <a:extLst>
              <a:ext uri="{FF2B5EF4-FFF2-40B4-BE49-F238E27FC236}">
                <a16:creationId xmlns:a16="http://schemas.microsoft.com/office/drawing/2014/main" id="{8A2E2CC2-312C-5D42-9F6D-A55376CD55B3}"/>
              </a:ext>
            </a:extLst>
          </p:cNvPr>
          <p:cNvSpPr txBox="1"/>
          <p:nvPr/>
        </p:nvSpPr>
        <p:spPr>
          <a:xfrm>
            <a:off x="738663" y="308225"/>
            <a:ext cx="5764879" cy="646331"/>
          </a:xfrm>
          <a:prstGeom prst="rect">
            <a:avLst/>
          </a:prstGeom>
          <a:noFill/>
        </p:spPr>
        <p:txBody>
          <a:bodyPr wrap="square" rtlCol="0">
            <a:spAutoFit/>
          </a:bodyPr>
          <a:lstStyle/>
          <a:p>
            <a:r>
              <a:rPr lang="en-US" sz="3600" b="1" dirty="0"/>
              <a:t>Summary (prelim)</a:t>
            </a:r>
          </a:p>
        </p:txBody>
      </p:sp>
      <p:sp>
        <p:nvSpPr>
          <p:cNvPr id="4" name="TextBox 3">
            <a:extLst>
              <a:ext uri="{FF2B5EF4-FFF2-40B4-BE49-F238E27FC236}">
                <a16:creationId xmlns:a16="http://schemas.microsoft.com/office/drawing/2014/main" id="{0BF59493-0C46-904D-8751-8AA674E8D8F3}"/>
              </a:ext>
            </a:extLst>
          </p:cNvPr>
          <p:cNvSpPr txBox="1"/>
          <p:nvPr/>
        </p:nvSpPr>
        <p:spPr>
          <a:xfrm>
            <a:off x="668994" y="6043171"/>
            <a:ext cx="7451527" cy="523220"/>
          </a:xfrm>
          <a:prstGeom prst="rect">
            <a:avLst/>
          </a:prstGeom>
          <a:noFill/>
        </p:spPr>
        <p:txBody>
          <a:bodyPr wrap="none" rtlCol="0">
            <a:spAutoFit/>
          </a:bodyPr>
          <a:lstStyle/>
          <a:p>
            <a:r>
              <a:rPr lang="en-US" sz="2800" dirty="0">
                <a:solidFill>
                  <a:srgbClr val="FF0000"/>
                </a:solidFill>
                <a:highlight>
                  <a:srgbClr val="FFFF00"/>
                </a:highlight>
              </a:rPr>
              <a:t>In future, may benefit from higher beam currents.</a:t>
            </a:r>
          </a:p>
        </p:txBody>
      </p:sp>
    </p:spTree>
    <p:extLst>
      <p:ext uri="{BB962C8B-B14F-4D97-AF65-F5344CB8AC3E}">
        <p14:creationId xmlns:p14="http://schemas.microsoft.com/office/powerpoint/2010/main" val="19121181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TotalTime>
  <Words>231</Words>
  <Application>Microsoft Macintosh PowerPoint</Application>
  <PresentationFormat>On-screen Show (4:3)</PresentationFormat>
  <Paragraphs>32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Ugalde, Claudio</dc:creator>
  <cp:lastModifiedBy>Ugalde, Claudio</cp:lastModifiedBy>
  <cp:revision>20</cp:revision>
  <dcterms:created xsi:type="dcterms:W3CDTF">2018-05-24T17:09:48Z</dcterms:created>
  <dcterms:modified xsi:type="dcterms:W3CDTF">2018-06-07T23:19:24Z</dcterms:modified>
</cp:coreProperties>
</file>