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0"/>
  </p:notesMasterIdLst>
  <p:handoutMasterIdLst>
    <p:handoutMasterId r:id="rId41"/>
  </p:handoutMasterIdLst>
  <p:sldIdLst>
    <p:sldId id="578" r:id="rId2"/>
    <p:sldId id="660" r:id="rId3"/>
    <p:sldId id="711" r:id="rId4"/>
    <p:sldId id="685" r:id="rId5"/>
    <p:sldId id="626" r:id="rId6"/>
    <p:sldId id="659" r:id="rId7"/>
    <p:sldId id="688" r:id="rId8"/>
    <p:sldId id="720" r:id="rId9"/>
    <p:sldId id="713" r:id="rId10"/>
    <p:sldId id="721" r:id="rId11"/>
    <p:sldId id="715" r:id="rId12"/>
    <p:sldId id="699" r:id="rId13"/>
    <p:sldId id="718" r:id="rId14"/>
    <p:sldId id="698" r:id="rId15"/>
    <p:sldId id="712" r:id="rId16"/>
    <p:sldId id="722" r:id="rId17"/>
    <p:sldId id="622" r:id="rId18"/>
    <p:sldId id="719" r:id="rId19"/>
    <p:sldId id="726" r:id="rId20"/>
    <p:sldId id="724" r:id="rId21"/>
    <p:sldId id="725" r:id="rId22"/>
    <p:sldId id="723" r:id="rId23"/>
    <p:sldId id="658" r:id="rId24"/>
    <p:sldId id="681" r:id="rId25"/>
    <p:sldId id="708" r:id="rId26"/>
    <p:sldId id="701" r:id="rId27"/>
    <p:sldId id="717" r:id="rId28"/>
    <p:sldId id="573" r:id="rId29"/>
    <p:sldId id="709" r:id="rId30"/>
    <p:sldId id="704" r:id="rId31"/>
    <p:sldId id="665" r:id="rId32"/>
    <p:sldId id="670" r:id="rId33"/>
    <p:sldId id="697" r:id="rId34"/>
    <p:sldId id="675" r:id="rId35"/>
    <p:sldId id="683" r:id="rId36"/>
    <p:sldId id="679" r:id="rId37"/>
    <p:sldId id="673" r:id="rId38"/>
    <p:sldId id="680" r:id="rId39"/>
  </p:sldIdLst>
  <p:sldSz cx="9144000" cy="6858000" type="letter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9BFFC8"/>
    <a:srgbClr val="333399"/>
    <a:srgbClr val="CC00CC"/>
    <a:srgbClr val="00CC00"/>
    <a:srgbClr val="F64B16"/>
    <a:srgbClr val="CC6600"/>
    <a:srgbClr val="95E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2" autoAdjust="0"/>
    <p:restoredTop sz="96154" autoAdjust="0"/>
  </p:normalViewPr>
  <p:slideViewPr>
    <p:cSldViewPr snapToGrid="0">
      <p:cViewPr varScale="1">
        <p:scale>
          <a:sx n="101" d="100"/>
          <a:sy n="101" d="100"/>
        </p:scale>
        <p:origin x="-1272" y="-108"/>
      </p:cViewPr>
      <p:guideLst>
        <p:guide orient="horz" pos="2168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63022" y="8921553"/>
            <a:ext cx="416184" cy="27590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D774CB0F-5FCA-4BFC-A136-0CE8D2EAECBA}" type="slidenum">
              <a:rPr lang="en-US" altLang="en-US" sz="10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040" y="4420906"/>
            <a:ext cx="5147022" cy="418805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585" tIns="60655" rIns="124585" bIns="60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4850"/>
            <a:ext cx="4640263" cy="347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7445" y="8843406"/>
            <a:ext cx="591761" cy="44655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1ACC25ED-5647-48D5-A6AF-F5C814C2E9A5}" type="slidenum">
              <a:rPr lang="en-US" altLang="en-US" sz="21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9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lIns="93324" tIns="46662" rIns="93324" bIns="46662"/>
          <a:lstStyle/>
          <a:p>
            <a:fld id="{0FE1DE24-5F93-414B-B4BB-D5F834695149}" type="slidenum">
              <a:rPr lang="en-US" smtClean="0"/>
              <a:t>31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333399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C66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38450" y="6383338"/>
            <a:ext cx="387191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500" dirty="0">
                <a:solidFill>
                  <a:schemeClr val="bg1"/>
                </a:solidFill>
                <a:latin typeface="Arial" charset="0"/>
              </a:rPr>
              <a:t>Page </a:t>
            </a:r>
            <a:fld id="{3050022C-F9B5-45F7-A188-EE5A6EFA3927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5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3773073" y="6655607"/>
            <a:ext cx="1793227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 smtClean="0">
                <a:latin typeface="Century Schoolbook" pitchFamily="18" charset="0"/>
              </a:rPr>
              <a:t>UITF Progress meeting</a:t>
            </a:r>
            <a:endParaRPr lang="en-US" sz="1000" dirty="0">
              <a:latin typeface="Century Schoolbook" pitchFamily="18" charset="0"/>
            </a:endParaRPr>
          </a:p>
        </p:txBody>
      </p:sp>
      <p:pic>
        <p:nvPicPr>
          <p:cNvPr id="1034" name="Picture 12" descr="NP-logo-Nl cop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4488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6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0000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33399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B05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7030A0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7030A0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569" y="1"/>
            <a:ext cx="8328338" cy="708337"/>
          </a:xfrm>
        </p:spPr>
        <p:txBody>
          <a:bodyPr/>
          <a:lstStyle/>
          <a:p>
            <a:pPr eaLnBrk="1" hangingPunct="1"/>
            <a:r>
              <a:rPr lang="en-US" smtClean="0"/>
              <a:t>UITF Project Status Meeting 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-1" y="775854"/>
            <a:ext cx="2729345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32612" y="1711964"/>
            <a:ext cx="6400800" cy="17526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Matt </a:t>
            </a:r>
            <a:r>
              <a:rPr lang="en-US" b="0" dirty="0" err="1" smtClean="0">
                <a:solidFill>
                  <a:schemeClr val="tx1"/>
                </a:solidFill>
              </a:rPr>
              <a:t>Poelker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October 21, 2015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6979" y="17060"/>
            <a:ext cx="4468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Facilities (T. Renzo)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0" y="835914"/>
            <a:ext cx="7864851" cy="542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4" y="844149"/>
            <a:ext cx="8361379" cy="5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9" y="751186"/>
            <a:ext cx="7811459" cy="574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1725" y="22671"/>
            <a:ext cx="575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Facilities: Electrical part1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6" y="829557"/>
            <a:ext cx="4944099" cy="495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56871" y="3152235"/>
            <a:ext cx="4223178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Low bid $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78k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, hope to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complete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by end of 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December (moved off UITF project?)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0" dirty="0" smtClean="0">
                <a:latin typeface="+mn-lt"/>
                <a:cs typeface="Arial" pitchFamily="34" charset="0"/>
              </a:rPr>
              <a:t>Another PR for network cables, 18k$, waiting for approval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44" y="991876"/>
            <a:ext cx="4653456" cy="216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0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74516"/>
            <a:ext cx="9144000" cy="5099304"/>
            <a:chOff x="0" y="879348"/>
            <a:chExt cx="9144000" cy="5099304"/>
          </a:xfrm>
        </p:grpSpPr>
        <p:pic>
          <p:nvPicPr>
            <p:cNvPr id="3075" name="Picture 3" descr="C:\Users\poelker\AppData\Local\Temp\Vashek-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79348"/>
              <a:ext cx="9144000" cy="5099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90 degree bends 90 degree angled bend for manoeuvring ducting around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0" t="25616" r="11697" b="27240"/>
            <a:stretch/>
          </p:blipFill>
          <p:spPr bwMode="auto">
            <a:xfrm rot="14790114">
              <a:off x="1296749" y="2554681"/>
              <a:ext cx="585605" cy="378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90 degree bends 90 degree angled bend for manoeuvring ducting around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0" t="25616" r="11697" b="27240"/>
            <a:stretch/>
          </p:blipFill>
          <p:spPr bwMode="auto">
            <a:xfrm rot="14790114">
              <a:off x="2297563" y="2084275"/>
              <a:ext cx="585605" cy="378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90 degree bends 90 degree angled bend for manoeuvring ducting around ...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0" t="25616" r="11697" b="27240"/>
            <a:stretch/>
          </p:blipFill>
          <p:spPr bwMode="auto">
            <a:xfrm rot="14790114">
              <a:off x="3279520" y="1687614"/>
              <a:ext cx="585605" cy="378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453292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Simple ODH </a:t>
            </a:r>
            <a:r>
              <a:rPr lang="en-US" sz="2800" kern="0" dirty="0" smtClean="0"/>
              <a:t>solution: passive venting</a:t>
            </a:r>
            <a:endParaRPr lang="en-US" sz="28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4109280" y="4802693"/>
            <a:ext cx="458142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Large entry/exit with chain-link gate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Large rectangular opening near </a:t>
            </a:r>
            <a:r>
              <a:rPr lang="en-US" sz="1800" dirty="0" err="1" smtClean="0"/>
              <a:t>HDIce</a:t>
            </a:r>
            <a:endParaRPr lang="en-US" sz="1800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Some added radiation shielding required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7050815" y="981639"/>
            <a:ext cx="209318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Two 30” vent pipes in Cave1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Add pipe to vent the primary and secondary relief valves on ¼ CM through small penetration on wall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10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3292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/>
              <a:t>B</a:t>
            </a:r>
            <a:r>
              <a:rPr lang="en-US" sz="2800" kern="0" dirty="0" smtClean="0"/>
              <a:t>ig Chimney near </a:t>
            </a:r>
            <a:r>
              <a:rPr lang="en-US" sz="2800" kern="0" dirty="0" err="1" smtClean="0"/>
              <a:t>HDIce</a:t>
            </a:r>
            <a:endParaRPr lang="en-US" sz="2800" kern="0" dirty="0"/>
          </a:p>
        </p:txBody>
      </p:sp>
      <p:grpSp>
        <p:nvGrpSpPr>
          <p:cNvPr id="2" name="Group 1"/>
          <p:cNvGrpSpPr/>
          <p:nvPr/>
        </p:nvGrpSpPr>
        <p:grpSpPr>
          <a:xfrm>
            <a:off x="453292" y="857759"/>
            <a:ext cx="4486946" cy="5161845"/>
            <a:chOff x="215026" y="818148"/>
            <a:chExt cx="4486946" cy="516184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62" y="818148"/>
              <a:ext cx="4474009" cy="254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26" y="3438682"/>
              <a:ext cx="4486946" cy="254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5297864" y="1176523"/>
            <a:ext cx="3140713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Helium source terms identified for ¼ CM and CTF, and also </a:t>
            </a:r>
            <a:r>
              <a:rPr lang="en-US" sz="1800" dirty="0" err="1" smtClean="0"/>
              <a:t>HDIce</a:t>
            </a:r>
            <a:endParaRPr lang="en-US" sz="1800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Strategy still focused on using passive exhaust vents to maintain ODH0 (or ODH1) conditions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Large vent 30 ft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near </a:t>
            </a:r>
            <a:r>
              <a:rPr lang="en-US" sz="1800" dirty="0" err="1" smtClean="0"/>
              <a:t>HDIce</a:t>
            </a:r>
            <a:r>
              <a:rPr lang="en-US" sz="1800" dirty="0" smtClean="0"/>
              <a:t>, 10 ft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vents inside Cave1, ceiling penetration with chimney, chain link gate, Test Lab high bay equivalent to “outside”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/>
              <a:t>Will Oren working with </a:t>
            </a:r>
            <a:r>
              <a:rPr lang="en-US" sz="1800" dirty="0" err="1"/>
              <a:t>Cryo</a:t>
            </a:r>
            <a:r>
              <a:rPr lang="en-US" sz="1800" dirty="0"/>
              <a:t>, SRF, </a:t>
            </a:r>
            <a:r>
              <a:rPr lang="en-US" sz="1800" dirty="0" err="1"/>
              <a:t>HDIce</a:t>
            </a:r>
            <a:r>
              <a:rPr lang="en-US" sz="1800" dirty="0"/>
              <a:t> to complete the </a:t>
            </a:r>
            <a:r>
              <a:rPr lang="en-US" sz="1800" dirty="0" smtClean="0"/>
              <a:t>assessment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8" y="818148"/>
            <a:ext cx="7729292" cy="570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983" y="1011176"/>
            <a:ext cx="84262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Combine the two features that provided incremental success: shed and doped insulator</a:t>
            </a:r>
            <a:endParaRPr lang="en-US" sz="2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r="4298"/>
          <a:stretch>
            <a:fillRect/>
          </a:stretch>
        </p:blipFill>
        <p:spPr bwMode="auto">
          <a:xfrm>
            <a:off x="539397" y="1864039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/>
          <a:stretch/>
        </p:blipFill>
        <p:spPr bwMode="auto">
          <a:xfrm>
            <a:off x="5605468" y="1473965"/>
            <a:ext cx="2518046" cy="21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2931736" y="2366128"/>
            <a:ext cx="2673732" cy="109350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itle 1"/>
          <p:cNvSpPr txBox="1">
            <a:spLocks/>
          </p:cNvSpPr>
          <p:nvPr/>
        </p:nvSpPr>
        <p:spPr>
          <a:xfrm>
            <a:off x="453292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Next test late September</a:t>
            </a:r>
            <a:endParaRPr lang="en-US" sz="2800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5402478" y="3621825"/>
            <a:ext cx="3020761" cy="2564499"/>
            <a:chOff x="4801680" y="2910520"/>
            <a:chExt cx="3897986" cy="32286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7" t="18483"/>
            <a:stretch/>
          </p:blipFill>
          <p:spPr bwMode="auto">
            <a:xfrm>
              <a:off x="6297105" y="3228157"/>
              <a:ext cx="2402561" cy="291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65"/>
            <a:stretch/>
          </p:blipFill>
          <p:spPr bwMode="auto">
            <a:xfrm>
              <a:off x="6488735" y="2910520"/>
              <a:ext cx="2019300" cy="35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680" y="3574697"/>
              <a:ext cx="14954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Multiply 4"/>
          <p:cNvSpPr/>
          <p:nvPr/>
        </p:nvSpPr>
        <p:spPr bwMode="auto">
          <a:xfrm>
            <a:off x="5059332" y="0"/>
            <a:ext cx="1303760" cy="754144"/>
          </a:xfrm>
          <a:prstGeom prst="mathMultiply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_pix\1020151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6" y="867266"/>
            <a:ext cx="2888137" cy="38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4817095"/>
            <a:ext cx="76373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Cathode electrode with screening electrode and dummy photocathode installed, under vacuum, now undergoing HV conditioning</a:t>
            </a:r>
            <a:endParaRPr lang="en-US" sz="1800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Repeat </a:t>
            </a:r>
            <a:r>
              <a:rPr lang="en-US" sz="1800" dirty="0" smtClean="0"/>
              <a:t>with black</a:t>
            </a:r>
            <a:r>
              <a:rPr lang="en-US" sz="1800" dirty="0" smtClean="0"/>
              <a:t>, mildly conductive </a:t>
            </a:r>
            <a:r>
              <a:rPr lang="en-US" sz="1800" dirty="0" smtClean="0"/>
              <a:t>insulator, now in-house</a:t>
            </a:r>
            <a:endParaRPr lang="en-US" sz="1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1226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Will know if we have a gun by end of year</a:t>
            </a:r>
            <a:endParaRPr lang="en-US" sz="2800" kern="0" dirty="0"/>
          </a:p>
        </p:txBody>
      </p:sp>
      <p:pic>
        <p:nvPicPr>
          <p:cNvPr id="3074" name="Picture 2" descr="Gun and sheep chamber side 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78" y="903818"/>
            <a:ext cx="5085729" cy="38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1629" y="818148"/>
            <a:ext cx="8993169" cy="5016607"/>
            <a:chOff x="115380" y="818148"/>
            <a:chExt cx="8993169" cy="501660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80" y="818148"/>
              <a:ext cx="8993169" cy="4950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176423" y="1122385"/>
              <a:ext cx="303698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 305 kV today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1667" y="5249980"/>
              <a:ext cx="504817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Field emitters burning OFF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14" idx="0"/>
            </p:cNvCxnSpPr>
            <p:nvPr/>
          </p:nvCxnSpPr>
          <p:spPr bwMode="auto">
            <a:xfrm flipH="1" flipV="1">
              <a:off x="5756394" y="4600619"/>
              <a:ext cx="649362" cy="64936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405755" y="4600619"/>
              <a:ext cx="152401" cy="64936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4" idx="0"/>
            </p:cNvCxnSpPr>
            <p:nvPr/>
          </p:nvCxnSpPr>
          <p:spPr bwMode="auto">
            <a:xfrm flipV="1">
              <a:off x="6405756" y="4577346"/>
              <a:ext cx="638541" cy="67263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4" idx="0"/>
            </p:cNvCxnSpPr>
            <p:nvPr/>
          </p:nvCxnSpPr>
          <p:spPr bwMode="auto">
            <a:xfrm flipH="1" flipV="1">
              <a:off x="4372224" y="4492415"/>
              <a:ext cx="2033532" cy="757565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668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3320" y="5533531"/>
            <a:ext cx="79373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J. </a:t>
            </a:r>
            <a:r>
              <a:rPr lang="en-US" sz="1800" dirty="0" err="1" smtClean="0"/>
              <a:t>Hansknecht</a:t>
            </a:r>
            <a:r>
              <a:rPr lang="en-US" sz="1800" dirty="0" smtClean="0"/>
              <a:t> putting UITF 400 kV power supply together, inside SF6 tank</a:t>
            </a:r>
            <a:endParaRPr lang="en-US" sz="1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3292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UITF High Voltage Power Supply</a:t>
            </a:r>
            <a:endParaRPr lang="en-US" sz="2800" kern="0" dirty="0"/>
          </a:p>
        </p:txBody>
      </p:sp>
      <p:pic>
        <p:nvPicPr>
          <p:cNvPr id="4098" name="Picture 2" descr="F:\my_pix\1123151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50" y="818149"/>
            <a:ext cx="3474956" cy="463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my_pix\1123151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43" y="818148"/>
            <a:ext cx="3474956" cy="463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1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4813" y="0"/>
            <a:ext cx="8182100" cy="639763"/>
          </a:xfrm>
        </p:spPr>
        <p:txBody>
          <a:bodyPr/>
          <a:lstStyle/>
          <a:p>
            <a:r>
              <a:rPr lang="en-US" dirty="0" smtClean="0"/>
              <a:t>Milestones Update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801627"/>
              </p:ext>
            </p:extLst>
          </p:nvPr>
        </p:nvGraphicFramePr>
        <p:xfrm>
          <a:off x="194734" y="1083733"/>
          <a:ext cx="8644465" cy="367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66"/>
                <a:gridCol w="872067"/>
                <a:gridCol w="2184400"/>
                <a:gridCol w="812800"/>
                <a:gridCol w="939800"/>
                <a:gridCol w="931333"/>
                <a:gridCol w="660400"/>
                <a:gridCol w="778933"/>
                <a:gridCol w="745066"/>
              </a:tblGrid>
              <a:tr h="4741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WBS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Milestone Description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Start Date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Projected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Finish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% Complete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Days Float?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Change (%)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Change (Days)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372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1.04.xxx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Facilities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Civil work</a:t>
                      </a:r>
                      <a:r>
                        <a:rPr lang="en-US" sz="1200" b="0" baseline="0" dirty="0" smtClean="0"/>
                        <a:t> complete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6-4-15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Feb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50%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 to 50%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Gun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Demonstrate gun ok at 350 kW at FEL 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Dec</a:t>
                      </a:r>
                      <a:r>
                        <a:rPr lang="en-US" sz="1200" b="0" baseline="0" dirty="0" smtClean="0"/>
                        <a:t> 20</a:t>
                      </a:r>
                      <a:r>
                        <a:rPr lang="en-US" sz="1200" b="0" dirty="0" smtClean="0"/>
                        <a:t>15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80%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Commission cold ¼ CM, no beam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Jan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20%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 to 20%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from Gun to Cup in front of ¼ CM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Mar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20%</a:t>
                      </a:r>
                    </a:p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 to 20%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thru ¼ @</a:t>
                      </a:r>
                      <a:r>
                        <a:rPr lang="en-US" sz="1200" b="0" baseline="0" dirty="0" smtClean="0"/>
                        <a:t> MeV energy delivered to cup in front of </a:t>
                      </a:r>
                      <a:r>
                        <a:rPr lang="en-US" sz="1200" b="0" baseline="0" dirty="0" err="1" smtClean="0"/>
                        <a:t>HDIce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Jun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to </a:t>
                      </a:r>
                      <a:r>
                        <a:rPr lang="en-US" sz="1200" b="0" dirty="0" err="1" smtClean="0"/>
                        <a:t>HDIce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Aug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220" y="4858671"/>
            <a:ext cx="8455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+mn-lt"/>
              </a:rPr>
              <a:t>Tom Renzo happy with ODH vent plans, now working on aspects of Cave2 structure, </a:t>
            </a:r>
            <a:r>
              <a:rPr lang="en-US" sz="1800" b="0" dirty="0">
                <a:latin typeface="+mn-lt"/>
              </a:rPr>
              <a:t>t</a:t>
            </a:r>
            <a:r>
              <a:rPr lang="en-US" sz="1800" b="0" dirty="0" smtClean="0">
                <a:latin typeface="+mn-lt"/>
              </a:rPr>
              <a:t>aking </a:t>
            </a:r>
            <a:r>
              <a:rPr lang="en-US" sz="1800" b="0" dirty="0">
                <a:latin typeface="+mn-lt"/>
              </a:rPr>
              <a:t>credit for Electricity </a:t>
            </a:r>
            <a:r>
              <a:rPr lang="en-US" sz="1800" b="0" dirty="0" smtClean="0">
                <a:latin typeface="+mn-lt"/>
              </a:rPr>
              <a:t>procurement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+mn-lt"/>
              </a:rPr>
              <a:t>Not as much progress on Gun Plan Y: my guys working on LERF, bubble chamber and CEBAF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78728"/>
            <a:ext cx="9144000" cy="5560202"/>
            <a:chOff x="0" y="169680"/>
            <a:chExt cx="9167766" cy="5560202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9680"/>
              <a:ext cx="9167766" cy="503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958" y="5246528"/>
              <a:ext cx="5348042" cy="48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Month by Month Spending Profile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650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9" y="900733"/>
            <a:ext cx="7975076" cy="508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50322" y="779078"/>
            <a:ext cx="8473044" cy="5287963"/>
          </a:xfrm>
        </p:spPr>
        <p:txBody>
          <a:bodyPr/>
          <a:lstStyle/>
          <a:p>
            <a:pPr marL="228600" lvl="1" indent="-228600" eaLnBrk="1" hangingPunct="1">
              <a:buFontTx/>
              <a:buChar char="•"/>
            </a:pPr>
            <a:r>
              <a:rPr lang="en-US" sz="2800" dirty="0" smtClean="0"/>
              <a:t>Purpose: </a:t>
            </a:r>
            <a:r>
              <a:rPr lang="en-US" sz="2800" dirty="0"/>
              <a:t>to inform Lab Leadership of the </a:t>
            </a:r>
            <a:r>
              <a:rPr lang="en-US" sz="2800" dirty="0" smtClean="0"/>
              <a:t>UITF status</a:t>
            </a:r>
          </a:p>
          <a:p>
            <a:pPr marL="228600" lvl="1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2800" dirty="0" smtClean="0"/>
              <a:t>Action Items (from previous meetings)</a:t>
            </a:r>
            <a:endParaRPr lang="en-US" sz="2800" dirty="0"/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Project Update</a:t>
            </a:r>
          </a:p>
          <a:p>
            <a:pPr lvl="1" eaLnBrk="1" hangingPunct="1"/>
            <a:r>
              <a:rPr lang="en-US" sz="2800" dirty="0" smtClean="0"/>
              <a:t>Progress Update</a:t>
            </a:r>
          </a:p>
          <a:p>
            <a:pPr lvl="1" eaLnBrk="1" hangingPunct="1"/>
            <a:r>
              <a:rPr lang="en-US" sz="2800" dirty="0" smtClean="0"/>
              <a:t>Milestones Update</a:t>
            </a:r>
          </a:p>
          <a:p>
            <a:pPr lvl="1" eaLnBrk="1" hangingPunct="1"/>
            <a:r>
              <a:rPr lang="en-US" sz="2800" dirty="0" smtClean="0"/>
              <a:t>Budget Update</a:t>
            </a:r>
          </a:p>
          <a:p>
            <a:pPr lvl="1" eaLnBrk="1" hangingPunct="1"/>
            <a:r>
              <a:rPr lang="en-US" sz="2800" dirty="0" smtClean="0"/>
              <a:t>Highlights &amp; Concerns</a:t>
            </a:r>
          </a:p>
          <a:p>
            <a:pPr lvl="1" eaLnBrk="1" hangingPunct="1"/>
            <a:r>
              <a:rPr lang="en-US" sz="2800" dirty="0" smtClean="0"/>
              <a:t>Next meeting agenda</a:t>
            </a:r>
          </a:p>
        </p:txBody>
      </p:sp>
    </p:spTree>
    <p:extLst>
      <p:ext uri="{BB962C8B-B14F-4D97-AF65-F5344CB8AC3E}">
        <p14:creationId xmlns:p14="http://schemas.microsoft.com/office/powerpoint/2010/main" val="7400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41" y="-5622"/>
            <a:ext cx="4627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Proposed </a:t>
            </a:r>
            <a:r>
              <a:rPr lang="en-US" sz="4000" dirty="0" smtClean="0"/>
              <a:t>re-scoping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8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90649" y="5482131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Facilities</a:t>
            </a:r>
            <a:endParaRPr lang="en-US" sz="18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 b="-13432"/>
          <a:stretch/>
        </p:blipFill>
        <p:spPr bwMode="auto">
          <a:xfrm>
            <a:off x="3447502" y="1282666"/>
            <a:ext cx="5665508" cy="2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796772" y="1384663"/>
            <a:ext cx="3292005" cy="6879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89371" y="1429075"/>
            <a:ext cx="1623639" cy="6435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16200000">
            <a:off x="6500948" y="876930"/>
            <a:ext cx="1623639" cy="6435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1771" y="937102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HDice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89371" y="2194744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New UITF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4551" y="675492"/>
            <a:ext cx="333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Cryo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Infrastructure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4877525" y="3236104"/>
            <a:ext cx="3883297" cy="292902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33399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B05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7030A0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030A0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228600">
              <a:buFontTx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err="1" smtClean="0">
                <a:solidFill>
                  <a:srgbClr val="0036A2"/>
                </a:solidFill>
              </a:rPr>
              <a:t>Cryo</a:t>
            </a:r>
            <a:r>
              <a:rPr lang="en-US" sz="2800" kern="0" dirty="0">
                <a:solidFill>
                  <a:srgbClr val="0036A2"/>
                </a:solidFill>
              </a:rPr>
              <a:t> </a:t>
            </a:r>
            <a:r>
              <a:rPr lang="en-US" sz="2800" kern="0" dirty="0" smtClean="0">
                <a:solidFill>
                  <a:srgbClr val="0036A2"/>
                </a:solidFill>
              </a:rPr>
              <a:t>Infrastructure including some RF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err="1" smtClean="0">
                <a:solidFill>
                  <a:srgbClr val="0036A2"/>
                </a:solidFill>
              </a:rPr>
              <a:t>HDIce</a:t>
            </a:r>
            <a:r>
              <a:rPr lang="en-US" sz="2800" kern="0" dirty="0" smtClean="0">
                <a:solidFill>
                  <a:srgbClr val="0036A2"/>
                </a:solidFill>
              </a:rPr>
              <a:t>/Polarized Target Beamline</a:t>
            </a:r>
            <a:endParaRPr lang="en-US" sz="2800" kern="0" dirty="0" smtClean="0">
              <a:solidFill>
                <a:srgbClr val="0036A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New UITF</a:t>
            </a:r>
          </a:p>
          <a:p>
            <a:pPr lvl="2">
              <a:buFontTx/>
              <a:buNone/>
            </a:pPr>
            <a:endParaRPr lang="en-US" sz="1600" kern="0" dirty="0" smtClean="0"/>
          </a:p>
          <a:p>
            <a:pPr lvl="1"/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</p:txBody>
      </p:sp>
      <p:sp>
        <p:nvSpPr>
          <p:cNvPr id="16" name="Oval 15"/>
          <p:cNvSpPr/>
          <p:nvPr/>
        </p:nvSpPr>
        <p:spPr bwMode="auto">
          <a:xfrm>
            <a:off x="450584" y="3120406"/>
            <a:ext cx="4100586" cy="288236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Four “Fences”</a:t>
            </a:r>
            <a:endParaRPr lang="en-US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427669" y="811423"/>
            <a:ext cx="8116388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Facilities (fairly well defined)</a:t>
            </a:r>
          </a:p>
          <a:p>
            <a:r>
              <a:rPr lang="en-US" dirty="0"/>
              <a:t>	</a:t>
            </a:r>
            <a:r>
              <a:rPr lang="en-US" dirty="0" smtClean="0"/>
              <a:t>$269k and 34 PW</a:t>
            </a:r>
          </a:p>
          <a:p>
            <a:r>
              <a:rPr lang="en-US" dirty="0" err="1" smtClean="0"/>
              <a:t>Cryo</a:t>
            </a:r>
            <a:r>
              <a:rPr lang="en-US" dirty="0" smtClean="0"/>
              <a:t> Infrastructure (some confusion over procurements, lots of labor)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0036A2"/>
                </a:solidFill>
              </a:rPr>
              <a:t> $68 to 139 and 111 </a:t>
            </a:r>
            <a:r>
              <a:rPr lang="en-US" dirty="0" smtClean="0">
                <a:solidFill>
                  <a:srgbClr val="0036A2"/>
                </a:solidFill>
              </a:rPr>
              <a:t>PW for </a:t>
            </a:r>
            <a:r>
              <a:rPr lang="en-US" dirty="0" err="1" smtClean="0">
                <a:solidFill>
                  <a:srgbClr val="0036A2"/>
                </a:solidFill>
              </a:rPr>
              <a:t>cryo</a:t>
            </a:r>
            <a:r>
              <a:rPr lang="en-US" dirty="0" smtClean="0">
                <a:solidFill>
                  <a:srgbClr val="0036A2"/>
                </a:solidFill>
              </a:rPr>
              <a:t> portion</a:t>
            </a:r>
          </a:p>
          <a:p>
            <a:r>
              <a:rPr lang="en-US" dirty="0">
                <a:solidFill>
                  <a:srgbClr val="0036A2"/>
                </a:solidFill>
              </a:rPr>
              <a:t>	 </a:t>
            </a:r>
            <a:r>
              <a:rPr lang="en-US" dirty="0" smtClean="0">
                <a:solidFill>
                  <a:srgbClr val="0036A2"/>
                </a:solidFill>
              </a:rPr>
              <a:t>$41k and 34 PW for klystron portion</a:t>
            </a:r>
            <a:endParaRPr lang="en-US" dirty="0" smtClean="0"/>
          </a:p>
          <a:p>
            <a:r>
              <a:rPr lang="en-US" dirty="0" err="1" smtClean="0"/>
              <a:t>HDIce</a:t>
            </a:r>
            <a:r>
              <a:rPr lang="en-US" dirty="0" smtClean="0"/>
              <a:t>/Polarized Target Beamline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 $130k </a:t>
            </a:r>
          </a:p>
          <a:p>
            <a:r>
              <a:rPr lang="en-US" dirty="0" smtClean="0"/>
              <a:t>New UITF</a:t>
            </a:r>
          </a:p>
          <a:p>
            <a:r>
              <a:rPr lang="en-US" dirty="0"/>
              <a:t>	 </a:t>
            </a:r>
            <a:r>
              <a:rPr lang="en-US" dirty="0" smtClean="0"/>
              <a:t>$467k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1600" dirty="0" smtClean="0"/>
              <a:t>(I’ve double counted procurements…number too large)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4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26" y="0"/>
            <a:ext cx="5763296" cy="639763"/>
          </a:xfrm>
        </p:spPr>
        <p:txBody>
          <a:bodyPr/>
          <a:lstStyle/>
          <a:p>
            <a:r>
              <a:rPr lang="en-US" dirty="0" smtClean="0"/>
              <a:t>Schedule Ramifications 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754950"/>
            <a:ext cx="8898903" cy="5457315"/>
          </a:xfrm>
          <a:solidFill>
            <a:schemeClr val="bg1"/>
          </a:solidFill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urrent status: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Installation Group, under auspices of Safety, continues to do truly useful work (racks, penetrations, shielding, PSS conduit)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T. Renzo has submitted Cave2 structural package for review, but not in </a:t>
            </a:r>
            <a:r>
              <a:rPr lang="en-US" dirty="0" err="1" smtClean="0">
                <a:solidFill>
                  <a:schemeClr val="tx1"/>
                </a:solidFill>
              </a:rPr>
              <a:t>Rusty’s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budget scope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Jason W. thinks electricity can be supplied to racks by end of December.  Hope network PR can get approved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still thinks they can have the old transfer lines removed and some portion of new plumbing installed by end of </a:t>
            </a:r>
            <a:r>
              <a:rPr lang="en-US" dirty="0" smtClean="0">
                <a:solidFill>
                  <a:schemeClr val="tx1"/>
                </a:solidFill>
              </a:rPr>
              <a:t>2015.  This let’s my group begin installing </a:t>
            </a:r>
            <a:r>
              <a:rPr lang="en-US" dirty="0" err="1" smtClean="0">
                <a:solidFill>
                  <a:schemeClr val="tx1"/>
                </a:solidFill>
              </a:rPr>
              <a:t>keV</a:t>
            </a:r>
            <a:r>
              <a:rPr lang="en-US" dirty="0" smtClean="0">
                <a:solidFill>
                  <a:schemeClr val="tx1"/>
                </a:solidFill>
              </a:rPr>
              <a:t> beamline starting January. Creel would love to get past UITF.   UITF </a:t>
            </a: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controls and CTF upgrade are intertwined….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Source group making progress on gun at LERF GTS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Will Oren and </a:t>
            </a:r>
            <a:r>
              <a:rPr lang="en-US" dirty="0" err="1" smtClean="0">
                <a:solidFill>
                  <a:schemeClr val="tx1"/>
                </a:solidFill>
              </a:rPr>
              <a:t>HDIce</a:t>
            </a:r>
            <a:r>
              <a:rPr lang="en-US" dirty="0" smtClean="0">
                <a:solidFill>
                  <a:schemeClr val="tx1"/>
                </a:solidFill>
              </a:rPr>
              <a:t> have created spec for purchasing helium (our </a:t>
            </a:r>
            <a:r>
              <a:rPr lang="en-US" dirty="0" err="1" smtClean="0">
                <a:solidFill>
                  <a:schemeClr val="tx1"/>
                </a:solidFill>
              </a:rPr>
              <a:t>dewar</a:t>
            </a:r>
            <a:r>
              <a:rPr lang="en-US" dirty="0" smtClean="0">
                <a:solidFill>
                  <a:schemeClr val="tx1"/>
                </a:solidFill>
              </a:rPr>
              <a:t> approach to cooling </a:t>
            </a:r>
            <a:r>
              <a:rPr lang="en-US" dirty="0" err="1" smtClean="0">
                <a:solidFill>
                  <a:schemeClr val="tx1"/>
                </a:solidFill>
              </a:rPr>
              <a:t>HDIce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Oren and </a:t>
            </a:r>
            <a:r>
              <a:rPr lang="en-US" dirty="0" err="1" smtClean="0">
                <a:solidFill>
                  <a:schemeClr val="tx1"/>
                </a:solidFill>
              </a:rPr>
              <a:t>Areti</a:t>
            </a:r>
            <a:r>
              <a:rPr lang="en-US" dirty="0" smtClean="0">
                <a:solidFill>
                  <a:schemeClr val="tx1"/>
                </a:solidFill>
              </a:rPr>
              <a:t> finalizing ODH assessment (ODH0)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26" y="0"/>
            <a:ext cx="5763296" cy="639763"/>
          </a:xfrm>
        </p:spPr>
        <p:txBody>
          <a:bodyPr/>
          <a:lstStyle/>
          <a:p>
            <a:r>
              <a:rPr lang="en-US" dirty="0" smtClean="0"/>
              <a:t>Schedule Ramifications 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688962"/>
            <a:ext cx="9144000" cy="5457315"/>
          </a:xfrm>
          <a:solidFill>
            <a:schemeClr val="bg1"/>
          </a:solidFill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urrent status: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Proposed re-scoping into four “fences”:  Facilities, </a:t>
            </a: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infrastructure including high power RF, </a:t>
            </a:r>
            <a:r>
              <a:rPr lang="en-US" dirty="0" err="1" smtClean="0">
                <a:solidFill>
                  <a:schemeClr val="tx1"/>
                </a:solidFill>
              </a:rPr>
              <a:t>HDIce</a:t>
            </a:r>
            <a:r>
              <a:rPr lang="en-US" dirty="0" smtClean="0">
                <a:solidFill>
                  <a:schemeClr val="tx1"/>
                </a:solidFill>
              </a:rPr>
              <a:t>/Polarized Target Beamline, and new-UITF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Facilities and </a:t>
            </a: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fairly well defined.  Need to itemize the </a:t>
            </a:r>
            <a:r>
              <a:rPr lang="en-US" dirty="0" err="1" smtClean="0">
                <a:solidFill>
                  <a:schemeClr val="tx1"/>
                </a:solidFill>
              </a:rPr>
              <a:t>HDIce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smtClean="0">
                <a:solidFill>
                  <a:schemeClr val="tx1"/>
                </a:solidFill>
              </a:rPr>
              <a:t>new-UITF costs.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Waiting for charge codes…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 think schedule has slipped by at least two months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final word yet on CTF schedule, or whether Physics will support </a:t>
            </a:r>
            <a:r>
              <a:rPr lang="en-US" dirty="0" err="1" smtClean="0">
                <a:solidFill>
                  <a:schemeClr val="tx1"/>
                </a:solidFill>
              </a:rPr>
              <a:t>HDIce</a:t>
            </a:r>
            <a:r>
              <a:rPr lang="en-US" dirty="0" smtClean="0">
                <a:solidFill>
                  <a:schemeClr val="tx1"/>
                </a:solidFill>
              </a:rPr>
              <a:t> budget request for required work that precedes beam tests at UITF.  These factor help gauge the relevance of August 2016 schedule milestone.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26" y="0"/>
            <a:ext cx="5763296" cy="639763"/>
          </a:xfrm>
        </p:spPr>
        <p:txBody>
          <a:bodyPr/>
          <a:lstStyle/>
          <a:p>
            <a:r>
              <a:rPr lang="en-US" dirty="0" smtClean="0"/>
              <a:t>Schedule Ramifications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08407" y="802083"/>
            <a:ext cx="8733936" cy="5174511"/>
          </a:xfrm>
          <a:solidFill>
            <a:schemeClr val="bg1"/>
          </a:solidFill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Recall, next big milestone…commission ¼ CM (no beam), scheduled for Feb. 2016  (</a:t>
            </a:r>
            <a:r>
              <a:rPr lang="en-US" dirty="0" err="1">
                <a:solidFill>
                  <a:schemeClr val="tx1"/>
                </a:solidFill>
              </a:rPr>
              <a:t>cryo</a:t>
            </a:r>
            <a:r>
              <a:rPr lang="en-US" dirty="0">
                <a:solidFill>
                  <a:schemeClr val="tx1"/>
                </a:solidFill>
              </a:rPr>
              <a:t>, ODH, LL and HP RF, software, adequate shielding, EHS&amp;Q approvals)</a:t>
            </a:r>
          </a:p>
          <a:p>
            <a:pPr marL="342900" lvl="1" indent="0">
              <a:buNone/>
            </a:pPr>
            <a:endParaRPr lang="en-US" sz="11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requires: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Klystron </a:t>
            </a:r>
            <a:r>
              <a:rPr lang="en-US" dirty="0" smtClean="0">
                <a:solidFill>
                  <a:schemeClr val="tx1"/>
                </a:solidFill>
              </a:rPr>
              <a:t>rack finished, R. Nelson building control </a:t>
            </a:r>
            <a:r>
              <a:rPr lang="en-US" dirty="0" smtClean="0">
                <a:solidFill>
                  <a:schemeClr val="tx1"/>
                </a:solidFill>
              </a:rPr>
              <a:t>panel, </a:t>
            </a:r>
            <a:r>
              <a:rPr lang="en-US" dirty="0" err="1" smtClean="0">
                <a:solidFill>
                  <a:schemeClr val="tx1"/>
                </a:solidFill>
              </a:rPr>
              <a:t>rf</a:t>
            </a:r>
            <a:r>
              <a:rPr lang="en-US" dirty="0" smtClean="0">
                <a:solidFill>
                  <a:schemeClr val="tx1"/>
                </a:solidFill>
              </a:rPr>
              <a:t> procurements approved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 level </a:t>
            </a:r>
            <a:r>
              <a:rPr lang="en-US" dirty="0" err="1" smtClean="0">
                <a:solidFill>
                  <a:schemeClr val="tx1"/>
                </a:solidFill>
              </a:rPr>
              <a:t>rf</a:t>
            </a:r>
            <a:r>
              <a:rPr lang="en-US" dirty="0" smtClean="0">
                <a:solidFill>
                  <a:schemeClr val="tx1"/>
                </a:solidFill>
              </a:rPr>
              <a:t> boards complete, installation in racks begins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IOCs installed, Software group installing software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Installation group working opportunistically: shield plates, PSS conduit, cable trays, </a:t>
            </a:r>
            <a:r>
              <a:rPr lang="en-US" dirty="0" smtClean="0">
                <a:solidFill>
                  <a:schemeClr val="tx1"/>
                </a:solidFill>
              </a:rPr>
              <a:t>waveguides, vent stacks for relief valves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Safety System Group working on ODH system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group installing new transfer lines…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Procurements for </a:t>
            </a: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control system approved, installed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26" y="0"/>
            <a:ext cx="5763296" cy="639763"/>
          </a:xfrm>
        </p:spPr>
        <p:txBody>
          <a:bodyPr/>
          <a:lstStyle/>
          <a:p>
            <a:r>
              <a:rPr lang="en-US" dirty="0" smtClean="0"/>
              <a:t>Schedule Ramifications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6243" y="811509"/>
            <a:ext cx="8733936" cy="5457315"/>
          </a:xfrm>
          <a:solidFill>
            <a:schemeClr val="bg1"/>
          </a:solidFill>
        </p:spPr>
        <p:txBody>
          <a:bodyPr/>
          <a:lstStyle/>
          <a:p>
            <a:pPr marL="339725" lvl="1" indent="-339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ommission ¼ CM (no beam), scheduled for Feb 2016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Electric/FM –   </a:t>
            </a:r>
            <a:r>
              <a:rPr lang="en-US" dirty="0" smtClean="0">
                <a:solidFill>
                  <a:schemeClr val="tx1"/>
                </a:solidFill>
              </a:rPr>
              <a:t>($78k </a:t>
            </a:r>
            <a:r>
              <a:rPr lang="en-US" dirty="0" smtClean="0">
                <a:solidFill>
                  <a:schemeClr val="tx1"/>
                </a:solidFill>
              </a:rPr>
              <a:t>+ $23k for com. conduit)		 </a:t>
            </a:r>
            <a:r>
              <a:rPr lang="en-US" dirty="0" smtClean="0">
                <a:solidFill>
                  <a:schemeClr val="tx1"/>
                </a:solidFill>
              </a:rPr>
              <a:t>101 </a:t>
            </a:r>
            <a:r>
              <a:rPr lang="en-US" dirty="0" smtClean="0">
                <a:solidFill>
                  <a:schemeClr val="tx1"/>
                </a:solidFill>
              </a:rPr>
              <a:t>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Control </a:t>
            </a:r>
            <a:r>
              <a:rPr lang="en-US" dirty="0" smtClean="0">
                <a:solidFill>
                  <a:schemeClr val="tx1"/>
                </a:solidFill>
              </a:rPr>
              <a:t>room – 				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SRF checkout of ¼ CM present condition – </a:t>
            </a:r>
            <a:r>
              <a:rPr lang="en-US" dirty="0" smtClean="0">
                <a:solidFill>
                  <a:schemeClr val="tx1"/>
                </a:solidFill>
              </a:rPr>
              <a:t>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 Level RF –						   16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Power RF –						   25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Network controls – 					   33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Software control of RF –			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adequate shielding (Cave2 with a roof) – 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– (controls and pipe)				  </a:t>
            </a:r>
            <a:r>
              <a:rPr lang="en-US" dirty="0" smtClean="0">
                <a:solidFill>
                  <a:schemeClr val="tx1"/>
                </a:solidFill>
              </a:rPr>
              <a:t>68 +/- </a:t>
            </a:r>
            <a:r>
              <a:rPr lang="en-US" dirty="0" smtClean="0">
                <a:solidFill>
                  <a:schemeClr val="tx1"/>
                </a:solidFill>
              </a:rPr>
              <a:t>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Installation group					    9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ODH </a:t>
            </a:r>
            <a:r>
              <a:rPr lang="en-US" dirty="0">
                <a:solidFill>
                  <a:schemeClr val="tx1"/>
                </a:solidFill>
              </a:rPr>
              <a:t>- SSG </a:t>
            </a:r>
            <a:r>
              <a:rPr lang="en-US" dirty="0" smtClean="0">
                <a:solidFill>
                  <a:schemeClr val="tx1"/>
                </a:solidFill>
              </a:rPr>
              <a:t>						    2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EHS&amp;Q approvals…					     -</a:t>
            </a:r>
            <a:endParaRPr lang="en-US" dirty="0">
              <a:solidFill>
                <a:schemeClr val="tx1"/>
              </a:solidFill>
            </a:endParaRPr>
          </a:p>
          <a:p>
            <a:pPr marL="461963" lvl="2" indent="-461963">
              <a:buNone/>
            </a:pPr>
            <a:r>
              <a:rPr lang="en-US" dirty="0" smtClean="0">
                <a:solidFill>
                  <a:schemeClr val="tx1"/>
                </a:solidFill>
              </a:rPr>
              <a:t>Total								   </a:t>
            </a:r>
            <a:r>
              <a:rPr lang="en-US" dirty="0" smtClean="0">
                <a:solidFill>
                  <a:schemeClr val="tx1"/>
                </a:solidFill>
              </a:rPr>
              <a:t>254 </a:t>
            </a:r>
            <a:r>
              <a:rPr lang="en-US" dirty="0" smtClean="0">
                <a:solidFill>
                  <a:schemeClr val="tx1"/>
                </a:solidFill>
              </a:rPr>
              <a:t>k$</a:t>
            </a:r>
          </a:p>
        </p:txBody>
      </p:sp>
    </p:spTree>
    <p:extLst>
      <p:ext uri="{BB962C8B-B14F-4D97-AF65-F5344CB8AC3E}">
        <p14:creationId xmlns:p14="http://schemas.microsoft.com/office/powerpoint/2010/main" val="2968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</a:t>
            </a:r>
            <a:r>
              <a:rPr lang="en-US" kern="0" dirty="0" err="1" smtClean="0"/>
              <a:t>Cryo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98936"/>
            <a:ext cx="88753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u="sng" dirty="0" smtClean="0">
                <a:latin typeface="+mn-lt"/>
              </a:rPr>
              <a:t>Related to ¼ </a:t>
            </a:r>
            <a:r>
              <a:rPr lang="en-US" sz="2400" u="sng" dirty="0" err="1" smtClean="0">
                <a:latin typeface="+mn-lt"/>
              </a:rPr>
              <a:t>Cryomodule</a:t>
            </a:r>
            <a:endParaRPr lang="en-US" sz="2400" u="sng" dirty="0" smtClean="0">
              <a:latin typeface="+mn-lt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 </a:t>
            </a:r>
            <a:r>
              <a:rPr lang="en-US" sz="2400" dirty="0" smtClean="0">
                <a:latin typeface="+mn-lt"/>
              </a:rPr>
              <a:t>challenge: appreciating the best way to connect to CTF, so as not to do it again </a:t>
            </a:r>
            <a:endParaRPr lang="en-US" sz="2400" dirty="0">
              <a:latin typeface="+mn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How to cool </a:t>
            </a:r>
            <a:r>
              <a:rPr lang="en-US" sz="2400" dirty="0" err="1" smtClean="0">
                <a:latin typeface="+mn-lt"/>
              </a:rPr>
              <a:t>HDIce</a:t>
            </a:r>
            <a:r>
              <a:rPr lang="en-US" sz="2400" dirty="0" smtClean="0">
                <a:latin typeface="+mn-lt"/>
              </a:rPr>
              <a:t> (need to </a:t>
            </a:r>
            <a:r>
              <a:rPr lang="en-US" sz="2400" dirty="0" err="1" smtClean="0">
                <a:latin typeface="+mn-lt"/>
              </a:rPr>
              <a:t>downselect</a:t>
            </a:r>
            <a:r>
              <a:rPr lang="en-US" sz="2400" dirty="0" smtClean="0">
                <a:latin typeface="+mn-lt"/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“Parking” the ¼ CM can influence design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Anticipated CTF upgrades</a:t>
            </a:r>
          </a:p>
          <a:p>
            <a:pPr>
              <a:spcAft>
                <a:spcPts val="600"/>
              </a:spcAft>
            </a:pPr>
            <a:r>
              <a:rPr lang="en-US" sz="2400" u="sng" dirty="0" smtClean="0">
                <a:latin typeface="+mn-lt"/>
              </a:rPr>
              <a:t>Related to </a:t>
            </a:r>
            <a:r>
              <a:rPr lang="en-US" sz="2400" u="sng" dirty="0" err="1" smtClean="0">
                <a:latin typeface="+mn-lt"/>
              </a:rPr>
              <a:t>HDIce</a:t>
            </a:r>
            <a:endParaRPr lang="en-US" sz="2400" u="sng" dirty="0" smtClean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Purchase </a:t>
            </a:r>
            <a:r>
              <a:rPr lang="en-US" sz="2400" dirty="0" err="1" smtClean="0">
                <a:latin typeface="+mn-lt"/>
              </a:rPr>
              <a:t>LHe</a:t>
            </a:r>
            <a:r>
              <a:rPr lang="en-US" sz="2400" dirty="0" smtClean="0">
                <a:latin typeface="+mn-lt"/>
              </a:rPr>
              <a:t> (expensive), </a:t>
            </a:r>
            <a:r>
              <a:rPr lang="en-US" sz="2400" dirty="0" err="1" smtClean="0">
                <a:latin typeface="+mn-lt"/>
              </a:rPr>
              <a:t>Cryo</a:t>
            </a:r>
            <a:r>
              <a:rPr lang="en-US" sz="2400" dirty="0" smtClean="0">
                <a:latin typeface="+mn-lt"/>
              </a:rPr>
              <a:t> group provides </a:t>
            </a:r>
            <a:r>
              <a:rPr lang="en-US" sz="2400" dirty="0" err="1" smtClean="0">
                <a:latin typeface="+mn-lt"/>
              </a:rPr>
              <a:t>dewars</a:t>
            </a:r>
            <a:r>
              <a:rPr lang="en-US" sz="2400" dirty="0" smtClean="0">
                <a:latin typeface="+mn-lt"/>
              </a:rPr>
              <a:t> (was our Plan A), connect </a:t>
            </a:r>
            <a:r>
              <a:rPr lang="en-US" sz="2400" dirty="0" err="1" smtClean="0">
                <a:latin typeface="+mn-lt"/>
              </a:rPr>
              <a:t>HDIce</a:t>
            </a:r>
            <a:r>
              <a:rPr lang="en-US" sz="2400" dirty="0" smtClean="0">
                <a:latin typeface="+mn-lt"/>
              </a:rPr>
              <a:t> to CTF</a:t>
            </a:r>
          </a:p>
          <a:p>
            <a:pPr>
              <a:spcAft>
                <a:spcPts val="600"/>
              </a:spcAft>
            </a:pPr>
            <a:r>
              <a:rPr lang="en-US" sz="2400" u="sng" dirty="0" smtClean="0">
                <a:latin typeface="+mn-lt"/>
              </a:rPr>
              <a:t>Message1:</a:t>
            </a:r>
            <a:r>
              <a:rPr lang="en-US" sz="2400" dirty="0" smtClean="0">
                <a:latin typeface="+mn-lt"/>
              </a:rPr>
              <a:t> Need to stop thinking and start marching</a:t>
            </a:r>
          </a:p>
          <a:p>
            <a:pPr>
              <a:spcAft>
                <a:spcPts val="600"/>
              </a:spcAft>
            </a:pPr>
            <a:r>
              <a:rPr lang="en-US" sz="2400" u="sng" dirty="0" smtClean="0">
                <a:latin typeface="+mn-lt"/>
              </a:rPr>
              <a:t>Message2:</a:t>
            </a:r>
            <a:r>
              <a:rPr lang="en-US" sz="2400" dirty="0" smtClean="0">
                <a:latin typeface="+mn-lt"/>
              </a:rPr>
              <a:t> 4K cold box work scheduled for August 2016</a:t>
            </a:r>
          </a:p>
        </p:txBody>
      </p:sp>
    </p:spTree>
    <p:extLst>
      <p:ext uri="{BB962C8B-B14F-4D97-AF65-F5344CB8AC3E}">
        <p14:creationId xmlns:p14="http://schemas.microsoft.com/office/powerpoint/2010/main" val="26346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26" y="0"/>
            <a:ext cx="5763296" cy="639763"/>
          </a:xfrm>
        </p:spPr>
        <p:txBody>
          <a:bodyPr/>
          <a:lstStyle/>
          <a:p>
            <a:r>
              <a:rPr lang="en-US" dirty="0" smtClean="0"/>
              <a:t>Labor-focused Tasks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6243" y="763571"/>
            <a:ext cx="8733936" cy="5457315"/>
          </a:xfrm>
          <a:solidFill>
            <a:schemeClr val="bg1"/>
          </a:solidFill>
        </p:spPr>
        <p:txBody>
          <a:bodyPr/>
          <a:lstStyle/>
          <a:p>
            <a:pPr marL="339725" lvl="1" indent="-339725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Installation Group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Cable trays, PSS conduit, penetration shielding, rack prep in advance of electric work, removal of rails and LCW piping Cave2, silver solder the quad magnet cooling </a:t>
            </a:r>
            <a:r>
              <a:rPr lang="en-US" sz="1800" dirty="0" smtClean="0">
                <a:solidFill>
                  <a:schemeClr val="tx1"/>
                </a:solidFill>
              </a:rPr>
              <a:t>tubes, waveguides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4488" lvl="1" indent="-225425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Have our electricians install </a:t>
            </a:r>
            <a:r>
              <a:rPr lang="en-US" sz="2200" dirty="0" smtClean="0">
                <a:solidFill>
                  <a:schemeClr val="tx1"/>
                </a:solidFill>
              </a:rPr>
              <a:t>network cable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44488" lvl="1" indent="-225425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Ops </a:t>
            </a:r>
            <a:r>
              <a:rPr lang="en-US" sz="2200" dirty="0" smtClean="0">
                <a:solidFill>
                  <a:schemeClr val="tx1"/>
                </a:solidFill>
              </a:rPr>
              <a:t>staff </a:t>
            </a:r>
            <a:r>
              <a:rPr lang="en-US" sz="2200" dirty="0" smtClean="0">
                <a:solidFill>
                  <a:schemeClr val="tx1"/>
                </a:solidFill>
              </a:rPr>
              <a:t>to install </a:t>
            </a:r>
            <a:r>
              <a:rPr lang="en-US" sz="2200" dirty="0" smtClean="0">
                <a:solidFill>
                  <a:schemeClr val="tx1"/>
                </a:solidFill>
              </a:rPr>
              <a:t>network </a:t>
            </a:r>
            <a:r>
              <a:rPr lang="en-US" sz="2200" dirty="0" smtClean="0">
                <a:solidFill>
                  <a:schemeClr val="tx1"/>
                </a:solidFill>
              </a:rPr>
              <a:t>switches, IOCs and software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44488" lvl="1" indent="-225425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Magnet Mapping, quads and solenoids</a:t>
            </a:r>
          </a:p>
          <a:p>
            <a:pPr marL="344488" lvl="1" indent="-225425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Mechanical Design: finish </a:t>
            </a:r>
            <a:r>
              <a:rPr lang="en-US" sz="2200" dirty="0" err="1" smtClean="0">
                <a:solidFill>
                  <a:schemeClr val="tx1"/>
                </a:solidFill>
              </a:rPr>
              <a:t>keV</a:t>
            </a:r>
            <a:r>
              <a:rPr lang="en-US" sz="2200" dirty="0" smtClean="0">
                <a:solidFill>
                  <a:schemeClr val="tx1"/>
                </a:solidFill>
              </a:rPr>
              <a:t> region, resume MeV region design</a:t>
            </a:r>
          </a:p>
          <a:p>
            <a:pPr marL="344488" lvl="1" indent="-225425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DC Power: refurbish the racks for trim cards, re-install trim cards</a:t>
            </a:r>
          </a:p>
          <a:p>
            <a:pPr marL="344488" lvl="1" indent="-225425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Low Level RF – finish construction of </a:t>
            </a:r>
            <a:r>
              <a:rPr lang="en-US" sz="2200" dirty="0" err="1" smtClean="0">
                <a:solidFill>
                  <a:schemeClr val="tx1"/>
                </a:solidFill>
              </a:rPr>
              <a:t>rf</a:t>
            </a:r>
            <a:r>
              <a:rPr lang="en-US" sz="2200" dirty="0" smtClean="0">
                <a:solidFill>
                  <a:schemeClr val="tx1"/>
                </a:solidFill>
              </a:rPr>
              <a:t> control boards</a:t>
            </a:r>
          </a:p>
          <a:p>
            <a:pPr marL="344488" lvl="1" indent="-225425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High Power RF – work on the control panel and klystron rack</a:t>
            </a:r>
          </a:p>
          <a:p>
            <a:pPr marL="344488" lvl="1" indent="-225425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</a:rPr>
              <a:t>Cryo</a:t>
            </a:r>
            <a:r>
              <a:rPr lang="en-US" sz="2200" dirty="0" smtClean="0">
                <a:solidFill>
                  <a:schemeClr val="tx1"/>
                </a:solidFill>
              </a:rPr>
              <a:t>: remove old transfer </a:t>
            </a:r>
            <a:r>
              <a:rPr lang="en-US" sz="2200" dirty="0" smtClean="0">
                <a:solidFill>
                  <a:schemeClr val="tx1"/>
                </a:solidFill>
              </a:rPr>
              <a:t>lines, install new ones, controls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03" y="956954"/>
            <a:ext cx="8686800" cy="51798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Doing what we can without spending much money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I will </a:t>
            </a:r>
            <a:r>
              <a:rPr lang="en-US" dirty="0" smtClean="0">
                <a:solidFill>
                  <a:schemeClr val="tx1"/>
                </a:solidFill>
              </a:rPr>
              <a:t>go over the procurement and labor estimate again, group by group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Waiting for guidance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slides from past meetings, P&amp;C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121" y="48975"/>
            <a:ext cx="401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refresh your memory…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21" y="82938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What we started with…</a:t>
            </a:r>
            <a:endParaRPr lang="en-US" sz="1800" dirty="0">
              <a:latin typeface="+mn-lt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9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71513" y="5606186"/>
            <a:ext cx="209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UITF as imagined</a:t>
            </a:r>
            <a:endParaRPr lang="en-US" sz="18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/>
          <a:stretch/>
        </p:blipFill>
        <p:spPr bwMode="auto">
          <a:xfrm>
            <a:off x="3447502" y="1282666"/>
            <a:ext cx="5665508" cy="175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wiki.jlab.org/ciswiki/images/b/b2/New_suggested_labyrin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11" y="3236104"/>
            <a:ext cx="5058190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r="721"/>
          <a:stretch/>
        </p:blipFill>
        <p:spPr bwMode="auto">
          <a:xfrm>
            <a:off x="0" y="2648527"/>
            <a:ext cx="9146030" cy="39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21716"/>
            <a:ext cx="9146030" cy="83628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Design work was stopped…would like it to continue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11508" r="38677" b="11660"/>
          <a:stretch/>
        </p:blipFill>
        <p:spPr bwMode="auto">
          <a:xfrm>
            <a:off x="896561" y="622168"/>
            <a:ext cx="6938128" cy="21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7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 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3249266"/>
            <a:ext cx="5943600" cy="2890520"/>
          </a:xfrm>
          <a:prstGeom prst="rect">
            <a:avLst/>
          </a:prstGeom>
        </p:spPr>
      </p:pic>
      <p:pic>
        <p:nvPicPr>
          <p:cNvPr id="8" name="Picture 7" descr="Figure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219200" y="609600"/>
            <a:ext cx="6858000" cy="263966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629443" y="6036250"/>
            <a:ext cx="1341552" cy="6111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9443" y="1200150"/>
            <a:ext cx="7885113" cy="4457700"/>
            <a:chOff x="629443" y="1200150"/>
            <a:chExt cx="7885113" cy="44577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43" y="1200150"/>
              <a:ext cx="7885113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 bwMode="auto">
            <a:xfrm>
              <a:off x="629443" y="3318234"/>
              <a:ext cx="1341552" cy="48076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29443" y="4677242"/>
              <a:ext cx="1341552" cy="61119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458878" y="3249266"/>
              <a:ext cx="575035" cy="47432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458878" y="4672713"/>
              <a:ext cx="575035" cy="61572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8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"/>
            <a:ext cx="4873658" cy="6678367"/>
            <a:chOff x="311085" y="161673"/>
            <a:chExt cx="4873658" cy="66783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2" t="5252" r="9662" b="1719"/>
            <a:stretch/>
          </p:blipFill>
          <p:spPr bwMode="auto">
            <a:xfrm>
              <a:off x="311085" y="161673"/>
              <a:ext cx="4873658" cy="6678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6392" y="4466219"/>
              <a:ext cx="168739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“Shed” triple-point protection</a:t>
              </a:r>
              <a:endParaRPr 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6392" y="2752580"/>
              <a:ext cx="158635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Doped insulator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3208" y="1885314"/>
              <a:ext cx="12234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SF6</a:t>
              </a:r>
              <a:endParaRPr lang="en-US" sz="1600" dirty="0"/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>
              <a:off x="3082565" y="575035"/>
              <a:ext cx="829559" cy="54675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1377886" y="2093011"/>
              <a:ext cx="1063656" cy="3571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1293829" y="3091134"/>
              <a:ext cx="1063656" cy="3571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1293829" y="4449452"/>
              <a:ext cx="87983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497344" y="172630"/>
              <a:ext cx="168739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R350 epoxy receptacle</a:t>
              </a:r>
              <a:endParaRPr lang="en-US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74191" y="754143"/>
            <a:ext cx="381770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Combination of doped insulator and shed, SF6 and epoxy receptacle, plus added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Yan Wang has modeled the shed, a good design…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93911" y="2929459"/>
            <a:ext cx="3897986" cy="3228676"/>
            <a:chOff x="4801680" y="2910520"/>
            <a:chExt cx="3897986" cy="322867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7" t="18483"/>
            <a:stretch/>
          </p:blipFill>
          <p:spPr bwMode="auto">
            <a:xfrm>
              <a:off x="6297105" y="3228157"/>
              <a:ext cx="2402561" cy="291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65"/>
            <a:stretch/>
          </p:blipFill>
          <p:spPr bwMode="auto">
            <a:xfrm>
              <a:off x="6488735" y="2910520"/>
              <a:ext cx="2019300" cy="35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680" y="3574697"/>
              <a:ext cx="14954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itle 1"/>
          <p:cNvSpPr txBox="1">
            <a:spLocks/>
          </p:cNvSpPr>
          <p:nvPr/>
        </p:nvSpPr>
        <p:spPr>
          <a:xfrm>
            <a:off x="5174191" y="77002"/>
            <a:ext cx="3516516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…then in October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9291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" y="772997"/>
            <a:ext cx="9119805" cy="583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12" y="6238367"/>
            <a:ext cx="4205925" cy="1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1672" y="1390979"/>
            <a:ext cx="217837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Carryover = $81k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Left Brace 3"/>
          <p:cNvSpPr/>
          <p:nvPr/>
        </p:nvSpPr>
        <p:spPr bwMode="auto">
          <a:xfrm>
            <a:off x="7352909" y="2158738"/>
            <a:ext cx="263950" cy="292232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2983" y="2094843"/>
            <a:ext cx="3374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Cancelled $71k trim card PR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35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Procurements?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568915"/>
              </p:ext>
            </p:extLst>
          </p:nvPr>
        </p:nvGraphicFramePr>
        <p:xfrm>
          <a:off x="499622" y="779381"/>
          <a:ext cx="8248453" cy="5221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838"/>
                <a:gridCol w="886119"/>
                <a:gridCol w="791852"/>
                <a:gridCol w="1084082"/>
                <a:gridCol w="4628562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~ required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spent in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FY14</a:t>
                      </a:r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 FY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To purchase in FY16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Facilities: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56.2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245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Cryo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90.8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waiting for update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RF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252.5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131.1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451.2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includes beamline components + contract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designer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I&amp;C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219.5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211.9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Hope to reduce this number</a:t>
                      </a:r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using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PLC technology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SSG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45.7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44.7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DC power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144.5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 cards…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Magnets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119.3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shop to make quads, assumed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100k but could be less</a:t>
                      </a: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Still need three dipoles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Network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 course, hope the number comes in lower:  750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k$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9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dirty="0" smtClean="0"/>
              <a:t>Original vs Current Cost Estimate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346" y="740485"/>
            <a:ext cx="696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+mn-lt"/>
              </a:rPr>
              <a:t>Presented at </a:t>
            </a:r>
            <a:r>
              <a:rPr lang="en-US" sz="2800" b="0" dirty="0">
                <a:latin typeface="+mn-lt"/>
              </a:rPr>
              <a:t>UITF </a:t>
            </a:r>
            <a:r>
              <a:rPr lang="en-US" sz="2800" b="0" dirty="0" smtClean="0">
                <a:latin typeface="+mn-lt"/>
              </a:rPr>
              <a:t>meeting May </a:t>
            </a:r>
            <a:r>
              <a:rPr lang="en-US" sz="2800" b="0" dirty="0">
                <a:latin typeface="+mn-lt"/>
              </a:rPr>
              <a:t>13, </a:t>
            </a:r>
            <a:r>
              <a:rPr lang="en-US" sz="2800" b="0" dirty="0" smtClean="0">
                <a:latin typeface="+mn-lt"/>
              </a:rPr>
              <a:t>2015:</a:t>
            </a:r>
            <a:endParaRPr lang="en-US" sz="2800" b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5721" y="6027894"/>
            <a:ext cx="68636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7013" indent="-227013"/>
            <a:r>
              <a:rPr lang="en-US" sz="1600" dirty="0"/>
              <a:t>T</a:t>
            </a:r>
            <a:r>
              <a:rPr lang="en-US" sz="1600" dirty="0" smtClean="0"/>
              <a:t>otal cost estimate.  The specific allocations for FY15 and 16 are not correct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12991"/>
              </p:ext>
            </p:extLst>
          </p:nvPr>
        </p:nvGraphicFramePr>
        <p:xfrm>
          <a:off x="555273" y="1342345"/>
          <a:ext cx="804672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"/>
                <a:gridCol w="731520"/>
                <a:gridCol w="809728"/>
                <a:gridCol w="735291"/>
                <a:gridCol w="744717"/>
                <a:gridCol w="810706"/>
                <a:gridCol w="557158"/>
                <a:gridCol w="809728"/>
                <a:gridCol w="810705"/>
                <a:gridCol w="763572"/>
                <a:gridCol w="542075"/>
              </a:tblGrid>
              <a:tr h="249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Original Est. by Hari </a:t>
                      </a:r>
                      <a:r>
                        <a:rPr lang="en-US" sz="1200" u="none" strike="noStrike" dirty="0" err="1">
                          <a:effectLst/>
                        </a:rPr>
                        <a:t>Areti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FTEs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Labor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Labor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on 2-7-2014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FY14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462.54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478.95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941.49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682.70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671.23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1,353.94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FY15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312.08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557.10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869.18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465.00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830.07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1,295.07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07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          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           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774.62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1,036.05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1,810.66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1,333.458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1,501.306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2,649.011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Revised Est.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FTEs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Labor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Proc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Labor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err="1">
                          <a:effectLst/>
                        </a:rPr>
                        <a:t>Proc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by Matt Poelker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160.32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189.48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349.80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233.08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274.29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507.37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on 5-13-2015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937.36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611.17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1,548.53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1,396.67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907.95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2,304.62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49.0%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07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940.39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881.33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1,821.72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1,422.80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1,333.46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2,756.26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51.3%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2,038.07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1,681.98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3,720.05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3,052.56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2,515.70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5,568.26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Dfference from original estimate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(11.5)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(1,263.46)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(645.93)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(1,909.39)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</a:t>
                      </a:r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(1,719.10)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(1,014.40)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(2,919.25)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02591" y="126370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Loaded $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48994" y="126370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Direct $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06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Estimates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334000"/>
          </a:xfrm>
        </p:spPr>
        <p:txBody>
          <a:bodyPr/>
          <a:lstStyle/>
          <a:p>
            <a:r>
              <a:rPr lang="en-US" dirty="0" smtClean="0"/>
              <a:t>Original request to DOE:  $2.6M (loaded)</a:t>
            </a:r>
          </a:p>
          <a:p>
            <a:r>
              <a:rPr lang="en-US" dirty="0" smtClean="0"/>
              <a:t>Current estimate for completion: $5.6 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Delta increase of $2.9M (loaded)</a:t>
            </a:r>
          </a:p>
          <a:p>
            <a:endParaRPr lang="en-US" dirty="0"/>
          </a:p>
          <a:p>
            <a:r>
              <a:rPr lang="en-US" dirty="0" smtClean="0"/>
              <a:t>Labor estimates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Underestimated effort by 11.5 FTEs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Increased labor by $1.7M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Procurements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Underestimated by ~$</a:t>
            </a:r>
            <a:r>
              <a:rPr lang="en-US" dirty="0"/>
              <a:t>1</a:t>
            </a:r>
            <a:r>
              <a:rPr lang="en-US" dirty="0" smtClean="0"/>
              <a:t>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Several sub-system components were not included in the original estimate and later determined were necessary to complete the scope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Comparison Procurement Estimates (Direct $)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33592"/>
              </p:ext>
            </p:extLst>
          </p:nvPr>
        </p:nvGraphicFramePr>
        <p:xfrm>
          <a:off x="350364" y="809920"/>
          <a:ext cx="8539113" cy="53900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42008"/>
                <a:gridCol w="848412"/>
                <a:gridCol w="970961"/>
                <a:gridCol w="961534"/>
                <a:gridCol w="3516198"/>
              </a:tblGrid>
              <a:tr h="3893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System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 smtClean="0"/>
                        <a:t>Prev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Now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Delta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Comment</a:t>
                      </a:r>
                      <a:endParaRPr lang="en-US" b="1" dirty="0"/>
                    </a:p>
                  </a:txBody>
                  <a:tcPr/>
                </a:tc>
              </a:tr>
              <a:tr h="370538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Facilities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(numbers</a:t>
                      </a:r>
                      <a:r>
                        <a:rPr lang="en-US" baseline="0" dirty="0" smtClean="0"/>
                        <a:t> are </a:t>
                      </a:r>
                      <a:r>
                        <a:rPr lang="en-US" baseline="0" dirty="0" err="1" smtClean="0"/>
                        <a:t>Proc</a:t>
                      </a:r>
                      <a:r>
                        <a:rPr lang="en-US" baseline="0" dirty="0" smtClean="0"/>
                        <a:t> and Labor)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Safety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RF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rf</a:t>
                      </a:r>
                      <a:r>
                        <a:rPr lang="en-US" dirty="0" smtClean="0"/>
                        <a:t> control boards,</a:t>
                      </a:r>
                      <a:r>
                        <a:rPr lang="en-US" baseline="0" dirty="0" smtClean="0"/>
                        <a:t> klystron PS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Cryogenics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Pipe,</a:t>
                      </a:r>
                      <a:r>
                        <a:rPr lang="en-US" baseline="0" dirty="0" smtClean="0"/>
                        <a:t> heat exchanger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Polarized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Gun insulators, beamline parts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I&amp;C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BPMs, viewers, </a:t>
                      </a:r>
                      <a:r>
                        <a:rPr lang="en-US" dirty="0" err="1" smtClean="0"/>
                        <a:t>picoammeters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DC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Trim cards and parts</a:t>
                      </a:r>
                      <a:endParaRPr lang="en-US" dirty="0"/>
                    </a:p>
                  </a:txBody>
                  <a:tcPr/>
                </a:tc>
              </a:tr>
              <a:tr h="411327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Addl.</a:t>
                      </a:r>
                      <a:r>
                        <a:rPr lang="en-US" baseline="0" dirty="0" smtClean="0"/>
                        <a:t> quads, correctors, dipoles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SRF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err="1" smtClean="0"/>
                        <a:t>HDIce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8148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Network, IOCs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CIS FY14 Actuals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FY14 actuals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1,028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1,684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+656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9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FY14 and FY15 UITF Procurements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65901"/>
              </p:ext>
            </p:extLst>
          </p:nvPr>
        </p:nvGraphicFramePr>
        <p:xfrm>
          <a:off x="292231" y="753355"/>
          <a:ext cx="8616099" cy="5709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0951"/>
                <a:gridCol w="92691"/>
                <a:gridCol w="603315"/>
                <a:gridCol w="348178"/>
                <a:gridCol w="1851795"/>
                <a:gridCol w="522092"/>
                <a:gridCol w="360500"/>
                <a:gridCol w="2119438"/>
                <a:gridCol w="897139"/>
              </a:tblGrid>
              <a:tr h="1632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FY14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FY15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Addl.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expected FY15 procurements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Solid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Works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CAD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Insulator flange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Contract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 30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450kV HV power supply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bpm components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7.6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 20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semiconducting R30 insulators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52.6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semiconducting R30 insulators_v2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 cards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~100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gun HV chamber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Klystron HV power supply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magnets (machine shop)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to 130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ion pumps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concrete wall removal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Chopper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rf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amplifiers (x2)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beamline Y chamber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LLRF parts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skid for chopper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photocathode prep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chamber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steering magnets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keV beamline support structure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drill penetrations in concrete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SF6 tank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Addl.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FY15 procurement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303.5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assorted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waveguide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effectLst/>
                          <a:latin typeface="+mn-lt"/>
                        </a:rPr>
                        <a:t>Credit card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21.8</a:t>
                      </a: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SSG sensor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 shop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40.8</a:t>
                      </a: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assorted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178.3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82325" y="4974175"/>
            <a:ext cx="3035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FY14 + FY15 Procurements: 670.8</a:t>
            </a:r>
          </a:p>
          <a:p>
            <a:r>
              <a:rPr lang="en-US" sz="1800" dirty="0" smtClean="0"/>
              <a:t>UITF Total Procurements 1682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68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1148" y="17594"/>
            <a:ext cx="8564252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 smtClean="0">
                <a:latin typeface="+mj-lt"/>
                <a:ea typeface="+mj-ea"/>
                <a:cs typeface="+mj-cs"/>
              </a:rPr>
              <a:t>Action Items </a:t>
            </a:r>
            <a:r>
              <a:rPr lang="en-US" kern="0" dirty="0" smtClean="0">
                <a:latin typeface="+mj-lt"/>
                <a:ea typeface="+mj-ea"/>
                <a:cs typeface="+mj-cs"/>
              </a:rPr>
              <a:t>– </a:t>
            </a:r>
            <a:r>
              <a:rPr lang="en-US" dirty="0" smtClean="0"/>
              <a:t>October </a:t>
            </a:r>
            <a:r>
              <a:rPr lang="en-US" dirty="0"/>
              <a:t>2</a:t>
            </a:r>
            <a:r>
              <a:rPr lang="en-US" dirty="0" smtClean="0"/>
              <a:t>1, </a:t>
            </a:r>
            <a:r>
              <a:rPr lang="en-US" dirty="0" smtClean="0"/>
              <a:t>2015 Minutes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422" y="860280"/>
            <a:ext cx="84417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Recall, UITF spending lockdown toward end of August…</a:t>
            </a:r>
          </a:p>
          <a:p>
            <a:r>
              <a:rPr lang="en-US" sz="2000" dirty="0" smtClean="0"/>
              <a:t>Cancelled trim card PR, “Electricity to top of Cave1” PR held up</a:t>
            </a:r>
          </a:p>
          <a:p>
            <a:r>
              <a:rPr lang="en-US" sz="2000" dirty="0" smtClean="0"/>
              <a:t>Electricity PR approved Nov. 11</a:t>
            </a:r>
          </a:p>
          <a:p>
            <a:r>
              <a:rPr lang="en-US" sz="2000" dirty="0" smtClean="0"/>
              <a:t>No other procurements since then</a:t>
            </a:r>
          </a:p>
          <a:p>
            <a:r>
              <a:rPr lang="en-US" sz="2000" dirty="0" smtClean="0"/>
              <a:t>20 PW of labor approved, devoted to </a:t>
            </a:r>
            <a:r>
              <a:rPr lang="en-US" sz="2000" dirty="0" err="1" smtClean="0"/>
              <a:t>Cryo</a:t>
            </a:r>
            <a:r>
              <a:rPr lang="en-US" sz="2000" dirty="0" smtClean="0"/>
              <a:t> and Facilities</a:t>
            </a:r>
          </a:p>
          <a:p>
            <a:r>
              <a:rPr lang="en-US" sz="2000" dirty="0" smtClean="0"/>
              <a:t>UITF costs approaching some DOE project limit….</a:t>
            </a:r>
            <a:endParaRPr lang="en-US" sz="2000" dirty="0" smtClean="0"/>
          </a:p>
          <a:p>
            <a:endParaRPr lang="en-US" sz="2000" u="sng" dirty="0"/>
          </a:p>
          <a:p>
            <a:r>
              <a:rPr lang="en-US" sz="2000" u="sng" dirty="0" smtClean="0"/>
              <a:t>New </a:t>
            </a:r>
            <a:r>
              <a:rPr lang="en-US" sz="2000" u="sng" dirty="0"/>
              <a:t>Action Items</a:t>
            </a:r>
            <a:r>
              <a:rPr lang="en-US" sz="2000" u="sng" dirty="0" smtClean="0"/>
              <a:t>:</a:t>
            </a:r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Nov. 11, 2015: meet to re-scope </a:t>
            </a:r>
            <a:r>
              <a:rPr lang="en-US" sz="2000" dirty="0" smtClean="0"/>
              <a:t>the project, distribute costs within four “fences”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73" y="3830218"/>
            <a:ext cx="4044099" cy="25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5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/>
              <a:t>Major components 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B050"/>
                </a:solidFill>
              </a:rPr>
              <a:t>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Engineering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Mech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Design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err="1" smtClean="0"/>
              <a:t>Cryo</a:t>
            </a:r>
            <a:endParaRPr lang="en-US" sz="16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Safety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I&amp;C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DC Power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Low Level RF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High Power RF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Survey &amp; Alignment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SRF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Commission with RF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Operations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Network and communications</a:t>
            </a:r>
          </a:p>
          <a:p>
            <a:pPr lvl="2">
              <a:buNone/>
            </a:pP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Update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00339" y="1203950"/>
            <a:ext cx="3020149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means we can see progress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/>
              <a:t>Major </a:t>
            </a:r>
            <a:r>
              <a:rPr lang="en-US" sz="2000" dirty="0" smtClean="0"/>
              <a:t>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Source Group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Reliable 350kV ops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Beam to cup in front of ¼ CM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Beam to cup in front of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HDIce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EHSQ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Shielding approval, ODH assessment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hazard review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FSAD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Accel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Readiness Review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Commissioning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HDIce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Installation at Cave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Beam on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HDIce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buNone/>
            </a:pP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0339" y="4786135"/>
            <a:ext cx="3020149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means we can see progress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52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G:\my_pix\1116151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" y="814351"/>
            <a:ext cx="4481151" cy="33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0043" y="4179398"/>
            <a:ext cx="73032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PSS conduit added to </a:t>
            </a:r>
            <a:r>
              <a:rPr lang="en-US" sz="2800" dirty="0" smtClean="0"/>
              <a:t>wall, more to do still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Racks bolted down, side panels added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Need machine shop help for klystron racks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Cryo</a:t>
            </a:r>
            <a:r>
              <a:rPr lang="en-US" sz="2800" dirty="0"/>
              <a:t> has delivered some transfer </a:t>
            </a:r>
            <a:r>
              <a:rPr lang="en-US" sz="2800" dirty="0" smtClean="0"/>
              <a:t>line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68860" y="0"/>
            <a:ext cx="7545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Installation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Group (safety related)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:\my_pix\1123151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40" y="814351"/>
            <a:ext cx="4481152" cy="33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5661" y="17446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Shielding at Penetrations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p://mail%2Ejlab%2Eorg@mail:993/fetch%3EUID%3E/INBOX%3E144656?part=1.2&amp;type=image/jpeg&amp;filename=shielding%20ort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poelker\AppData\Local\Temp\shielding ort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519"/>
            <a:ext cx="4005268" cy="290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elker\AppData\Local\Temp\shielding 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23" y="993842"/>
            <a:ext cx="4986779" cy="23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elker\AppData\Local\Temp\shielding t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8" y="4006285"/>
            <a:ext cx="4986779" cy="17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975" y="4006285"/>
            <a:ext cx="3312275" cy="187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Working with </a:t>
            </a:r>
            <a:r>
              <a:rPr lang="en-US" sz="2800" dirty="0" err="1" smtClean="0"/>
              <a:t>Vashek</a:t>
            </a:r>
            <a:r>
              <a:rPr lang="en-US" sz="2800" dirty="0" smtClean="0"/>
              <a:t> to specify shielding at penetrations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76257" y="22672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Cave 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:\my_pix\1116151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24" y="838987"/>
            <a:ext cx="4380320" cy="3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my_pix\1116151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3" y="838987"/>
            <a:ext cx="4380320" cy="3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601" y="4140105"/>
            <a:ext cx="8109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</a:t>
            </a:r>
            <a:r>
              <a:rPr lang="en-US" sz="2800" dirty="0" smtClean="0"/>
              <a:t>big </a:t>
            </a:r>
            <a:r>
              <a:rPr lang="en-US" sz="2800" dirty="0" smtClean="0"/>
              <a:t>“T” shaped yellow blocks have been moved to building 58.  Waiting for “Big Bite” to clear out to complete the labyrinth perimeter, waiting for Facilities to secure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layer</a:t>
            </a:r>
            <a:endParaRPr lang="en-US" sz="2800" dirty="0"/>
          </a:p>
        </p:txBody>
      </p:sp>
      <p:pic>
        <p:nvPicPr>
          <p:cNvPr id="1028" name="Picture 4" descr="G:\my_pix\11161515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24" y="838988"/>
            <a:ext cx="4380320" cy="3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5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94479</TotalTime>
  <Pages>1</Pages>
  <Words>1858</Words>
  <Application>Microsoft Office PowerPoint</Application>
  <PresentationFormat>Letter Paper (8.5x11 in)</PresentationFormat>
  <Paragraphs>550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Custom Design</vt:lpstr>
      <vt:lpstr>UITF Project Status Meeting </vt:lpstr>
      <vt:lpstr>Outline</vt:lpstr>
      <vt:lpstr>PowerPoint Presentation</vt:lpstr>
      <vt:lpstr>PowerPoint Presentation</vt:lpstr>
      <vt:lpstr>Progress Update</vt:lpstr>
      <vt:lpstr>Progress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Milestones Update</vt:lpstr>
      <vt:lpstr>PowerPoint Presentation</vt:lpstr>
      <vt:lpstr>PowerPoint Presentation</vt:lpstr>
      <vt:lpstr>PowerPoint Presentation</vt:lpstr>
      <vt:lpstr>PowerPoint Presentation</vt:lpstr>
      <vt:lpstr>Schedule Ramifications  </vt:lpstr>
      <vt:lpstr>Schedule Ramifications  </vt:lpstr>
      <vt:lpstr>Schedule Ramifications </vt:lpstr>
      <vt:lpstr>Schedule Ramifications </vt:lpstr>
      <vt:lpstr>PowerPoint Presentation</vt:lpstr>
      <vt:lpstr>Labor-focused Tasks</vt:lpstr>
      <vt:lpstr>Summary</vt:lpstr>
      <vt:lpstr>Backup Slides</vt:lpstr>
      <vt:lpstr>Design work was stopped…would like it to continue</vt:lpstr>
      <vt:lpstr>PowerPoint Presentation</vt:lpstr>
      <vt:lpstr>PowerPoint Presentation</vt:lpstr>
      <vt:lpstr>PowerPoint Presentation</vt:lpstr>
      <vt:lpstr>FY16 Procurements?</vt:lpstr>
      <vt:lpstr>Original vs Current Cost Estimate</vt:lpstr>
      <vt:lpstr>Revised Estimates Breakdown</vt:lpstr>
      <vt:lpstr>Comparison Procurement Estimates (Direct $)</vt:lpstr>
      <vt:lpstr>FY14 and FY15 UITF Procurements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[Enter Presentation Name Here]</dc:title>
  <dc:subject>BESAC</dc:subject>
  <dc:creator>Julie J. Oyer</dc:creator>
  <cp:keywords>Presentation Generic</cp:keywords>
  <cp:lastModifiedBy>Mathew Poelker</cp:lastModifiedBy>
  <cp:revision>1021</cp:revision>
  <cp:lastPrinted>2000-12-01T16:23:09Z</cp:lastPrinted>
  <dcterms:created xsi:type="dcterms:W3CDTF">2005-02-01T21:25:50Z</dcterms:created>
  <dcterms:modified xsi:type="dcterms:W3CDTF">2015-11-23T19:00:30Z</dcterms:modified>
</cp:coreProperties>
</file>