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UITF MPS system requirements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981200"/>
            <a:ext cx="7772400" cy="3886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100" dirty="0" smtClean="0"/>
              <a:t>MPS = a combination of hardware configuration and CEBAF-style FSD protection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100" dirty="0" smtClean="0"/>
              <a:t>FSD trips will mostly turn OFF the laser,  vacuum excursions will shutter laser and close valves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100" dirty="0" smtClean="0"/>
              <a:t>GUN HV will not trip often</a:t>
            </a:r>
            <a:endParaRPr lang="en-US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8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504825" y="1219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Protect the ¼ CM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Protect </a:t>
            </a:r>
            <a:r>
              <a:rPr lang="en-US" sz="2400" dirty="0"/>
              <a:t>against </a:t>
            </a:r>
            <a:r>
              <a:rPr lang="en-US" sz="2400" dirty="0" smtClean="0"/>
              <a:t>beam loss and burn-through, </a:t>
            </a:r>
            <a:r>
              <a:rPr lang="en-US" sz="2400" dirty="0"/>
              <a:t>maintain </a:t>
            </a:r>
            <a:r>
              <a:rPr lang="en-US" sz="2400" dirty="0" smtClean="0"/>
              <a:t>UHV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Protect </a:t>
            </a:r>
            <a:r>
              <a:rPr lang="en-US" sz="2400" dirty="0"/>
              <a:t>viewers </a:t>
            </a:r>
            <a:r>
              <a:rPr lang="en-US" sz="2400" dirty="0" smtClean="0"/>
              <a:t>(this </a:t>
            </a:r>
            <a:r>
              <a:rPr lang="en-US" sz="2400" dirty="0"/>
              <a:t>is </a:t>
            </a:r>
            <a:r>
              <a:rPr lang="en-US" sz="2400" dirty="0" smtClean="0"/>
              <a:t>a software </a:t>
            </a:r>
            <a:r>
              <a:rPr lang="en-US" sz="2400" dirty="0"/>
              <a:t>interlock – Not </a:t>
            </a:r>
            <a:r>
              <a:rPr lang="en-US" sz="2400" dirty="0" smtClean="0"/>
              <a:t>FSD)</a:t>
            </a:r>
            <a:endParaRPr lang="en-US" sz="24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/>
              <a:t>Protect </a:t>
            </a:r>
            <a:r>
              <a:rPr lang="en-US" sz="2400" dirty="0" smtClean="0"/>
              <a:t>magnets,  </a:t>
            </a:r>
            <a:r>
              <a:rPr lang="en-US" sz="2400" dirty="0"/>
              <a:t>ensure proper field for beam </a:t>
            </a:r>
            <a:r>
              <a:rPr lang="en-US" sz="2400" dirty="0" smtClean="0"/>
              <a:t>transport: comparator interlock, water </a:t>
            </a:r>
            <a:r>
              <a:rPr lang="en-US" sz="2400" dirty="0"/>
              <a:t>flow or </a:t>
            </a:r>
            <a:r>
              <a:rPr lang="en-US" sz="2400" dirty="0" err="1"/>
              <a:t>klixon</a:t>
            </a:r>
            <a:r>
              <a:rPr lang="en-US" sz="2400" dirty="0"/>
              <a:t> </a:t>
            </a:r>
            <a:r>
              <a:rPr lang="en-US" sz="2400" dirty="0" smtClean="0"/>
              <a:t>interlocks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Protect RF beamline components: vacuum and water flow interlocks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Protect cups, apertures and dumps: water flow interlocks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Protect </a:t>
            </a:r>
            <a:r>
              <a:rPr lang="en-US" sz="2400" dirty="0" err="1" smtClean="0"/>
              <a:t>HDIce</a:t>
            </a:r>
            <a:r>
              <a:rPr lang="en-US" sz="2400" dirty="0" smtClean="0"/>
              <a:t> (mostly, this means putting the beam where it is supposed to go, protect against </a:t>
            </a:r>
            <a:r>
              <a:rPr lang="en-US" sz="2400" dirty="0" err="1" smtClean="0"/>
              <a:t>mis</a:t>
            </a:r>
            <a:r>
              <a:rPr lang="en-US" sz="2400" dirty="0" smtClean="0"/>
              <a:t>-steered beam)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9783" y="3048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UITF MPS – what will it protect?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4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Hardware configuration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Valves OPEN only when vacuum good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Current limiting resistors in series with magnets</a:t>
            </a:r>
          </a:p>
          <a:p>
            <a:pPr marL="514350" indent="-514350">
              <a:buAutoNum type="arabicPeriod"/>
            </a:pPr>
            <a:r>
              <a:rPr lang="en-US" dirty="0" smtClean="0"/>
              <a:t>Water flow interlocks at cups, dumps and apertures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Window comparators on dipoles and gun HV</a:t>
            </a:r>
          </a:p>
          <a:p>
            <a:pPr marL="514350" indent="-514350">
              <a:buAutoNum type="arabicPeriod"/>
            </a:pPr>
            <a:r>
              <a:rPr lang="en-US" dirty="0" smtClean="0"/>
              <a:t>Viewers inserted only when laser in pulsed-mode </a:t>
            </a:r>
          </a:p>
          <a:p>
            <a:pPr marL="514350" indent="-514350">
              <a:buAutoNum type="arabicPeriod"/>
            </a:pPr>
            <a:r>
              <a:rPr lang="en-US" dirty="0" smtClean="0"/>
              <a:t>Water flow interlocks at </a:t>
            </a:r>
            <a:r>
              <a:rPr lang="en-US" dirty="0" err="1" smtClean="0"/>
              <a:t>buncher</a:t>
            </a:r>
            <a:r>
              <a:rPr lang="en-US" dirty="0" smtClean="0"/>
              <a:t> and chopper cavities, RF can be applied to chopper and </a:t>
            </a:r>
            <a:r>
              <a:rPr lang="en-US" dirty="0" err="1" smtClean="0"/>
              <a:t>buncher</a:t>
            </a:r>
            <a:r>
              <a:rPr lang="en-US" dirty="0" smtClean="0"/>
              <a:t> only when vacuum reads “good”</a:t>
            </a:r>
          </a:p>
          <a:p>
            <a:pPr marL="514350" indent="-514350">
              <a:buAutoNum type="arabicPeriod"/>
            </a:pPr>
            <a:r>
              <a:rPr lang="en-US" dirty="0" smtClean="0"/>
              <a:t>Helium liquid level interlocked to klystron high power RF</a:t>
            </a:r>
          </a:p>
        </p:txBody>
      </p:sp>
    </p:spTree>
    <p:extLst>
      <p:ext uri="{BB962C8B-B14F-4D97-AF65-F5344CB8AC3E}">
        <p14:creationId xmlns:p14="http://schemas.microsoft.com/office/powerpoint/2010/main" val="80126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smtClean="0"/>
              <a:t>FSD Input Signals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FSD trips will shutter laser and sometimes close all valves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BLMs will shutter laser: CEBAF-style BLM modules (x2)</a:t>
            </a:r>
          </a:p>
          <a:p>
            <a:pPr marL="514350" indent="-514350">
              <a:buAutoNum type="arabicPeriod"/>
            </a:pPr>
            <a:r>
              <a:rPr lang="en-US" dirty="0" smtClean="0"/>
              <a:t>LLRF control boards with CEBAF-style FSD signals</a:t>
            </a:r>
          </a:p>
          <a:p>
            <a:pPr marL="514350" indent="-514350">
              <a:buAutoNum type="arabicPeriod"/>
            </a:pPr>
            <a:r>
              <a:rPr lang="en-US" dirty="0" smtClean="0"/>
              <a:t>Vacuum FSD signals from ¼ CM. Helium liquid level interlocked to klystron control panel</a:t>
            </a:r>
          </a:p>
          <a:p>
            <a:pPr marL="514350" indent="-514350">
              <a:buAutoNum type="arabicPeriod"/>
            </a:pPr>
            <a:r>
              <a:rPr lang="en-US" dirty="0" smtClean="0"/>
              <a:t>All beamline ion pumps ganged together, close laser shutter and close all pneumatic valves when pressure exceeds a </a:t>
            </a:r>
            <a:r>
              <a:rPr lang="en-US" dirty="0" err="1" smtClean="0"/>
              <a:t>setpoint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Window comparators using 16 bit ADC cards designed by EES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/>
              <a:t>HDice</a:t>
            </a:r>
            <a:r>
              <a:rPr lang="en-US" dirty="0"/>
              <a:t> “off target” detector (</a:t>
            </a:r>
            <a:r>
              <a:rPr lang="en-US" dirty="0" err="1"/>
              <a:t>qty</a:t>
            </a:r>
            <a:r>
              <a:rPr lang="en-US" dirty="0"/>
              <a:t> </a:t>
            </a:r>
            <a:r>
              <a:rPr lang="en-US" dirty="0" smtClean="0"/>
              <a:t>1, suspect it will look like a BLM)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4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Similar to CEBAF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SSG BLM chassis, x2 units</a:t>
            </a:r>
          </a:p>
          <a:p>
            <a:pPr marL="514350" indent="-514350">
              <a:buAutoNum type="arabicPeriod"/>
            </a:pPr>
            <a:r>
              <a:rPr lang="en-US" dirty="0" smtClean="0"/>
              <a:t>New LLRF control boards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Cryo</a:t>
            </a:r>
            <a:r>
              <a:rPr lang="en-US" dirty="0" smtClean="0"/>
              <a:t> and SRF signals from ¼ CM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Window comparators using 16 bit ADC cards designed by </a:t>
            </a:r>
            <a:r>
              <a:rPr lang="en-US" dirty="0" smtClean="0"/>
              <a:t>EES</a:t>
            </a:r>
          </a:p>
          <a:p>
            <a:pPr marL="514350" indent="-514350">
              <a:buAutoNum type="arabicPeriod"/>
            </a:pPr>
            <a:r>
              <a:rPr lang="en-US" dirty="0" smtClean="0"/>
              <a:t>FSD signals summed using VME boards with 12 input channels each</a:t>
            </a:r>
          </a:p>
          <a:p>
            <a:pPr marL="514350" indent="-514350">
              <a:buAutoNum type="arabicPeriod"/>
            </a:pPr>
            <a:r>
              <a:rPr lang="en-US" dirty="0" smtClean="0"/>
              <a:t>FSD </a:t>
            </a:r>
            <a:r>
              <a:rPr lang="en-US" dirty="0" smtClean="0"/>
              <a:t>signals transmitted via fiber at 5 MHz</a:t>
            </a:r>
          </a:p>
          <a:p>
            <a:pPr marL="514350" indent="-514350">
              <a:buAutoNum type="arabicPeriod"/>
            </a:pPr>
            <a:r>
              <a:rPr lang="en-US" dirty="0" smtClean="0"/>
              <a:t>SCAM to create low duty factor modes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CEBAF style </a:t>
            </a:r>
            <a:r>
              <a:rPr lang="en-US" dirty="0" err="1" smtClean="0"/>
              <a:t>pockel</a:t>
            </a:r>
            <a:r>
              <a:rPr lang="en-US" dirty="0" smtClean="0"/>
              <a:t> cell </a:t>
            </a:r>
            <a:r>
              <a:rPr lang="en-US" dirty="0"/>
              <a:t>tune mode </a:t>
            </a:r>
            <a:r>
              <a:rPr lang="en-US" dirty="0" smtClean="0"/>
              <a:t>generator: RTP </a:t>
            </a:r>
            <a:r>
              <a:rPr lang="en-US" dirty="0"/>
              <a:t>cell </a:t>
            </a:r>
            <a:r>
              <a:rPr lang="en-US" dirty="0" smtClean="0"/>
              <a:t>with </a:t>
            </a:r>
            <a:r>
              <a:rPr lang="en-US" dirty="0"/>
              <a:t>&lt;250ns </a:t>
            </a:r>
            <a:r>
              <a:rPr lang="en-US" dirty="0" smtClean="0"/>
              <a:t>response time, </a:t>
            </a:r>
            <a:r>
              <a:rPr lang="en-US" dirty="0"/>
              <a:t>backed </a:t>
            </a:r>
            <a:r>
              <a:rPr lang="en-US" dirty="0" smtClean="0"/>
              <a:t>by </a:t>
            </a:r>
            <a:r>
              <a:rPr lang="en-US" dirty="0"/>
              <a:t>shutter </a:t>
            </a:r>
            <a:r>
              <a:rPr lang="en-US" dirty="0" smtClean="0"/>
              <a:t>that closes 5-10ms later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349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4"/>
            <a:ext cx="8229600" cy="1143000"/>
          </a:xfrm>
        </p:spPr>
        <p:txBody>
          <a:bodyPr/>
          <a:lstStyle/>
          <a:p>
            <a:r>
              <a:rPr lang="en-US" dirty="0" smtClean="0"/>
              <a:t>MPS timing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All inputs should be processed to create an output within 10 </a:t>
            </a:r>
            <a:r>
              <a:rPr lang="en-US" dirty="0" smtClean="0"/>
              <a:t>micro-seconds (that’s are goal, what we would work towards)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2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MPS system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All inputs are visible to EPICS</a:t>
            </a:r>
          </a:p>
          <a:p>
            <a:r>
              <a:rPr lang="en-US" dirty="0" smtClean="0"/>
              <a:t>All outputs are shown on EPICS</a:t>
            </a:r>
          </a:p>
          <a:p>
            <a:r>
              <a:rPr lang="en-US" dirty="0" smtClean="0"/>
              <a:t>First fault detection is desirable and the first fault should be visible on EPICS</a:t>
            </a:r>
          </a:p>
          <a:p>
            <a:r>
              <a:rPr lang="en-US" dirty="0" smtClean="0"/>
              <a:t>EPICS should have the ability to mask or clear any input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7337</TotalTime>
  <Words>441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UITF MPS system requirements</vt:lpstr>
      <vt:lpstr>PowerPoint Presentation</vt:lpstr>
      <vt:lpstr>Hardware configuration</vt:lpstr>
      <vt:lpstr>FSD Input Signals </vt:lpstr>
      <vt:lpstr>Similar to CEBAF</vt:lpstr>
      <vt:lpstr>MPS timing requirements</vt:lpstr>
      <vt:lpstr>MPS system communications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UITF MPS system requirements</dc:title>
  <dc:creator>John Hansknect</dc:creator>
  <cp:lastModifiedBy>Mathew Poelker</cp:lastModifiedBy>
  <cp:revision>25</cp:revision>
  <dcterms:created xsi:type="dcterms:W3CDTF">2006-08-16T00:00:00Z</dcterms:created>
  <dcterms:modified xsi:type="dcterms:W3CDTF">2016-03-10T17:51:28Z</dcterms:modified>
</cp:coreProperties>
</file>