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66" r:id="rId3"/>
    <p:sldId id="270" r:id="rId4"/>
    <p:sldId id="269" r:id="rId5"/>
    <p:sldId id="291" r:id="rId6"/>
    <p:sldId id="290" r:id="rId7"/>
    <p:sldId id="260" r:id="rId8"/>
    <p:sldId id="276" r:id="rId9"/>
    <p:sldId id="278" r:id="rId10"/>
    <p:sldId id="281" r:id="rId11"/>
    <p:sldId id="274" r:id="rId12"/>
    <p:sldId id="283" r:id="rId13"/>
    <p:sldId id="275" r:id="rId14"/>
    <p:sldId id="288" r:id="rId15"/>
    <p:sldId id="292" r:id="rId16"/>
    <p:sldId id="282" r:id="rId17"/>
    <p:sldId id="284" r:id="rId18"/>
    <p:sldId id="268" r:id="rId19"/>
    <p:sldId id="296" r:id="rId20"/>
    <p:sldId id="294" r:id="rId21"/>
    <p:sldId id="293" r:id="rId22"/>
    <p:sldId id="297" r:id="rId23"/>
    <p:sldId id="298" r:id="rId24"/>
    <p:sldId id="300" r:id="rId25"/>
    <p:sldId id="271" r:id="rId26"/>
    <p:sldId id="286" r:id="rId27"/>
    <p:sldId id="287" r:id="rId28"/>
    <p:sldId id="295" r:id="rId29"/>
    <p:sldId id="299" r:id="rId30"/>
    <p:sldId id="267" r:id="rId31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0424"/>
    <p:restoredTop sz="94674"/>
  </p:normalViewPr>
  <p:slideViewPr>
    <p:cSldViewPr snapToGrid="0" snapToObjects="1">
      <p:cViewPr>
        <p:scale>
          <a:sx n="100" d="100"/>
          <a:sy n="100" d="100"/>
        </p:scale>
        <p:origin x="2216" y="4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source\Desktop\Zhang\09_2017\Manual%20QE%20sc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85.67039735541003</c:v>
                </c:pt>
                <c:pt idx="1">
                  <c:v>84.52178593088526</c:v>
                </c:pt>
                <c:pt idx="2">
                  <c:v>84.38963896518228</c:v>
                </c:pt>
                <c:pt idx="3">
                  <c:v>85.34788605875305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39897584"/>
        <c:axId val="-517726752"/>
      </c:scatterChart>
      <c:valAx>
        <c:axId val="-517726752"/>
        <c:scaling>
          <c:orientation val="minMax"/>
          <c:max val="90.0"/>
          <c:min val="80.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0.0340845130534504"/>
              <c:y val="0.22052676644300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439897584"/>
        <c:crossesAt val="0.0"/>
        <c:crossBetween val="midCat"/>
        <c:majorUnit val="1.0"/>
        <c:minorUnit val="1.0"/>
      </c:valAx>
      <c:valAx>
        <c:axId val="-439897584"/>
        <c:scaling>
          <c:logBase val="10.0"/>
          <c:orientation val="minMax"/>
          <c:max val="2000.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517726752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DBR QE 9/29/17</c:v>
          </c:tx>
          <c:xVal>
            <c:numRef>
              <c:f>Sheet1!$B$8:$B$28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Sheet1!$I$8:$I$28</c:f>
              <c:numCache>
                <c:formatCode>General</c:formatCode>
                <c:ptCount val="21"/>
                <c:pt idx="0">
                  <c:v>0.978496206755917</c:v>
                </c:pt>
                <c:pt idx="1">
                  <c:v>0.968002932959128</c:v>
                </c:pt>
                <c:pt idx="2">
                  <c:v>0.917087761190573</c:v>
                </c:pt>
                <c:pt idx="3">
                  <c:v>0.921601455772705</c:v>
                </c:pt>
                <c:pt idx="4">
                  <c:v>0.914785867600369</c:v>
                </c:pt>
                <c:pt idx="5">
                  <c:v>0.856276315283654</c:v>
                </c:pt>
                <c:pt idx="6">
                  <c:v>0.783451214008042</c:v>
                </c:pt>
                <c:pt idx="7">
                  <c:v>0.644041965471364</c:v>
                </c:pt>
                <c:pt idx="8">
                  <c:v>0.528954232178676</c:v>
                </c:pt>
                <c:pt idx="9">
                  <c:v>0.438226446977362</c:v>
                </c:pt>
                <c:pt idx="10">
                  <c:v>0.443824420488973</c:v>
                </c:pt>
                <c:pt idx="11">
                  <c:v>0.545944855166847</c:v>
                </c:pt>
                <c:pt idx="12">
                  <c:v>0.737946713362761</c:v>
                </c:pt>
                <c:pt idx="13">
                  <c:v>0.926127365755849</c:v>
                </c:pt>
                <c:pt idx="14">
                  <c:v>0.948249719823324</c:v>
                </c:pt>
                <c:pt idx="15">
                  <c:v>0.724058795637743</c:v>
                </c:pt>
                <c:pt idx="16">
                  <c:v>0.477269642015827</c:v>
                </c:pt>
                <c:pt idx="17">
                  <c:v>0.305958188768139</c:v>
                </c:pt>
                <c:pt idx="18">
                  <c:v>0.220038710320551</c:v>
                </c:pt>
                <c:pt idx="19">
                  <c:v>0.185678041034117</c:v>
                </c:pt>
                <c:pt idx="20">
                  <c:v>0.172775204809888</c:v>
                </c:pt>
              </c:numCache>
            </c:numRef>
          </c:yVal>
          <c:smooth val="1"/>
        </c:ser>
        <c:ser>
          <c:idx val="1"/>
          <c:order val="1"/>
          <c:tx>
            <c:v>DBR QE 10/9/17_1</c:v>
          </c:tx>
          <c:xVal>
            <c:numRef>
              <c:f>Sheet1!$B$43:$B$63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Sheet1!$I$43:$I$63</c:f>
              <c:numCache>
                <c:formatCode>General</c:formatCode>
                <c:ptCount val="21"/>
                <c:pt idx="0">
                  <c:v>1.751785123185322</c:v>
                </c:pt>
                <c:pt idx="1">
                  <c:v>1.725650482134082</c:v>
                </c:pt>
                <c:pt idx="2">
                  <c:v>1.719090070554899</c:v>
                </c:pt>
                <c:pt idx="3">
                  <c:v>1.771510589067894</c:v>
                </c:pt>
                <c:pt idx="4">
                  <c:v>1.70306882248422</c:v>
                </c:pt>
                <c:pt idx="5">
                  <c:v>1.582436364043546</c:v>
                </c:pt>
                <c:pt idx="6">
                  <c:v>1.337668160906227</c:v>
                </c:pt>
                <c:pt idx="7">
                  <c:v>1.058776420420805</c:v>
                </c:pt>
                <c:pt idx="8">
                  <c:v>0.890074679405019</c:v>
                </c:pt>
                <c:pt idx="9">
                  <c:v>0.841575676082325</c:v>
                </c:pt>
                <c:pt idx="10">
                  <c:v>1.007059487637298</c:v>
                </c:pt>
                <c:pt idx="11">
                  <c:v>1.342683322738166</c:v>
                </c:pt>
                <c:pt idx="12">
                  <c:v>1.706281210527718</c:v>
                </c:pt>
                <c:pt idx="13">
                  <c:v>1.768805690951034</c:v>
                </c:pt>
                <c:pt idx="14">
                  <c:v>1.437027968047813</c:v>
                </c:pt>
                <c:pt idx="15">
                  <c:v>0.956822213848274</c:v>
                </c:pt>
                <c:pt idx="16">
                  <c:v>0.608647040170876</c:v>
                </c:pt>
                <c:pt idx="17">
                  <c:v>0.437002664220054</c:v>
                </c:pt>
                <c:pt idx="18">
                  <c:v>0.350359602002496</c:v>
                </c:pt>
                <c:pt idx="19">
                  <c:v>0.315959545565605</c:v>
                </c:pt>
                <c:pt idx="20">
                  <c:v>0.292717521034121</c:v>
                </c:pt>
              </c:numCache>
            </c:numRef>
          </c:yVal>
          <c:smooth val="1"/>
        </c:ser>
        <c:ser>
          <c:idx val="2"/>
          <c:order val="2"/>
          <c:tx>
            <c:v>DBR QE 10/9/17_2</c:v>
          </c:tx>
          <c:xVal>
            <c:numRef>
              <c:f>Sheet1!$B$72:$B$92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Sheet1!$I$72:$I$92</c:f>
              <c:numCache>
                <c:formatCode>General</c:formatCode>
                <c:ptCount val="21"/>
                <c:pt idx="0">
                  <c:v>1.744019064053577</c:v>
                </c:pt>
                <c:pt idx="1">
                  <c:v>1.714611949333191</c:v>
                </c:pt>
                <c:pt idx="2">
                  <c:v>1.71200265833376</c:v>
                </c:pt>
                <c:pt idx="3">
                  <c:v>1.755264400253291</c:v>
                </c:pt>
                <c:pt idx="4">
                  <c:v>1.694860583707997</c:v>
                </c:pt>
                <c:pt idx="5">
                  <c:v>1.571376889584976</c:v>
                </c:pt>
                <c:pt idx="6">
                  <c:v>1.332368801953866</c:v>
                </c:pt>
                <c:pt idx="7">
                  <c:v>1.056460116023395</c:v>
                </c:pt>
                <c:pt idx="8">
                  <c:v>0.883109763892909</c:v>
                </c:pt>
                <c:pt idx="9">
                  <c:v>0.822497599065208</c:v>
                </c:pt>
                <c:pt idx="10">
                  <c:v>1.000712439012832</c:v>
                </c:pt>
                <c:pt idx="11">
                  <c:v>1.334302891055774</c:v>
                </c:pt>
                <c:pt idx="12">
                  <c:v>1.688706465612302</c:v>
                </c:pt>
                <c:pt idx="13">
                  <c:v>1.756206769591228</c:v>
                </c:pt>
                <c:pt idx="14">
                  <c:v>1.427217875703687</c:v>
                </c:pt>
                <c:pt idx="15">
                  <c:v>0.949226212384108</c:v>
                </c:pt>
                <c:pt idx="16">
                  <c:v>0.602144715938828</c:v>
                </c:pt>
                <c:pt idx="17">
                  <c:v>0.431690747714334</c:v>
                </c:pt>
                <c:pt idx="18">
                  <c:v>0.346960560074109</c:v>
                </c:pt>
                <c:pt idx="19">
                  <c:v>0.315133551831622</c:v>
                </c:pt>
                <c:pt idx="20">
                  <c:v>0.28725042804635</c:v>
                </c:pt>
              </c:numCache>
            </c:numRef>
          </c:yVal>
          <c:smooth val="1"/>
        </c:ser>
        <c:ser>
          <c:idx val="3"/>
          <c:order val="3"/>
          <c:tx>
            <c:v>DBR QE 10/9/17_3</c:v>
          </c:tx>
          <c:xVal>
            <c:numRef>
              <c:f>Sheet1!$B$101:$B$121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Sheet1!$I$101:$I$121</c:f>
              <c:numCache>
                <c:formatCode>General</c:formatCode>
                <c:ptCount val="21"/>
                <c:pt idx="0">
                  <c:v>1.740990979369542</c:v>
                </c:pt>
                <c:pt idx="1">
                  <c:v>1.715748078264504</c:v>
                </c:pt>
                <c:pt idx="2">
                  <c:v>1.71177107003942</c:v>
                </c:pt>
                <c:pt idx="3">
                  <c:v>1.765099765044225</c:v>
                </c:pt>
                <c:pt idx="4">
                  <c:v>1.695711384746757</c:v>
                </c:pt>
                <c:pt idx="5">
                  <c:v>1.57728592643586</c:v>
                </c:pt>
                <c:pt idx="6">
                  <c:v>1.328796794069089</c:v>
                </c:pt>
                <c:pt idx="7">
                  <c:v>1.061318185937397</c:v>
                </c:pt>
                <c:pt idx="8">
                  <c:v>0.883736358721126</c:v>
                </c:pt>
                <c:pt idx="9">
                  <c:v>0.839621344605666</c:v>
                </c:pt>
                <c:pt idx="10">
                  <c:v>1.003439502235154</c:v>
                </c:pt>
                <c:pt idx="11">
                  <c:v>1.331645512689682</c:v>
                </c:pt>
                <c:pt idx="12">
                  <c:v>1.680056298852216</c:v>
                </c:pt>
                <c:pt idx="13">
                  <c:v>1.753563765694684</c:v>
                </c:pt>
                <c:pt idx="14">
                  <c:v>1.419704362895654</c:v>
                </c:pt>
                <c:pt idx="15">
                  <c:v>0.948290614343731</c:v>
                </c:pt>
                <c:pt idx="16">
                  <c:v>0.603871885787254</c:v>
                </c:pt>
                <c:pt idx="17">
                  <c:v>0.43345122550756</c:v>
                </c:pt>
                <c:pt idx="18">
                  <c:v>0.348114071886993</c:v>
                </c:pt>
                <c:pt idx="19">
                  <c:v>0.314039416957169</c:v>
                </c:pt>
                <c:pt idx="20">
                  <c:v>0.285295485805504</c:v>
                </c:pt>
              </c:numCache>
            </c:numRef>
          </c:yVal>
          <c:smooth val="1"/>
        </c:ser>
        <c:ser>
          <c:idx val="4"/>
          <c:order val="4"/>
          <c:tx>
            <c:v>DBR QE 10/9/17_4</c:v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circle"/>
            <c:size val="7"/>
            <c:spPr>
              <a:noFill/>
              <a:ln w="15875">
                <a:solidFill>
                  <a:schemeClr val="tx1"/>
                </a:solidFill>
              </a:ln>
            </c:spPr>
          </c:marker>
          <c:xVal>
            <c:numRef>
              <c:f>Sheet1!$B$128:$B$148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Sheet1!$I$128:$I$148</c:f>
              <c:numCache>
                <c:formatCode>General</c:formatCode>
                <c:ptCount val="21"/>
                <c:pt idx="0">
                  <c:v>1.790674161379104</c:v>
                </c:pt>
                <c:pt idx="1">
                  <c:v>1.76128922452549</c:v>
                </c:pt>
                <c:pt idx="2">
                  <c:v>1.737698742271951</c:v>
                </c:pt>
                <c:pt idx="3">
                  <c:v>1.755286034477603</c:v>
                </c:pt>
                <c:pt idx="4">
                  <c:v>1.721359954971572</c:v>
                </c:pt>
                <c:pt idx="5">
                  <c:v>1.668001124218318</c:v>
                </c:pt>
                <c:pt idx="6">
                  <c:v>1.517136296659485</c:v>
                </c:pt>
                <c:pt idx="7">
                  <c:v>1.243121203125605</c:v>
                </c:pt>
                <c:pt idx="8">
                  <c:v>1.020005991827561</c:v>
                </c:pt>
                <c:pt idx="9">
                  <c:v>0.83683719242614</c:v>
                </c:pt>
                <c:pt idx="10">
                  <c:v>0.843747926194489</c:v>
                </c:pt>
                <c:pt idx="11">
                  <c:v>1.028119205866153</c:v>
                </c:pt>
                <c:pt idx="12">
                  <c:v>1.386617136401405</c:v>
                </c:pt>
                <c:pt idx="13">
                  <c:v>1.738995565680051</c:v>
                </c:pt>
                <c:pt idx="14">
                  <c:v>1.720966466858301</c:v>
                </c:pt>
                <c:pt idx="15">
                  <c:v>1.303515030353354</c:v>
                </c:pt>
                <c:pt idx="16">
                  <c:v>0.843786728954193</c:v>
                </c:pt>
                <c:pt idx="17">
                  <c:v>0.540692135225459</c:v>
                </c:pt>
                <c:pt idx="18">
                  <c:v>0.378738498208137</c:v>
                </c:pt>
                <c:pt idx="19">
                  <c:v>0.316186952514248</c:v>
                </c:pt>
                <c:pt idx="20">
                  <c:v>0.28497651618319</c:v>
                </c:pt>
              </c:numCache>
            </c:numRef>
          </c:yVal>
          <c:smooth val="1"/>
        </c:ser>
        <c:ser>
          <c:idx val="5"/>
          <c:order val="5"/>
          <c:tx>
            <c:v>DBR QE 10/9/17_5</c:v>
          </c:tx>
          <c:spPr>
            <a:ln>
              <a:prstDash val="dash"/>
            </a:ln>
          </c:spPr>
          <c:marker>
            <c:spPr>
              <a:noFill/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Sheet1!$B$155:$B$175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Sheet1!$I$155:$I$175</c:f>
              <c:numCache>
                <c:formatCode>General</c:formatCode>
                <c:ptCount val="21"/>
                <c:pt idx="0">
                  <c:v>1.613131697984807</c:v>
                </c:pt>
                <c:pt idx="1">
                  <c:v>1.586523254046147</c:v>
                </c:pt>
                <c:pt idx="2">
                  <c:v>1.55262814631835</c:v>
                </c:pt>
                <c:pt idx="3">
                  <c:v>1.542818513009564</c:v>
                </c:pt>
                <c:pt idx="4">
                  <c:v>1.49119865386302</c:v>
                </c:pt>
                <c:pt idx="5">
                  <c:v>1.458512185832816</c:v>
                </c:pt>
                <c:pt idx="6">
                  <c:v>1.361276816056655</c:v>
                </c:pt>
                <c:pt idx="7">
                  <c:v>1.161765432115047</c:v>
                </c:pt>
                <c:pt idx="8">
                  <c:v>0.941957222103882</c:v>
                </c:pt>
                <c:pt idx="9">
                  <c:v>0.745719515711859</c:v>
                </c:pt>
                <c:pt idx="10">
                  <c:v>0.662207232162631</c:v>
                </c:pt>
                <c:pt idx="11">
                  <c:v>0.722433284454964</c:v>
                </c:pt>
                <c:pt idx="12">
                  <c:v>0.956108350158812</c:v>
                </c:pt>
                <c:pt idx="13">
                  <c:v>1.300760791967153</c:v>
                </c:pt>
                <c:pt idx="14">
                  <c:v>1.471976350348752</c:v>
                </c:pt>
                <c:pt idx="15">
                  <c:v>1.207875836278433</c:v>
                </c:pt>
                <c:pt idx="16">
                  <c:v>0.76971637070036</c:v>
                </c:pt>
                <c:pt idx="17">
                  <c:v>0.466990162340443</c:v>
                </c:pt>
                <c:pt idx="18">
                  <c:v>0.30974653582936</c:v>
                </c:pt>
                <c:pt idx="19">
                  <c:v>0.251786759590001</c:v>
                </c:pt>
                <c:pt idx="20">
                  <c:v>0.220804286296407</c:v>
                </c:pt>
              </c:numCache>
            </c:numRef>
          </c:yVal>
          <c:smooth val="1"/>
        </c:ser>
        <c:ser>
          <c:idx val="6"/>
          <c:order val="6"/>
          <c:tx>
            <c:v>DBR QE 10/9/17_6</c:v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circle"/>
            <c:size val="8"/>
            <c:spPr>
              <a:noFill/>
              <a:ln w="15875">
                <a:solidFill>
                  <a:srgbClr val="FF0000"/>
                </a:solidFill>
              </a:ln>
            </c:spPr>
          </c:marker>
          <c:xVal>
            <c:numRef>
              <c:f>Sheet1!$B$181:$B$201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Sheet1!$I$181:$I$201</c:f>
              <c:numCache>
                <c:formatCode>General</c:formatCode>
                <c:ptCount val="21"/>
                <c:pt idx="0">
                  <c:v>1.663121592378178</c:v>
                </c:pt>
                <c:pt idx="1">
                  <c:v>1.64310068553474</c:v>
                </c:pt>
                <c:pt idx="2">
                  <c:v>1.64785223066527</c:v>
                </c:pt>
                <c:pt idx="3">
                  <c:v>1.701995052489537</c:v>
                </c:pt>
                <c:pt idx="4">
                  <c:v>1.588426956421002</c:v>
                </c:pt>
                <c:pt idx="5">
                  <c:v>1.406594477399237</c:v>
                </c:pt>
                <c:pt idx="6">
                  <c:v>1.138834432654203</c:v>
                </c:pt>
                <c:pt idx="7">
                  <c:v>0.903805999541014</c:v>
                </c:pt>
                <c:pt idx="8">
                  <c:v>0.801507854826968</c:v>
                </c:pt>
                <c:pt idx="9">
                  <c:v>0.849971821729059</c:v>
                </c:pt>
                <c:pt idx="10">
                  <c:v>1.114213628833512</c:v>
                </c:pt>
                <c:pt idx="11">
                  <c:v>1.442816002124944</c:v>
                </c:pt>
                <c:pt idx="12">
                  <c:v>1.68242751949078</c:v>
                </c:pt>
                <c:pt idx="13">
                  <c:v>1.533828448141906</c:v>
                </c:pt>
                <c:pt idx="14">
                  <c:v>1.128601631478458</c:v>
                </c:pt>
                <c:pt idx="15">
                  <c:v>0.723990483793204</c:v>
                </c:pt>
                <c:pt idx="16">
                  <c:v>0.485023230442919</c:v>
                </c:pt>
                <c:pt idx="17">
                  <c:v>0.377296843469125</c:v>
                </c:pt>
                <c:pt idx="18">
                  <c:v>0.326481439082965</c:v>
                </c:pt>
                <c:pt idx="19">
                  <c:v>0.305765284825663</c:v>
                </c:pt>
                <c:pt idx="20">
                  <c:v>0.278270819655545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6244912"/>
        <c:axId val="-414313600"/>
      </c:scatterChart>
      <c:valAx>
        <c:axId val="-886244912"/>
        <c:scaling>
          <c:orientation val="minMax"/>
          <c:max val="800.0"/>
          <c:min val="700.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Wavelength (nm)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414313600"/>
        <c:crosses val="autoZero"/>
        <c:crossBetween val="midCat"/>
      </c:valAx>
      <c:valAx>
        <c:axId val="-414313600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QE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886244912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en-US"/>
          </a:p>
        </c:txPr>
      </c:legendEntry>
      <c:layout>
        <c:manualLayout>
          <c:xMode val="edge"/>
          <c:yMode val="edge"/>
          <c:x val="0.111290936619083"/>
          <c:y val="0.58269497337127"/>
          <c:w val="0.26981503172441"/>
          <c:h val="0.279669718816728"/>
        </c:manualLayout>
      </c:layout>
      <c:overlay val="1"/>
      <c:spPr>
        <a:solidFill>
          <a:schemeClr val="accent1">
            <a:lumMod val="20000"/>
            <a:lumOff val="80000"/>
          </a:schemeClr>
        </a:solidFill>
      </c:spPr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642AF-9C66-3B48-A17B-8791DA64B38C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46BFB-B432-A548-87AB-2A26F608A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2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4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1285001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600" dirty="0" smtClean="0">
                <a:latin typeface="Century Gothic" panose="020B0502020202020204" pitchFamily="34" charset="0"/>
              </a:rPr>
              <a:t> beam studies using high polarization photocathodes at the CEBAF </a:t>
            </a:r>
            <a:r>
              <a:rPr lang="en-US" sz="3600" dirty="0" err="1" smtClean="0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7800" y="3585681"/>
            <a:ext cx="8864600" cy="74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u="sng" dirty="0">
                <a:latin typeface="Century Gothic" panose="020B0502020202020204" pitchFamily="34" charset="0"/>
              </a:rPr>
              <a:t>Joe </a:t>
            </a:r>
            <a:r>
              <a:rPr lang="en-US" sz="2400" u="sng" dirty="0" err="1">
                <a:latin typeface="Century Gothic" panose="020B0502020202020204" pitchFamily="34" charset="0"/>
              </a:rPr>
              <a:t>Grames</a:t>
            </a:r>
            <a:r>
              <a:rPr lang="en-US" sz="2400" dirty="0">
                <a:latin typeface="Century Gothic" panose="020B0502020202020204" pitchFamily="34" charset="0"/>
              </a:rPr>
              <a:t>, Phil Adderley, John </a:t>
            </a:r>
            <a:r>
              <a:rPr lang="en-US" sz="2400" dirty="0" err="1">
                <a:latin typeface="Century Gothic" panose="020B0502020202020204" pitchFamily="34" charset="0"/>
              </a:rPr>
              <a:t>Hansknecht</a:t>
            </a:r>
            <a:r>
              <a:rPr lang="en-US" sz="2400" dirty="0">
                <a:latin typeface="Century Gothic" panose="020B0502020202020204" pitchFamily="34" charset="0"/>
              </a:rPr>
              <a:t>, Reza </a:t>
            </a:r>
            <a:r>
              <a:rPr lang="en-US" sz="2400" dirty="0" err="1" smtClean="0">
                <a:latin typeface="Century Gothic" panose="020B0502020202020204" pitchFamily="34" charset="0"/>
              </a:rPr>
              <a:t>Kazimi</a:t>
            </a:r>
            <a:r>
              <a:rPr lang="en-US" sz="2400" dirty="0" smtClean="0">
                <a:latin typeface="Century Gothic" panose="020B0502020202020204" pitchFamily="34" charset="0"/>
              </a:rPr>
              <a:t>, Matt </a:t>
            </a:r>
            <a:r>
              <a:rPr lang="en-US" sz="2400" dirty="0" err="1">
                <a:latin typeface="Century Gothic" panose="020B0502020202020204" pitchFamily="34" charset="0"/>
              </a:rPr>
              <a:t>Poelker</a:t>
            </a:r>
            <a:r>
              <a:rPr lang="en-US" sz="2400" dirty="0">
                <a:latin typeface="Century Gothic" panose="020B0502020202020204" pitchFamily="34" charset="0"/>
              </a:rPr>
              <a:t>, Daniel Moser, Marcy Stutzman, </a:t>
            </a:r>
            <a:r>
              <a:rPr lang="en-US" sz="2400" dirty="0" err="1">
                <a:latin typeface="Century Gothic" panose="020B0502020202020204" pitchFamily="34" charset="0"/>
              </a:rPr>
              <a:t>Shukui</a:t>
            </a:r>
            <a:r>
              <a:rPr lang="en-US" sz="2400" dirty="0">
                <a:latin typeface="Century Gothic" panose="020B0502020202020204" pitchFamily="34" charset="0"/>
              </a:rPr>
              <a:t> Zhang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0100" y="50392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PSTP, Daejeon South Korea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October 15-20, 2017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 smtClean="0">
                <a:latin typeface="Minion Pro"/>
              </a:rPr>
              <a:t>Improving Lifetime with Larger Laser Size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3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Improving charge lifetime with GaAs/</a:t>
            </a:r>
            <a:r>
              <a:rPr lang="en-US" b="0" dirty="0" err="1" smtClean="0">
                <a:latin typeface="Minion Pro"/>
              </a:rPr>
              <a:t>GaAsP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ut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charge lifetime to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provide uninterrupted operation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of reasonable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duration 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Lifetime Studies at mA Beam Current</a:t>
            </a:r>
            <a:endParaRPr lang="en-US" b="0" dirty="0">
              <a:latin typeface="Minion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Lifetime Studies at mA Beam Current</a:t>
            </a:r>
            <a:endParaRPr lang="en-US" b="0" dirty="0">
              <a:latin typeface="Minion Pro"/>
            </a:endParaRP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085" r="16389" b="45637"/>
          <a:stretch/>
        </p:blipFill>
        <p:spPr>
          <a:xfrm>
            <a:off x="1433241" y="1697615"/>
            <a:ext cx="4051301" cy="27123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4524" r="1181" b="19815"/>
          <a:stretch/>
        </p:blipFill>
        <p:spPr>
          <a:xfrm>
            <a:off x="5763942" y="1724764"/>
            <a:ext cx="2870200" cy="2685187"/>
          </a:xfrm>
          <a:prstGeom prst="rect">
            <a:avLst/>
          </a:prstGeom>
        </p:spPr>
      </p:pic>
      <p:sp>
        <p:nvSpPr>
          <p:cNvPr id="35" name="Diamond 34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153422" y="4115729"/>
            <a:ext cx="273980" cy="1260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153422" y="4487691"/>
            <a:ext cx="3828278" cy="8889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8511" y="942645"/>
            <a:ext cx="9125490" cy="653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X-ray detectors were distributed along beam line at locations of likely beam loss, e.g. apertures (where beam pipe size changes or intentional apertures).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9498" r="962" b="9406"/>
          <a:stretch/>
        </p:blipFill>
        <p:spPr>
          <a:xfrm>
            <a:off x="3759200" y="844549"/>
            <a:ext cx="5270500" cy="2844801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210" b="5388"/>
          <a:stretch/>
        </p:blipFill>
        <p:spPr>
          <a:xfrm>
            <a:off x="3759200" y="3773502"/>
            <a:ext cx="5270500" cy="2565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Sensitivity of x-ray detectors for beam loss</a:t>
            </a:r>
            <a:endParaRPr lang="en-US" b="0" dirty="0">
              <a:latin typeface="Minion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8285"/>
            <a:ext cx="34485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Dynamic vacuum level rise remains an excellent indicator of beam loss and is correlated with decreased </a:t>
            </a:r>
            <a:r>
              <a:rPr lang="en-US" smtClean="0">
                <a:latin typeface="Century Gothic" charset="0"/>
                <a:ea typeface="Century Gothic" charset="0"/>
                <a:cs typeface="Century Gothic" charset="0"/>
              </a:rPr>
              <a:t>photocathode lifetime.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030185"/>
            <a:ext cx="3448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 this study x-ray monitors are able to localize about intentional beam loss (500nA) and demonstrate a rapid signal even when vacuum signature is not present.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Variation of Laser Spot Size</a:t>
            </a:r>
            <a:endParaRPr lang="en-US" b="0" dirty="0">
              <a:latin typeface="Minion Pr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1500" y="2103005"/>
            <a:ext cx="5715000" cy="4143869"/>
            <a:chOff x="2069847" y="967503"/>
            <a:chExt cx="6971428" cy="52285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83179" y="922957"/>
            <a:ext cx="8095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active area is 5mm (defined by a mask)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V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aried laser diameter (FWHM) from 1-5 mm (area 3-20 mm</a:t>
            </a:r>
            <a:r>
              <a:rPr lang="en-US" sz="2000" baseline="30000" dirty="0" smtClean="0"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Imaged laser profile at photocathode distance</a:t>
            </a:r>
          </a:p>
        </p:txBody>
      </p:sp>
    </p:spTree>
    <p:extLst>
      <p:ext uri="{BB962C8B-B14F-4D97-AF65-F5344CB8AC3E}">
        <p14:creationId xmlns:p14="http://schemas.microsoft.com/office/powerpoint/2010/main" val="3694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Lifetime Studies at mA Beam Current</a:t>
            </a:r>
            <a:endParaRPr lang="en-US" b="0" dirty="0">
              <a:latin typeface="Minion Pr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1058904"/>
            <a:ext cx="9096734" cy="2590913"/>
            <a:chOff x="4747284" y="333375"/>
            <a:chExt cx="9096734" cy="2505075"/>
          </a:xfrm>
        </p:grpSpPr>
        <p:sp>
          <p:nvSpPr>
            <p:cNvPr id="10" name="Rectangle 9"/>
            <p:cNvSpPr/>
            <p:nvPr/>
          </p:nvSpPr>
          <p:spPr>
            <a:xfrm>
              <a:off x="4747284" y="333375"/>
              <a:ext cx="9096734" cy="25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61749" y="440764"/>
              <a:ext cx="8982269" cy="2328981"/>
              <a:chOff x="61149" y="4025891"/>
              <a:chExt cx="8982269" cy="232898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463" r="12561" b="13768"/>
              <a:stretch/>
            </p:blipFill>
            <p:spPr>
              <a:xfrm>
                <a:off x="2286000" y="4025891"/>
                <a:ext cx="6757418" cy="23289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149" y="5245978"/>
                <a:ext cx="6431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1mA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0227" y="5452946"/>
                <a:ext cx="15054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50191" y="4025891"/>
                <a:ext cx="195146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Required laser power, slope proportional to  QE decay</a:t>
                </a:r>
                <a:endParaRPr lang="en-US" sz="1600" dirty="0">
                  <a:solidFill>
                    <a:srgbClr val="3252FF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701800" y="4584700"/>
                <a:ext cx="1677020" cy="9603"/>
              </a:xfrm>
              <a:prstGeom prst="straightConnector1">
                <a:avLst/>
              </a:prstGeom>
              <a:ln>
                <a:solidFill>
                  <a:srgbClr val="325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4999228" y="4453503"/>
                <a:ext cx="1925680" cy="1131029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99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Increasing laser size reduces QE decay proportionally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amond 28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803886" y="1727038"/>
            <a:ext cx="4616214" cy="3685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7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Example Lifetime Run (1 mA and 14mm</a:t>
            </a:r>
            <a:r>
              <a:rPr lang="en-US" b="0" baseline="30000" dirty="0" smtClean="0">
                <a:latin typeface="Minion Pro"/>
              </a:rPr>
              <a:t>2</a:t>
            </a:r>
            <a:r>
              <a:rPr lang="en-US" b="0" dirty="0" smtClean="0">
                <a:latin typeface="Minion Pro"/>
              </a:rPr>
              <a:t>)</a:t>
            </a:r>
            <a:endParaRPr lang="en-US" b="0" dirty="0">
              <a:latin typeface="Minion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846818"/>
            <a:ext cx="8534400" cy="54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First Results: GaAs/</a:t>
            </a:r>
            <a:r>
              <a:rPr lang="en-US" b="0" dirty="0" err="1" smtClean="0">
                <a:latin typeface="Minion Pro"/>
              </a:rPr>
              <a:t>GaAsP</a:t>
            </a:r>
            <a:r>
              <a:rPr lang="en-US" b="0" dirty="0" smtClean="0">
                <a:latin typeface="Minion Pro"/>
              </a:rPr>
              <a:t> at mA Current</a:t>
            </a:r>
            <a:endParaRPr lang="en-US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C:\Users\poelker\AppData\Local\Temp\life_v_area_1000_1500_expF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" y="828290"/>
            <a:ext cx="8163891" cy="39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9209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Emittance Aperture Interception vs. Lifetime</a:t>
            </a:r>
            <a:endParaRPr lang="en-US" b="0" dirty="0">
              <a:latin typeface="Minion Pr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Interception on a 4mm aperture measures beam size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Largest interception (circles) occur with smallest laser size (space charge)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52" y="2094131"/>
            <a:ext cx="35086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8059" y="1006475"/>
            <a:ext cx="8567882" cy="52482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err="1" smtClean="0">
                <a:latin typeface="Century Gothic" panose="020B0502020202020204" pitchFamily="34" charset="0"/>
              </a:rPr>
              <a:t>PEPPo</a:t>
            </a:r>
            <a:r>
              <a:rPr lang="en-US" sz="3200" dirty="0" smtClean="0">
                <a:latin typeface="Century Gothic" panose="020B0502020202020204" pitchFamily="34" charset="0"/>
              </a:rPr>
              <a:t> – an application requiring  </a:t>
            </a:r>
            <a:r>
              <a:rPr lang="en-US" sz="3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200" dirty="0" smtClean="0">
                <a:latin typeface="Century Gothic" panose="020B0502020202020204" pitchFamily="34" charset="0"/>
              </a:rPr>
              <a:t> polarized electron beams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Ion bombardment, the dominant lifetime limiting mechanism of polarized </a:t>
            </a:r>
            <a:r>
              <a:rPr lang="en-US" sz="3200" dirty="0" smtClean="0">
                <a:latin typeface="Century Gothic" panose="020B0502020202020204" pitchFamily="34" charset="0"/>
              </a:rPr>
              <a:t>photocathodes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To operate at mA current without interruption, requires </a:t>
            </a:r>
            <a:r>
              <a:rPr lang="en-US" sz="3200" dirty="0" err="1" smtClean="0">
                <a:latin typeface="Century Gothic" panose="020B0502020202020204" pitchFamily="34" charset="0"/>
              </a:rPr>
              <a:t>kC</a:t>
            </a:r>
            <a:r>
              <a:rPr lang="en-US" sz="3200" dirty="0" smtClean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R&amp;D to extend the charge lifetime of polarized electron sources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Radiation Level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Generally, charge lifetime improves with decreasing x-ray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Levels away from apertures (&lt;10 Hz) more revealing than apertures (&gt;250 Hz)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Vacuum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Vacuum levels vs. lifetime are not as highly correlated with radiation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Still gun vacuum remains (sensibly) the greatest correlation with lifetime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2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Photocurrent Dependence of Laser Profile</a:t>
            </a:r>
            <a:endParaRPr lang="en-US" b="0" dirty="0">
              <a:latin typeface="Mini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0" y="874697"/>
            <a:ext cx="8750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scaling of photocathode lifetime, however, surely depends on the convolution of the laser profile, the photocathode QE and the ion production and dynamics in the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photogun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9445" r="6780" b="30370"/>
          <a:stretch/>
        </p:blipFill>
        <p:spPr>
          <a:xfrm>
            <a:off x="5060949" y="2558424"/>
            <a:ext cx="3625851" cy="3538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9543" r="30288" b="25459"/>
          <a:stretch/>
        </p:blipFill>
        <p:spPr>
          <a:xfrm>
            <a:off x="7010321" y="2767632"/>
            <a:ext cx="1416859" cy="1397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2407" r="-217" b="14259"/>
          <a:stretch/>
        </p:blipFill>
        <p:spPr>
          <a:xfrm>
            <a:off x="229331" y="2492637"/>
            <a:ext cx="4595248" cy="360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Lifetime Dependence of Laser Position/Profile</a:t>
            </a:r>
            <a:endParaRPr lang="en-US" b="0" dirty="0">
              <a:latin typeface="Minion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6600" y="2997200"/>
            <a:ext cx="559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&lt; SLIDE FROM DANIEL GOES HERE 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06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397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 smtClean="0">
                <a:latin typeface="Minion Pro"/>
              </a:rPr>
              <a:t>Minimizing Laser Power is a Good Thing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7469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large fraction of laser light (33%) is reflected from GaAs leading to the possibility of stray electrons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remaining light is mainly absorbed in GaAs substrate, leading to heating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96" y="4225852"/>
            <a:ext cx="3108232" cy="216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16" y="4251252"/>
            <a:ext cx="3119380" cy="216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96" y="2098578"/>
            <a:ext cx="3124567" cy="2127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06" y="2123978"/>
            <a:ext cx="3042464" cy="2116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5497" y="2209859"/>
            <a:ext cx="100540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smtClean="0"/>
              <a:t>Laser OFF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6982897" y="2209858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100 </a:t>
            </a:r>
            <a:r>
              <a:rPr lang="en-US" sz="1500" dirty="0" err="1" smtClean="0"/>
              <a:t>mW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3879967" y="4351896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200 </a:t>
            </a:r>
            <a:r>
              <a:rPr lang="en-US" sz="1500" dirty="0" err="1" smtClean="0"/>
              <a:t>mW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6982896" y="4341899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300 </a:t>
            </a:r>
            <a:r>
              <a:rPr lang="en-US" sz="1500" dirty="0" err="1" smtClean="0"/>
              <a:t>mW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013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GaAs Photocathode Polarization vs. Time</a:t>
            </a:r>
            <a:endParaRPr lang="en-US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92489"/>
            <a:ext cx="1320651" cy="2538581"/>
            <a:chOff x="836406" y="1211229"/>
            <a:chExt cx="1320651" cy="2538581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211229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05050" y="981681"/>
            <a:ext cx="2371725" cy="2558778"/>
            <a:chOff x="2878117" y="936160"/>
            <a:chExt cx="2371725" cy="255877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878117" y="93616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30564"/>
            <a:ext cx="3104686" cy="2716101"/>
            <a:chOff x="5152832" y="750890"/>
            <a:chExt cx="3104686" cy="2716101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50890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154961"/>
              <a:ext cx="2208617" cy="1982220"/>
              <a:chOff x="5605968" y="976645"/>
              <a:chExt cx="2208617" cy="1982220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350145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85%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635143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   1995    1998            1999      2000             2004    2017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90349" y="1047913"/>
            <a:ext cx="1314750" cy="2503637"/>
            <a:chOff x="6043012" y="963354"/>
            <a:chExt cx="1314750" cy="2503637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43012" y="963354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SLSP-DBR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302504" y="2483408"/>
            <a:ext cx="1300016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03965" y="4124273"/>
            <a:ext cx="487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Enhanced absorption occurs only at specific laser wavelengths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cap="small" dirty="0" smtClean="0">
                <a:latin typeface="Minion Pro"/>
              </a:rPr>
              <a:t>Benefits of </a:t>
            </a:r>
            <a:r>
              <a:rPr lang="en-US" b="0" cap="small" dirty="0" smtClean="0">
                <a:solidFill>
                  <a:srgbClr val="FF0000"/>
                </a:solidFill>
                <a:latin typeface="Minion Pro"/>
              </a:rPr>
              <a:t>D</a:t>
            </a:r>
            <a:r>
              <a:rPr lang="en-US" b="0" cap="small" dirty="0" smtClean="0">
                <a:latin typeface="Minion Pro"/>
              </a:rPr>
              <a:t>istributed </a:t>
            </a:r>
            <a:r>
              <a:rPr lang="en-US" b="0" cap="small" dirty="0" smtClean="0">
                <a:solidFill>
                  <a:srgbClr val="FF0000"/>
                </a:solidFill>
                <a:latin typeface="Minion Pro"/>
              </a:rPr>
              <a:t>B</a:t>
            </a:r>
            <a:r>
              <a:rPr lang="en-US" b="0" cap="small" dirty="0" smtClean="0">
                <a:latin typeface="Minion Pro"/>
              </a:rPr>
              <a:t>ragg </a:t>
            </a:r>
            <a:r>
              <a:rPr lang="en-US" b="0" cap="small" dirty="0" smtClean="0">
                <a:solidFill>
                  <a:srgbClr val="FF0000"/>
                </a:solidFill>
                <a:latin typeface="Minion Pro"/>
              </a:rPr>
              <a:t>R</a:t>
            </a:r>
            <a:r>
              <a:rPr lang="en-US" b="0" cap="small" dirty="0" smtClean="0">
                <a:latin typeface="Minion Pro"/>
              </a:rPr>
              <a:t>eflector</a:t>
            </a:r>
            <a:endParaRPr lang="en-US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4874"/>
            <a:ext cx="8534400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DBR photocathode </a:t>
            </a:r>
            <a:r>
              <a:rPr lang="en-US" dirty="0" smtClean="0"/>
              <a:t>: </a:t>
            </a:r>
            <a:r>
              <a:rPr lang="en-US" dirty="0"/>
              <a:t>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Great for high current initiatives like polarized positrons at CEBAF and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Non-DBR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</a:t>
                </a:r>
                <a:r>
                  <a:rPr lang="en-US" dirty="0" smtClean="0">
                    <a:latin typeface="Century Gothic" panose="020B0502020202020204" pitchFamily="34" charset="0"/>
                  </a:rPr>
                  <a:t>hotocathode </a:t>
                </a:r>
                <a:r>
                  <a:rPr lang="en-US" dirty="0">
                    <a:latin typeface="Century Gothic" panose="020B0502020202020204" pitchFamily="34" charset="0"/>
                  </a:rPr>
                  <a:t>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Photocathode without DBR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World Record QE from High Polarization Photocathode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 smtClean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</a:t>
            </a:r>
            <a:r>
              <a:rPr lang="en-US" sz="1800" dirty="0" smtClean="0">
                <a:latin typeface="Century Gothic" panose="020B0502020202020204" pitchFamily="34" charset="0"/>
              </a:rPr>
              <a:t>reported QE of </a:t>
            </a:r>
            <a:r>
              <a:rPr lang="en-US" sz="1800" dirty="0">
                <a:latin typeface="Century Gothic" panose="020B0502020202020204" pitchFamily="34" charset="0"/>
              </a:rPr>
              <a:t>any </a:t>
            </a:r>
            <a:r>
              <a:rPr lang="en-US" sz="1800" dirty="0" smtClean="0">
                <a:latin typeface="Century Gothic" panose="020B0502020202020204" pitchFamily="34" charset="0"/>
              </a:rPr>
              <a:t>high </a:t>
            </a:r>
            <a:r>
              <a:rPr lang="en-US" sz="1800" dirty="0">
                <a:latin typeface="Century Gothic" panose="020B0502020202020204" pitchFamily="34" charset="0"/>
              </a:rPr>
              <a:t>polarization photocathode 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Excellent candidate for </a:t>
            </a:r>
            <a:r>
              <a:rPr lang="en-US" sz="1600" dirty="0">
                <a:latin typeface="Century Gothic" panose="020B0502020202020204" pitchFamily="34" charset="0"/>
              </a:rPr>
              <a:t>mA </a:t>
            </a:r>
            <a:r>
              <a:rPr lang="en-US" sz="1600" dirty="0" smtClean="0">
                <a:latin typeface="Century Gothic" panose="020B0502020202020204" pitchFamily="34" charset="0"/>
              </a:rPr>
              <a:t>operations, will test at CEBAF this shutdown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34" y="6181690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</a:t>
            </a:r>
            <a:r>
              <a:rPr lang="en-US" sz="1400" b="1" dirty="0"/>
              <a:t>. Liu,</a:t>
            </a:r>
            <a:r>
              <a:rPr lang="en-US" sz="1400" dirty="0"/>
              <a:t>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Poelker, Y</a:t>
            </a:r>
            <a:r>
              <a:rPr lang="en-US" sz="1400" dirty="0"/>
              <a:t>. Chen, W. Lu, and A. </a:t>
            </a:r>
            <a:r>
              <a:rPr lang="en-US" sz="1400" dirty="0" smtClean="0"/>
              <a:t>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681634" y="6181690"/>
            <a:ext cx="661391" cy="307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30263" y="1054100"/>
            <a:ext cx="7551737" cy="5142707"/>
            <a:chOff x="652463" y="324641"/>
            <a:chExt cx="7839074" cy="5859466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62683102"/>
                </p:ext>
              </p:extLst>
            </p:nvPr>
          </p:nvGraphicFramePr>
          <p:xfrm>
            <a:off x="652463" y="673893"/>
            <a:ext cx="7839074" cy="5510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3" name="Straight Arrow Connector 2"/>
            <p:cNvCxnSpPr/>
            <p:nvPr/>
          </p:nvCxnSpPr>
          <p:spPr>
            <a:xfrm>
              <a:off x="3581400" y="765164"/>
              <a:ext cx="1371600" cy="16732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 flipV="1">
              <a:off x="5334000" y="2743200"/>
              <a:ext cx="1066800" cy="2209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 flipV="1">
              <a:off x="4953000" y="3962400"/>
              <a:ext cx="546436" cy="1143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2438400" y="420682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-0.6°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638800" y="592923"/>
              <a:ext cx="1" cy="702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4419600" y="324641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Origin (3 scan overlap)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4495800" y="5105400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1°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ubtitle 2"/>
            <p:cNvSpPr txBox="1">
              <a:spLocks/>
            </p:cNvSpPr>
            <p:nvPr/>
          </p:nvSpPr>
          <p:spPr>
            <a:xfrm>
              <a:off x="5364480" y="5029200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0.5°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858000" y="838200"/>
              <a:ext cx="0" cy="4648200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6032836" y="803263"/>
              <a:ext cx="2285999" cy="68580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>
                  <a:solidFill>
                    <a:srgbClr val="00B050"/>
                  </a:solidFill>
                </a:rPr>
                <a:t>CEBAF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Laser 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wavelength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0" y="103159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 smtClean="0">
                <a:latin typeface="Minion Pro"/>
              </a:rPr>
              <a:t>Placeholder slide for </a:t>
            </a:r>
            <a:r>
              <a:rPr lang="en-US" sz="2800" b="0" dirty="0" err="1" smtClean="0">
                <a:latin typeface="Minion Pro"/>
              </a:rPr>
              <a:t>Shukui</a:t>
            </a:r>
            <a:endParaRPr lang="en-US" sz="28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882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4349"/>
          <a:stretch/>
        </p:blipFill>
        <p:spPr>
          <a:xfrm>
            <a:off x="4572000" y="1663700"/>
            <a:ext cx="4526027" cy="4127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3159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 smtClean="0">
                <a:latin typeface="Minion Pro"/>
              </a:rPr>
              <a:t>DBR </a:t>
            </a:r>
            <a:r>
              <a:rPr lang="en-US" sz="2800" b="0" dirty="0" err="1" smtClean="0">
                <a:latin typeface="Minion Pro"/>
              </a:rPr>
              <a:t>Superlattice</a:t>
            </a:r>
            <a:r>
              <a:rPr lang="en-US" sz="2800" b="0" dirty="0" smtClean="0">
                <a:latin typeface="Minion Pro"/>
              </a:rPr>
              <a:t> in Gun2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373" y="2099270"/>
            <a:ext cx="426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We recently moved a DBR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superlattice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in the CEBAF gun</a:t>
            </a:r>
          </a:p>
          <a:p>
            <a:pPr marL="342900" indent="-342900">
              <a:buFont typeface="Wingdings" charset="2"/>
              <a:buChar char="ü"/>
            </a:pP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Initial QE ~0.7% of CEBAF lasers (776nm) is consistent with lab measurement</a:t>
            </a:r>
          </a:p>
          <a:p>
            <a:pPr marL="342900" indent="-342900">
              <a:buFont typeface="Wingdings" charset="2"/>
              <a:buChar char="ü"/>
            </a:pP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Future work requires optimizing laser wavelength</a:t>
            </a:r>
          </a:p>
        </p:txBody>
      </p:sp>
    </p:spTree>
    <p:extLst>
      <p:ext uri="{BB962C8B-B14F-4D97-AF65-F5344CB8AC3E}">
        <p14:creationId xmlns:p14="http://schemas.microsoft.com/office/powerpoint/2010/main" val="114344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Polarization Studies at mA Beam Current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59062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Summary</a:t>
            </a:r>
            <a:endParaRPr lang="en-US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273175"/>
            <a:ext cx="9144000" cy="4403726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from tens to thousands of Coulombs is a requirement for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extended uninterrupted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operation at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current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These new results demonstrate improved charge lifetime with larger laser spot sizes using GaAs/</a:t>
            </a:r>
            <a:r>
              <a:rPr lang="en-US" sz="2000" dirty="0" err="1" smtClean="0">
                <a:latin typeface="Century Gothic" panose="020B0502020202020204" pitchFamily="34" charset="0"/>
              </a:rPr>
              <a:t>GaAsP</a:t>
            </a:r>
            <a:r>
              <a:rPr lang="en-US" sz="2000" dirty="0" smtClean="0">
                <a:latin typeface="Century Gothic" panose="020B0502020202020204" pitchFamily="34" charset="0"/>
              </a:rPr>
              <a:t> photocathodes at mA current but…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Managing </a:t>
            </a:r>
            <a:r>
              <a:rPr lang="en-US" sz="2000" b="1" dirty="0" smtClean="0">
                <a:latin typeface="Century Gothic" panose="020B0502020202020204" pitchFamily="34" charset="0"/>
              </a:rPr>
              <a:t>ALL</a:t>
            </a:r>
            <a:r>
              <a:rPr lang="en-US" sz="2000" dirty="0" smtClean="0">
                <a:latin typeface="Century Gothic" panose="020B0502020202020204" pitchFamily="34" charset="0"/>
              </a:rPr>
              <a:t> of the beam remains essential. </a:t>
            </a:r>
            <a:r>
              <a:rPr lang="en-US" sz="2000" dirty="0">
                <a:latin typeface="Century Gothic" panose="020B0502020202020204" pitchFamily="34" charset="0"/>
              </a:rPr>
              <a:t>T</a:t>
            </a:r>
            <a:r>
              <a:rPr lang="en-US" sz="2000" dirty="0" smtClean="0">
                <a:latin typeface="Century Gothic" panose="020B0502020202020204" pitchFamily="34" charset="0"/>
              </a:rPr>
              <a:t>hese results suggest CEBAF gun requires larger electrodes for sustainable </a:t>
            </a:r>
            <a:r>
              <a:rPr lang="en-US" sz="20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2000" dirty="0" smtClean="0">
                <a:latin typeface="Century Gothic" panose="020B0502020202020204" pitchFamily="34" charset="0"/>
              </a:rPr>
              <a:t> operation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New DBR </a:t>
            </a:r>
            <a:r>
              <a:rPr lang="en-US" sz="2000" dirty="0">
                <a:latin typeface="Century Gothic" panose="020B0502020202020204" pitchFamily="34" charset="0"/>
              </a:rPr>
              <a:t>photocathode </a:t>
            </a:r>
            <a:r>
              <a:rPr lang="en-US" sz="2000" dirty="0" smtClean="0">
                <a:latin typeface="Century Gothic" panose="020B0502020202020204" pitchFamily="34" charset="0"/>
              </a:rPr>
              <a:t>is an </a:t>
            </a:r>
            <a:r>
              <a:rPr lang="en-US" sz="2000" dirty="0">
                <a:latin typeface="Century Gothic" panose="020B0502020202020204" pitchFamily="34" charset="0"/>
              </a:rPr>
              <a:t>excellent candidate for high current (mA) polarized electron beam initiatives.  Lifetime tests at CEBAF to happen </a:t>
            </a:r>
            <a:r>
              <a:rPr lang="en-US" sz="2000" dirty="0" smtClean="0">
                <a:latin typeface="Century Gothic" panose="020B0502020202020204" pitchFamily="34" charset="0"/>
              </a:rPr>
              <a:t>soon, during this shutdown</a:t>
            </a:r>
          </a:p>
          <a:p>
            <a:pPr marL="228600" indent="-228600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Importantly, realistic dynamic lifetime models are critically needed to  to separate and understand the dependencies of operational gun conditions.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 smtClean="0">
                <a:latin typeface="Minion Pro"/>
              </a:rPr>
              <a:t>olarized </a:t>
            </a:r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b="0" dirty="0" smtClean="0">
                <a:latin typeface="Minion Pro"/>
              </a:rPr>
              <a:t>lectrons for </a:t>
            </a:r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 smtClean="0">
                <a:latin typeface="Minion Pro"/>
              </a:rPr>
              <a:t>olarized </a:t>
            </a:r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b="0" dirty="0" smtClean="0">
                <a:latin typeface="Minion Pro"/>
              </a:rPr>
              <a:t>sitrons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6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51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44575"/>
                <a:ext cx="2357090" cy="330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2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03156" y="6367043"/>
            <a:ext cx="8384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 Collaboration) D. Abbott et al</a:t>
            </a:r>
            <a:r>
              <a:rPr lang="fr-FR" sz="1600" dirty="0" smtClean="0">
                <a:latin typeface="Century Gothic" charset="0"/>
                <a:ea typeface="Century Gothic" charset="0"/>
                <a:cs typeface="Century Gothic" charset="0"/>
              </a:rPr>
              <a:t>., 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Phys.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Rev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Lett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116 (2016) 214801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2310" y="3878623"/>
            <a:ext cx="4591689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</a:t>
            </a:r>
            <a:r>
              <a:rPr lang="en-US" dirty="0" smtClean="0">
                <a:latin typeface="Century Gothic" panose="020B0502020202020204" pitchFamily="34" charset="0"/>
              </a:rPr>
              <a:t>remsstrahlung produced by polarized electrons results in efficient production of polarized positrons</a:t>
            </a: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PEPPo</a:t>
            </a:r>
            <a:r>
              <a:rPr lang="en-US" dirty="0" err="1" smtClean="0">
                <a:latin typeface="Century Gothic" panose="020B0502020202020204" pitchFamily="34" charset="0"/>
              </a:rPr>
              <a:t>’s</a:t>
            </a:r>
            <a:r>
              <a:rPr lang="en-US" dirty="0" smtClean="0">
                <a:latin typeface="Century Gothic" panose="020B0502020202020204" pitchFamily="34" charset="0"/>
              </a:rPr>
              <a:t> success suggests useful polarized positron current benefits from </a:t>
            </a:r>
            <a:r>
              <a:rPr lang="en-US" b="1" dirty="0" err="1" smtClean="0">
                <a:latin typeface="Century Gothic" panose="020B0502020202020204" pitchFamily="34" charset="0"/>
              </a:rPr>
              <a:t>milliamperes</a:t>
            </a:r>
            <a:r>
              <a:rPr lang="en-US" dirty="0" smtClean="0">
                <a:latin typeface="Century Gothic" panose="020B0502020202020204" pitchFamily="34" charset="0"/>
              </a:rPr>
              <a:t> of polarized electrons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16" y="6080519"/>
            <a:ext cx="86847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</a:t>
            </a:r>
            <a:r>
              <a:rPr lang="en-US" sz="1200" dirty="0" smtClean="0">
                <a:latin typeface="Calibri" panose="020F0502020204030204" pitchFamily="34" charset="0"/>
              </a:rPr>
              <a:t>Abbott et al, </a:t>
            </a:r>
            <a:r>
              <a:rPr lang="en-US" sz="1200" dirty="0">
                <a:latin typeface="Calibri" panose="020F0502020204030204" pitchFamily="34" charset="0"/>
              </a:rPr>
              <a:t>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 smtClean="0">
                <a:latin typeface="Calibri" panose="020F0502020204030204" pitchFamily="34" charset="0"/>
              </a:rPr>
              <a:t>", Phys. Rev. Lett, 116, 214801 (2016)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117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Recent CEBAF Polarized Source Performance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56850"/>
            <a:ext cx="8712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Strained </a:t>
            </a:r>
            <a:r>
              <a:rPr lang="en-US" sz="2400" dirty="0" err="1" smtClean="0">
                <a:cs typeface="Arial"/>
              </a:rPr>
              <a:t>Superlattice</a:t>
            </a:r>
            <a:r>
              <a:rPr lang="en-US" sz="2400" dirty="0" smtClean="0">
                <a:cs typeface="Arial"/>
              </a:rPr>
              <a:t> GaAs/</a:t>
            </a:r>
            <a:r>
              <a:rPr lang="en-US" sz="2400" dirty="0" err="1" smtClean="0">
                <a:cs typeface="Arial"/>
              </a:rPr>
              <a:t>GaAsP</a:t>
            </a:r>
            <a:r>
              <a:rPr lang="en-US" sz="2400" dirty="0" smtClean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QE &gt; 1% after activation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Lifetime about 200C, sufficient for 12 GeV CEBAF program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1333061" y="3096556"/>
            <a:ext cx="6813970" cy="3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679" y="967211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</a:t>
            </a:r>
            <a:r>
              <a:rPr lang="en-US" sz="1500" dirty="0" smtClean="0"/>
              <a:t>(Spring 2017</a:t>
            </a:r>
            <a:r>
              <a:rPr lang="en-US" sz="1500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/>
              <a:t>CEBAF Load Lock </a:t>
            </a:r>
            <a:r>
              <a:rPr lang="en-US" sz="3200" dirty="0" err="1" smtClean="0"/>
              <a:t>Photogun</a:t>
            </a:r>
            <a:r>
              <a:rPr lang="en-US" sz="3200" dirty="0" smtClean="0"/>
              <a:t> (-130kV)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550395" y="4810647"/>
            <a:ext cx="27281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Century Gothic" charset="0"/>
                <a:ea typeface="Century Gothic" charset="0"/>
                <a:cs typeface="Century Gothic" charset="0"/>
              </a:rPr>
              <a:t>1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mA	86 C/day</a:t>
            </a: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5 mA	432 C/day</a:t>
            </a: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10 mA	860 C/day</a:t>
            </a: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50 mA	4320 C/day</a:t>
            </a:r>
          </a:p>
        </p:txBody>
      </p:sp>
    </p:spTree>
    <p:extLst>
      <p:ext uri="{BB962C8B-B14F-4D97-AF65-F5344CB8AC3E}">
        <p14:creationId xmlns:p14="http://schemas.microsoft.com/office/powerpoint/2010/main" val="9597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Ion Bombardment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3825"/>
            <a:ext cx="8839200" cy="563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0" dirty="0">
                <a:latin typeface="Minion Pro"/>
              </a:rPr>
              <a:t>Ions Bombarding the Electrostatic Center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676400" y="990600"/>
            <a:ext cx="5867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Ionized gas focused 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at </a:t>
            </a:r>
            <a:r>
              <a:rPr lang="en-US" altLang="en-US" sz="1800" dirty="0">
                <a:latin typeface="Century Gothic" panose="020B0502020202020204" pitchFamily="34" charset="0"/>
              </a:rPr>
              <a:t>electrostatic center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7986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26368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21034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25606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2179638" y="3505200"/>
            <a:ext cx="3810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960438" y="3429000"/>
            <a:ext cx="609600" cy="304800"/>
            <a:chOff x="576" y="1872"/>
            <a:chExt cx="384" cy="192"/>
          </a:xfrm>
        </p:grpSpPr>
        <p:sp>
          <p:nvSpPr>
            <p:cNvPr id="57358" name="Rectangle 14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59" name="Group 15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57360" name="Arc 16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1" name="Arc 17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2" name="Line 18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Line 19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364" name="AutoShape 20"/>
          <p:cNvSpPr>
            <a:spLocks noChangeArrowheads="1"/>
          </p:cNvSpPr>
          <p:nvPr/>
        </p:nvSpPr>
        <p:spPr bwMode="auto">
          <a:xfrm>
            <a:off x="9604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AutoShape 21"/>
          <p:cNvSpPr>
            <a:spLocks noChangeArrowheads="1"/>
          </p:cNvSpPr>
          <p:nvPr/>
        </p:nvSpPr>
        <p:spPr bwMode="auto">
          <a:xfrm flipH="1">
            <a:off x="27130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3170238" y="3429000"/>
            <a:ext cx="609600" cy="304800"/>
            <a:chOff x="576" y="1632"/>
            <a:chExt cx="384" cy="192"/>
          </a:xfrm>
        </p:grpSpPr>
        <p:sp>
          <p:nvSpPr>
            <p:cNvPr id="57368" name="Rectangle 2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69" name="Group 2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Line 2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372" name="Group 2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57373" name="Arc 2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4" name="Arc 3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7375" name="AutoShape 31"/>
          <p:cNvSpPr>
            <a:spLocks noChangeArrowheads="1"/>
          </p:cNvSpPr>
          <p:nvPr/>
        </p:nvSpPr>
        <p:spPr bwMode="auto">
          <a:xfrm>
            <a:off x="2255838" y="20574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76" name="Group 32"/>
          <p:cNvGrpSpPr>
            <a:grpSpLocks/>
          </p:cNvGrpSpPr>
          <p:nvPr/>
        </p:nvGrpSpPr>
        <p:grpSpPr bwMode="auto">
          <a:xfrm>
            <a:off x="3094038" y="4038600"/>
            <a:ext cx="152400" cy="152400"/>
            <a:chOff x="2064" y="2304"/>
            <a:chExt cx="96" cy="96"/>
          </a:xfrm>
        </p:grpSpPr>
        <p:sp>
          <p:nvSpPr>
            <p:cNvPr id="57377" name="Oval 3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8" name="Oval 3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9" name="Oval 3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80" name="Oval 36"/>
          <p:cNvSpPr>
            <a:spLocks noChangeArrowheads="1"/>
          </p:cNvSpPr>
          <p:nvPr/>
        </p:nvSpPr>
        <p:spPr bwMode="auto">
          <a:xfrm>
            <a:off x="1722438" y="3810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1" name="Oval 37"/>
          <p:cNvSpPr>
            <a:spLocks noChangeArrowheads="1"/>
          </p:cNvSpPr>
          <p:nvPr/>
        </p:nvSpPr>
        <p:spPr bwMode="auto">
          <a:xfrm>
            <a:off x="1722438" y="4495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2" name="Oval 38"/>
          <p:cNvSpPr>
            <a:spLocks noChangeArrowheads="1"/>
          </p:cNvSpPr>
          <p:nvPr/>
        </p:nvSpPr>
        <p:spPr bwMode="auto">
          <a:xfrm>
            <a:off x="17224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3" name="Oval 39"/>
          <p:cNvSpPr>
            <a:spLocks noChangeArrowheads="1"/>
          </p:cNvSpPr>
          <p:nvPr/>
        </p:nvSpPr>
        <p:spPr bwMode="auto">
          <a:xfrm>
            <a:off x="1874838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Oval 40"/>
          <p:cNvSpPr>
            <a:spLocks noChangeArrowheads="1"/>
          </p:cNvSpPr>
          <p:nvPr/>
        </p:nvSpPr>
        <p:spPr bwMode="auto">
          <a:xfrm>
            <a:off x="1874838" y="4572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5" name="Oval 41"/>
          <p:cNvSpPr>
            <a:spLocks noChangeArrowheads="1"/>
          </p:cNvSpPr>
          <p:nvPr/>
        </p:nvSpPr>
        <p:spPr bwMode="auto">
          <a:xfrm>
            <a:off x="34750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6" name="Oval 42"/>
          <p:cNvSpPr>
            <a:spLocks noChangeArrowheads="1"/>
          </p:cNvSpPr>
          <p:nvPr/>
        </p:nvSpPr>
        <p:spPr bwMode="auto">
          <a:xfrm>
            <a:off x="34750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3"/>
          <p:cNvSpPr>
            <a:spLocks noChangeArrowheads="1"/>
          </p:cNvSpPr>
          <p:nvPr/>
        </p:nvSpPr>
        <p:spPr bwMode="auto">
          <a:xfrm>
            <a:off x="3017838" y="4876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4"/>
          <p:cNvSpPr>
            <a:spLocks noChangeArrowheads="1"/>
          </p:cNvSpPr>
          <p:nvPr/>
        </p:nvSpPr>
        <p:spPr bwMode="auto">
          <a:xfrm>
            <a:off x="2789238" y="5181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5"/>
          <p:cNvSpPr>
            <a:spLocks noChangeArrowheads="1"/>
          </p:cNvSpPr>
          <p:nvPr/>
        </p:nvSpPr>
        <p:spPr bwMode="auto">
          <a:xfrm>
            <a:off x="1874838" y="5029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0" name="Group 46"/>
          <p:cNvGrpSpPr>
            <a:grpSpLocks/>
          </p:cNvGrpSpPr>
          <p:nvPr/>
        </p:nvGrpSpPr>
        <p:grpSpPr bwMode="auto">
          <a:xfrm>
            <a:off x="2865438" y="3429000"/>
            <a:ext cx="152400" cy="228600"/>
            <a:chOff x="2208" y="2448"/>
            <a:chExt cx="96" cy="144"/>
          </a:xfrm>
        </p:grpSpPr>
        <p:sp>
          <p:nvSpPr>
            <p:cNvPr id="57391" name="Oval 4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2" name="Oval 4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3" name="Oval 4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94" name="Oval 50"/>
          <p:cNvSpPr>
            <a:spLocks noChangeArrowheads="1"/>
          </p:cNvSpPr>
          <p:nvPr/>
        </p:nvSpPr>
        <p:spPr bwMode="auto">
          <a:xfrm>
            <a:off x="960438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Oval 51"/>
          <p:cNvSpPr>
            <a:spLocks noChangeArrowheads="1"/>
          </p:cNvSpPr>
          <p:nvPr/>
        </p:nvSpPr>
        <p:spPr bwMode="auto">
          <a:xfrm>
            <a:off x="2332038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Oval 52"/>
          <p:cNvSpPr>
            <a:spLocks noChangeArrowheads="1"/>
          </p:cNvSpPr>
          <p:nvPr/>
        </p:nvSpPr>
        <p:spPr bwMode="auto">
          <a:xfrm>
            <a:off x="2408238" y="3505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7" name="Group 53"/>
          <p:cNvGrpSpPr>
            <a:grpSpLocks/>
          </p:cNvGrpSpPr>
          <p:nvPr/>
        </p:nvGrpSpPr>
        <p:grpSpPr bwMode="auto">
          <a:xfrm>
            <a:off x="2408238" y="4953000"/>
            <a:ext cx="152400" cy="152400"/>
            <a:chOff x="2064" y="2304"/>
            <a:chExt cx="96" cy="96"/>
          </a:xfrm>
        </p:grpSpPr>
        <p:sp>
          <p:nvSpPr>
            <p:cNvPr id="57398" name="Oval 5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9" name="Oval 5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0" name="Oval 5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01" name="Oval 57"/>
          <p:cNvSpPr>
            <a:spLocks noChangeArrowheads="1"/>
          </p:cNvSpPr>
          <p:nvPr/>
        </p:nvSpPr>
        <p:spPr bwMode="auto">
          <a:xfrm>
            <a:off x="22558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>
            <a:off x="2370138" y="3657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3" name="Text Box 59"/>
          <p:cNvSpPr txBox="1">
            <a:spLocks noChangeArrowheads="1"/>
          </p:cNvSpPr>
          <p:nvPr/>
        </p:nvSpPr>
        <p:spPr bwMode="auto">
          <a:xfrm>
            <a:off x="176743" y="5731908"/>
            <a:ext cx="1170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dirty="0">
                <a:latin typeface="Century Gothic" panose="020B0502020202020204" pitchFamily="34" charset="0"/>
              </a:rPr>
              <a:t>cathode</a:t>
            </a:r>
          </a:p>
        </p:txBody>
      </p:sp>
      <p:sp>
        <p:nvSpPr>
          <p:cNvPr id="57404" name="Text Box 60"/>
          <p:cNvSpPr txBox="1">
            <a:spLocks noChangeArrowheads="1"/>
          </p:cNvSpPr>
          <p:nvPr/>
        </p:nvSpPr>
        <p:spPr bwMode="auto">
          <a:xfrm>
            <a:off x="1447800" y="1676400"/>
            <a:ext cx="1757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electrons OUT</a:t>
            </a:r>
          </a:p>
        </p:txBody>
      </p:sp>
      <p:sp>
        <p:nvSpPr>
          <p:cNvPr id="57405" name="Text Box 61"/>
          <p:cNvSpPr txBox="1">
            <a:spLocks noChangeArrowheads="1"/>
          </p:cNvSpPr>
          <p:nvPr/>
        </p:nvSpPr>
        <p:spPr bwMode="auto">
          <a:xfrm>
            <a:off x="228600" y="3124200"/>
            <a:ext cx="942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anode</a:t>
            </a:r>
          </a:p>
        </p:txBody>
      </p:sp>
      <p:sp>
        <p:nvSpPr>
          <p:cNvPr id="57406" name="Text Box 62"/>
          <p:cNvSpPr txBox="1">
            <a:spLocks noChangeArrowheads="1"/>
          </p:cNvSpPr>
          <p:nvPr/>
        </p:nvSpPr>
        <p:spPr bwMode="auto">
          <a:xfrm>
            <a:off x="762000" y="2362200"/>
            <a:ext cx="986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laser IN</a:t>
            </a:r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1828800" y="28194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8" name="Line 64"/>
          <p:cNvSpPr>
            <a:spLocks noChangeShapeType="1"/>
          </p:cNvSpPr>
          <p:nvPr/>
        </p:nvSpPr>
        <p:spPr bwMode="auto">
          <a:xfrm flipH="1">
            <a:off x="2819400" y="31242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411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9850"/>
            <a:ext cx="42672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3581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We don’t run beam from electrostatic center</a:t>
            </a: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152401" y="1905000"/>
            <a:ext cx="4427538" cy="4451350"/>
            <a:chOff x="3024" y="1008"/>
            <a:chExt cx="2789" cy="2804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024" y="1200"/>
              <a:ext cx="9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>
                  <a:latin typeface="Century Gothic" panose="020B0502020202020204" pitchFamily="34" charset="0"/>
                </a:rPr>
                <a:t>laser light IN</a:t>
              </a: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597" y="1008"/>
              <a:ext cx="121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electron beam </a:t>
              </a:r>
            </a:p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4800600" y="2125663"/>
            <a:ext cx="411480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5029200" y="914400"/>
            <a:ext cx="3581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Laser spot 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diameter ~0.5 </a:t>
            </a:r>
            <a:r>
              <a:rPr lang="en-US" altLang="en-US" sz="1800" dirty="0">
                <a:latin typeface="Century Gothic" panose="020B0502020202020204" pitchFamily="34" charset="0"/>
              </a:rPr>
              <a:t>mm and can be moved to different locations on the photocathode.</a:t>
            </a: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52400" y="841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chemeClr val="tx1"/>
                </a:solidFill>
                <a:latin typeface="Minion Pro"/>
              </a:rPr>
              <a:t>Pragmatically Avoiding the “EC”</a:t>
            </a:r>
          </a:p>
        </p:txBody>
      </p:sp>
    </p:spTree>
    <p:extLst>
      <p:ext uri="{BB962C8B-B14F-4D97-AF65-F5344CB8AC3E}">
        <p14:creationId xmlns:p14="http://schemas.microsoft.com/office/powerpoint/2010/main" val="10701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2532</TotalTime>
  <Words>1357</Words>
  <Application>Microsoft Macintosh PowerPoint</Application>
  <PresentationFormat>Overhead</PresentationFormat>
  <Paragraphs>168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Century Gothic</vt:lpstr>
      <vt:lpstr>Garamond</vt:lpstr>
      <vt:lpstr>Minion Pro</vt:lpstr>
      <vt:lpstr>Symbol</vt:lpstr>
      <vt:lpstr>Wingdings</vt:lpstr>
      <vt:lpstr>Arial</vt:lpstr>
      <vt:lpstr>JLab_presentation</vt:lpstr>
      <vt:lpstr>PowerPoint Presentation</vt:lpstr>
      <vt:lpstr>Outline</vt:lpstr>
      <vt:lpstr>Polarization Studies at mA Beam Current</vt:lpstr>
      <vt:lpstr>Polarized Electrons for Polarized Positrons</vt:lpstr>
      <vt:lpstr>PowerPoint Presentation</vt:lpstr>
      <vt:lpstr>PowerPoint Presentation</vt:lpstr>
      <vt:lpstr>Ion Bombardment</vt:lpstr>
      <vt:lpstr>Ions Bombarding the Electrostatic Center</vt:lpstr>
      <vt:lpstr>PowerPoint Presentation</vt:lpstr>
      <vt:lpstr>Improving Lifetime with Larger Laser Size</vt:lpstr>
      <vt:lpstr>Improving charge lifetime with GaAs/GaAsP</vt:lpstr>
      <vt:lpstr>Lifetime Studies at mA Beam Current</vt:lpstr>
      <vt:lpstr>Lifetime Studies at mA Beam Current</vt:lpstr>
      <vt:lpstr>PowerPoint Presentation</vt:lpstr>
      <vt:lpstr>PowerPoint Presentation</vt:lpstr>
      <vt:lpstr>Lifetime Studies at mA Beam Current</vt:lpstr>
      <vt:lpstr>PowerPoint Presentation</vt:lpstr>
      <vt:lpstr>First Results: GaAs/GaAsP at mA Current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GaAs Photocathode Polarization vs. Time</vt:lpstr>
      <vt:lpstr>Benefits of Distributed Bragg Reflector</vt:lpstr>
      <vt:lpstr>World Record QE from High Polarization Photocathode</vt:lpstr>
      <vt:lpstr>PowerPoint Presentation</vt:lpstr>
      <vt:lpstr>PowerPoint Presentation</vt:lpstr>
      <vt:lpstr>Summary</vt:lpstr>
    </vt:vector>
  </TitlesOfParts>
  <Company>Jefferson Science Associates, LLC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Microsoft Office User</cp:lastModifiedBy>
  <cp:revision>99</cp:revision>
  <dcterms:created xsi:type="dcterms:W3CDTF">2016-10-03T15:46:18Z</dcterms:created>
  <dcterms:modified xsi:type="dcterms:W3CDTF">2017-10-10T19:48:30Z</dcterms:modified>
</cp:coreProperties>
</file>