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embeddings/oleObject9.bin" ContentType="application/vnd.openxmlformats-officedocument.oleObject"/>
  <Override PartName="/ppt/drawings/drawing1.xml" ContentType="application/vnd.openxmlformats-officedocument.drawingml.chartshapes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65" r:id="rId2"/>
    <p:sldId id="266" r:id="rId3"/>
    <p:sldId id="310" r:id="rId4"/>
    <p:sldId id="291" r:id="rId5"/>
    <p:sldId id="292" r:id="rId6"/>
    <p:sldId id="293" r:id="rId7"/>
    <p:sldId id="312" r:id="rId8"/>
    <p:sldId id="295" r:id="rId9"/>
    <p:sldId id="296" r:id="rId10"/>
    <p:sldId id="300" r:id="rId11"/>
    <p:sldId id="305" r:id="rId12"/>
    <p:sldId id="306" r:id="rId13"/>
    <p:sldId id="308" r:id="rId14"/>
    <p:sldId id="307" r:id="rId15"/>
    <p:sldId id="302" r:id="rId16"/>
    <p:sldId id="303" r:id="rId17"/>
    <p:sldId id="304" r:id="rId18"/>
    <p:sldId id="297" r:id="rId19"/>
    <p:sldId id="314" r:id="rId20"/>
    <p:sldId id="315" r:id="rId21"/>
    <p:sldId id="286" r:id="rId22"/>
    <p:sldId id="287" r:id="rId23"/>
    <p:sldId id="288" r:id="rId24"/>
    <p:sldId id="271" r:id="rId25"/>
    <p:sldId id="274" r:id="rId26"/>
    <p:sldId id="277" r:id="rId27"/>
    <p:sldId id="283" r:id="rId28"/>
    <p:sldId id="313" r:id="rId29"/>
    <p:sldId id="311" r:id="rId30"/>
    <p:sldId id="309" r:id="rId31"/>
    <p:sldId id="317" r:id="rId32"/>
    <p:sldId id="318" r:id="rId33"/>
    <p:sldId id="319" r:id="rId34"/>
    <p:sldId id="320" r:id="rId35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0" autoAdjust="0"/>
    <p:restoredTop sz="99208" autoAdjust="0"/>
  </p:normalViewPr>
  <p:slideViewPr>
    <p:cSldViewPr snapToGrid="0" snapToObjects="1">
      <p:cViewPr>
        <p:scale>
          <a:sx n="103" d="100"/>
          <a:sy n="103" d="100"/>
        </p:scale>
        <p:origin x="-1512" y="-7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9.bin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/>
            </a:pPr>
            <a:r>
              <a:rPr lang="en-US" sz="1200" b="0" i="0" dirty="0" smtClean="0">
                <a:latin typeface="Arial"/>
                <a:cs typeface="Arial"/>
              </a:rPr>
              <a:t>Waveform kicks 1 in 10 bunches</a:t>
            </a:r>
            <a:r>
              <a:rPr lang="en-US" sz="1200" b="0" i="0" baseline="0" dirty="0" smtClean="0">
                <a:latin typeface="Arial"/>
                <a:cs typeface="Arial"/>
              </a:rPr>
              <a:t> w/ bunch = </a:t>
            </a:r>
            <a:r>
              <a:rPr lang="en-US" sz="1200" b="0" i="0" dirty="0" smtClean="0">
                <a:latin typeface="Arial"/>
                <a:cs typeface="Arial"/>
              </a:rPr>
              <a:t>476MHz</a:t>
            </a:r>
            <a:endParaRPr lang="en-US" sz="1200" b="0" i="0" dirty="0">
              <a:latin typeface="Arial"/>
              <a:cs typeface="Arial"/>
            </a:endParaRPr>
          </a:p>
          <a:p>
            <a:pPr>
              <a:defRPr sz="1000" b="0"/>
            </a:pPr>
            <a:r>
              <a:rPr lang="en-US" sz="1200" b="0" i="0" dirty="0" smtClean="0">
                <a:latin typeface="Arial"/>
                <a:cs typeface="Arial"/>
              </a:rPr>
              <a:t>Synthesized with 9 </a:t>
            </a:r>
            <a:r>
              <a:rPr lang="en-US" sz="1200" b="0" i="0" dirty="0">
                <a:latin typeface="Arial"/>
                <a:cs typeface="Arial"/>
              </a:rPr>
              <a:t>RF </a:t>
            </a:r>
            <a:r>
              <a:rPr lang="en-US" sz="1200" b="0" i="0" dirty="0" smtClean="0">
                <a:latin typeface="Arial"/>
                <a:cs typeface="Arial"/>
              </a:rPr>
              <a:t>harmonics and 1 DC mode</a:t>
            </a:r>
            <a:endParaRPr lang="en-US" sz="1200" b="0" i="0" dirty="0"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163976994944465"/>
          <c:y val="0.032689475947553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114542220544"/>
          <c:y val="0.22299321959755"/>
          <c:w val="0.698164135733033"/>
          <c:h val="0.581313429571304"/>
        </c:manualLayout>
      </c:layout>
      <c:scatterChart>
        <c:scatterStyle val="lineMarker"/>
        <c:varyColors val="0"/>
        <c:ser>
          <c:idx val="13"/>
          <c:order val="0"/>
          <c:tx>
            <c:v>Synthesized waveform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'10-10'!$B$8:$B$211</c:f>
              <c:numCache>
                <c:formatCode>0.00E+00</c:formatCode>
                <c:ptCount val="204"/>
                <c:pt idx="0">
                  <c:v>0.0</c:v>
                </c:pt>
                <c:pt idx="1">
                  <c:v>0.0157358807474281</c:v>
                </c:pt>
                <c:pt idx="2">
                  <c:v>0.0314717614948562</c:v>
                </c:pt>
                <c:pt idx="3">
                  <c:v>0.0456340541675415</c:v>
                </c:pt>
                <c:pt idx="4">
                  <c:v>0.0629435229897124</c:v>
                </c:pt>
                <c:pt idx="5">
                  <c:v>0.0786794037371405</c:v>
                </c:pt>
                <c:pt idx="6">
                  <c:v>0.0944152844845685</c:v>
                </c:pt>
                <c:pt idx="7">
                  <c:v>0.125887045979425</c:v>
                </c:pt>
                <c:pt idx="8">
                  <c:v>0.157358807474281</c:v>
                </c:pt>
                <c:pt idx="9">
                  <c:v>0.188830568969137</c:v>
                </c:pt>
                <c:pt idx="10">
                  <c:v>0.220302330463993</c:v>
                </c:pt>
                <c:pt idx="11">
                  <c:v>0.251774091958849</c:v>
                </c:pt>
                <c:pt idx="12">
                  <c:v>0.283245853453706</c:v>
                </c:pt>
                <c:pt idx="13">
                  <c:v>0.314717614948562</c:v>
                </c:pt>
                <c:pt idx="14">
                  <c:v>0.346189376443418</c:v>
                </c:pt>
                <c:pt idx="15">
                  <c:v>0.377661137938274</c:v>
                </c:pt>
                <c:pt idx="16">
                  <c:v>0.40913289943313</c:v>
                </c:pt>
                <c:pt idx="17">
                  <c:v>0.440604660927987</c:v>
                </c:pt>
                <c:pt idx="18">
                  <c:v>0.472076422422843</c:v>
                </c:pt>
                <c:pt idx="19">
                  <c:v>0.503548183917699</c:v>
                </c:pt>
                <c:pt idx="20">
                  <c:v>0.535019945412555</c:v>
                </c:pt>
                <c:pt idx="21">
                  <c:v>0.566491706907411</c:v>
                </c:pt>
                <c:pt idx="22">
                  <c:v>0.597963468402267</c:v>
                </c:pt>
                <c:pt idx="23">
                  <c:v>0.629435229897123</c:v>
                </c:pt>
                <c:pt idx="24">
                  <c:v>0.66090699139198</c:v>
                </c:pt>
                <c:pt idx="25">
                  <c:v>0.692378752886836</c:v>
                </c:pt>
                <c:pt idx="26">
                  <c:v>0.723850514381692</c:v>
                </c:pt>
                <c:pt idx="27">
                  <c:v>0.755322275876548</c:v>
                </c:pt>
                <c:pt idx="28">
                  <c:v>0.786794037371405</c:v>
                </c:pt>
                <c:pt idx="29">
                  <c:v>0.81826579886626</c:v>
                </c:pt>
                <c:pt idx="30">
                  <c:v>0.849737560361117</c:v>
                </c:pt>
                <c:pt idx="31">
                  <c:v>0.881209321855973</c:v>
                </c:pt>
                <c:pt idx="32">
                  <c:v>0.912681083350829</c:v>
                </c:pt>
                <c:pt idx="33">
                  <c:v>0.944152844845685</c:v>
                </c:pt>
                <c:pt idx="34">
                  <c:v>0.975624606340542</c:v>
                </c:pt>
                <c:pt idx="35">
                  <c:v>1.007096367835397</c:v>
                </c:pt>
                <c:pt idx="36">
                  <c:v>1.038568129330254</c:v>
                </c:pt>
                <c:pt idx="37">
                  <c:v>1.07003989082511</c:v>
                </c:pt>
                <c:pt idx="38">
                  <c:v>1.101511652319966</c:v>
                </c:pt>
                <c:pt idx="39">
                  <c:v>1.132983413814822</c:v>
                </c:pt>
                <c:pt idx="40">
                  <c:v>1.16445517530968</c:v>
                </c:pt>
                <c:pt idx="41">
                  <c:v>1.195926936804535</c:v>
                </c:pt>
                <c:pt idx="42">
                  <c:v>1.227398698299391</c:v>
                </c:pt>
                <c:pt idx="43">
                  <c:v>1.258870459794247</c:v>
                </c:pt>
                <c:pt idx="44">
                  <c:v>1.290342221289104</c:v>
                </c:pt>
                <c:pt idx="45">
                  <c:v>1.32181398278396</c:v>
                </c:pt>
                <c:pt idx="46">
                  <c:v>1.353285744278816</c:v>
                </c:pt>
                <c:pt idx="47">
                  <c:v>1.384757505773672</c:v>
                </c:pt>
                <c:pt idx="48">
                  <c:v>1.416229267268528</c:v>
                </c:pt>
                <c:pt idx="49">
                  <c:v>1.447701028763384</c:v>
                </c:pt>
                <c:pt idx="50">
                  <c:v>1.479172790258241</c:v>
                </c:pt>
                <c:pt idx="51">
                  <c:v>1.510644551753097</c:v>
                </c:pt>
                <c:pt idx="52">
                  <c:v>1.542116313247953</c:v>
                </c:pt>
                <c:pt idx="53">
                  <c:v>1.57358807474281</c:v>
                </c:pt>
                <c:pt idx="54">
                  <c:v>1.605059836237665</c:v>
                </c:pt>
                <c:pt idx="55">
                  <c:v>1.636531597732521</c:v>
                </c:pt>
                <c:pt idx="56">
                  <c:v>1.668003359227377</c:v>
                </c:pt>
                <c:pt idx="57">
                  <c:v>1.699475120722234</c:v>
                </c:pt>
                <c:pt idx="58">
                  <c:v>1.73094688221709</c:v>
                </c:pt>
                <c:pt idx="59">
                  <c:v>1.762418643711946</c:v>
                </c:pt>
                <c:pt idx="60">
                  <c:v>1.793890405206802</c:v>
                </c:pt>
                <c:pt idx="61">
                  <c:v>1.82536216670166</c:v>
                </c:pt>
                <c:pt idx="62">
                  <c:v>1.856833928196515</c:v>
                </c:pt>
                <c:pt idx="63">
                  <c:v>1.888305689691371</c:v>
                </c:pt>
                <c:pt idx="64">
                  <c:v>1.919777451186227</c:v>
                </c:pt>
                <c:pt idx="65">
                  <c:v>1.951249212681083</c:v>
                </c:pt>
                <c:pt idx="66">
                  <c:v>1.98272097417594</c:v>
                </c:pt>
                <c:pt idx="67">
                  <c:v>2.014192735670795</c:v>
                </c:pt>
                <c:pt idx="68">
                  <c:v>2.045664497165652</c:v>
                </c:pt>
                <c:pt idx="69">
                  <c:v>2.077136258660508</c:v>
                </c:pt>
                <c:pt idx="70">
                  <c:v>2.108608020155364</c:v>
                </c:pt>
                <c:pt idx="71">
                  <c:v>2.14007978165022</c:v>
                </c:pt>
                <c:pt idx="72">
                  <c:v>2.171551543145077</c:v>
                </c:pt>
                <c:pt idx="73">
                  <c:v>2.203023304639933</c:v>
                </c:pt>
                <c:pt idx="74">
                  <c:v>2.234495066134789</c:v>
                </c:pt>
                <c:pt idx="75">
                  <c:v>2.265966827629645</c:v>
                </c:pt>
                <c:pt idx="76">
                  <c:v>2.297438589124501</c:v>
                </c:pt>
                <c:pt idx="77">
                  <c:v>2.328910350619357</c:v>
                </c:pt>
                <c:pt idx="78">
                  <c:v>2.360382112114213</c:v>
                </c:pt>
                <c:pt idx="79">
                  <c:v>2.391853873609058</c:v>
                </c:pt>
                <c:pt idx="80">
                  <c:v>2.423325635103926</c:v>
                </c:pt>
                <c:pt idx="81">
                  <c:v>2.454797396598782</c:v>
                </c:pt>
                <c:pt idx="82">
                  <c:v>2.486269158093638</c:v>
                </c:pt>
                <c:pt idx="83">
                  <c:v>2.517740919588494</c:v>
                </c:pt>
                <c:pt idx="84">
                  <c:v>2.54921268108335</c:v>
                </c:pt>
                <c:pt idx="85">
                  <c:v>2.580684442578207</c:v>
                </c:pt>
                <c:pt idx="86">
                  <c:v>2.612156204073063</c:v>
                </c:pt>
                <c:pt idx="87">
                  <c:v>2.64362796556792</c:v>
                </c:pt>
                <c:pt idx="88">
                  <c:v>2.675099727062776</c:v>
                </c:pt>
                <c:pt idx="89">
                  <c:v>2.706571488557632</c:v>
                </c:pt>
                <c:pt idx="90">
                  <c:v>2.738043250052488</c:v>
                </c:pt>
                <c:pt idx="91">
                  <c:v>2.769515011547344</c:v>
                </c:pt>
                <c:pt idx="92">
                  <c:v>2.8009867730422</c:v>
                </c:pt>
                <c:pt idx="93">
                  <c:v>2.832458534537045</c:v>
                </c:pt>
                <c:pt idx="94">
                  <c:v>2.863930296031913</c:v>
                </c:pt>
                <c:pt idx="95">
                  <c:v>2.895402057526768</c:v>
                </c:pt>
                <c:pt idx="96">
                  <c:v>2.926873819021623</c:v>
                </c:pt>
                <c:pt idx="97">
                  <c:v>2.958345580516481</c:v>
                </c:pt>
                <c:pt idx="98">
                  <c:v>2.989817342011337</c:v>
                </c:pt>
                <c:pt idx="99">
                  <c:v>3.021289103506193</c:v>
                </c:pt>
                <c:pt idx="100">
                  <c:v>3.052760865001049</c:v>
                </c:pt>
                <c:pt idx="101">
                  <c:v>3.084232626495906</c:v>
                </c:pt>
                <c:pt idx="102">
                  <c:v>3.115704387990762</c:v>
                </c:pt>
                <c:pt idx="103">
                  <c:v>3.147176149485618</c:v>
                </c:pt>
                <c:pt idx="104">
                  <c:v>3.178647910980474</c:v>
                </c:pt>
                <c:pt idx="105">
                  <c:v>3.210119672475331</c:v>
                </c:pt>
                <c:pt idx="106">
                  <c:v>3.241591433970187</c:v>
                </c:pt>
                <c:pt idx="107">
                  <c:v>3.273063195465042</c:v>
                </c:pt>
                <c:pt idx="108">
                  <c:v>3.3045349569599</c:v>
                </c:pt>
                <c:pt idx="109">
                  <c:v>3.336006718454755</c:v>
                </c:pt>
                <c:pt idx="110">
                  <c:v>3.36747847994961</c:v>
                </c:pt>
                <c:pt idx="111">
                  <c:v>3.398950241444468</c:v>
                </c:pt>
                <c:pt idx="112">
                  <c:v>3.430422002939324</c:v>
                </c:pt>
                <c:pt idx="113">
                  <c:v>3.46189376443418</c:v>
                </c:pt>
                <c:pt idx="114">
                  <c:v>3.493365525929036</c:v>
                </c:pt>
                <c:pt idx="115">
                  <c:v>3.524837287423893</c:v>
                </c:pt>
                <c:pt idx="116">
                  <c:v>3.556309048918748</c:v>
                </c:pt>
                <c:pt idx="117">
                  <c:v>3.587780810413605</c:v>
                </c:pt>
                <c:pt idx="118">
                  <c:v>3.61925257190846</c:v>
                </c:pt>
                <c:pt idx="119">
                  <c:v>3.650724333403318</c:v>
                </c:pt>
                <c:pt idx="120">
                  <c:v>3.682196094898173</c:v>
                </c:pt>
                <c:pt idx="121">
                  <c:v>3.713667856393029</c:v>
                </c:pt>
                <c:pt idx="122">
                  <c:v>3.745139617887886</c:v>
                </c:pt>
                <c:pt idx="123">
                  <c:v>3.776611379382741</c:v>
                </c:pt>
                <c:pt idx="124">
                  <c:v>3.808083140877598</c:v>
                </c:pt>
                <c:pt idx="125">
                  <c:v>3.839554902372454</c:v>
                </c:pt>
                <c:pt idx="126">
                  <c:v>3.87102666386731</c:v>
                </c:pt>
                <c:pt idx="127">
                  <c:v>3.902498425362157</c:v>
                </c:pt>
                <c:pt idx="128">
                  <c:v>3.933970186857023</c:v>
                </c:pt>
                <c:pt idx="129">
                  <c:v>3.965441948351879</c:v>
                </c:pt>
                <c:pt idx="130">
                  <c:v>3.996913709846735</c:v>
                </c:pt>
                <c:pt idx="131">
                  <c:v>4.028385471341585</c:v>
                </c:pt>
                <c:pt idx="132">
                  <c:v>4.059857232836436</c:v>
                </c:pt>
                <c:pt idx="133">
                  <c:v>4.09132899433131</c:v>
                </c:pt>
                <c:pt idx="134">
                  <c:v>4.122800755826148</c:v>
                </c:pt>
                <c:pt idx="135">
                  <c:v>4.154272517321004</c:v>
                </c:pt>
                <c:pt idx="136">
                  <c:v>4.18574427881586</c:v>
                </c:pt>
                <c:pt idx="137">
                  <c:v>4.217216040310729</c:v>
                </c:pt>
                <c:pt idx="138">
                  <c:v>4.248687801805584</c:v>
                </c:pt>
                <c:pt idx="139">
                  <c:v>4.280159563300439</c:v>
                </c:pt>
                <c:pt idx="140">
                  <c:v>4.311631324795297</c:v>
                </c:pt>
                <c:pt idx="141">
                  <c:v>4.343103086290153</c:v>
                </c:pt>
                <c:pt idx="142">
                  <c:v>4.374574847784984</c:v>
                </c:pt>
                <c:pt idx="143">
                  <c:v>4.40604660927987</c:v>
                </c:pt>
                <c:pt idx="144">
                  <c:v>4.437518370774722</c:v>
                </c:pt>
                <c:pt idx="145">
                  <c:v>4.468990132269578</c:v>
                </c:pt>
                <c:pt idx="146">
                  <c:v>4.500461893764438</c:v>
                </c:pt>
                <c:pt idx="147">
                  <c:v>4.53193365525929</c:v>
                </c:pt>
                <c:pt idx="148">
                  <c:v>4.563405416754146</c:v>
                </c:pt>
                <c:pt idx="149">
                  <c:v>4.594877178248986</c:v>
                </c:pt>
                <c:pt idx="150">
                  <c:v>4.626348939743859</c:v>
                </c:pt>
                <c:pt idx="151">
                  <c:v>4.657820701238704</c:v>
                </c:pt>
                <c:pt idx="152">
                  <c:v>4.68929246273358</c:v>
                </c:pt>
                <c:pt idx="153">
                  <c:v>4.720764224228427</c:v>
                </c:pt>
                <c:pt idx="154">
                  <c:v>4.752235985723283</c:v>
                </c:pt>
                <c:pt idx="155">
                  <c:v>4.78370774721814</c:v>
                </c:pt>
                <c:pt idx="156">
                  <c:v>4.815179508712983</c:v>
                </c:pt>
                <c:pt idx="157">
                  <c:v>4.846651270207849</c:v>
                </c:pt>
                <c:pt idx="158">
                  <c:v>4.878123031702708</c:v>
                </c:pt>
                <c:pt idx="159">
                  <c:v>4.90959479319757</c:v>
                </c:pt>
                <c:pt idx="160">
                  <c:v>4.94106655469242</c:v>
                </c:pt>
                <c:pt idx="161">
                  <c:v>4.972538316187276</c:v>
                </c:pt>
                <c:pt idx="162">
                  <c:v>5.004010077682127</c:v>
                </c:pt>
                <c:pt idx="163">
                  <c:v>5.035481839176974</c:v>
                </c:pt>
                <c:pt idx="164">
                  <c:v>5.066953600671845</c:v>
                </c:pt>
                <c:pt idx="165">
                  <c:v>5.098425362166695</c:v>
                </c:pt>
                <c:pt idx="166">
                  <c:v>5.129897123661558</c:v>
                </c:pt>
                <c:pt idx="167">
                  <c:v>5.161368885156413</c:v>
                </c:pt>
                <c:pt idx="168">
                  <c:v>5.192840646651264</c:v>
                </c:pt>
                <c:pt idx="169">
                  <c:v>5.224312408146126</c:v>
                </c:pt>
                <c:pt idx="170">
                  <c:v>5.25578416964097</c:v>
                </c:pt>
                <c:pt idx="171">
                  <c:v>5.287255931135839</c:v>
                </c:pt>
                <c:pt idx="172">
                  <c:v>5.318727692630695</c:v>
                </c:pt>
                <c:pt idx="173">
                  <c:v>5.350199454125549</c:v>
                </c:pt>
                <c:pt idx="174">
                  <c:v>5.381671215620408</c:v>
                </c:pt>
                <c:pt idx="175">
                  <c:v>5.413142977115251</c:v>
                </c:pt>
                <c:pt idx="176">
                  <c:v>5.444614738610118</c:v>
                </c:pt>
                <c:pt idx="177">
                  <c:v>5.476086500104975</c:v>
                </c:pt>
                <c:pt idx="178">
                  <c:v>5.507558261599828</c:v>
                </c:pt>
                <c:pt idx="179">
                  <c:v>5.53903002309469</c:v>
                </c:pt>
                <c:pt idx="180">
                  <c:v>5.57050178458955</c:v>
                </c:pt>
                <c:pt idx="181">
                  <c:v>5.601973546084395</c:v>
                </c:pt>
                <c:pt idx="182">
                  <c:v>5.633445307579254</c:v>
                </c:pt>
                <c:pt idx="183">
                  <c:v>5.66491706907409</c:v>
                </c:pt>
                <c:pt idx="184">
                  <c:v>5.696388830568955</c:v>
                </c:pt>
                <c:pt idx="185">
                  <c:v>5.727860592063826</c:v>
                </c:pt>
                <c:pt idx="186">
                  <c:v>5.759332353558681</c:v>
                </c:pt>
                <c:pt idx="187">
                  <c:v>5.790804115053537</c:v>
                </c:pt>
                <c:pt idx="188">
                  <c:v>5.822275876548371</c:v>
                </c:pt>
                <c:pt idx="189">
                  <c:v>5.85374763804325</c:v>
                </c:pt>
                <c:pt idx="190">
                  <c:v>5.885219399538106</c:v>
                </c:pt>
                <c:pt idx="191">
                  <c:v>5.916691161032963</c:v>
                </c:pt>
                <c:pt idx="192">
                  <c:v>5.94816292252782</c:v>
                </c:pt>
                <c:pt idx="193">
                  <c:v>5.97963468402268</c:v>
                </c:pt>
                <c:pt idx="194">
                  <c:v>6.01110644551753</c:v>
                </c:pt>
                <c:pt idx="195">
                  <c:v>6.042578207012387</c:v>
                </c:pt>
                <c:pt idx="196">
                  <c:v>6.074049968507238</c:v>
                </c:pt>
                <c:pt idx="197">
                  <c:v>6.105521730002097</c:v>
                </c:pt>
                <c:pt idx="198">
                  <c:v>6.136993491496956</c:v>
                </c:pt>
                <c:pt idx="199">
                  <c:v>6.168465252991806</c:v>
                </c:pt>
                <c:pt idx="200">
                  <c:v>6.199937014486668</c:v>
                </c:pt>
                <c:pt idx="201">
                  <c:v>6.23140877598153</c:v>
                </c:pt>
                <c:pt idx="202">
                  <c:v>6.262880537476361</c:v>
                </c:pt>
                <c:pt idx="203">
                  <c:v>6.294352298971236</c:v>
                </c:pt>
              </c:numCache>
            </c:numRef>
          </c:xVal>
          <c:yVal>
            <c:numRef>
              <c:f>'10-10'!$P$8:$P$211</c:f>
              <c:numCache>
                <c:formatCode>0.00E+00</c:formatCode>
                <c:ptCount val="204"/>
                <c:pt idx="0">
                  <c:v>55.00000000000001</c:v>
                </c:pt>
                <c:pt idx="1">
                  <c:v>54.88813233678855</c:v>
                </c:pt>
                <c:pt idx="2">
                  <c:v>54.55361541351377</c:v>
                </c:pt>
                <c:pt idx="3" formatCode="0.000E+00">
                  <c:v>54.0648223783809</c:v>
                </c:pt>
                <c:pt idx="4">
                  <c:v>53.2317267418854</c:v>
                </c:pt>
                <c:pt idx="5">
                  <c:v>52.25712302319963</c:v>
                </c:pt>
                <c:pt idx="6">
                  <c:v>51.08524177082565</c:v>
                </c:pt>
                <c:pt idx="7">
                  <c:v>48.1961011561368</c:v>
                </c:pt>
                <c:pt idx="8">
                  <c:v>44.67310066933685</c:v>
                </c:pt>
                <c:pt idx="9">
                  <c:v>40.64639180956016</c:v>
                </c:pt>
                <c:pt idx="10">
                  <c:v>36.26098311779246</c:v>
                </c:pt>
                <c:pt idx="11">
                  <c:v>31.66961994425728</c:v>
                </c:pt>
                <c:pt idx="12">
                  <c:v>27.02545180173549</c:v>
                </c:pt>
                <c:pt idx="13">
                  <c:v>22.47490200398377</c:v>
                </c:pt>
                <c:pt idx="14">
                  <c:v>18.15113398771164</c:v>
                </c:pt>
                <c:pt idx="15">
                  <c:v>14.1684642173121</c:v>
                </c:pt>
                <c:pt idx="16">
                  <c:v>10.61800613132808</c:v>
                </c:pt>
                <c:pt idx="17">
                  <c:v>7.564747815015044</c:v>
                </c:pt>
                <c:pt idx="18">
                  <c:v>5.046173598046709</c:v>
                </c:pt>
                <c:pt idx="19">
                  <c:v>3.072442822527102</c:v>
                </c:pt>
                <c:pt idx="20">
                  <c:v>1.62804402765191</c:v>
                </c:pt>
                <c:pt idx="21">
                  <c:v>0.674755915166652</c:v>
                </c:pt>
                <c:pt idx="22">
                  <c:v>0.155673175091429</c:v>
                </c:pt>
                <c:pt idx="23">
                  <c:v>1.33226762955019E-15</c:v>
                </c:pt>
                <c:pt idx="24">
                  <c:v>0.128280004885601</c:v>
                </c:pt>
                <c:pt idx="25">
                  <c:v>0.457719889218502</c:v>
                </c:pt>
                <c:pt idx="26">
                  <c:v>0.90727552798703</c:v>
                </c:pt>
                <c:pt idx="27">
                  <c:v>1.402201706311994</c:v>
                </c:pt>
                <c:pt idx="28">
                  <c:v>1.8778174593052</c:v>
                </c:pt>
                <c:pt idx="29">
                  <c:v>2.282303825507036</c:v>
                </c:pt>
                <c:pt idx="30">
                  <c:v>2.5784248084019</c:v>
                </c:pt>
                <c:pt idx="31">
                  <c:v>2.744140038985453</c:v>
                </c:pt>
                <c:pt idx="32">
                  <c:v>2.772153546296688</c:v>
                </c:pt>
                <c:pt idx="33">
                  <c:v>2.668511997975555</c:v>
                </c:pt>
                <c:pt idx="34">
                  <c:v>2.45042327623726</c:v>
                </c:pt>
                <c:pt idx="35">
                  <c:v>2.143508794009773</c:v>
                </c:pt>
                <c:pt idx="36">
                  <c:v>1.778728220213452</c:v>
                </c:pt>
                <c:pt idx="37">
                  <c:v>1.389222288567714</c:v>
                </c:pt>
                <c:pt idx="38">
                  <c:v>1.0073084804159</c:v>
                </c:pt>
                <c:pt idx="39">
                  <c:v>0.661837247440276</c:v>
                </c:pt>
                <c:pt idx="40">
                  <c:v>0.376075836373646</c:v>
                </c:pt>
                <c:pt idx="41">
                  <c:v>0.166236326383738</c:v>
                </c:pt>
                <c:pt idx="42">
                  <c:v>0.0407083921214011</c:v>
                </c:pt>
                <c:pt idx="43">
                  <c:v>3.44169137633799E-15</c:v>
                </c:pt>
                <c:pt idx="44">
                  <c:v>0.0373350679348613</c:v>
                </c:pt>
                <c:pt idx="45">
                  <c:v>0.139809981656441</c:v>
                </c:pt>
                <c:pt idx="46">
                  <c:v>0.289973973805761</c:v>
                </c:pt>
                <c:pt idx="47">
                  <c:v>0.467674027086924</c:v>
                </c:pt>
                <c:pt idx="48">
                  <c:v>0.65199439427812</c:v>
                </c:pt>
                <c:pt idx="49">
                  <c:v>0.82312415943283</c:v>
                </c:pt>
                <c:pt idx="50">
                  <c:v>0.964002542025651</c:v>
                </c:pt>
                <c:pt idx="51">
                  <c:v>1.06161895247424</c:v>
                </c:pt>
                <c:pt idx="52">
                  <c:v>1.107880449860262</c:v>
                </c:pt>
                <c:pt idx="53">
                  <c:v>1.100000000000001</c:v>
                </c:pt>
                <c:pt idx="54">
                  <c:v>1.040401289706786</c:v>
                </c:pt>
                <c:pt idx="55">
                  <c:v>0.936176347665261</c:v>
                </c:pt>
                <c:pt idx="56">
                  <c:v>0.798167675110826</c:v>
                </c:pt>
                <c:pt idx="57">
                  <c:v>0.639774357881409</c:v>
                </c:pt>
                <c:pt idx="58">
                  <c:v>0.475599799752477</c:v>
                </c:pt>
                <c:pt idx="59">
                  <c:v>0.320066223398821</c:v>
                </c:pt>
                <c:pt idx="60">
                  <c:v>0.186117776247091</c:v>
                </c:pt>
                <c:pt idx="61">
                  <c:v>0.0841206885500483</c:v>
                </c:pt>
                <c:pt idx="62">
                  <c:v>0.0210469923602909</c:v>
                </c:pt>
                <c:pt idx="63">
                  <c:v>1.02695629777827E-14</c:v>
                </c:pt>
                <c:pt idx="64">
                  <c:v>0.0201076817430721</c:v>
                </c:pt>
                <c:pt idx="65">
                  <c:v>0.0767771127911457</c:v>
                </c:pt>
                <c:pt idx="66">
                  <c:v>0.162272092137743</c:v>
                </c:pt>
                <c:pt idx="67">
                  <c:v>0.266549426928918</c:v>
                </c:pt>
                <c:pt idx="68">
                  <c:v>0.37826932163486</c:v>
                </c:pt>
                <c:pt idx="69">
                  <c:v>0.485883287816157</c:v>
                </c:pt>
                <c:pt idx="70">
                  <c:v>0.578699749156067</c:v>
                </c:pt>
                <c:pt idx="71">
                  <c:v>0.647833043517017</c:v>
                </c:pt>
                <c:pt idx="72">
                  <c:v>0.686955062179726</c:v>
                </c:pt>
                <c:pt idx="73">
                  <c:v>0.692788901025373</c:v>
                </c:pt>
                <c:pt idx="74">
                  <c:v>0.665308693102906</c:v>
                </c:pt>
                <c:pt idx="75">
                  <c:v>0.607636967050239</c:v>
                </c:pt>
                <c:pt idx="76">
                  <c:v>0.525658009786568</c:v>
                </c:pt>
                <c:pt idx="77">
                  <c:v>0.427390450746279</c:v>
                </c:pt>
                <c:pt idx="78">
                  <c:v>0.322182540694799</c:v>
                </c:pt>
                <c:pt idx="79">
                  <c:v>0.219807720664411</c:v>
                </c:pt>
                <c:pt idx="80">
                  <c:v>0.129544984414621</c:v>
                </c:pt>
                <c:pt idx="81">
                  <c:v>0.0593277986043692</c:v>
                </c:pt>
                <c:pt idx="82">
                  <c:v>0.0150371983719575</c:v>
                </c:pt>
                <c:pt idx="83">
                  <c:v>-9.54791801177637E-15</c:v>
                </c:pt>
                <c:pt idx="84">
                  <c:v>0.0147332944242701</c:v>
                </c:pt>
                <c:pt idx="85">
                  <c:v>0.0569533495867767</c:v>
                </c:pt>
                <c:pt idx="86">
                  <c:v>0.12184284976042</c:v>
                </c:pt>
                <c:pt idx="87">
                  <c:v>0.202547193982648</c:v>
                </c:pt>
                <c:pt idx="88">
                  <c:v>0.290850397904402</c:v>
                </c:pt>
                <c:pt idx="89">
                  <c:v>0.377965729736006</c:v>
                </c:pt>
                <c:pt idx="90">
                  <c:v>0.455366853019283</c:v>
                </c:pt>
                <c:pt idx="91">
                  <c:v>0.515582687519505</c:v>
                </c:pt>
                <c:pt idx="92">
                  <c:v>0.552883567670424</c:v>
                </c:pt>
                <c:pt idx="93">
                  <c:v>0.563797097015288</c:v>
                </c:pt>
                <c:pt idx="94">
                  <c:v>0.547408325498825</c:v>
                </c:pt>
                <c:pt idx="95">
                  <c:v>0.505419007209114</c:v>
                </c:pt>
                <c:pt idx="96">
                  <c:v>0.44196289316562</c:v>
                </c:pt>
                <c:pt idx="97">
                  <c:v>0.363196275737313</c:v>
                </c:pt>
                <c:pt idx="98">
                  <c:v>0.276703338630703</c:v>
                </c:pt>
                <c:pt idx="99">
                  <c:v>0.190772475522126</c:v>
                </c:pt>
                <c:pt idx="100">
                  <c:v>0.113611160796115</c:v>
                </c:pt>
                <c:pt idx="101">
                  <c:v>0.0525721961569578</c:v>
                </c:pt>
                <c:pt idx="102">
                  <c:v>0.0134627795533366</c:v>
                </c:pt>
                <c:pt idx="103">
                  <c:v>0.0</c:v>
                </c:pt>
                <c:pt idx="104">
                  <c:v>0.013462779553344</c:v>
                </c:pt>
                <c:pt idx="105">
                  <c:v>0.0525721961569634</c:v>
                </c:pt>
                <c:pt idx="106">
                  <c:v>0.11361116079613</c:v>
                </c:pt>
                <c:pt idx="107">
                  <c:v>0.19077247552213</c:v>
                </c:pt>
                <c:pt idx="108">
                  <c:v>0.276703338630702</c:v>
                </c:pt>
                <c:pt idx="109">
                  <c:v>0.363196275737302</c:v>
                </c:pt>
                <c:pt idx="110">
                  <c:v>0.441962893165604</c:v>
                </c:pt>
                <c:pt idx="111">
                  <c:v>0.505419007209115</c:v>
                </c:pt>
                <c:pt idx="112">
                  <c:v>0.547408325498828</c:v>
                </c:pt>
                <c:pt idx="113">
                  <c:v>0.563797097015312</c:v>
                </c:pt>
                <c:pt idx="114">
                  <c:v>0.552883567670427</c:v>
                </c:pt>
                <c:pt idx="115">
                  <c:v>0.515582687519499</c:v>
                </c:pt>
                <c:pt idx="116">
                  <c:v>0.455366853019284</c:v>
                </c:pt>
                <c:pt idx="117">
                  <c:v>0.377965729736009</c:v>
                </c:pt>
                <c:pt idx="118">
                  <c:v>0.290850397904395</c:v>
                </c:pt>
                <c:pt idx="119">
                  <c:v>0.202547193982648</c:v>
                </c:pt>
                <c:pt idx="120">
                  <c:v>0.121842849760414</c:v>
                </c:pt>
                <c:pt idx="121">
                  <c:v>0.0569533495867938</c:v>
                </c:pt>
                <c:pt idx="122">
                  <c:v>0.0147332944242889</c:v>
                </c:pt>
                <c:pt idx="123">
                  <c:v>-6.88338275267598E-15</c:v>
                </c:pt>
                <c:pt idx="124">
                  <c:v>0.0150371983719737</c:v>
                </c:pt>
                <c:pt idx="125">
                  <c:v>0.059327798604383</c:v>
                </c:pt>
                <c:pt idx="126">
                  <c:v>0.129544984414628</c:v>
                </c:pt>
                <c:pt idx="127">
                  <c:v>0.219807720664431</c:v>
                </c:pt>
                <c:pt idx="128">
                  <c:v>0.322182540694809</c:v>
                </c:pt>
                <c:pt idx="129">
                  <c:v>0.427390450746288</c:v>
                </c:pt>
                <c:pt idx="130">
                  <c:v>0.52565800978659</c:v>
                </c:pt>
                <c:pt idx="131">
                  <c:v>0.607636967050277</c:v>
                </c:pt>
                <c:pt idx="132">
                  <c:v>0.665308693102926</c:v>
                </c:pt>
                <c:pt idx="133">
                  <c:v>0.692788901025382</c:v>
                </c:pt>
                <c:pt idx="134">
                  <c:v>0.686955062179728</c:v>
                </c:pt>
                <c:pt idx="135">
                  <c:v>0.647833043517031</c:v>
                </c:pt>
                <c:pt idx="136">
                  <c:v>0.578699749156058</c:v>
                </c:pt>
                <c:pt idx="137">
                  <c:v>0.48588328781617</c:v>
                </c:pt>
                <c:pt idx="138">
                  <c:v>0.378269321634864</c:v>
                </c:pt>
                <c:pt idx="139">
                  <c:v>0.266549426928884</c:v>
                </c:pt>
                <c:pt idx="140">
                  <c:v>0.162272092137739</c:v>
                </c:pt>
                <c:pt idx="141">
                  <c:v>0.0767771127911163</c:v>
                </c:pt>
                <c:pt idx="142">
                  <c:v>0.0201076817430729</c:v>
                </c:pt>
                <c:pt idx="143">
                  <c:v>-1.7430501486615E-14</c:v>
                </c:pt>
                <c:pt idx="144">
                  <c:v>0.0210469923602671</c:v>
                </c:pt>
                <c:pt idx="145">
                  <c:v>0.0841206885500205</c:v>
                </c:pt>
                <c:pt idx="146">
                  <c:v>0.186117776247089</c:v>
                </c:pt>
                <c:pt idx="147">
                  <c:v>0.320066223398786</c:v>
                </c:pt>
                <c:pt idx="148">
                  <c:v>0.47559979975247</c:v>
                </c:pt>
                <c:pt idx="149">
                  <c:v>0.6397743578814</c:v>
                </c:pt>
                <c:pt idx="150">
                  <c:v>0.798167675110836</c:v>
                </c:pt>
                <c:pt idx="151">
                  <c:v>0.936176347665257</c:v>
                </c:pt>
                <c:pt idx="152">
                  <c:v>1.040401289706794</c:v>
                </c:pt>
                <c:pt idx="153">
                  <c:v>1.100000000000027</c:v>
                </c:pt>
                <c:pt idx="154">
                  <c:v>1.107880449860291</c:v>
                </c:pt>
                <c:pt idx="155">
                  <c:v>1.061618952474268</c:v>
                </c:pt>
                <c:pt idx="156">
                  <c:v>0.96400254202565</c:v>
                </c:pt>
                <c:pt idx="157">
                  <c:v>0.823124159432866</c:v>
                </c:pt>
                <c:pt idx="158">
                  <c:v>0.651994394278126</c:v>
                </c:pt>
                <c:pt idx="159">
                  <c:v>0.467674027086943</c:v>
                </c:pt>
                <c:pt idx="160">
                  <c:v>0.289973973805767</c:v>
                </c:pt>
                <c:pt idx="161">
                  <c:v>0.139809981656434</c:v>
                </c:pt>
                <c:pt idx="162">
                  <c:v>0.0373350679348492</c:v>
                </c:pt>
                <c:pt idx="163">
                  <c:v>-2.21489493412719E-14</c:v>
                </c:pt>
                <c:pt idx="164">
                  <c:v>0.0407083921213794</c:v>
                </c:pt>
                <c:pt idx="165">
                  <c:v>0.16623632638373</c:v>
                </c:pt>
                <c:pt idx="166">
                  <c:v>0.376075836373631</c:v>
                </c:pt>
                <c:pt idx="167">
                  <c:v>0.661837247440266</c:v>
                </c:pt>
                <c:pt idx="168">
                  <c:v>1.00730848041589</c:v>
                </c:pt>
                <c:pt idx="169">
                  <c:v>1.389222288567696</c:v>
                </c:pt>
                <c:pt idx="170">
                  <c:v>1.778728220213414</c:v>
                </c:pt>
                <c:pt idx="171">
                  <c:v>2.143508794009771</c:v>
                </c:pt>
                <c:pt idx="172">
                  <c:v>2.450423276237248</c:v>
                </c:pt>
                <c:pt idx="173">
                  <c:v>2.668511997975551</c:v>
                </c:pt>
                <c:pt idx="174">
                  <c:v>2.772153546296687</c:v>
                </c:pt>
                <c:pt idx="175">
                  <c:v>2.74414003898544</c:v>
                </c:pt>
                <c:pt idx="176">
                  <c:v>2.578424808401908</c:v>
                </c:pt>
                <c:pt idx="177">
                  <c:v>2.282303825507088</c:v>
                </c:pt>
                <c:pt idx="178">
                  <c:v>1.877817459305215</c:v>
                </c:pt>
                <c:pt idx="179">
                  <c:v>1.402201706312003</c:v>
                </c:pt>
                <c:pt idx="180">
                  <c:v>0.907275527987063</c:v>
                </c:pt>
                <c:pt idx="181">
                  <c:v>0.457719889218523</c:v>
                </c:pt>
                <c:pt idx="182">
                  <c:v>0.128280004885614</c:v>
                </c:pt>
                <c:pt idx="183">
                  <c:v>-1.12132525487141E-14</c:v>
                </c:pt>
                <c:pt idx="184">
                  <c:v>0.155673175091432</c:v>
                </c:pt>
                <c:pt idx="185">
                  <c:v>0.674755915166626</c:v>
                </c:pt>
                <c:pt idx="186">
                  <c:v>1.628044027651854</c:v>
                </c:pt>
                <c:pt idx="187">
                  <c:v>3.072442822527058</c:v>
                </c:pt>
                <c:pt idx="188">
                  <c:v>5.04617359804664</c:v>
                </c:pt>
                <c:pt idx="189">
                  <c:v>7.56474781501502</c:v>
                </c:pt>
                <c:pt idx="190">
                  <c:v>10.61800613132797</c:v>
                </c:pt>
                <c:pt idx="191">
                  <c:v>14.168464217312</c:v>
                </c:pt>
                <c:pt idx="192">
                  <c:v>18.15113398771157</c:v>
                </c:pt>
                <c:pt idx="193">
                  <c:v>22.47490200398363</c:v>
                </c:pt>
                <c:pt idx="194">
                  <c:v>27.02545180173528</c:v>
                </c:pt>
                <c:pt idx="195">
                  <c:v>31.66961994425722</c:v>
                </c:pt>
                <c:pt idx="196">
                  <c:v>36.26098311779239</c:v>
                </c:pt>
                <c:pt idx="197">
                  <c:v>40.64639180956006</c:v>
                </c:pt>
                <c:pt idx="198">
                  <c:v>44.6731006693368</c:v>
                </c:pt>
                <c:pt idx="199">
                  <c:v>48.19610115613674</c:v>
                </c:pt>
                <c:pt idx="200">
                  <c:v>51.08524177082568</c:v>
                </c:pt>
                <c:pt idx="201">
                  <c:v>53.2317267418854</c:v>
                </c:pt>
                <c:pt idx="202">
                  <c:v>54.55361541351375</c:v>
                </c:pt>
                <c:pt idx="203">
                  <c:v>55.00000000000001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3963224"/>
        <c:axId val="-2093967400"/>
      </c:scatterChart>
      <c:valAx>
        <c:axId val="-2093963224"/>
        <c:scaling>
          <c:orientation val="minMax"/>
          <c:max val="6.5"/>
          <c:min val="0.0"/>
        </c:scaling>
        <c:delete val="0"/>
        <c:axPos val="b"/>
        <c:numFmt formatCode="General" sourceLinked="0"/>
        <c:majorTickMark val="out"/>
        <c:minorTickMark val="none"/>
        <c:tickLblPos val="nextTo"/>
        <c:crossAx val="-2093967400"/>
        <c:crosses val="autoZero"/>
        <c:crossBetween val="midCat"/>
        <c:majorUnit val="1.0"/>
      </c:valAx>
      <c:valAx>
        <c:axId val="-2093967400"/>
        <c:scaling>
          <c:orientation val="minMax"/>
          <c:max val="60.0"/>
          <c:min val="0.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-20939632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Relationship Id="rId2" Type="http://schemas.openxmlformats.org/officeDocument/2006/relationships/image" Target="../media/image72.wmf"/><Relationship Id="rId3" Type="http://schemas.openxmlformats.org/officeDocument/2006/relationships/image" Target="../media/image7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0.40397</cdr:x>
      <cdr:y>0.91322</cdr:y>
    </cdr:from>
    <cdr:to>
      <cdr:x>0.64553</cdr:x>
      <cdr:y>0.99245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8892" y="4610177"/>
          <a:ext cx="1709539" cy="399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Z</a:t>
          </a:r>
          <a:r>
            <a: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en-US" sz="1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(m)</a:t>
          </a:r>
          <a:endParaRPr 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0.01941</cdr:x>
      <cdr:y>0.39394</cdr:y>
    </cdr:from>
    <cdr:to>
      <cdr:x>0.08175</cdr:x>
      <cdr:y>0.78366</cdr:y>
    </cdr:to>
    <cdr:sp macro="" textlink="">
      <cdr:nvSpPr>
        <cdr:cNvPr id="4" name="TextBox 1"/>
        <cdr:cNvSpPr txBox="1"/>
      </cdr:nvSpPr>
      <cdr:spPr>
        <a:xfrm xmlns:a="http://schemas.openxmlformats.org/drawingml/2006/main" rot="10800000">
          <a:off x="76200" y="990600"/>
          <a:ext cx="244717" cy="979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Synthesized waveform (kV)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9/23/16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9/23/16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18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0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84F0FC-B4B3-4DF9-A849-0258DE86598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9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5" y="6465124"/>
            <a:ext cx="2175080" cy="365125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4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5.emf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5" Type="http://schemas.openxmlformats.org/officeDocument/2006/relationships/image" Target="../media/image45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4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46.wmf"/><Relationship Id="rId5" Type="http://schemas.openxmlformats.org/officeDocument/2006/relationships/image" Target="../media/image4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Relationship Id="rId3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iki.jlab.org/pw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71.w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72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7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9.jpeg"/><Relationship Id="rId5" Type="http://schemas.openxmlformats.org/officeDocument/2006/relationships/image" Target="../media/image68.jpeg"/><Relationship Id="rId6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3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005" y="832103"/>
            <a:ext cx="8834730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/>
                <a:cs typeface="Arial"/>
              </a:rPr>
              <a:t>Production of Highly Polarized Positrons Using Polarized Electrons at MeV </a:t>
            </a:r>
            <a:r>
              <a:rPr lang="en-US" sz="3200" b="1" dirty="0" smtClean="0">
                <a:latin typeface="Arial"/>
                <a:cs typeface="Arial"/>
              </a:rPr>
              <a:t>Energies</a:t>
            </a:r>
          </a:p>
          <a:p>
            <a:pPr algn="ctr"/>
            <a:endParaRPr lang="en-US" sz="7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is-IS" sz="2000" dirty="0" smtClean="0">
                <a:latin typeface="Arial"/>
                <a:cs typeface="Arial"/>
              </a:rPr>
              <a:t>…</a:t>
            </a:r>
            <a:r>
              <a:rPr lang="en-US" sz="2000" dirty="0" smtClean="0">
                <a:latin typeface="Arial"/>
                <a:cs typeface="Arial"/>
              </a:rPr>
              <a:t>or why polarized positrons are like Red-Billed </a:t>
            </a:r>
            <a:r>
              <a:rPr lang="en-US" sz="2000" dirty="0" err="1" smtClean="0">
                <a:latin typeface="Arial"/>
                <a:cs typeface="Arial"/>
              </a:rPr>
              <a:t>Oxpeckers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algn="ctr"/>
            <a:endParaRPr lang="en-US" sz="105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Joe Grames</a:t>
            </a:r>
            <a:endParaRPr lang="en-US" sz="1100" dirty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Center for Injectors &amp; Sources, Jefferson Laboratory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University of </a:t>
            </a:r>
            <a:r>
              <a:rPr lang="en-US" sz="2000" smtClean="0">
                <a:latin typeface="Arial"/>
                <a:cs typeface="Arial"/>
              </a:rPr>
              <a:t>Illinois </a:t>
            </a:r>
            <a:r>
              <a:rPr lang="en-US" sz="2000" smtClean="0">
                <a:latin typeface="Arial"/>
                <a:cs typeface="Arial"/>
              </a:rPr>
              <a:t>Alumnus</a:t>
            </a: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3351244" y="3817571"/>
            <a:ext cx="2583725" cy="2102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7837" y="5919724"/>
            <a:ext cx="4085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On Behalf of the </a:t>
            </a:r>
            <a:r>
              <a:rPr lang="en-US" dirty="0" err="1">
                <a:latin typeface="Arial"/>
                <a:cs typeface="Arial"/>
              </a:rPr>
              <a:t>PEPPo</a:t>
            </a:r>
            <a:r>
              <a:rPr lang="en-US" dirty="0">
                <a:latin typeface="Arial"/>
                <a:cs typeface="Arial"/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grames\Desktop\images\install_111222\photo.JPG"/>
          <p:cNvPicPr>
            <a:picLocks noChangeAspect="1" noChangeArrowheads="1"/>
          </p:cNvPicPr>
          <p:nvPr/>
        </p:nvPicPr>
        <p:blipFill rotWithShape="1">
          <a:blip r:embed="rId2" cstate="print"/>
          <a:srcRect l="3238" t="17209" r="5143" b="5585"/>
          <a:stretch/>
        </p:blipFill>
        <p:spPr bwMode="auto">
          <a:xfrm>
            <a:off x="728894" y="1083926"/>
            <a:ext cx="8280358" cy="5233847"/>
          </a:xfrm>
          <a:prstGeom prst="rect">
            <a:avLst/>
          </a:prstGeom>
          <a:noFill/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2098374" y="110082"/>
            <a:ext cx="51732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@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207407" y="930644"/>
            <a:ext cx="1420962" cy="2463445"/>
          </a:xfrm>
          <a:prstGeom prst="rect">
            <a:avLst/>
          </a:prstGeom>
          <a:noFill/>
          <a:ln w="730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113372" y="4094823"/>
            <a:ext cx="1826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Compton</a:t>
            </a: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Polarimeter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(DESY/Cornell)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185483" y="3394089"/>
            <a:ext cx="565445" cy="70073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998413" y="4809266"/>
            <a:ext cx="2300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Positron Collection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Magnets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(Princeton/SLAC)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509822" y="3941414"/>
            <a:ext cx="573754" cy="86785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96510" y="4518289"/>
            <a:ext cx="11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Pair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Creation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Target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302679" y="3671356"/>
            <a:ext cx="304801" cy="846933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538753" y="4809266"/>
            <a:ext cx="1454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Mott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Polarimeter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266157" y="3043742"/>
            <a:ext cx="558329" cy="176552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10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16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6746" y="908720"/>
            <a:ext cx="4366390" cy="3331930"/>
            <a:chOff x="1074738" y="1387144"/>
            <a:chExt cx="4366390" cy="3331930"/>
          </a:xfrm>
        </p:grpSpPr>
        <p:sp>
          <p:nvSpPr>
            <p:cNvPr id="4" name="Oval 8"/>
            <p:cNvSpPr>
              <a:spLocks noChangeArrowheads="1"/>
            </p:cNvSpPr>
            <p:nvPr/>
          </p:nvSpPr>
          <p:spPr bwMode="auto">
            <a:xfrm>
              <a:off x="2565400" y="2135278"/>
              <a:ext cx="1439863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2495550" y="2090828"/>
              <a:ext cx="785813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3071813" y="2859178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3287713" y="2854416"/>
              <a:ext cx="7191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 rot="10800000">
              <a:off x="3287713" y="3167153"/>
              <a:ext cx="1439862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 rot="10800000">
              <a:off x="4011613" y="3138578"/>
              <a:ext cx="785812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 rot="10800000">
              <a:off x="3143250" y="3097303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" name="Line 30"/>
            <p:cNvSpPr>
              <a:spLocks noChangeShapeType="1"/>
            </p:cNvSpPr>
            <p:nvPr/>
          </p:nvSpPr>
          <p:spPr bwMode="auto">
            <a:xfrm>
              <a:off x="1074738" y="2489291"/>
              <a:ext cx="1300162" cy="1587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stealth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>
              <a:off x="2854325" y="2197191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>
              <a:off x="2852738" y="2782978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7" name="Line 35"/>
            <p:cNvSpPr>
              <a:spLocks noChangeShapeType="1"/>
            </p:cNvSpPr>
            <p:nvPr/>
          </p:nvSpPr>
          <p:spPr bwMode="auto">
            <a:xfrm>
              <a:off x="4011613" y="4187916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>
              <a:off x="4014788" y="4330791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>
              <a:off x="4668838" y="4186328"/>
              <a:ext cx="576262" cy="714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rot="3000000" flipV="1">
              <a:off x="4796632" y="4050597"/>
              <a:ext cx="315912" cy="4889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>
              <a:off x="3562350" y="2851241"/>
              <a:ext cx="147638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>
              <a:off x="3560763" y="2851241"/>
              <a:ext cx="149225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3" name="Text Box 43"/>
            <p:cNvSpPr txBox="1">
              <a:spLocks noChangeArrowheads="1"/>
            </p:cNvSpPr>
            <p:nvPr/>
          </p:nvSpPr>
          <p:spPr bwMode="auto">
            <a:xfrm>
              <a:off x="2224688" y="2666437"/>
              <a:ext cx="3556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1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4" name="Text Box 44"/>
            <p:cNvSpPr txBox="1">
              <a:spLocks noChangeArrowheads="1"/>
            </p:cNvSpPr>
            <p:nvPr/>
          </p:nvSpPr>
          <p:spPr bwMode="auto">
            <a:xfrm>
              <a:off x="5088703" y="4444437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5" name="Text Box 45"/>
            <p:cNvSpPr txBox="1">
              <a:spLocks noChangeArrowheads="1"/>
            </p:cNvSpPr>
            <p:nvPr/>
          </p:nvSpPr>
          <p:spPr bwMode="auto">
            <a:xfrm>
              <a:off x="2635250" y="1857466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26" name="Text Box 46"/>
            <p:cNvSpPr txBox="1">
              <a:spLocks noChangeArrowheads="1"/>
            </p:cNvSpPr>
            <p:nvPr/>
          </p:nvSpPr>
          <p:spPr bwMode="auto">
            <a:xfrm>
              <a:off x="4416425" y="3608478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27" name="Text Box 47"/>
            <p:cNvSpPr txBox="1">
              <a:spLocks noChangeArrowheads="1"/>
            </p:cNvSpPr>
            <p:nvPr/>
          </p:nvSpPr>
          <p:spPr bwMode="auto">
            <a:xfrm>
              <a:off x="3475038" y="2400391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3475038" y="4024403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29" name="Line 49"/>
            <p:cNvSpPr>
              <a:spLocks noChangeShapeType="1"/>
            </p:cNvSpPr>
            <p:nvPr/>
          </p:nvSpPr>
          <p:spPr bwMode="auto">
            <a:xfrm>
              <a:off x="3563938" y="4079966"/>
              <a:ext cx="1254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0" name="Line 81"/>
            <p:cNvSpPr>
              <a:spLocks noChangeShapeType="1"/>
            </p:cNvSpPr>
            <p:nvPr/>
          </p:nvSpPr>
          <p:spPr bwMode="auto">
            <a:xfrm>
              <a:off x="2854325" y="2205128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Connector 2"/>
            <p:cNvCxnSpPr>
              <a:cxnSpLocks noChangeShapeType="1"/>
            </p:cNvCxnSpPr>
            <p:nvPr/>
          </p:nvCxnSpPr>
          <p:spPr bwMode="auto">
            <a:xfrm>
              <a:off x="3123106" y="212400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Line 82"/>
            <p:cNvSpPr>
              <a:spLocks noChangeShapeType="1"/>
            </p:cNvSpPr>
            <p:nvPr/>
          </p:nvSpPr>
          <p:spPr bwMode="auto">
            <a:xfrm>
              <a:off x="2857500" y="2775041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V="1">
              <a:off x="2424113" y="2197191"/>
              <a:ext cx="360362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5" name="Line 84"/>
            <p:cNvSpPr>
              <a:spLocks noChangeShapeType="1"/>
            </p:cNvSpPr>
            <p:nvPr/>
          </p:nvSpPr>
          <p:spPr bwMode="auto">
            <a:xfrm flipV="1">
              <a:off x="2427288" y="2206716"/>
              <a:ext cx="360362" cy="2889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2381250" y="2317841"/>
              <a:ext cx="36513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>
              <a:off x="2422525" y="2495641"/>
              <a:ext cx="360363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8" name="Line 85"/>
            <p:cNvSpPr>
              <a:spLocks noChangeShapeType="1"/>
            </p:cNvSpPr>
            <p:nvPr/>
          </p:nvSpPr>
          <p:spPr bwMode="auto">
            <a:xfrm>
              <a:off x="2428875" y="2489291"/>
              <a:ext cx="360363" cy="2873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767013" y="213369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 rot="10800000">
              <a:off x="3286125" y="3897403"/>
              <a:ext cx="7191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rot="10800000">
              <a:off x="4006850" y="3897403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2" name="Oval 24"/>
            <p:cNvSpPr>
              <a:spLocks noChangeArrowheads="1"/>
            </p:cNvSpPr>
            <p:nvPr/>
          </p:nvSpPr>
          <p:spPr bwMode="auto">
            <a:xfrm>
              <a:off x="4557713" y="387994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3" name="Rectangle 27"/>
            <p:cNvSpPr>
              <a:spLocks noChangeArrowheads="1"/>
            </p:cNvSpPr>
            <p:nvPr/>
          </p:nvSpPr>
          <p:spPr bwMode="auto">
            <a:xfrm>
              <a:off x="5246688" y="4086316"/>
              <a:ext cx="36512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>
              <a:off x="3143250" y="2400391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>
              <a:off x="3146425" y="2625816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>
              <a:off x="3143250" y="2405153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7" name="Line 33"/>
            <p:cNvSpPr>
              <a:spLocks noChangeShapeType="1"/>
            </p:cNvSpPr>
            <p:nvPr/>
          </p:nvSpPr>
          <p:spPr bwMode="auto">
            <a:xfrm>
              <a:off x="3146425" y="2619466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9" name="Text Box 88"/>
            <p:cNvSpPr txBox="1">
              <a:spLocks noChangeArrowheads="1"/>
            </p:cNvSpPr>
            <p:nvPr/>
          </p:nvSpPr>
          <p:spPr bwMode="auto">
            <a:xfrm>
              <a:off x="4805363" y="3949791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1712022" y="2304358"/>
              <a:ext cx="359394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51" name="Oval 98"/>
            <p:cNvSpPr>
              <a:spLocks noChangeArrowheads="1"/>
            </p:cNvSpPr>
            <p:nvPr/>
          </p:nvSpPr>
          <p:spPr bwMode="auto">
            <a:xfrm>
              <a:off x="2390775" y="25464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2" name="Oval 99"/>
            <p:cNvSpPr>
              <a:spLocks noChangeArrowheads="1"/>
            </p:cNvSpPr>
            <p:nvPr/>
          </p:nvSpPr>
          <p:spPr bwMode="auto">
            <a:xfrm>
              <a:off x="3078163" y="24226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3" name="Oval 100"/>
            <p:cNvSpPr>
              <a:spLocks noChangeArrowheads="1"/>
            </p:cNvSpPr>
            <p:nvPr/>
          </p:nvSpPr>
          <p:spPr bwMode="auto">
            <a:xfrm>
              <a:off x="3254375" y="3281453"/>
              <a:ext cx="144463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4" name="Oval 101"/>
            <p:cNvSpPr>
              <a:spLocks noChangeArrowheads="1"/>
            </p:cNvSpPr>
            <p:nvPr/>
          </p:nvSpPr>
          <p:spPr bwMode="auto">
            <a:xfrm>
              <a:off x="3925888" y="41625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5" name="Oval 102"/>
            <p:cNvSpPr>
              <a:spLocks noChangeArrowheads="1"/>
            </p:cNvSpPr>
            <p:nvPr/>
          </p:nvSpPr>
          <p:spPr bwMode="auto">
            <a:xfrm>
              <a:off x="5116513" y="4164103"/>
              <a:ext cx="144462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>
              <a:off x="2324739" y="1387144"/>
              <a:ext cx="18152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Positron Collection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7" name="Right Brace 56"/>
            <p:cNvSpPr/>
            <p:nvPr/>
          </p:nvSpPr>
          <p:spPr>
            <a:xfrm rot="16200000">
              <a:off x="2951820" y="991100"/>
              <a:ext cx="360040" cy="17281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9" name="Grouper 1"/>
          <p:cNvGrpSpPr/>
          <p:nvPr/>
        </p:nvGrpSpPr>
        <p:grpSpPr>
          <a:xfrm>
            <a:off x="6836735" y="1166722"/>
            <a:ext cx="2160240" cy="2664296"/>
            <a:chOff x="107504" y="1424321"/>
            <a:chExt cx="2664296" cy="3557600"/>
          </a:xfrm>
        </p:grpSpPr>
        <p:pic>
          <p:nvPicPr>
            <p:cNvPr id="63" name="Picture 24" descr="IMG_065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1424321"/>
              <a:ext cx="2664296" cy="3550800"/>
            </a:xfrm>
            <a:prstGeom prst="rect">
              <a:avLst/>
            </a:prstGeom>
            <a:noFill/>
          </p:spPr>
        </p:pic>
        <p:grpSp>
          <p:nvGrpSpPr>
            <p:cNvPr id="64" name="Group 11"/>
            <p:cNvGrpSpPr>
              <a:grpSpLocks/>
            </p:cNvGrpSpPr>
            <p:nvPr/>
          </p:nvGrpSpPr>
          <p:grpSpPr bwMode="auto">
            <a:xfrm>
              <a:off x="1187624" y="3717032"/>
              <a:ext cx="1584176" cy="1264889"/>
              <a:chOff x="3411" y="1759"/>
              <a:chExt cx="2195" cy="1576"/>
            </a:xfrm>
          </p:grpSpPr>
          <p:pic>
            <p:nvPicPr>
              <p:cNvPr id="65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11" y="1759"/>
                <a:ext cx="2195" cy="15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66" name="AutoShape 15"/>
              <p:cNvSpPr>
                <a:spLocks noChangeArrowheads="1"/>
              </p:cNvSpPr>
              <p:nvPr/>
            </p:nvSpPr>
            <p:spPr bwMode="auto">
              <a:xfrm>
                <a:off x="3822" y="1849"/>
                <a:ext cx="411" cy="262"/>
              </a:xfrm>
              <a:prstGeom prst="roundRect">
                <a:avLst>
                  <a:gd name="adj" fmla="val 38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lIns="54720" tIns="2268" rIns="0" bIns="0" anchor="ctr" anchorCtr="1"/>
              <a:lstStyle/>
              <a:p>
                <a:pPr algn="ctr" hangingPunct="0">
                  <a:lnSpc>
                    <a:spcPct val="99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US" sz="600" dirty="0">
                    <a:solidFill>
                      <a:srgbClr val="000000"/>
                    </a:solidFill>
                    <a:latin typeface="Big Caslon" charset="0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600" baseline="33000" dirty="0">
                    <a:solidFill>
                      <a:srgbClr val="000000"/>
                    </a:solidFill>
                    <a:latin typeface="Big Caslon" charset="0"/>
                    <a:ea typeface="Arial Unicode MS" pitchFamily="34" charset="-128"/>
                    <a:cs typeface="Arial Unicode MS" pitchFamily="34" charset="-128"/>
                  </a:rPr>
                  <a:t>22</a:t>
                </a:r>
              </a:p>
            </p:txBody>
          </p:sp>
        </p:grpSp>
      </p:grpSp>
      <p:pic>
        <p:nvPicPr>
          <p:cNvPr id="60" name="Picture 2" descr="C:\Documents and Settings\grames\Desktop\POSIPOL\images\ac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12912" y="3078087"/>
            <a:ext cx="792089" cy="482025"/>
          </a:xfrm>
          <a:prstGeom prst="rect">
            <a:avLst/>
          </a:prstGeom>
          <a:noFill/>
        </p:spPr>
      </p:pic>
      <p:pic>
        <p:nvPicPr>
          <p:cNvPr id="61" name="Picture 2" descr="C:\Documents and Settings\grames\Desktop\POSIPOL\images\ac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908576" y="4047712"/>
            <a:ext cx="814242" cy="495506"/>
          </a:xfrm>
          <a:prstGeom prst="rect">
            <a:avLst/>
          </a:prstGeom>
          <a:noFill/>
        </p:spPr>
      </p:pic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4386674" y="1220756"/>
            <a:ext cx="2410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Two </a:t>
            </a:r>
            <a:r>
              <a:rPr lang="en-US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NaI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detectors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measured coincidence of </a:t>
            </a:r>
            <a:r>
              <a:rPr lang="en-US" sz="1400" b="1" dirty="0">
                <a:solidFill>
                  <a:srgbClr val="0000CC"/>
                </a:solidFill>
                <a:latin typeface="Comic Sans MS"/>
                <a:cs typeface="Comic Sans MS"/>
              </a:rPr>
              <a:t>back-to-back photons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emitted by 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annihilation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of </a:t>
            </a: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</a:rPr>
              <a:t>positrons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in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a </a:t>
            </a:r>
            <a:r>
              <a:rPr lang="en-US" sz="1400" u="sng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viewscreen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. </a:t>
            </a:r>
            <a:endParaRPr lang="en-US" sz="1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7" name="Slide Number Placeholder 1"/>
          <p:cNvSpPr txBox="1">
            <a:spLocks/>
          </p:cNvSpPr>
          <p:nvPr/>
        </p:nvSpPr>
        <p:spPr>
          <a:xfrm>
            <a:off x="7020272" y="638132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8" name="Text Box 56"/>
          <p:cNvSpPr txBox="1">
            <a:spLocks noChangeArrowheads="1"/>
          </p:cNvSpPr>
          <p:nvPr/>
        </p:nvSpPr>
        <p:spPr bwMode="auto">
          <a:xfrm>
            <a:off x="990489" y="2166054"/>
            <a:ext cx="124051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rgbClr val="0033CC"/>
                </a:solidFill>
                <a:latin typeface="Comic Sans MS"/>
                <a:cs typeface="Comic Sans MS"/>
              </a:rPr>
              <a:t>p</a:t>
            </a:r>
            <a:r>
              <a:rPr lang="en-US" sz="1200" baseline="-25000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e</a:t>
            </a:r>
            <a:r>
              <a:rPr lang="en-US" sz="1200" baseline="-25000" dirty="0" smtClean="0">
                <a:solidFill>
                  <a:srgbClr val="0033CC"/>
                </a:solidFill>
                <a:latin typeface="Comic Sans MS"/>
                <a:cs typeface="Comic Sans MS"/>
              </a:rPr>
              <a:t>-</a:t>
            </a:r>
            <a:r>
              <a:rPr lang="en-US" sz="1200" dirty="0" smtClean="0">
                <a:solidFill>
                  <a:srgbClr val="0033CC"/>
                </a:solidFill>
                <a:latin typeface="Comic Sans MS"/>
                <a:cs typeface="Comic Sans MS"/>
              </a:rPr>
              <a:t>= 8.2 MeV/c </a:t>
            </a:r>
            <a:endParaRPr lang="en-US" sz="1200" dirty="0">
              <a:solidFill>
                <a:srgbClr val="0033CC"/>
              </a:solidFill>
              <a:latin typeface="Comic Sans MS"/>
              <a:cs typeface="Comic Sans M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943840" y="4108043"/>
            <a:ext cx="3069080" cy="2240749"/>
            <a:chOff x="5585792" y="4168495"/>
            <a:chExt cx="3548270" cy="2679566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92" y="4168495"/>
              <a:ext cx="3548270" cy="267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7476976" y="5911868"/>
              <a:ext cx="1456376" cy="36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4 MeV/c e+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51103" y="3251902"/>
            <a:ext cx="4019340" cy="2991121"/>
            <a:chOff x="251103" y="3251902"/>
            <a:chExt cx="4019340" cy="2991121"/>
          </a:xfrm>
        </p:grpSpPr>
        <p:grpSp>
          <p:nvGrpSpPr>
            <p:cNvPr id="73" name="Group 72"/>
            <p:cNvGrpSpPr/>
            <p:nvPr/>
          </p:nvGrpSpPr>
          <p:grpSpPr>
            <a:xfrm>
              <a:off x="552199" y="3251902"/>
              <a:ext cx="2359966" cy="2314012"/>
              <a:chOff x="3349751" y="4818478"/>
              <a:chExt cx="1835091" cy="1938287"/>
            </a:xfrm>
          </p:grpSpPr>
          <p:pic>
            <p:nvPicPr>
              <p:cNvPr id="76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298153" y="4870076"/>
                <a:ext cx="1938287" cy="1835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3861881" y="6099243"/>
                <a:ext cx="321013" cy="340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>
            <a:xfrm flipV="1">
              <a:off x="2315817" y="3784060"/>
              <a:ext cx="1954626" cy="6090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51103" y="5504359"/>
              <a:ext cx="36086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Viewscreen</a:t>
              </a:r>
              <a:r>
                <a:rPr lang="en-US" sz="1400" dirty="0"/>
                <a:t> </a:t>
              </a:r>
              <a:r>
                <a:rPr lang="en-US" sz="1400" dirty="0" smtClean="0"/>
                <a:t>0.011 thick @ 45 </a:t>
              </a:r>
              <a:r>
                <a:rPr lang="en-US" sz="1400" dirty="0" err="1" smtClean="0"/>
                <a:t>deg</a:t>
              </a:r>
              <a:r>
                <a:rPr lang="en-US" sz="1400" dirty="0" smtClean="0"/>
                <a:t> to beam line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99.5% aluminum oxide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  0.5% chromium doped 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/Al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Cr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</p:txBody>
        </p:sp>
      </p:grp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2647100" y="115259"/>
            <a:ext cx="38327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Detection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78" name="Straight Connector 2"/>
          <p:cNvCxnSpPr>
            <a:cxnSpLocks noChangeShapeType="1"/>
          </p:cNvCxnSpPr>
          <p:nvPr/>
        </p:nvCxnSpPr>
        <p:spPr bwMode="auto">
          <a:xfrm>
            <a:off x="3195114" y="2136362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Straight Connector 2"/>
          <p:cNvCxnSpPr>
            <a:cxnSpLocks noChangeShapeType="1"/>
          </p:cNvCxnSpPr>
          <p:nvPr/>
        </p:nvCxnSpPr>
        <p:spPr bwMode="auto">
          <a:xfrm rot="5400000">
            <a:off x="3403377" y="2743795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Connector 2"/>
          <p:cNvCxnSpPr>
            <a:cxnSpLocks noChangeShapeType="1"/>
          </p:cNvCxnSpPr>
          <p:nvPr/>
        </p:nvCxnSpPr>
        <p:spPr bwMode="auto">
          <a:xfrm rot="5400000">
            <a:off x="4003452" y="2743795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" name="Text Box 88"/>
          <p:cNvSpPr txBox="1">
            <a:spLocks noChangeArrowheads="1"/>
          </p:cNvSpPr>
          <p:nvPr/>
        </p:nvSpPr>
        <p:spPr bwMode="auto">
          <a:xfrm>
            <a:off x="2552771" y="1819186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1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endParaRPr lang="en-US" sz="1400" b="1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0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1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11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39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7020272" y="638132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6302" y="963488"/>
            <a:ext cx="6074811" cy="2113101"/>
            <a:chOff x="1209235" y="639170"/>
            <a:chExt cx="6698506" cy="251216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716611"/>
              <a:ext cx="3234447" cy="237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714674" y="3087538"/>
            <a:ext cx="6034543" cy="2119074"/>
            <a:chOff x="1216232" y="2934490"/>
            <a:chExt cx="6672055" cy="247366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232" y="2953824"/>
              <a:ext cx="3374380" cy="243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234" y="2934490"/>
              <a:ext cx="3235053" cy="2473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912032" y="5311641"/>
            <a:ext cx="5904562" cy="1069687"/>
            <a:chOff x="547340" y="5585792"/>
            <a:chExt cx="5904562" cy="1069687"/>
          </a:xfrm>
        </p:grpSpPr>
        <p:sp>
          <p:nvSpPr>
            <p:cNvPr id="10" name="TextBox 9"/>
            <p:cNvSpPr txBox="1"/>
            <p:nvPr/>
          </p:nvSpPr>
          <p:spPr>
            <a:xfrm>
              <a:off x="547340" y="5595731"/>
              <a:ext cx="40739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Detected e+ rate (1 e</a:t>
              </a:r>
              <a:r>
                <a:rPr lang="en-US" sz="1400" baseline="30000" dirty="0" smtClean="0">
                  <a:latin typeface="Arial"/>
                  <a:cs typeface="Arial"/>
                </a:rPr>
                <a:t>+</a:t>
              </a:r>
              <a:r>
                <a:rPr lang="en-US" sz="1400" dirty="0" smtClean="0">
                  <a:latin typeface="Arial"/>
                  <a:cs typeface="Arial"/>
                </a:rPr>
                <a:t> per 10</a:t>
              </a:r>
              <a:r>
                <a:rPr lang="en-US" sz="1400" baseline="30000" dirty="0" smtClean="0">
                  <a:latin typeface="Arial"/>
                  <a:cs typeface="Arial"/>
                </a:rPr>
                <a:t>9 </a:t>
              </a:r>
              <a:r>
                <a:rPr lang="en-US" sz="1400" dirty="0" smtClean="0">
                  <a:latin typeface="Arial"/>
                  <a:cs typeface="Arial"/>
                </a:rPr>
                <a:t>e</a:t>
              </a:r>
              <a:r>
                <a:rPr lang="en-US" sz="1400" baseline="30000" dirty="0" smtClean="0">
                  <a:latin typeface="Arial"/>
                  <a:cs typeface="Arial"/>
                </a:rPr>
                <a:t>-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Solid Angle (0.1 </a:t>
              </a:r>
              <a:r>
                <a:rPr lang="en-US" sz="1400" dirty="0" err="1" smtClean="0">
                  <a:latin typeface="Arial"/>
                  <a:cs typeface="Arial"/>
                </a:rPr>
                <a:t>sr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GEANT annihilation probability (1/400)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Coincidence detector efficiency (0.49 @ 511keV)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4601821" y="5585792"/>
              <a:ext cx="278295" cy="106968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70574" y="5921456"/>
              <a:ext cx="1481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1 e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 per 10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5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 e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-</a:t>
              </a:r>
            </a:p>
          </p:txBody>
        </p:sp>
      </p:grp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3225978" y="115259"/>
            <a:ext cx="29209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12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56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9879" y="794561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Electrons or Positrons radiate polarized photons by </a:t>
            </a:r>
            <a:r>
              <a:rPr kumimoji="0" lang="en-US" sz="16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Bremmstrahlung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in reconversion target.</a:t>
            </a:r>
            <a:r>
              <a:rPr kumimoji="0" lang="en-US" sz="160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Energy dependent Compton scattering of photons transmitted through polarized target correspond to polarization of 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incoming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Electrons or Positrons (aligned or anti-aligned).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7395" y="4934115"/>
            <a:ext cx="3867061" cy="1422365"/>
            <a:chOff x="5399910" y="3935197"/>
            <a:chExt cx="3867061" cy="1422365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0664309"/>
                </p:ext>
              </p:extLst>
            </p:nvPr>
          </p:nvGraphicFramePr>
          <p:xfrm>
            <a:off x="5399910" y="3935197"/>
            <a:ext cx="3378870" cy="677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06" name="Equation" r:id="rId3" imgW="2145960" imgH="419040" progId="Equation.3">
                    <p:embed/>
                  </p:oleObj>
                </mc:Choice>
                <mc:Fallback>
                  <p:oleObj name="Equation" r:id="rId3" imgW="21459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9910" y="3935197"/>
                          <a:ext cx="3378870" cy="677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6291005" y="4711231"/>
              <a:ext cx="29759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Lucida Grande"/>
                  <a:cs typeface="Arial"/>
                </a:rPr>
                <a:t>μ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1 - Compton absorption coefficient 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L    - target length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3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  - photon polarization (long.)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07077" y="5069606"/>
            <a:ext cx="3063531" cy="1281086"/>
            <a:chOff x="4964751" y="3645955"/>
            <a:chExt cx="3063531" cy="1281086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3917195"/>
                </p:ext>
              </p:extLst>
            </p:nvPr>
          </p:nvGraphicFramePr>
          <p:xfrm>
            <a:off x="4964751" y="3645955"/>
            <a:ext cx="1415025" cy="448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07" name="Equation" r:id="rId5" imgW="749300" imgH="215900" progId="Equation.3">
                    <p:embed/>
                  </p:oleObj>
                </mc:Choice>
                <mc:Fallback>
                  <p:oleObj name="Equation" r:id="rId5" imgW="749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4751" y="3645955"/>
                          <a:ext cx="1415025" cy="448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5552245" y="4280710"/>
              <a:ext cx="2476037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electron/positron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T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target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</a:t>
              </a:r>
              <a:r>
                <a:rPr kumimoji="0" lang="en-US" sz="120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analyzing power</a:t>
              </a:r>
              <a:endParaRPr kumimoji="0" lang="en-US" sz="12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27395" y="1708888"/>
            <a:ext cx="3194201" cy="2969860"/>
            <a:chOff x="1136950" y="1892596"/>
            <a:chExt cx="3260411" cy="3332606"/>
          </a:xfrm>
        </p:grpSpPr>
        <p:pic>
          <p:nvPicPr>
            <p:cNvPr id="36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6" y="1892596"/>
              <a:ext cx="2903328" cy="333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Straight Arrow Connector 36"/>
            <p:cNvCxnSpPr/>
            <p:nvPr/>
          </p:nvCxnSpPr>
          <p:spPr>
            <a:xfrm>
              <a:off x="1136950" y="3576739"/>
              <a:ext cx="915134" cy="6434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079591" y="3327990"/>
              <a:ext cx="317770" cy="3721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g</a:t>
              </a: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charset="2"/>
                <a:cs typeface="Symbol" charset="2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3413051" y="3572540"/>
              <a:ext cx="691116" cy="0"/>
            </a:xfrm>
            <a:prstGeom prst="straightConnector1">
              <a:avLst/>
            </a:prstGeom>
            <a:noFill/>
            <a:ln w="412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41" name="Rectangle 40"/>
            <p:cNvSpPr/>
            <p:nvPr/>
          </p:nvSpPr>
          <p:spPr>
            <a:xfrm>
              <a:off x="2073349" y="3359888"/>
              <a:ext cx="77617" cy="42530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49524" y="4625979"/>
            <a:ext cx="3256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Target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kumimoji="0" lang="en-US" sz="110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Densimet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D17K)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90.5% W,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7%,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2.5% Cu</a:t>
            </a:r>
            <a:endParaRPr kumimoji="0" lang="en-US" sz="11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03973" y="2520056"/>
            <a:ext cx="410839" cy="652264"/>
            <a:chOff x="296527" y="2507680"/>
            <a:chExt cx="410839" cy="652264"/>
          </a:xfrm>
        </p:grpSpPr>
        <p:sp>
          <p:nvSpPr>
            <p:cNvPr id="45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2437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3000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8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1083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cs typeface="Arial"/>
                </a:rPr>
                <a:t>-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6249" y="3172186"/>
            <a:ext cx="441146" cy="652264"/>
            <a:chOff x="296527" y="2507680"/>
            <a:chExt cx="441146" cy="652264"/>
          </a:xfrm>
        </p:grpSpPr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44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  <a:endParaRPr kumimoji="0" lang="en-US" sz="140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3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4114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070046" y="115259"/>
            <a:ext cx="73450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8" y="1687256"/>
            <a:ext cx="4190241" cy="296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521106" y="4657116"/>
            <a:ext cx="2976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P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T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=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7.06%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0.05% 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 smtClean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0.07% 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 smtClean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200" kern="1200" dirty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42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55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13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88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8359" y="1495873"/>
            <a:ext cx="4201013" cy="2175037"/>
            <a:chOff x="105180" y="649188"/>
            <a:chExt cx="4338368" cy="2542700"/>
          </a:xfrm>
        </p:grpSpPr>
        <p:grpSp>
          <p:nvGrpSpPr>
            <p:cNvPr id="3" name="Group 10"/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18" name="Picture 33" descr="CIMG5110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19" name="Picture 34" descr="CIMG512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4" name="Straight Arrow Connector 16"/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19"/>
            <p:cNvCxnSpPr>
              <a:stCxn id="15" idx="0"/>
            </p:cNvCxnSpPr>
            <p:nvPr/>
          </p:nvCxnSpPr>
          <p:spPr>
            <a:xfrm flipV="1">
              <a:off x="1806352" y="2140116"/>
              <a:ext cx="123570" cy="4247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/>
            <p:cNvSpPr txBox="1"/>
            <p:nvPr/>
          </p:nvSpPr>
          <p:spPr>
            <a:xfrm>
              <a:off x="3792784" y="877001"/>
              <a:ext cx="648072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C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A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L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O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R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I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M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T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R</a:t>
              </a:r>
            </a:p>
          </p:txBody>
        </p:sp>
        <p:cxnSp>
          <p:nvCxnSpPr>
            <p:cNvPr id="7" name="Straight Arrow Connector 27"/>
            <p:cNvCxnSpPr/>
            <p:nvPr/>
          </p:nvCxnSpPr>
          <p:spPr>
            <a:xfrm>
              <a:off x="997651" y="1880191"/>
              <a:ext cx="1265275" cy="1063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28"/>
            <p:cNvSpPr txBox="1"/>
            <p:nvPr/>
          </p:nvSpPr>
          <p:spPr>
            <a:xfrm>
              <a:off x="140355" y="1692595"/>
              <a:ext cx="527688" cy="43176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e+</a:t>
              </a:r>
              <a:endParaRPr lang="en-US" sz="12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9" name="Straight Arrow Connector 29"/>
            <p:cNvCxnSpPr/>
            <p:nvPr/>
          </p:nvCxnSpPr>
          <p:spPr>
            <a:xfrm>
              <a:off x="285270" y="1582479"/>
              <a:ext cx="1701209" cy="9569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30"/>
            <p:cNvCxnSpPr/>
            <p:nvPr/>
          </p:nvCxnSpPr>
          <p:spPr>
            <a:xfrm>
              <a:off x="2339752" y="1916832"/>
              <a:ext cx="890737" cy="5889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2"/>
            <p:cNvSpPr txBox="1"/>
            <p:nvPr/>
          </p:nvSpPr>
          <p:spPr>
            <a:xfrm>
              <a:off x="3183096" y="1660696"/>
              <a:ext cx="462062" cy="4001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sz="2000" b="1" dirty="0" smtClean="0">
                  <a:solidFill>
                    <a:srgbClr val="25FF2A"/>
                  </a:solidFill>
                  <a:latin typeface="Symbol" pitchFamily="18" charset="2"/>
                </a:rPr>
                <a:t>g</a:t>
              </a:r>
              <a:endParaRPr lang="en-US" sz="2000" b="1" dirty="0">
                <a:solidFill>
                  <a:srgbClr val="25FF2A"/>
                </a:solidFill>
                <a:latin typeface="Symbol" pitchFamily="18" charset="2"/>
              </a:endParaRPr>
            </a:p>
          </p:txBody>
        </p:sp>
        <p:cxnSp>
          <p:nvCxnSpPr>
            <p:cNvPr id="12" name="Straight Arrow Connector 24"/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53"/>
            <p:cNvCxnSpPr/>
            <p:nvPr/>
          </p:nvCxnSpPr>
          <p:spPr>
            <a:xfrm>
              <a:off x="487289" y="795670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53"/>
            <p:cNvCxnSpPr/>
            <p:nvPr/>
          </p:nvCxnSpPr>
          <p:spPr>
            <a:xfrm flipV="1">
              <a:off x="1035997" y="1795130"/>
              <a:ext cx="939850" cy="5211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0"/>
            <p:cNvSpPr txBox="1"/>
            <p:nvPr/>
          </p:nvSpPr>
          <p:spPr>
            <a:xfrm>
              <a:off x="1306488" y="2564904"/>
              <a:ext cx="999728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Trigger Scintillator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188677" y="2501184"/>
              <a:ext cx="840871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10mil Al window</a:t>
              </a:r>
              <a:endParaRPr lang="en-US" sz="1200" b="1" dirty="0">
                <a:latin typeface="Comic Sans MS" pitchFamily="66" charset="0"/>
              </a:endParaRPr>
            </a:p>
          </p:txBody>
        </p:sp>
        <p:sp>
          <p:nvSpPr>
            <p:cNvPr id="17" name="TextBox 20"/>
            <p:cNvSpPr txBox="1"/>
            <p:nvPr/>
          </p:nvSpPr>
          <p:spPr>
            <a:xfrm>
              <a:off x="2581903" y="2335828"/>
              <a:ext cx="1133776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Reconversion</a:t>
              </a:r>
            </a:p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Target</a:t>
              </a:r>
              <a:endParaRPr lang="en-US" sz="1200" b="1" dirty="0">
                <a:latin typeface="Comic Sans MS" pitchFamily="66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0492" y="833781"/>
            <a:ext cx="889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fr-FR" dirty="0">
                <a:latin typeface="Arial"/>
                <a:cs typeface="Arial"/>
              </a:rPr>
              <a:t>Positrons are </a:t>
            </a:r>
            <a:r>
              <a:rPr lang="fr-FR" dirty="0" err="1">
                <a:latin typeface="Arial"/>
                <a:cs typeface="Arial"/>
              </a:rPr>
              <a:t>detected</a:t>
            </a:r>
            <a:r>
              <a:rPr lang="fr-FR" dirty="0">
                <a:latin typeface="Arial"/>
                <a:cs typeface="Arial"/>
              </a:rPr>
              <a:t> in </a:t>
            </a:r>
            <a:r>
              <a:rPr lang="fr-FR" dirty="0" err="1">
                <a:latin typeface="Arial"/>
                <a:cs typeface="Arial"/>
              </a:rPr>
              <a:t>coincidence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between</a:t>
            </a:r>
            <a:r>
              <a:rPr lang="fr-FR" dirty="0">
                <a:latin typeface="Arial"/>
                <a:cs typeface="Arial"/>
              </a:rPr>
              <a:t> a </a:t>
            </a:r>
            <a:r>
              <a:rPr lang="fr-FR" dirty="0" err="1">
                <a:latin typeface="Arial"/>
                <a:cs typeface="Arial"/>
              </a:rPr>
              <a:t>thin</a:t>
            </a:r>
            <a:r>
              <a:rPr lang="fr-FR" dirty="0">
                <a:latin typeface="Arial"/>
                <a:cs typeface="Arial"/>
              </a:rPr>
              <a:t> trigger </a:t>
            </a:r>
            <a:r>
              <a:rPr lang="fr-FR" dirty="0" err="1">
                <a:latin typeface="Arial"/>
                <a:cs typeface="Arial"/>
              </a:rPr>
              <a:t>scintillator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placed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prior</a:t>
            </a:r>
            <a:r>
              <a:rPr lang="fr-FR" dirty="0">
                <a:latin typeface="Arial"/>
                <a:cs typeface="Arial"/>
              </a:rPr>
              <a:t> to the reconversion </a:t>
            </a:r>
            <a:r>
              <a:rPr lang="fr-FR" dirty="0" err="1">
                <a:latin typeface="Arial"/>
                <a:cs typeface="Arial"/>
              </a:rPr>
              <a:t>target</a:t>
            </a:r>
            <a:r>
              <a:rPr lang="fr-FR" dirty="0">
                <a:latin typeface="Arial"/>
                <a:cs typeface="Arial"/>
              </a:rPr>
              <a:t> and the central </a:t>
            </a:r>
            <a:r>
              <a:rPr lang="fr-FR" dirty="0" err="1">
                <a:latin typeface="Arial"/>
                <a:cs typeface="Arial"/>
              </a:rPr>
              <a:t>crystal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smtClean="0">
                <a:latin typeface="Arial"/>
                <a:cs typeface="Arial"/>
              </a:rPr>
              <a:t>and </a:t>
            </a:r>
            <a:r>
              <a:rPr lang="fr-FR" dirty="0" err="1">
                <a:latin typeface="Arial"/>
                <a:cs typeface="Arial"/>
              </a:rPr>
              <a:t>tagged</a:t>
            </a:r>
            <a:r>
              <a:rPr lang="fr-FR" dirty="0">
                <a:latin typeface="Arial"/>
                <a:cs typeface="Arial"/>
              </a:rPr>
              <a:t> by e- </a:t>
            </a:r>
            <a:r>
              <a:rPr lang="fr-FR" dirty="0" err="1">
                <a:latin typeface="Arial"/>
                <a:cs typeface="Arial"/>
              </a:rPr>
              <a:t>helicity</a:t>
            </a:r>
            <a:r>
              <a:rPr lang="fr-FR" dirty="0">
                <a:latin typeface="Arial"/>
                <a:cs typeface="Arial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1737" y="3918454"/>
            <a:ext cx="3431408" cy="2436261"/>
            <a:chOff x="5791201" y="1810731"/>
            <a:chExt cx="3251794" cy="2301134"/>
          </a:xfrm>
        </p:grpSpPr>
        <p:pic>
          <p:nvPicPr>
            <p:cNvPr id="22" name="Picture 11" descr="SemIintSigscop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19"/>
            <a:stretch/>
          </p:blipFill>
          <p:spPr>
            <a:xfrm>
              <a:off x="5791201" y="1810731"/>
              <a:ext cx="3251794" cy="230113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97223" y="1860406"/>
              <a:ext cx="1248215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Arial"/>
                  <a:cs typeface="Arial"/>
                </a:rPr>
                <a:t>Trigger Scintillator</a:t>
              </a:r>
              <a:endParaRPr lang="en-US" sz="1100" baseline="-25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5929623" y="3305581"/>
              <a:ext cx="1224136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Arial"/>
                  <a:cs typeface="Arial"/>
                </a:rPr>
                <a:t>Coincidence</a:t>
              </a:r>
              <a:endParaRPr lang="en-US" sz="11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5921962" y="2933913"/>
              <a:ext cx="912588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Arial"/>
                  <a:cs typeface="Arial"/>
                </a:rPr>
                <a:t>Calorimeter</a:t>
              </a:r>
              <a:endParaRPr lang="en-US" sz="1100" baseline="-25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2471181" y="88779"/>
            <a:ext cx="451638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Identification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Picture 26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6"/>
          <a:stretch/>
        </p:blipFill>
        <p:spPr>
          <a:xfrm>
            <a:off x="6553343" y="1521024"/>
            <a:ext cx="2494040" cy="26418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12885" y="2332513"/>
            <a:ext cx="14662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WITHOUT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Coincidence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0" name="Picture 29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92" t="-12362" r="-1206" b="12362"/>
          <a:stretch/>
        </p:blipFill>
        <p:spPr>
          <a:xfrm>
            <a:off x="6553343" y="3874026"/>
            <a:ext cx="2494040" cy="24671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12885" y="5020171"/>
            <a:ext cx="16599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WITH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Coincidence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2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11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6"/>
          <p:cNvGrpSpPr/>
          <p:nvPr/>
        </p:nvGrpSpPr>
        <p:grpSpPr>
          <a:xfrm>
            <a:off x="239677" y="1164162"/>
            <a:ext cx="4021239" cy="2513939"/>
            <a:chOff x="219264" y="1620584"/>
            <a:chExt cx="4314941" cy="3130424"/>
          </a:xfrm>
        </p:grpSpPr>
        <p:pic>
          <p:nvPicPr>
            <p:cNvPr id="15" name="Image 14" descr="adc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4" y="1620584"/>
              <a:ext cx="4314941" cy="2952328"/>
            </a:xfrm>
            <a:prstGeom prst="rect">
              <a:avLst/>
            </a:prstGeom>
          </p:spPr>
        </p:pic>
        <p:sp>
          <p:nvSpPr>
            <p:cNvPr id="16" name="Ellipse 1"/>
            <p:cNvSpPr/>
            <p:nvPr/>
          </p:nvSpPr>
          <p:spPr>
            <a:xfrm rot="8073893">
              <a:off x="806915" y="2106384"/>
              <a:ext cx="313756" cy="202819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7" name="ZoneTexte 2"/>
            <p:cNvSpPr txBox="1"/>
            <p:nvPr/>
          </p:nvSpPr>
          <p:spPr>
            <a:xfrm>
              <a:off x="1604510" y="2130188"/>
              <a:ext cx="2128426" cy="65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511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keV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from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e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+ 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annihilation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at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rest</a:t>
              </a:r>
              <a:endParaRPr kumimoji="0" lang="fr-FR" sz="140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ZoneTexte 23"/>
            <p:cNvSpPr txBox="1"/>
            <p:nvPr/>
          </p:nvSpPr>
          <p:spPr>
            <a:xfrm>
              <a:off x="877144" y="3149343"/>
              <a:ext cx="1677174" cy="55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Bremsstrahlung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end-point</a:t>
              </a:r>
            </a:p>
          </p:txBody>
        </p:sp>
        <p:sp>
          <p:nvSpPr>
            <p:cNvPr id="19" name="Ellipse 24"/>
            <p:cNvSpPr/>
            <p:nvPr/>
          </p:nvSpPr>
          <p:spPr>
            <a:xfrm rot="4168434">
              <a:off x="2815030" y="3667317"/>
              <a:ext cx="624658" cy="374811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20" name="Connecteur en angle 4"/>
            <p:cNvCxnSpPr>
              <a:stCxn id="18" idx="2"/>
              <a:endCxn id="19" idx="4"/>
            </p:cNvCxnSpPr>
            <p:nvPr/>
          </p:nvCxnSpPr>
          <p:spPr>
            <a:xfrm rot="16200000" flipH="1">
              <a:off x="2220366" y="3199492"/>
              <a:ext cx="226853" cy="1236120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Connecteur en angle 9"/>
            <p:cNvCxnSpPr>
              <a:stCxn id="17" idx="1"/>
              <a:endCxn id="16" idx="1"/>
            </p:cNvCxnSpPr>
            <p:nvPr/>
          </p:nvCxnSpPr>
          <p:spPr>
            <a:xfrm rot="10800000">
              <a:off x="1081959" y="2187155"/>
              <a:ext cx="522551" cy="268797"/>
            </a:xfrm>
            <a:prstGeom prst="bentConnector3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ZoneTexte 3"/>
            <p:cNvSpPr txBox="1"/>
            <p:nvPr/>
          </p:nvSpPr>
          <p:spPr>
            <a:xfrm>
              <a:off x="2508413" y="4474009"/>
              <a:ext cx="1646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Energy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 (FADC </a:t>
              </a: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units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23" name="Image 21" descr="Slice3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" y="4042209"/>
            <a:ext cx="4117476" cy="2126214"/>
          </a:xfrm>
          <a:prstGeom prst="rect">
            <a:avLst/>
          </a:prstGeom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93217" y="88779"/>
            <a:ext cx="778610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Integrated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4260916" y="1134525"/>
            <a:ext cx="470746" cy="5270041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9" name="Picture 28" descr="SemiI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431" y="2096628"/>
            <a:ext cx="4194650" cy="3836036"/>
          </a:xfrm>
          <a:prstGeom prst="rect">
            <a:avLst/>
          </a:prstGeom>
        </p:spPr>
      </p:pic>
      <p:sp>
        <p:nvSpPr>
          <p:cNvPr id="25" name="ZoneTexte 2"/>
          <p:cNvSpPr txBox="1"/>
          <p:nvPr/>
        </p:nvSpPr>
        <p:spPr>
          <a:xfrm>
            <a:off x="737420" y="4846191"/>
            <a:ext cx="130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u="none" strike="noStrike" kern="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rPr>
              <a:t>Accidentals</a:t>
            </a:r>
            <a:endParaRPr kumimoji="0" lang="fr-FR" sz="1400" u="none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26" name="Connecteur en angle 9"/>
          <p:cNvCxnSpPr/>
          <p:nvPr/>
        </p:nvCxnSpPr>
        <p:spPr>
          <a:xfrm rot="16200000" flipH="1">
            <a:off x="1039985" y="5388408"/>
            <a:ext cx="725092" cy="25621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ZoneTexte 3"/>
          <p:cNvSpPr txBox="1"/>
          <p:nvPr/>
        </p:nvSpPr>
        <p:spPr>
          <a:xfrm>
            <a:off x="2687373" y="6119367"/>
            <a:ext cx="1355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Time (TDC </a:t>
            </a:r>
            <a:r>
              <a:rPr kumimoji="0" lang="fr-FR" sz="12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units</a:t>
            </a:r>
            <a:r>
              <a:rPr kumimoji="0" lang="fr-FR" sz="12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endParaRPr kumimoji="0" lang="fr-FR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57043"/>
              </p:ext>
            </p:extLst>
          </p:nvPr>
        </p:nvGraphicFramePr>
        <p:xfrm>
          <a:off x="4848431" y="1117795"/>
          <a:ext cx="414337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9" name="Equation" r:id="rId6" imgW="2463800" imgH="546100" progId="Equation.3">
                  <p:embed/>
                </p:oleObj>
              </mc:Choice>
              <mc:Fallback>
                <p:oleObj name="Equation" r:id="rId6" imgW="24638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8431" y="1117795"/>
                        <a:ext cx="4143375" cy="911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43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2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28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1166575" y="89968"/>
            <a:ext cx="699422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Electron/Positron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Analyzing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14627" y="942404"/>
            <a:ext cx="88514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latin typeface="Arial"/>
                <a:cs typeface="Arial"/>
              </a:rPr>
              <a:t>Experimental measurements of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electron analyzing power</a:t>
            </a:r>
            <a:r>
              <a:rPr lang="en-US" sz="1600" dirty="0" smtClean="0">
                <a:latin typeface="Arial"/>
                <a:cs typeface="Arial"/>
              </a:rPr>
              <a:t> allows us to benchmark GEANT4 model of the </a:t>
            </a:r>
            <a:r>
              <a:rPr lang="en-US" sz="1600" dirty="0" err="1" smtClean="0">
                <a:latin typeface="Arial"/>
                <a:cs typeface="Arial"/>
              </a:rPr>
              <a:t>PEPPo</a:t>
            </a:r>
            <a:r>
              <a:rPr lang="en-US" sz="1600" dirty="0" smtClean="0">
                <a:latin typeface="Arial"/>
                <a:cs typeface="Arial"/>
              </a:rPr>
              <a:t> Compton transmission polarimeter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for the purpose of simulating the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positron analyzing power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761" y="5701128"/>
            <a:ext cx="4257477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See A. </a:t>
            </a:r>
            <a:r>
              <a:rPr lang="en-US" dirty="0" err="1" smtClean="0">
                <a:latin typeface="Arial"/>
                <a:cs typeface="Arial"/>
              </a:rPr>
              <a:t>Adeyemi</a:t>
            </a:r>
            <a:r>
              <a:rPr lang="en-US" dirty="0" smtClean="0">
                <a:latin typeface="Arial"/>
                <a:cs typeface="Arial"/>
              </a:rPr>
              <a:t> talk for calibration of the Compton transmission polarimeter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4627" y="4608327"/>
            <a:ext cx="4038624" cy="738664"/>
            <a:chOff x="4974822" y="5760791"/>
            <a:chExt cx="4354434" cy="8620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9120438"/>
                </p:ext>
              </p:extLst>
            </p:nvPr>
          </p:nvGraphicFramePr>
          <p:xfrm>
            <a:off x="4974822" y="5932549"/>
            <a:ext cx="1842181" cy="569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8" name="Equation" r:id="rId3" imgW="812520" imgH="228600" progId="Equation.3">
                    <p:embed/>
                  </p:oleObj>
                </mc:Choice>
                <mc:Fallback>
                  <p:oleObj name="Equation" r:id="rId3" imgW="8125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4822" y="5932549"/>
                          <a:ext cx="1842181" cy="569179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0432FF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6962371" y="5760791"/>
              <a:ext cx="2366885" cy="8620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e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– e</a:t>
              </a:r>
              <a:r>
                <a:rPr lang="en-US" sz="1400" baseline="30000" dirty="0" smtClean="0">
                  <a:latin typeface="Arial"/>
                  <a:ea typeface="Futura Medium" charset="0"/>
                  <a:cs typeface="Arial"/>
                </a:rPr>
                <a:t>-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/e</a:t>
              </a:r>
              <a:r>
                <a:rPr lang="en-US" sz="1400" baseline="30000" dirty="0" smtClean="0">
                  <a:latin typeface="Arial"/>
                  <a:ea typeface="Futura Medium" charset="0"/>
                  <a:cs typeface="Arial"/>
                </a:rPr>
                <a:t>+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polarization</a:t>
              </a:r>
            </a:p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T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- target polarization</a:t>
              </a:r>
            </a:p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A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e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- analyzing power</a:t>
              </a:r>
              <a:endParaRPr lang="en-US" sz="1400" dirty="0">
                <a:latin typeface="Arial"/>
                <a:ea typeface="Futura Medium" charset="0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2761" y="3244214"/>
            <a:ext cx="34594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Electron beam polarization</a:t>
            </a:r>
          </a:p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 P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e-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= 83.7% ± 0.6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stat)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dirty="0" smtClean="0">
                <a:latin typeface="Arial"/>
                <a:ea typeface="Futura Medium" charset="0"/>
                <a:cs typeface="Arial"/>
              </a:rPr>
              <a:t>0.7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% 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(sys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400" kern="1200" dirty="0" smtClean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761" y="3797363"/>
            <a:ext cx="34594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Target polarization</a:t>
            </a:r>
          </a:p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  P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T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=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7.06%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0.05%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 smtClean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0.07%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 smtClean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400" kern="1200" dirty="0">
              <a:latin typeface="Arial"/>
              <a:ea typeface="Futura Medium" charset="0"/>
              <a:cs typeface="Arial"/>
            </a:endParaRPr>
          </a:p>
        </p:txBody>
      </p:sp>
      <p:pic>
        <p:nvPicPr>
          <p:cNvPr id="5" name="Picture 4" descr="Screen Shot 2016-09-22 at 11.28.5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27" y="1705079"/>
            <a:ext cx="5355573" cy="3860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626" y="1932266"/>
            <a:ext cx="3660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Electron calibration performed with precisely known electron beam energy/polarization, and target polarization: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7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16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45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0543" y="1503464"/>
            <a:ext cx="35535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Electron polarization (~85%) efficiently transferred from 8.2 MeV/c electron beam to positrons (measured 3.2 – 6.7 MeV/c).</a:t>
            </a:r>
          </a:p>
        </p:txBody>
      </p:sp>
      <p:grpSp>
        <p:nvGrpSpPr>
          <p:cNvPr id="8" name="Grouper 21"/>
          <p:cNvGrpSpPr/>
          <p:nvPr/>
        </p:nvGrpSpPr>
        <p:grpSpPr>
          <a:xfrm>
            <a:off x="4040341" y="1327197"/>
            <a:ext cx="4952076" cy="4186809"/>
            <a:chOff x="4948773" y="3261407"/>
            <a:chExt cx="3428703" cy="2736304"/>
          </a:xfrm>
        </p:grpSpPr>
        <p:pic>
          <p:nvPicPr>
            <p:cNvPr id="9" name="Image 6" descr="PosPol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/>
            <p:cNvSpPr txBox="1"/>
            <p:nvPr/>
          </p:nvSpPr>
          <p:spPr>
            <a:xfrm>
              <a:off x="5409304" y="3304975"/>
              <a:ext cx="1184592" cy="466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38ABA6"/>
                  </a:solidFill>
                  <a:latin typeface="+mn-lt"/>
                </a:rPr>
                <a:t>e</a:t>
              </a:r>
              <a:r>
                <a:rPr lang="en-US" sz="1050" b="1" baseline="30000" dirty="0" smtClean="0">
                  <a:solidFill>
                    <a:srgbClr val="38ABA6"/>
                  </a:solidFill>
                  <a:latin typeface="+mn-lt"/>
                </a:rPr>
                <a:t>-</a:t>
              </a:r>
              <a:r>
                <a:rPr lang="en-US" sz="1050" b="1" dirty="0" smtClean="0">
                  <a:solidFill>
                    <a:srgbClr val="38ABA6"/>
                  </a:solidFill>
                  <a:latin typeface="+mn-lt"/>
                </a:rPr>
                <a:t> beam polarization</a:t>
              </a:r>
            </a:p>
            <a:p>
              <a:pPr algn="ctr"/>
              <a:endParaRPr lang="en-US" sz="105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05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05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762913" y="88779"/>
            <a:ext cx="588514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331" y="5875859"/>
            <a:ext cx="8034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(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PEPPo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 Collaboration) D. Abbott et al</a:t>
            </a:r>
            <a:r>
              <a:rPr lang="fr-FR" dirty="0" smtClean="0">
                <a:solidFill>
                  <a:srgbClr val="000000"/>
                </a:solidFill>
                <a:latin typeface="Microsoft Sans Serif" charset="0"/>
              </a:rPr>
              <a:t>., 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Phys. 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Rev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. 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Lett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. 116 (2016) 214801</a:t>
            </a:r>
          </a:p>
        </p:txBody>
      </p:sp>
      <p:pic>
        <p:nvPicPr>
          <p:cNvPr id="18" name="Picture 10" descr="PRLMay2016illustration_F2b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5" y="2953757"/>
            <a:ext cx="2417915" cy="2417915"/>
          </a:xfrm>
          <a:prstGeom prst="rect">
            <a:avLst/>
          </a:prstGeom>
        </p:spPr>
      </p:pic>
      <p:sp>
        <p:nvSpPr>
          <p:cNvPr id="19" name="ZoneTexte 2"/>
          <p:cNvSpPr txBox="1"/>
          <p:nvPr/>
        </p:nvSpPr>
        <p:spPr>
          <a:xfrm>
            <a:off x="190543" y="4682544"/>
            <a:ext cx="368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Whenever producing e</a:t>
            </a:r>
            <a:r>
              <a:rPr lang="en-US" sz="1800" i="1" baseline="30000" dirty="0" smtClean="0">
                <a:solidFill>
                  <a:srgbClr val="CC00CC"/>
                </a:solidFill>
              </a:rPr>
              <a:t>+</a:t>
            </a:r>
            <a:r>
              <a:rPr lang="en-US" sz="1800" i="1" dirty="0" smtClean="0">
                <a:solidFill>
                  <a:srgbClr val="CC00CC"/>
                </a:solidFill>
              </a:rPr>
              <a:t> from e</a:t>
            </a:r>
            <a:r>
              <a:rPr lang="en-US" sz="1800" i="1" baseline="30000" dirty="0" smtClean="0">
                <a:solidFill>
                  <a:srgbClr val="CC00CC"/>
                </a:solidFill>
              </a:rPr>
              <a:t>-</a:t>
            </a:r>
            <a:r>
              <a:rPr lang="en-US" sz="1800" i="1" dirty="0" smtClean="0">
                <a:solidFill>
                  <a:srgbClr val="CC00CC"/>
                </a:solidFill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</a:rPr>
              <a:t>.</a:t>
            </a:r>
            <a:endParaRPr lang="en-US" sz="1600" i="1" dirty="0">
              <a:solidFill>
                <a:srgbClr val="CC00CC"/>
              </a:solidFill>
            </a:endParaRPr>
          </a:p>
        </p:txBody>
      </p:sp>
      <p:sp>
        <p:nvSpPr>
          <p:cNvPr id="12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17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5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E. Forman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S. Golge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u="sng" dirty="0" smtClean="0">
                <a:solidFill>
                  <a:srgbClr val="0000FF"/>
                </a:solidFill>
                <a:latin typeface="Comic Sans MS" charset="0"/>
              </a:rPr>
              <a:t>J. Grames</a:t>
            </a:r>
            <a:r>
              <a:rPr lang="fr-FR" sz="1800" baseline="30000" dirty="0" smtClean="0">
                <a:solidFill>
                  <a:srgbClr val="0000FF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Harrell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Hoskins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8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Hyde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7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R. Kazimi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Y. Kim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1,5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Machie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K. Mahoney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R. Mammei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 Marton</a:t>
            </a:r>
            <a:r>
              <a:rPr lang="fr-FR" sz="1800" baseline="30000" dirty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J. McCarter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9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McCaughan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McHugh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McNulty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Michaelides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R. Michaels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Muñoz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 Camacho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J.-F. Muraz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K. Myers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Opper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Poelker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J.-S. Réal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Richardson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Setiniyazi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M. Stutzman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R. Suleiman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C. Tennant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C</a:t>
            </a: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.-Y. 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Tsai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Turner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Variola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u="sng" dirty="0" smtClean="0">
                <a:solidFill>
                  <a:srgbClr val="0000FF"/>
                </a:solidFill>
                <a:latin typeface="Comic Sans MS" charset="0"/>
              </a:rPr>
              <a:t>E. Voutier</a:t>
            </a:r>
            <a:r>
              <a:rPr lang="fr-FR" sz="1800" baseline="30000" dirty="0" smtClean="0">
                <a:solidFill>
                  <a:srgbClr val="0000FF"/>
                </a:solidFill>
                <a:latin typeface="Comic Sans MS" charset="0"/>
              </a:rPr>
              <a:t>2,11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Y. Wang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Y. Zhang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endParaRPr lang="en-US" sz="1800" baseline="30000" dirty="0" smtClean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12963" y="84676"/>
            <a:ext cx="4945062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PEPPo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Collaboration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7950" y="5455682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Many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thanks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 for 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support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from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Cornell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, International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Linear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Collider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Project and Jefferson Science Associates</a:t>
            </a:r>
            <a:endParaRPr lang="fr-FR" sz="2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1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18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Arial" charset="0"/>
              </a:rPr>
              <a:t>Polarized Positrons at JLEIC</a:t>
            </a: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990600"/>
            <a:ext cx="5121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400800" y="4519613"/>
            <a:ext cx="2590800" cy="1600438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>
                <a:latin typeface="Arial" charset="0"/>
                <a:cs typeface="Arial" charset="0"/>
              </a:rPr>
              <a:t>A pulsed </a:t>
            </a:r>
            <a:r>
              <a:rPr lang="en-US" sz="1400" dirty="0" smtClean="0">
                <a:latin typeface="Arial" charset="0"/>
                <a:cs typeface="Arial" charset="0"/>
              </a:rPr>
              <a:t>positron beam </a:t>
            </a:r>
            <a:r>
              <a:rPr lang="en-US" sz="1400" dirty="0">
                <a:latin typeface="Arial" charset="0"/>
                <a:cs typeface="Arial" charset="0"/>
              </a:rPr>
              <a:t>with low average current </a:t>
            </a:r>
            <a:r>
              <a:rPr lang="en-US" sz="1400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&gt;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10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nA</a:t>
            </a:r>
            <a:r>
              <a:rPr lang="en-US" sz="1400" dirty="0">
                <a:latin typeface="Arial" charset="0"/>
                <a:cs typeface="Arial" charset="0"/>
              </a:rPr>
              <a:t>) is required for injection into JLEIC with a reasonably short injection time </a:t>
            </a:r>
            <a:r>
              <a:rPr lang="en-US" sz="1400" dirty="0" smtClean="0">
                <a:latin typeface="Arial" charset="0"/>
                <a:cs typeface="Arial" charset="0"/>
              </a:rPr>
              <a:t>(minutes) and </a:t>
            </a:r>
            <a:r>
              <a:rPr lang="en-US" sz="1400" dirty="0">
                <a:latin typeface="Arial" charset="0"/>
                <a:cs typeface="Arial" charset="0"/>
              </a:rPr>
              <a:t>reasonably high equilibrium </a:t>
            </a:r>
            <a:r>
              <a:rPr lang="en-US" sz="1400" dirty="0" smtClean="0">
                <a:latin typeface="Arial" charset="0"/>
                <a:cs typeface="Arial" charset="0"/>
              </a:rPr>
              <a:t>polarization (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&gt;40%</a:t>
            </a:r>
            <a:r>
              <a:rPr lang="en-US" sz="1400" dirty="0" smtClean="0">
                <a:latin typeface="Arial" charset="0"/>
                <a:cs typeface="Arial" charset="0"/>
              </a:rPr>
              <a:t>).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63" y="881063"/>
            <a:ext cx="3890962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rial" charset="0"/>
                <a:cs typeface="Arial" charset="0"/>
              </a:rPr>
              <a:t>A group (J. Grames, J. </a:t>
            </a:r>
            <a:r>
              <a:rPr lang="en-US" sz="1800" dirty="0" err="1">
                <a:latin typeface="Arial" charset="0"/>
                <a:cs typeface="Arial" charset="0"/>
              </a:rPr>
              <a:t>Guo</a:t>
            </a:r>
            <a:r>
              <a:rPr lang="en-US" sz="1800" dirty="0">
                <a:latin typeface="Arial" charset="0"/>
                <a:cs typeface="Arial" charset="0"/>
              </a:rPr>
              <a:t>, F. Lin, V. </a:t>
            </a:r>
            <a:r>
              <a:rPr lang="en-US" sz="1800" dirty="0" err="1">
                <a:latin typeface="Arial" charset="0"/>
                <a:cs typeface="Arial" charset="0"/>
              </a:rPr>
              <a:t>Morozov</a:t>
            </a:r>
            <a:r>
              <a:rPr lang="en-US" sz="1800" dirty="0">
                <a:latin typeface="Arial" charset="0"/>
                <a:cs typeface="Arial" charset="0"/>
              </a:rPr>
              <a:t>, E. </a:t>
            </a:r>
            <a:r>
              <a:rPr lang="en-US" sz="1800" dirty="0" err="1" smtClean="0">
                <a:latin typeface="Arial" charset="0"/>
                <a:cs typeface="Arial" charset="0"/>
              </a:rPr>
              <a:t>Voutier</a:t>
            </a:r>
            <a:r>
              <a:rPr lang="en-US" sz="1800" dirty="0" smtClean="0">
                <a:latin typeface="Arial" charset="0"/>
                <a:cs typeface="Arial" charset="0"/>
              </a:rPr>
              <a:t>, Y. Zhang) </a:t>
            </a:r>
            <a:r>
              <a:rPr lang="en-US" sz="1800" dirty="0">
                <a:latin typeface="Arial" charset="0"/>
                <a:cs typeface="Arial" charset="0"/>
              </a:rPr>
              <a:t>is exploring a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polarized positron injector</a:t>
            </a:r>
            <a:r>
              <a:rPr lang="en-US" sz="1800" b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suitable for </a:t>
            </a:r>
            <a:r>
              <a:rPr lang="en-US" sz="1800" dirty="0" smtClean="0">
                <a:latin typeface="Arial" charset="0"/>
                <a:cs typeface="Arial" charset="0"/>
              </a:rPr>
              <a:t>Jefferson </a:t>
            </a:r>
            <a:r>
              <a:rPr lang="en-US" sz="1800" dirty="0">
                <a:latin typeface="Arial" charset="0"/>
                <a:cs typeface="Arial" charset="0"/>
              </a:rPr>
              <a:t>Lab Electron Ion Collider (JLEIC</a:t>
            </a:r>
            <a:r>
              <a:rPr lang="en-US" sz="1800" dirty="0" smtClean="0">
                <a:latin typeface="Arial" charset="0"/>
                <a:cs typeface="Arial" charset="0"/>
              </a:rPr>
              <a:t>)</a:t>
            </a:r>
            <a:r>
              <a:rPr lang="en-US" dirty="0" smtClean="0">
                <a:latin typeface="Arial" charset="0"/>
                <a:cs typeface="Arial" charset="0"/>
              </a:rPr>
              <a:t>.</a:t>
            </a:r>
            <a:endParaRPr lang="en-US" sz="1800" dirty="0">
              <a:latin typeface="Arial" charset="0"/>
              <a:cs typeface="Arial" charset="0"/>
            </a:endParaRP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≥40%</a:t>
            </a:r>
            <a:endParaRPr lang="en-US" sz="20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endParaRPr lang="en-US" sz="1200" dirty="0">
              <a:latin typeface="Arial" charset="0"/>
              <a:cs typeface="Arial" charset="0"/>
            </a:endParaRPr>
          </a:p>
          <a:p>
            <a:r>
              <a:rPr lang="en-US" sz="1200" dirty="0">
                <a:latin typeface="Arial" charset="0"/>
                <a:cs typeface="Arial" charset="0"/>
              </a:rPr>
              <a:t>(An Early Career Award proposal will be submitted.)</a:t>
            </a:r>
          </a:p>
        </p:txBody>
      </p:sp>
      <p:grpSp>
        <p:nvGrpSpPr>
          <p:cNvPr id="2055" name="Group 99"/>
          <p:cNvGrpSpPr>
            <a:grpSpLocks/>
          </p:cNvGrpSpPr>
          <p:nvPr/>
        </p:nvGrpSpPr>
        <p:grpSpPr bwMode="auto">
          <a:xfrm>
            <a:off x="231775" y="4103688"/>
            <a:ext cx="5840413" cy="2144712"/>
            <a:chOff x="443929" y="3288192"/>
            <a:chExt cx="5841370" cy="2144233"/>
          </a:xfrm>
        </p:grpSpPr>
        <p:cxnSp>
          <p:nvCxnSpPr>
            <p:cNvPr id="2058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4327525" y="4851438"/>
              <a:ext cx="1870364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59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611368" y="5181600"/>
              <a:ext cx="561757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60" name="Content Placeholder 6"/>
            <p:cNvSpPr txBox="1">
              <a:spLocks/>
            </p:cNvSpPr>
            <p:nvPr/>
          </p:nvSpPr>
          <p:spPr bwMode="auto">
            <a:xfrm>
              <a:off x="1447800" y="4532313"/>
              <a:ext cx="936625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35 </a:t>
              </a:r>
              <a:r>
                <a:rPr lang="en-US" sz="1200" dirty="0">
                  <a:solidFill>
                    <a:srgbClr val="000000"/>
                  </a:solidFill>
                  <a:sym typeface="Symbol" charset="0"/>
                </a:rPr>
                <a:t></a:t>
              </a:r>
              <a:r>
                <a:rPr lang="en-US" sz="1200" dirty="0">
                  <a:solidFill>
                    <a:srgbClr val="000000"/>
                  </a:solidFill>
                </a:rPr>
                <a:t>s</a:t>
              </a:r>
            </a:p>
          </p:txBody>
        </p:sp>
        <p:cxnSp>
          <p:nvCxnSpPr>
            <p:cNvPr id="2061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894725" y="4571998"/>
              <a:ext cx="2305675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062" name="Group 6"/>
            <p:cNvGrpSpPr>
              <a:grpSpLocks/>
            </p:cNvGrpSpPr>
            <p:nvPr/>
          </p:nvGrpSpPr>
          <p:grpSpPr bwMode="auto">
            <a:xfrm>
              <a:off x="443929" y="3848074"/>
              <a:ext cx="5841370" cy="1387501"/>
              <a:chOff x="1690924" y="2689058"/>
              <a:chExt cx="4282248" cy="1387501"/>
            </a:xfrm>
          </p:grpSpPr>
          <p:cxnSp>
            <p:nvCxnSpPr>
              <p:cNvPr id="128" name="Straight Arrow Connector 127"/>
              <p:cNvCxnSpPr>
                <a:cxnSpLocks noChangeShapeType="1"/>
              </p:cNvCxnSpPr>
              <p:nvPr/>
            </p:nvCxnSpPr>
            <p:spPr bwMode="auto">
              <a:xfrm>
                <a:off x="1696744" y="3249701"/>
                <a:ext cx="4276428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86" name="Straight Arrow Connector 2"/>
              <p:cNvCxnSpPr>
                <a:cxnSpLocks noChangeShapeType="1"/>
              </p:cNvCxnSpPr>
              <p:nvPr/>
            </p:nvCxnSpPr>
            <p:spPr bwMode="auto">
              <a:xfrm flipV="1">
                <a:off x="1690924" y="2689058"/>
                <a:ext cx="0" cy="13875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63" name="Content Placeholder 2"/>
            <p:cNvSpPr txBox="1">
              <a:spLocks/>
            </p:cNvSpPr>
            <p:nvPr/>
          </p:nvSpPr>
          <p:spPr bwMode="auto">
            <a:xfrm>
              <a:off x="686647" y="3288192"/>
              <a:ext cx="2248012" cy="54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FF0000"/>
                  </a:solidFill>
                </a:rPr>
                <a:t>68.1</a:t>
              </a:r>
              <a:r>
                <a:rPr lang="en-US" sz="1200">
                  <a:solidFill>
                    <a:srgbClr val="000000"/>
                  </a:solidFill>
                </a:rPr>
                <a:t> MHz bunch train, 1.6 us </a:t>
              </a:r>
            </a:p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000000"/>
                  </a:solidFill>
                </a:rPr>
                <a:t>110 bunches (I</a:t>
              </a:r>
              <a:r>
                <a:rPr lang="en-US" sz="1200" baseline="-25000">
                  <a:solidFill>
                    <a:srgbClr val="000000"/>
                  </a:solidFill>
                </a:rPr>
                <a:t> </a:t>
              </a:r>
              <a:r>
                <a:rPr lang="en-US" sz="1200">
                  <a:solidFill>
                    <a:srgbClr val="000000"/>
                  </a:solidFill>
                </a:rPr>
                <a:t>= 4.6 uA)</a:t>
              </a:r>
            </a:p>
          </p:txBody>
        </p:sp>
        <p:sp>
          <p:nvSpPr>
            <p:cNvPr id="107" name="Content Placeholder 6"/>
            <p:cNvSpPr txBox="1">
              <a:spLocks/>
            </p:cNvSpPr>
            <p:nvPr/>
          </p:nvSpPr>
          <p:spPr bwMode="auto">
            <a:xfrm>
              <a:off x="1229871" y="3704024"/>
              <a:ext cx="658920" cy="21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en-US" altLang="en-US" sz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5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 </a:t>
              </a:r>
              <a:r>
                <a:rPr lang="en-US" altLang="en-US" sz="105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</a:t>
              </a:r>
              <a:endParaRPr lang="en-US" altLang="en-US" sz="10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5" name="Content Placeholder 6"/>
            <p:cNvSpPr txBox="1">
              <a:spLocks/>
            </p:cNvSpPr>
            <p:nvPr/>
          </p:nvSpPr>
          <p:spPr bwMode="auto">
            <a:xfrm>
              <a:off x="1981200" y="4851440"/>
              <a:ext cx="1012910" cy="280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1.05 ms</a:t>
              </a:r>
            </a:p>
          </p:txBody>
        </p:sp>
        <p:sp>
          <p:nvSpPr>
            <p:cNvPr id="2066" name="Content Placeholder 6"/>
            <p:cNvSpPr txBox="1">
              <a:spLocks/>
            </p:cNvSpPr>
            <p:nvPr/>
          </p:nvSpPr>
          <p:spPr bwMode="auto">
            <a:xfrm>
              <a:off x="4724399" y="4845470"/>
              <a:ext cx="14716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20 ms </a:t>
              </a:r>
            </a:p>
          </p:txBody>
        </p:sp>
        <p:sp>
          <p:nvSpPr>
            <p:cNvPr id="2067" name="Content Placeholder 6"/>
            <p:cNvSpPr txBox="1">
              <a:spLocks/>
            </p:cNvSpPr>
            <p:nvPr/>
          </p:nvSpPr>
          <p:spPr bwMode="auto">
            <a:xfrm>
              <a:off x="2362200" y="5181600"/>
              <a:ext cx="24384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~ 50 Hz, I</a:t>
              </a:r>
              <a:r>
                <a:rPr lang="en-US" sz="1200" baseline="-25000">
                  <a:solidFill>
                    <a:srgbClr val="000000"/>
                  </a:solidFill>
                </a:rPr>
                <a:t>ave</a:t>
              </a:r>
              <a:r>
                <a:rPr lang="en-US" sz="1200">
                  <a:solidFill>
                    <a:srgbClr val="000000"/>
                  </a:solidFill>
                </a:rPr>
                <a:t>= 10.5 nA</a:t>
              </a:r>
            </a:p>
          </p:txBody>
        </p:sp>
        <p:grpSp>
          <p:nvGrpSpPr>
            <p:cNvPr id="2068" name="Group 16"/>
            <p:cNvGrpSpPr>
              <a:grpSpLocks/>
            </p:cNvGrpSpPr>
            <p:nvPr/>
          </p:nvGrpSpPr>
          <p:grpSpPr bwMode="auto">
            <a:xfrm>
              <a:off x="990600" y="3960473"/>
              <a:ext cx="58182" cy="436491"/>
              <a:chOff x="475488" y="2667000"/>
              <a:chExt cx="60955" cy="457200"/>
            </a:xfrm>
          </p:grpSpPr>
          <p:sp>
            <p:nvSpPr>
              <p:cNvPr id="126" name="Rectangle 125"/>
              <p:cNvSpPr>
                <a:spLocks noChangeArrowheads="1"/>
              </p:cNvSpPr>
              <p:nvPr/>
            </p:nvSpPr>
            <p:spPr bwMode="auto">
              <a:xfrm>
                <a:off x="474984" y="2667701"/>
                <a:ext cx="61548" cy="457172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4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69" name="Group 27"/>
            <p:cNvGrpSpPr>
              <a:grpSpLocks/>
            </p:cNvGrpSpPr>
            <p:nvPr/>
          </p:nvGrpSpPr>
          <p:grpSpPr bwMode="auto">
            <a:xfrm>
              <a:off x="1200845" y="3960811"/>
              <a:ext cx="58737" cy="436564"/>
              <a:chOff x="319476" y="2667352"/>
              <a:chExt cx="61537" cy="457275"/>
            </a:xfrm>
          </p:grpSpPr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319943" y="2667699"/>
                <a:ext cx="61547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2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350085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0" name="Group 28"/>
            <p:cNvGrpSpPr>
              <a:grpSpLocks/>
            </p:cNvGrpSpPr>
            <p:nvPr/>
          </p:nvGrpSpPr>
          <p:grpSpPr bwMode="auto">
            <a:xfrm>
              <a:off x="1457939" y="3960811"/>
              <a:ext cx="58738" cy="436564"/>
              <a:chOff x="168605" y="2667352"/>
              <a:chExt cx="61537" cy="457275"/>
            </a:xfrm>
          </p:grpSpPr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169201" y="2667699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0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1" name="Group 29"/>
            <p:cNvGrpSpPr>
              <a:grpSpLocks/>
            </p:cNvGrpSpPr>
            <p:nvPr/>
          </p:nvGrpSpPr>
          <p:grpSpPr bwMode="auto">
            <a:xfrm>
              <a:off x="1922462" y="3960811"/>
              <a:ext cx="58738" cy="436564"/>
              <a:chOff x="168769" y="2667354"/>
              <a:chExt cx="61537" cy="457275"/>
            </a:xfrm>
          </p:grpSpPr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168425" y="2667701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78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5" name="Content Placeholder 6"/>
            <p:cNvSpPr txBox="1">
              <a:spLocks/>
            </p:cNvSpPr>
            <p:nvPr/>
          </p:nvSpPr>
          <p:spPr bwMode="auto">
            <a:xfrm>
              <a:off x="1583941" y="4005582"/>
              <a:ext cx="304850" cy="29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…</a:t>
              </a:r>
            </a:p>
          </p:txBody>
        </p:sp>
        <p:sp>
          <p:nvSpPr>
            <p:cNvPr id="2073" name="Left Bracket 115"/>
            <p:cNvSpPr>
              <a:spLocks/>
            </p:cNvSpPr>
            <p:nvPr/>
          </p:nvSpPr>
          <p:spPr bwMode="auto">
            <a:xfrm>
              <a:off x="730195" y="3323961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4" name="Left Bracket 116"/>
            <p:cNvSpPr>
              <a:spLocks/>
            </p:cNvSpPr>
            <p:nvPr/>
          </p:nvSpPr>
          <p:spPr bwMode="auto">
            <a:xfrm rot="10800000">
              <a:off x="3200400" y="3328356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5" name="TextBox 117"/>
            <p:cNvSpPr txBox="1">
              <a:spLocks noChangeArrowheads="1"/>
            </p:cNvSpPr>
            <p:nvPr/>
          </p:nvSpPr>
          <p:spPr bwMode="auto">
            <a:xfrm>
              <a:off x="3336925" y="3812216"/>
              <a:ext cx="87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r>
                <a:rPr lang="en-US" sz="1800" dirty="0"/>
                <a:t>×30</a:t>
              </a:r>
            </a:p>
          </p:txBody>
        </p:sp>
        <p:cxnSp>
          <p:nvCxnSpPr>
            <p:cNvPr id="2076" name="Straight Arrow Connector 194"/>
            <p:cNvCxnSpPr>
              <a:cxnSpLocks noChangeShapeType="1"/>
            </p:cNvCxnSpPr>
            <p:nvPr/>
          </p:nvCxnSpPr>
          <p:spPr bwMode="auto">
            <a:xfrm>
              <a:off x="669925" y="4859548"/>
              <a:ext cx="358427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76200" y="35814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  <a:cs typeface="Arial" charset="0"/>
              </a:rPr>
              <a:t>Bunch structure from the injector: </a:t>
            </a:r>
          </a:p>
        </p:txBody>
      </p:sp>
      <p:sp>
        <p:nvSpPr>
          <p:cNvPr id="2057" name="TextBox 2"/>
          <p:cNvSpPr txBox="1">
            <a:spLocks noChangeArrowheads="1"/>
          </p:cNvSpPr>
          <p:nvPr/>
        </p:nvSpPr>
        <p:spPr bwMode="auto">
          <a:xfrm>
            <a:off x="3946526" y="3668713"/>
            <a:ext cx="3618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  <a:cs typeface="Arial" charset="0"/>
              </a:rPr>
              <a:t>See F</a:t>
            </a:r>
            <a:r>
              <a:rPr lang="en-US" sz="1400" dirty="0">
                <a:latin typeface="Arial" charset="0"/>
                <a:cs typeface="Arial" charset="0"/>
              </a:rPr>
              <a:t>. Lin</a:t>
            </a:r>
            <a:r>
              <a:rPr lang="ja-JP" altLang="en-US" sz="1400" dirty="0">
                <a:latin typeface="Arial" charset="0"/>
                <a:cs typeface="Arial" charset="0"/>
              </a:rPr>
              <a:t>’</a:t>
            </a:r>
            <a:r>
              <a:rPr lang="en-US" sz="1400" dirty="0">
                <a:latin typeface="Arial" charset="0"/>
                <a:cs typeface="Arial" charset="0"/>
              </a:rPr>
              <a:t>s talk: Spin dynamics at Jefferson Lab Electron Ion Collider (JLEIC) </a:t>
            </a:r>
          </a:p>
        </p:txBody>
      </p:sp>
      <p:sp>
        <p:nvSpPr>
          <p:cNvPr id="38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9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19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46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599" y="1554718"/>
            <a:ext cx="686415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Motivation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latin typeface="Arial"/>
                <a:cs typeface="Arial"/>
              </a:rPr>
              <a:t>PEPPo</a:t>
            </a:r>
            <a:r>
              <a:rPr lang="en-US" sz="2800" dirty="0" smtClean="0">
                <a:latin typeface="Arial"/>
                <a:cs typeface="Arial"/>
              </a:rPr>
              <a:t> Experiment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Polarized Positron Accelerator R&amp;D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Summary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Jefferson Lab Positron Working Group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27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304800" y="-131384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JLEIC/CEBAF Positron Injector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68994" y="2835737"/>
            <a:ext cx="1508556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 1.33 </a:t>
            </a:r>
            <a:r>
              <a:rPr lang="en-US" sz="1100" b="1" dirty="0" err="1">
                <a:latin typeface="Arial"/>
                <a:cs typeface="Arial"/>
              </a:rPr>
              <a:t>pC</a:t>
            </a:r>
            <a:r>
              <a:rPr lang="en-US" sz="1100" b="1" dirty="0">
                <a:latin typeface="Arial"/>
                <a:cs typeface="Arial"/>
              </a:rPr>
              <a:t> 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017560" y="2229312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31647" y="2835737"/>
            <a:ext cx="1676400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bunches </a:t>
            </a:r>
          </a:p>
          <a:p>
            <a:pPr algn="ctr"/>
            <a:r>
              <a:rPr lang="en-US" sz="1100" b="1" dirty="0">
                <a:latin typeface="Arial"/>
                <a:cs typeface="Arial"/>
              </a:rPr>
              <a:t>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019067" y="1175674"/>
            <a:ext cx="1338437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500-Turn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Accumulator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8" name="AutoShape 47"/>
          <p:cNvSpPr>
            <a:spLocks noChangeArrowheads="1"/>
          </p:cNvSpPr>
          <p:nvPr/>
        </p:nvSpPr>
        <p:spPr bwMode="auto">
          <a:xfrm>
            <a:off x="5098647" y="1921337"/>
            <a:ext cx="119063" cy="60960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659371" y="1235537"/>
            <a:ext cx="98282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Bunch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Management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336647" y="2911937"/>
            <a:ext cx="1430103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6151160" y="2073737"/>
            <a:ext cx="1309687" cy="3810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auto">
          <a:xfrm>
            <a:off x="6775047" y="1692737"/>
            <a:ext cx="123825" cy="112395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6089247" y="1886412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778603" y="1038561"/>
            <a:ext cx="199288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Positron Conversion/Collection Efficiency ~ </a:t>
            </a:r>
            <a:r>
              <a:rPr lang="en-US" sz="1100" b="1" dirty="0">
                <a:latin typeface="Arial"/>
                <a:cs typeface="Arial"/>
              </a:rPr>
              <a:t>10</a:t>
            </a:r>
            <a:r>
              <a:rPr lang="en-US" sz="1100" b="1" baseline="30000" dirty="0">
                <a:latin typeface="Arial"/>
                <a:cs typeface="Arial"/>
              </a:rPr>
              <a:t>-4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5303" y="2911937"/>
            <a:ext cx="1482964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5-7 MeV Polarized e</a:t>
            </a:r>
            <a:r>
              <a:rPr lang="en-US" sz="1100" b="1" baseline="30000" dirty="0">
                <a:latin typeface="Arial"/>
                <a:cs typeface="Arial"/>
              </a:rPr>
              <a:t>+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67 </a:t>
            </a:r>
            <a:r>
              <a:rPr lang="en-US" sz="1100" b="1" dirty="0" err="1">
                <a:latin typeface="Arial"/>
                <a:cs typeface="Arial"/>
              </a:rPr>
              <a:t>fC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7636960" y="1934102"/>
            <a:ext cx="1220792" cy="2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t</a:t>
            </a:r>
            <a:r>
              <a:rPr lang="en-US" sz="1100" b="1" dirty="0" smtClean="0">
                <a:latin typeface="Arial"/>
                <a:cs typeface="Arial"/>
              </a:rPr>
              <a:t>o CEBAF/JLEIC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1177522" y="2229312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1018772" y="2124537"/>
            <a:ext cx="5746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1653772" y="2222962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rot="10800000" flipH="1">
            <a:off x="1329922" y="2283287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1" name="Oval 38"/>
          <p:cNvSpPr>
            <a:spLocks noChangeArrowheads="1"/>
          </p:cNvSpPr>
          <p:nvPr/>
        </p:nvSpPr>
        <p:spPr bwMode="auto">
          <a:xfrm>
            <a:off x="2279247" y="181180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422247" y="181815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335826" y="1175674"/>
            <a:ext cx="1153209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Harmonic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Extraction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94828"/>
              </p:ext>
            </p:extLst>
          </p:nvPr>
        </p:nvGraphicFramePr>
        <p:xfrm>
          <a:off x="41769" y="3886200"/>
          <a:ext cx="9079504" cy="190759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795274"/>
                <a:gridCol w="1650616"/>
                <a:gridCol w="1317686"/>
                <a:gridCol w="1677776"/>
                <a:gridCol w="1711858"/>
                <a:gridCol w="1926294"/>
              </a:tblGrid>
              <a:tr h="302144">
                <a:tc>
                  <a:txBody>
                    <a:bodyPr/>
                    <a:lstStyle/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Accumulator/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Extractor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Rings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Electrons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at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Converter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Positron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R&amp;D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Challenge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JLEIC</a:t>
                      </a:r>
                      <a:endParaRPr lang="en-US" sz="1400" b="0" i="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uA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1.33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pC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 mA w/ DF=5%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100 </a:t>
                      </a:r>
                      <a:r>
                        <a:rPr lang="en-US" sz="1200" b="0" i="0" dirty="0" err="1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44 mA @ DF=0.23%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nA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4.4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DF = 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accumulator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Harmonic extraction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440kW peak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CEBAF</a:t>
                      </a:r>
                      <a:endParaRPr lang="en-US" sz="1200" b="0" i="0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4-40 pc @ 250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Not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Necessary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100nA - 1</a:t>
                      </a:r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dirty="0" err="1" smtClean="0"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High-QE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photocathode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High voltage gun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10-100 kW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ave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</a:tbl>
          </a:graphicData>
        </a:graphic>
      </p:graphicFrame>
      <p:sp>
        <p:nvSpPr>
          <p:cNvPr id="55" name="Left Brace 1"/>
          <p:cNvSpPr>
            <a:spLocks/>
          </p:cNvSpPr>
          <p:nvPr/>
        </p:nvSpPr>
        <p:spPr bwMode="auto">
          <a:xfrm rot="5400000">
            <a:off x="6546446" y="930738"/>
            <a:ext cx="228601" cy="1447800"/>
          </a:xfrm>
          <a:prstGeom prst="leftBrace">
            <a:avLst>
              <a:gd name="adj1" fmla="val 49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6" name="Left Brace 1"/>
          <p:cNvSpPr>
            <a:spLocks/>
          </p:cNvSpPr>
          <p:nvPr/>
        </p:nvSpPr>
        <p:spPr bwMode="auto">
          <a:xfrm rot="16200000">
            <a:off x="3189679" y="1741155"/>
            <a:ext cx="209550" cy="1878013"/>
          </a:xfrm>
          <a:prstGeom prst="leftBrace">
            <a:avLst>
              <a:gd name="adj1" fmla="val 499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088" y="1175674"/>
            <a:ext cx="1145632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Electron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10 MeV Injector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7232247" y="2149937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19068" y="1038561"/>
            <a:ext cx="3759536" cy="23604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0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20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28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5943836" cy="342939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6.4% QE &amp; 84% polarization at 776 </a:t>
            </a:r>
            <a:r>
              <a:rPr lang="en-US" sz="2000" dirty="0"/>
              <a:t>nm </a:t>
            </a:r>
            <a:r>
              <a:rPr lang="en-US" sz="2000" dirty="0" smtClean="0"/>
              <a:t>from strained </a:t>
            </a:r>
            <a:r>
              <a:rPr lang="en-US" sz="2000" dirty="0" err="1"/>
              <a:t>GaAs</a:t>
            </a:r>
            <a:r>
              <a:rPr lang="en-US" sz="2000" dirty="0"/>
              <a:t>/</a:t>
            </a:r>
            <a:r>
              <a:rPr lang="en-US" sz="2000" dirty="0" err="1"/>
              <a:t>GaAsP</a:t>
            </a:r>
            <a:r>
              <a:rPr lang="en-US" sz="2000" dirty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Possible to improve both QE &amp; Pol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SBIR partnership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07506" y="6157347"/>
            <a:ext cx="9048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Paper ready for SPIN and APL submission</a:t>
            </a:r>
            <a:r>
              <a:rPr lang="en-US" sz="1400" dirty="0" smtClean="0"/>
              <a:t>: </a:t>
            </a:r>
            <a:r>
              <a:rPr lang="en-US" sz="1400" dirty="0"/>
              <a:t>W. Liu,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</a:t>
            </a:r>
            <a:r>
              <a:rPr lang="en-US" sz="1400" dirty="0" err="1" smtClean="0"/>
              <a:t>Poelker</a:t>
            </a:r>
            <a:r>
              <a:rPr lang="en-US" sz="1400" dirty="0" smtClean="0"/>
              <a:t>, Y</a:t>
            </a:r>
            <a:r>
              <a:rPr lang="en-US" sz="1400" dirty="0"/>
              <a:t>. Chen, W. Lu, and A. Moy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41" y="4147919"/>
            <a:ext cx="6532978" cy="1917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702" y="824439"/>
            <a:ext cx="3052680" cy="3255629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3634629" y="5622178"/>
            <a:ext cx="3266489" cy="443441"/>
          </a:xfrm>
          <a:prstGeom prst="donut">
            <a:avLst>
              <a:gd name="adj" fmla="val 5683"/>
            </a:avLst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600619" y="3742995"/>
            <a:ext cx="399198" cy="1228725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83939" y="4908965"/>
            <a:ext cx="838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DBR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88542" y="5288235"/>
            <a:ext cx="1329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Substrate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7343957" y="4014723"/>
            <a:ext cx="409293" cy="127351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182670" y="2545165"/>
            <a:ext cx="399198" cy="1434168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37729" y="3936961"/>
            <a:ext cx="1205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Photo-cathode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99648" y="3528616"/>
            <a:ext cx="2715009" cy="36933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See talk by W. Liu talk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2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21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7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74" y="2272148"/>
            <a:ext cx="5540005" cy="41550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"/>
                <a:ea typeface="+mj-ea"/>
                <a:cs typeface="Arial"/>
              </a:rPr>
              <a:t>Higher Voltage (300 kV) Inverted Photo Gun</a:t>
            </a:r>
            <a:endParaRPr lang="en-US" sz="3200" b="1" kern="0" dirty="0">
              <a:latin typeface="Arial"/>
              <a:ea typeface="+mj-ea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0520" y="854725"/>
            <a:ext cx="2818323" cy="3046909"/>
            <a:chOff x="180870" y="854725"/>
            <a:chExt cx="2818323" cy="30469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920208" y="3867415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19480" y="5693567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commissioned to 325 kV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New insulator, getting installed now, supports higher voltage operation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26025"/>
            <a:ext cx="4569407" cy="1506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6664" y="1454444"/>
            <a:ext cx="1366914" cy="33855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CsK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Sb 1mA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8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22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1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Content Placeholder 1"/>
          <p:cNvSpPr>
            <a:spLocks noGrp="1"/>
          </p:cNvSpPr>
          <p:nvPr>
            <p:ph idx="4294967295"/>
          </p:nvPr>
        </p:nvSpPr>
        <p:spPr>
          <a:xfrm>
            <a:off x="152400" y="787400"/>
            <a:ext cx="8839200" cy="5608638"/>
          </a:xfrm>
        </p:spPr>
        <p:txBody>
          <a:bodyPr/>
          <a:lstStyle/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Concept: an orbit bump created near a septum and then slowly reduced as beam being injected (phase-space painting)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0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A number of painting schemes has been developed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Process can also be simultaneously occurring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in vertical and longitudinal dimensions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CERN’s LEIR has a design for 75-turn injection of Pb</a:t>
            </a:r>
            <a:r>
              <a:rPr lang="en-US" sz="1800" baseline="30000" dirty="0">
                <a:latin typeface="Arial" charset="0"/>
                <a:ea typeface="MS PGothic" charset="0"/>
                <a:cs typeface="Arial" charset="0"/>
              </a:rPr>
              <a:t>54+</a:t>
            </a: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,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we plan to push this number to a few hundred to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a thousand using low electron emittance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Main injection system components</a:t>
            </a:r>
          </a:p>
          <a:p>
            <a:pPr marL="690563" lvl="1" indent="-231775">
              <a:spcBef>
                <a:spcPct val="0"/>
              </a:spcBef>
            </a:pPr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Magnetic or electrostatic septum</a:t>
            </a:r>
          </a:p>
          <a:p>
            <a:pPr marL="690563" lvl="1" indent="-231775">
              <a:spcBef>
                <a:spcPct val="0"/>
              </a:spcBef>
            </a:pPr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Four bumper magnets with ~1 </a:t>
            </a: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s rise time, reasonably </a:t>
            </a:r>
            <a:b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</a:b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fast fall-off time and ~10 </a:t>
            </a:r>
            <a:r>
              <a:rPr lang="en-US" sz="1600" dirty="0" err="1">
                <a:latin typeface="Arial" charset="0"/>
                <a:ea typeface="MS PGothic" charset="0"/>
                <a:cs typeface="Arial" charset="0"/>
                <a:sym typeface="Symbol" charset="0"/>
              </a:rPr>
              <a:t>mrad</a:t>
            </a: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 maximum deflection</a:t>
            </a:r>
          </a:p>
        </p:txBody>
      </p:sp>
      <p:sp>
        <p:nvSpPr>
          <p:cNvPr id="126979" name="Title 2"/>
          <p:cNvSpPr>
            <a:spLocks noGrp="1"/>
          </p:cNvSpPr>
          <p:nvPr>
            <p:ph type="title" idx="4294967295"/>
          </p:nvPr>
        </p:nvSpPr>
        <p:spPr>
          <a:xfrm>
            <a:off x="241300" y="0"/>
            <a:ext cx="8661400" cy="714375"/>
          </a:xfrm>
        </p:spPr>
        <p:txBody>
          <a:bodyPr/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Multi-Turn Injection</a:t>
            </a:r>
          </a:p>
        </p:txBody>
      </p:sp>
      <p:grpSp>
        <p:nvGrpSpPr>
          <p:cNvPr id="127014" name="Group 38"/>
          <p:cNvGrpSpPr>
            <a:grpSpLocks/>
          </p:cNvGrpSpPr>
          <p:nvPr/>
        </p:nvGrpSpPr>
        <p:grpSpPr bwMode="auto">
          <a:xfrm>
            <a:off x="341313" y="1528763"/>
            <a:ext cx="4784725" cy="1822450"/>
            <a:chOff x="215" y="933"/>
            <a:chExt cx="3014" cy="1148"/>
          </a:xfrm>
        </p:grpSpPr>
        <p:pic>
          <p:nvPicPr>
            <p:cNvPr id="12698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" y="933"/>
              <a:ext cx="2303" cy="1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>
              <a:off x="215" y="1761"/>
              <a:ext cx="7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Injected beam</a:t>
              </a:r>
            </a:p>
          </p:txBody>
        </p:sp>
        <p:sp>
          <p:nvSpPr>
            <p:cNvPr id="126985" name="Text Box 9"/>
            <p:cNvSpPr txBox="1">
              <a:spLocks noChangeArrowheads="1"/>
            </p:cNvSpPr>
            <p:nvPr/>
          </p:nvSpPr>
          <p:spPr bwMode="auto">
            <a:xfrm>
              <a:off x="2262" y="1034"/>
              <a:ext cx="96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Accumulator ring</a:t>
              </a:r>
            </a:p>
          </p:txBody>
        </p:sp>
      </p:grpSp>
      <p:grpSp>
        <p:nvGrpSpPr>
          <p:cNvPr id="127013" name="Group 37"/>
          <p:cNvGrpSpPr>
            <a:grpSpLocks/>
          </p:cNvGrpSpPr>
          <p:nvPr/>
        </p:nvGrpSpPr>
        <p:grpSpPr bwMode="auto">
          <a:xfrm>
            <a:off x="5503863" y="1065213"/>
            <a:ext cx="3582987" cy="2695575"/>
            <a:chOff x="3491" y="671"/>
            <a:chExt cx="2257" cy="1698"/>
          </a:xfrm>
        </p:grpSpPr>
        <p:pic>
          <p:nvPicPr>
            <p:cNvPr id="126986" name="Picture 10" descr="ArchimedesSpiral_10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" y="990"/>
              <a:ext cx="1517" cy="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987" name="Text Box 11"/>
            <p:cNvSpPr txBox="1">
              <a:spLocks noChangeArrowheads="1"/>
            </p:cNvSpPr>
            <p:nvPr/>
          </p:nvSpPr>
          <p:spPr bwMode="auto">
            <a:xfrm>
              <a:off x="5043" y="1436"/>
              <a:ext cx="19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 Narrow" charset="0"/>
                </a:rPr>
                <a:t>x</a:t>
              </a:r>
            </a:p>
          </p:txBody>
        </p:sp>
        <p:sp>
          <p:nvSpPr>
            <p:cNvPr id="126988" name="Text Box 12"/>
            <p:cNvSpPr txBox="1">
              <a:spLocks noChangeArrowheads="1"/>
            </p:cNvSpPr>
            <p:nvPr/>
          </p:nvSpPr>
          <p:spPr bwMode="auto">
            <a:xfrm>
              <a:off x="4076" y="671"/>
              <a:ext cx="2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 Narrow" charset="0"/>
                </a:rPr>
                <a:t>x</a:t>
              </a:r>
              <a:r>
                <a:rPr lang="en-US">
                  <a:latin typeface="Arial Narrow" charset="0"/>
                  <a:sym typeface="Symbol" charset="0"/>
                </a:rPr>
                <a:t></a:t>
              </a:r>
            </a:p>
          </p:txBody>
        </p:sp>
        <p:sp>
          <p:nvSpPr>
            <p:cNvPr id="126989" name="Oval 13"/>
            <p:cNvSpPr>
              <a:spLocks noChangeAspect="1" noChangeArrowheads="1"/>
            </p:cNvSpPr>
            <p:nvPr/>
          </p:nvSpPr>
          <p:spPr bwMode="auto">
            <a:xfrm>
              <a:off x="4138" y="1569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1" name="Oval 15"/>
            <p:cNvSpPr>
              <a:spLocks noChangeAspect="1" noChangeArrowheads="1"/>
            </p:cNvSpPr>
            <p:nvPr/>
          </p:nvSpPr>
          <p:spPr bwMode="auto">
            <a:xfrm>
              <a:off x="4239" y="1748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3" name="Oval 17"/>
            <p:cNvSpPr>
              <a:spLocks noChangeAspect="1" noChangeArrowheads="1"/>
            </p:cNvSpPr>
            <p:nvPr/>
          </p:nvSpPr>
          <p:spPr bwMode="auto">
            <a:xfrm>
              <a:off x="4377" y="141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4" name="Oval 18"/>
            <p:cNvSpPr>
              <a:spLocks noChangeAspect="1" noChangeArrowheads="1"/>
            </p:cNvSpPr>
            <p:nvPr/>
          </p:nvSpPr>
          <p:spPr bwMode="auto">
            <a:xfrm>
              <a:off x="4053" y="124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5" name="Oval 19"/>
            <p:cNvSpPr>
              <a:spLocks noChangeAspect="1" noChangeArrowheads="1"/>
            </p:cNvSpPr>
            <p:nvPr/>
          </p:nvSpPr>
          <p:spPr bwMode="auto">
            <a:xfrm>
              <a:off x="3781" y="1436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6" name="Oval 20"/>
            <p:cNvSpPr>
              <a:spLocks noChangeAspect="1" noChangeArrowheads="1"/>
            </p:cNvSpPr>
            <p:nvPr/>
          </p:nvSpPr>
          <p:spPr bwMode="auto">
            <a:xfrm>
              <a:off x="3793" y="1807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7" name="Oval 21"/>
            <p:cNvSpPr>
              <a:spLocks noChangeAspect="1" noChangeArrowheads="1"/>
            </p:cNvSpPr>
            <p:nvPr/>
          </p:nvSpPr>
          <p:spPr bwMode="auto">
            <a:xfrm>
              <a:off x="4058" y="2012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8" name="Oval 22"/>
            <p:cNvSpPr>
              <a:spLocks noChangeAspect="1" noChangeArrowheads="1"/>
            </p:cNvSpPr>
            <p:nvPr/>
          </p:nvSpPr>
          <p:spPr bwMode="auto">
            <a:xfrm>
              <a:off x="4411" y="196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9" name="Oval 23"/>
            <p:cNvSpPr>
              <a:spLocks noChangeAspect="1" noChangeArrowheads="1"/>
            </p:cNvSpPr>
            <p:nvPr/>
          </p:nvSpPr>
          <p:spPr bwMode="auto">
            <a:xfrm>
              <a:off x="4640" y="1666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0" name="Oval 24"/>
            <p:cNvSpPr>
              <a:spLocks noChangeAspect="1" noChangeArrowheads="1"/>
            </p:cNvSpPr>
            <p:nvPr/>
          </p:nvSpPr>
          <p:spPr bwMode="auto">
            <a:xfrm>
              <a:off x="4581" y="126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1" name="Oval 25"/>
            <p:cNvSpPr>
              <a:spLocks noChangeAspect="1" noChangeArrowheads="1"/>
            </p:cNvSpPr>
            <p:nvPr/>
          </p:nvSpPr>
          <p:spPr bwMode="auto">
            <a:xfrm>
              <a:off x="4251" y="1001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2" name="Oval 26"/>
            <p:cNvSpPr>
              <a:spLocks noChangeAspect="1" noChangeArrowheads="1"/>
            </p:cNvSpPr>
            <p:nvPr/>
          </p:nvSpPr>
          <p:spPr bwMode="auto">
            <a:xfrm>
              <a:off x="3811" y="1049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3" name="Oval 27"/>
            <p:cNvSpPr>
              <a:spLocks noChangeAspect="1" noChangeArrowheads="1"/>
            </p:cNvSpPr>
            <p:nvPr/>
          </p:nvSpPr>
          <p:spPr bwMode="auto">
            <a:xfrm>
              <a:off x="3535" y="135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4" name="Oval 28"/>
            <p:cNvSpPr>
              <a:spLocks noChangeAspect="1" noChangeArrowheads="1"/>
            </p:cNvSpPr>
            <p:nvPr/>
          </p:nvSpPr>
          <p:spPr bwMode="auto">
            <a:xfrm>
              <a:off x="3511" y="179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5" name="Oval 29"/>
            <p:cNvSpPr>
              <a:spLocks noChangeAspect="1" noChangeArrowheads="1"/>
            </p:cNvSpPr>
            <p:nvPr/>
          </p:nvSpPr>
          <p:spPr bwMode="auto">
            <a:xfrm>
              <a:off x="3717" y="212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6" name="Oval 30"/>
            <p:cNvSpPr>
              <a:spLocks noChangeAspect="1" noChangeArrowheads="1"/>
            </p:cNvSpPr>
            <p:nvPr/>
          </p:nvSpPr>
          <p:spPr bwMode="auto">
            <a:xfrm>
              <a:off x="4134" y="228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7" name="Oval 31"/>
            <p:cNvSpPr>
              <a:spLocks noChangeAspect="1" noChangeArrowheads="1"/>
            </p:cNvSpPr>
            <p:nvPr/>
          </p:nvSpPr>
          <p:spPr bwMode="auto">
            <a:xfrm>
              <a:off x="4552" y="218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8" name="Oval 32"/>
            <p:cNvSpPr>
              <a:spLocks noChangeAspect="1" noChangeArrowheads="1"/>
            </p:cNvSpPr>
            <p:nvPr/>
          </p:nvSpPr>
          <p:spPr bwMode="auto">
            <a:xfrm>
              <a:off x="4851" y="182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9" name="Line 33"/>
            <p:cNvSpPr>
              <a:spLocks noChangeShapeType="1"/>
            </p:cNvSpPr>
            <p:nvPr/>
          </p:nvSpPr>
          <p:spPr bwMode="auto">
            <a:xfrm>
              <a:off x="4714" y="1328"/>
              <a:ext cx="2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0" name="Line 34"/>
            <p:cNvSpPr>
              <a:spLocks noChangeShapeType="1"/>
            </p:cNvSpPr>
            <p:nvPr/>
          </p:nvSpPr>
          <p:spPr bwMode="auto">
            <a:xfrm>
              <a:off x="4708" y="1283"/>
              <a:ext cx="0" cy="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1" name="Line 35"/>
            <p:cNvSpPr>
              <a:spLocks noChangeShapeType="1"/>
            </p:cNvSpPr>
            <p:nvPr/>
          </p:nvSpPr>
          <p:spPr bwMode="auto">
            <a:xfrm>
              <a:off x="4965" y="1280"/>
              <a:ext cx="0" cy="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2" name="Text Box 36"/>
            <p:cNvSpPr txBox="1">
              <a:spLocks noChangeArrowheads="1"/>
            </p:cNvSpPr>
            <p:nvPr/>
          </p:nvSpPr>
          <p:spPr bwMode="auto">
            <a:xfrm>
              <a:off x="4651" y="932"/>
              <a:ext cx="1097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&gt; Septum thickness +</a:t>
              </a:r>
              <a:br>
                <a:rPr lang="en-US" sz="1400"/>
              </a:br>
              <a:r>
                <a:rPr lang="en-US" sz="1400"/>
                <a:t>bunch width</a:t>
              </a:r>
            </a:p>
          </p:txBody>
        </p:sp>
      </p:grpSp>
      <p:pic>
        <p:nvPicPr>
          <p:cNvPr id="12701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14" y="3760788"/>
            <a:ext cx="2611584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23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56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Harmonic Kicker Extraction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731126"/>
              </p:ext>
            </p:extLst>
          </p:nvPr>
        </p:nvGraphicFramePr>
        <p:xfrm>
          <a:off x="213330" y="3098486"/>
          <a:ext cx="5085317" cy="3234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63" y="3830287"/>
            <a:ext cx="3354731" cy="2502818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24" y="1166424"/>
            <a:ext cx="2858879" cy="2647021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181347" y="1037414"/>
            <a:ext cx="5408368" cy="1764089"/>
            <a:chOff x="762000" y="1053908"/>
            <a:chExt cx="5408368" cy="1764089"/>
          </a:xfrm>
        </p:grpSpPr>
        <p:sp>
          <p:nvSpPr>
            <p:cNvPr id="15" name="Rectangle 14"/>
            <p:cNvSpPr/>
            <p:nvPr/>
          </p:nvSpPr>
          <p:spPr>
            <a:xfrm>
              <a:off x="1621657" y="2094403"/>
              <a:ext cx="277126" cy="26192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62000" y="1137198"/>
              <a:ext cx="1447800" cy="1112520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828800" y="2249718"/>
              <a:ext cx="2895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691640" y="2194560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7200000">
              <a:off x="2067335" y="1905251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679595" y="1100819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19200" y="1091478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219200" y="2194560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590800" y="1131299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581459" y="1377246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590800" y="1592513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581459" y="18384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14884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51460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88036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24612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61188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764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34340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 rot="3600000">
              <a:off x="2080362" y="1413777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 rot="3600000">
              <a:off x="773214" y="1966431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 rot="7200000">
              <a:off x="767304" y="1413776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cxnSp>
          <p:nvCxnSpPr>
            <p:cNvPr id="37" name="Straight Arrow Connector 36"/>
            <p:cNvCxnSpPr>
              <a:stCxn id="15" idx="2"/>
              <a:endCxn id="38" idx="1"/>
            </p:cNvCxnSpPr>
            <p:nvPr/>
          </p:nvCxnSpPr>
          <p:spPr>
            <a:xfrm>
              <a:off x="1760220" y="2356332"/>
              <a:ext cx="285587" cy="230833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45807" y="2356332"/>
              <a:ext cx="1894338" cy="46166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Harmonic kicker that kicks every 3</a:t>
              </a:r>
              <a:r>
                <a:rPr lang="en-US" sz="1200" baseline="30000" dirty="0" smtClean="0">
                  <a:latin typeface="Arial"/>
                  <a:cs typeface="Arial"/>
                </a:rPr>
                <a:t>rd</a:t>
              </a:r>
              <a:r>
                <a:rPr lang="en-US" sz="1200" dirty="0" smtClean="0">
                  <a:latin typeface="Arial"/>
                  <a:cs typeface="Arial"/>
                </a:rPr>
                <a:t> bunch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61789" y="1053908"/>
              <a:ext cx="33066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Empty ring buckets already kicked out to linac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65254" y="1295341"/>
              <a:ext cx="2827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Ring buckets still occupied by bunches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74103" y="1532273"/>
              <a:ext cx="1556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Empty linac buckets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80360" y="1765930"/>
              <a:ext cx="329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Linac buckets occupied by extracted bunches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4944338" y="837806"/>
            <a:ext cx="4199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Y. </a:t>
            </a:r>
            <a:r>
              <a:rPr lang="en-US" sz="1200" dirty="0" smtClean="0">
                <a:latin typeface="Arial"/>
                <a:cs typeface="Arial"/>
              </a:rPr>
              <a:t>Huang. Phys. Rev. </a:t>
            </a:r>
            <a:r>
              <a:rPr lang="en-US" sz="1200" dirty="0" err="1" smtClean="0">
                <a:latin typeface="Arial"/>
                <a:cs typeface="Arial"/>
              </a:rPr>
              <a:t>Accel</a:t>
            </a:r>
            <a:r>
              <a:rPr lang="en-US" sz="1200" dirty="0" smtClean="0">
                <a:latin typeface="Arial"/>
                <a:cs typeface="Arial"/>
              </a:rPr>
              <a:t> and Beams, 19</a:t>
            </a:r>
            <a:r>
              <a:rPr lang="en-US" sz="1200" dirty="0">
                <a:latin typeface="Arial"/>
                <a:cs typeface="Arial"/>
              </a:rPr>
              <a:t>, 084201 (2016) </a:t>
            </a:r>
          </a:p>
        </p:txBody>
      </p:sp>
      <p:sp>
        <p:nvSpPr>
          <p:cNvPr id="43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44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46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589264" y="120196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Liquid Metal Target </a:t>
            </a:r>
            <a:r>
              <a:rPr lang="en-US" dirty="0" smtClean="0">
                <a:latin typeface="Arial"/>
                <a:cs typeface="Arial"/>
              </a:rPr>
              <a:t>- lead</a:t>
            </a:r>
            <a:r>
              <a:rPr lang="en-US" dirty="0">
                <a:latin typeface="Arial"/>
                <a:cs typeface="Arial"/>
              </a:rPr>
              <a:t>-bismuth eutectic 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boiling point: 1670 °C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Multiple </a:t>
            </a:r>
            <a:r>
              <a:rPr lang="en-US" dirty="0" smtClean="0">
                <a:latin typeface="Arial"/>
                <a:cs typeface="Arial"/>
              </a:rPr>
              <a:t>LBE targets </a:t>
            </a:r>
            <a:r>
              <a:rPr lang="en-US" dirty="0">
                <a:latin typeface="Arial"/>
                <a:cs typeface="Arial"/>
              </a:rPr>
              <a:t>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Natural </a:t>
            </a:r>
            <a:r>
              <a:rPr lang="en-US" dirty="0">
                <a:latin typeface="Arial"/>
                <a:cs typeface="Arial"/>
              </a:rPr>
              <a:t>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Approaching </a:t>
            </a:r>
            <a:r>
              <a:rPr lang="en-US" dirty="0">
                <a:latin typeface="Arial"/>
                <a:cs typeface="Arial"/>
              </a:rPr>
              <a:t>10 kW power level, CW</a:t>
            </a:r>
          </a:p>
        </p:txBody>
      </p:sp>
      <p:pic>
        <p:nvPicPr>
          <p:cNvPr id="29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N:\File Transfer\McCarter, James\LBE pump\20150529_141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890290" y="5130970"/>
            <a:ext cx="3012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ourtesy J. McCarter, </a:t>
            </a:r>
            <a:r>
              <a:rPr lang="en-US" sz="1600" dirty="0" err="1" smtClean="0">
                <a:latin typeface="Arial"/>
                <a:cs typeface="Arial"/>
              </a:rPr>
              <a:t>Niowave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7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55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74369" y="1190292"/>
            <a:ext cx="8604151" cy="4154983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 an efficient,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reliable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radioactive-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cost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ethod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wide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steps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scheme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e+ source R&amp;D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optimizing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intensity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quality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experimental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program in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context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CEBAF 12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JLEIC and LERF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explored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  If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participate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newly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formed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Jefferson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Lab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Group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wiki.jlab.org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/pwg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26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77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-mammals-of-africa-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23" y="1806576"/>
            <a:ext cx="5423115" cy="441123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Synergy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0997" y="1011031"/>
            <a:ext cx="50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The Hippopotamus and Red</a:t>
            </a:r>
            <a:r>
              <a:rPr lang="en-US" dirty="0">
                <a:latin typeface="Arial"/>
                <a:cs typeface="Arial"/>
              </a:rPr>
              <a:t>-Billed </a:t>
            </a:r>
            <a:r>
              <a:rPr lang="en-US" dirty="0" err="1" smtClean="0">
                <a:latin typeface="Arial"/>
                <a:cs typeface="Arial"/>
              </a:rPr>
              <a:t>Oxpecker</a:t>
            </a:r>
            <a:r>
              <a:rPr lang="en-US" smtClean="0">
                <a:latin typeface="Arial"/>
                <a:cs typeface="Arial"/>
              </a:rPr>
              <a:t> share a </a:t>
            </a:r>
            <a:r>
              <a:rPr lang="en-US" dirty="0" smtClean="0">
                <a:latin typeface="Arial"/>
                <a:cs typeface="Arial"/>
              </a:rPr>
              <a:t>positive and synergistic relationship.</a:t>
            </a:r>
            <a:endParaRPr lang="en-US" dirty="0"/>
          </a:p>
        </p:txBody>
      </p:sp>
      <p:sp>
        <p:nvSpPr>
          <p:cNvPr id="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27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95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3006184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Backup Slides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4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28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6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678753" y="963624"/>
            <a:ext cx="772902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latin typeface="Arial"/>
                <a:cs typeface="Arial"/>
              </a:rPr>
              <a:t>M.P. </a:t>
            </a:r>
            <a:r>
              <a:rPr lang="fr-FR" sz="1100" dirty="0" err="1">
                <a:latin typeface="Arial"/>
                <a:cs typeface="Arial"/>
              </a:rPr>
              <a:t>Rekalo</a:t>
            </a:r>
            <a:r>
              <a:rPr lang="fr-FR" sz="1100" dirty="0">
                <a:latin typeface="Arial"/>
                <a:cs typeface="Arial"/>
              </a:rPr>
              <a:t>, E. </a:t>
            </a:r>
            <a:r>
              <a:rPr lang="fr-FR" sz="1100" dirty="0" err="1">
                <a:latin typeface="Arial"/>
                <a:cs typeface="Arial"/>
              </a:rPr>
              <a:t>Tomasi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Gustafsson</a:t>
            </a:r>
            <a:r>
              <a:rPr lang="fr-FR" sz="1100" dirty="0">
                <a:latin typeface="Arial"/>
                <a:cs typeface="Arial"/>
              </a:rPr>
              <a:t>, NPA 742 (2004) 322     C. Carlson, M. </a:t>
            </a:r>
            <a:r>
              <a:rPr lang="fr-FR" sz="1100" dirty="0" err="1">
                <a:latin typeface="Arial"/>
                <a:cs typeface="Arial"/>
              </a:rPr>
              <a:t>Vanderhaeghen</a:t>
            </a:r>
            <a:r>
              <a:rPr lang="fr-FR" sz="1100" dirty="0">
                <a:latin typeface="Arial"/>
                <a:cs typeface="Arial"/>
              </a:rPr>
              <a:t>, ARNPS 57 (2007</a:t>
            </a:r>
            <a:r>
              <a:rPr lang="fr-FR" sz="1100" dirty="0" smtClean="0">
                <a:latin typeface="Arial"/>
                <a:cs typeface="Arial"/>
              </a:rPr>
              <a:t>) 171</a:t>
            </a:r>
            <a:endParaRPr lang="fr-FR" sz="1100" dirty="0">
              <a:latin typeface="Arial"/>
              <a:cs typeface="Arial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89268" y="5651600"/>
            <a:ext cx="8636000" cy="58477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Combining</a:t>
            </a:r>
            <a:r>
              <a:rPr lang="en-US" sz="1600">
                <a:solidFill>
                  <a:srgbClr val="008000"/>
                </a:solidFill>
                <a:latin typeface="Arial"/>
                <a:cs typeface="Arial"/>
              </a:rPr>
              <a:t> Polarized electrons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lang="en-US" sz="1600">
                <a:solidFill>
                  <a:srgbClr val="008000"/>
                </a:solidFill>
                <a:latin typeface="Arial"/>
                <a:cs typeface="Arial"/>
              </a:rPr>
              <a:t> positrons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 allows a </a:t>
            </a:r>
            <a:r>
              <a:rPr lang="en-US" sz="1600">
                <a:solidFill>
                  <a:srgbClr val="FF0000"/>
                </a:solidFill>
                <a:latin typeface="Arial"/>
                <a:cs typeface="Arial"/>
              </a:rPr>
              <a:t>model independent separation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 of the electromagnetic form factors of the nucleon.</a:t>
            </a:r>
            <a:endParaRPr lang="en-US" sz="1600" baseline="30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1310750" y="1437833"/>
            <a:ext cx="653891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</a:pP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Arial"/>
              </a:rPr>
              <a:t>Unpolarized e</a:t>
            </a:r>
            <a:r>
              <a:rPr lang="fr-FR" sz="1600" baseline="30000" dirty="0">
                <a:solidFill>
                  <a:srgbClr val="FF0000"/>
                </a:solidFill>
                <a:latin typeface="Arial"/>
                <a:cs typeface="Arial"/>
              </a:rPr>
              <a:t>±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elastic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scattering</a:t>
            </a:r>
            <a:r>
              <a:rPr lang="fr-FR" sz="1600" dirty="0">
                <a:latin typeface="Arial"/>
                <a:cs typeface="Arial"/>
              </a:rPr>
              <a:t> and </a:t>
            </a:r>
            <a:r>
              <a:rPr lang="fr-FR" sz="1600" dirty="0" err="1">
                <a:solidFill>
                  <a:srgbClr val="FF0000"/>
                </a:solidFill>
                <a:latin typeface="Arial"/>
                <a:cs typeface="Arial"/>
              </a:rPr>
              <a:t>polarization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Arial"/>
                <a:cs typeface="Arial"/>
              </a:rPr>
              <a:t>transfer</a:t>
            </a:r>
            <a:r>
              <a:rPr lang="fr-FR" sz="1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Arial"/>
              </a:rPr>
              <a:t>observables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 smtClean="0">
                <a:latin typeface="Arial"/>
                <a:cs typeface="Arial"/>
              </a:rPr>
              <a:t>from</a:t>
            </a:r>
            <a:r>
              <a:rPr lang="fr-FR" sz="1600" dirty="0" smtClean="0">
                <a:latin typeface="Arial"/>
                <a:cs typeface="Arial"/>
              </a:rPr>
              <a:t> the </a:t>
            </a:r>
            <a:r>
              <a:rPr lang="fr-FR" sz="1600" dirty="0" err="1">
                <a:latin typeface="Arial"/>
                <a:cs typeface="Arial"/>
              </a:rPr>
              <a:t>nucleon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involve</a:t>
            </a:r>
            <a:r>
              <a:rPr lang="fr-FR" sz="1600" dirty="0">
                <a:latin typeface="Arial"/>
                <a:cs typeface="Arial"/>
              </a:rPr>
              <a:t> up to </a:t>
            </a:r>
            <a:r>
              <a:rPr lang="fr-FR" sz="1600" dirty="0">
                <a:solidFill>
                  <a:srgbClr val="0000FF"/>
                </a:solidFill>
                <a:latin typeface="Arial"/>
                <a:cs typeface="Arial"/>
              </a:rPr>
              <a:t>5 </a:t>
            </a:r>
            <a:r>
              <a:rPr lang="fr-FR" sz="1600" dirty="0" err="1">
                <a:solidFill>
                  <a:srgbClr val="0000FF"/>
                </a:solidFill>
                <a:latin typeface="Arial"/>
                <a:cs typeface="Arial"/>
              </a:rPr>
              <a:t>unknown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quantities</a:t>
            </a:r>
            <a:r>
              <a:rPr lang="fr-FR" sz="1600" dirty="0">
                <a:latin typeface="Arial"/>
                <a:cs typeface="Arial"/>
              </a:rPr>
              <a:t>. 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1918188" y="4998760"/>
            <a:ext cx="58438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5 unknown contributions for 6 independent observables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1006252" y="3036670"/>
            <a:ext cx="11425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200" dirty="0">
                <a:solidFill>
                  <a:srgbClr val="008000"/>
                </a:solidFill>
                <a:latin typeface="Arial"/>
                <a:cs typeface="Arial"/>
              </a:rPr>
              <a:t>Cross Section</a:t>
            </a: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060992" y="4329135"/>
            <a:ext cx="9887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200" dirty="0" err="1">
                <a:solidFill>
                  <a:srgbClr val="008000"/>
                </a:solidFill>
                <a:latin typeface="Arial"/>
                <a:cs typeface="Arial"/>
              </a:rPr>
              <a:t>Polarization</a:t>
            </a:r>
            <a:endParaRPr lang="fr-FR" sz="1200" dirty="0">
              <a:solidFill>
                <a:srgbClr val="008000"/>
              </a:solidFill>
              <a:latin typeface="Arial"/>
              <a:cs typeface="Arial"/>
            </a:endParaRPr>
          </a:p>
          <a:p>
            <a:pPr algn="ctr"/>
            <a:r>
              <a:rPr lang="fr-FR" sz="1200" dirty="0" smtClean="0">
                <a:solidFill>
                  <a:srgbClr val="008000"/>
                </a:solidFill>
                <a:latin typeface="Arial"/>
                <a:cs typeface="Arial"/>
              </a:rPr>
              <a:t>Transfer</a:t>
            </a:r>
            <a:endParaRPr lang="fr-FR" sz="12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cxnSp>
        <p:nvCxnSpPr>
          <p:cNvPr id="16" name="AutoShape 34"/>
          <p:cNvCxnSpPr>
            <a:cxnSpLocks noChangeShapeType="1"/>
          </p:cNvCxnSpPr>
          <p:nvPr/>
        </p:nvCxnSpPr>
        <p:spPr bwMode="auto">
          <a:xfrm flipV="1">
            <a:off x="1565480" y="2601822"/>
            <a:ext cx="864393" cy="294862"/>
          </a:xfrm>
          <a:prstGeom prst="bentConnector3">
            <a:avLst>
              <a:gd name="adj1" fmla="val -660"/>
            </a:avLst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AutoShape 35"/>
          <p:cNvCxnSpPr>
            <a:cxnSpLocks noChangeShapeType="1"/>
            <a:stCxn id="15" idx="0"/>
          </p:cNvCxnSpPr>
          <p:nvPr/>
        </p:nvCxnSpPr>
        <p:spPr bwMode="auto">
          <a:xfrm rot="5400000" flipH="1" flipV="1">
            <a:off x="1591069" y="3467934"/>
            <a:ext cx="825499" cy="896904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AutoShape 36"/>
          <p:cNvCxnSpPr>
            <a:cxnSpLocks noChangeShapeType="1"/>
            <a:stCxn id="15" idx="0"/>
          </p:cNvCxnSpPr>
          <p:nvPr/>
        </p:nvCxnSpPr>
        <p:spPr bwMode="auto">
          <a:xfrm rot="5400000" flipH="1" flipV="1">
            <a:off x="1877612" y="3754477"/>
            <a:ext cx="252413" cy="896905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2523225" y="2295434"/>
            <a:ext cx="6192837" cy="612775"/>
            <a:chOff x="1481138" y="2974975"/>
            <a:chExt cx="6192837" cy="612775"/>
          </a:xfrm>
        </p:grpSpPr>
        <p:sp>
          <p:nvSpPr>
            <p:cNvPr id="24" name="Oval 30"/>
            <p:cNvSpPr>
              <a:spLocks noChangeArrowheads="1"/>
            </p:cNvSpPr>
            <p:nvPr/>
          </p:nvSpPr>
          <p:spPr bwMode="auto">
            <a:xfrm>
              <a:off x="5364163" y="3189288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1"/>
            <p:cNvSpPr>
              <a:spLocks noChangeArrowheads="1"/>
            </p:cNvSpPr>
            <p:nvPr/>
          </p:nvSpPr>
          <p:spPr bwMode="auto">
            <a:xfrm>
              <a:off x="3144838" y="3179763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6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3728981"/>
                </p:ext>
              </p:extLst>
            </p:nvPr>
          </p:nvGraphicFramePr>
          <p:xfrm>
            <a:off x="1481138" y="2974975"/>
            <a:ext cx="6192837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75" name="Equation" r:id="rId3" imgW="3974760" imgH="393480" progId="Equation.3">
                    <p:embed/>
                  </p:oleObj>
                </mc:Choice>
                <mc:Fallback>
                  <p:oleObj name="Equation" r:id="rId3" imgW="39747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1138" y="2974975"/>
                          <a:ext cx="6192837" cy="612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2523225" y="3087711"/>
            <a:ext cx="5973763" cy="671512"/>
            <a:chOff x="1590675" y="3595688"/>
            <a:chExt cx="5973763" cy="671512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4294188" y="3851275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526088" y="3851275"/>
              <a:ext cx="198437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1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896380"/>
                </p:ext>
              </p:extLst>
            </p:nvPr>
          </p:nvGraphicFramePr>
          <p:xfrm>
            <a:off x="1590675" y="3595688"/>
            <a:ext cx="5973763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76" name="Equation" r:id="rId5" imgW="3949560" imgH="444240" progId="Equation.3">
                    <p:embed/>
                  </p:oleObj>
                </mc:Choice>
                <mc:Fallback>
                  <p:oleObj name="Equation" r:id="rId5" imgW="39495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0675" y="3595688"/>
                          <a:ext cx="5973763" cy="671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/>
          <p:cNvGrpSpPr/>
          <p:nvPr/>
        </p:nvGrpSpPr>
        <p:grpSpPr>
          <a:xfrm>
            <a:off x="2523225" y="3816172"/>
            <a:ext cx="4279900" cy="452437"/>
            <a:chOff x="2444750" y="4278313"/>
            <a:chExt cx="4279900" cy="452437"/>
          </a:xfrm>
        </p:grpSpPr>
        <p:sp>
          <p:nvSpPr>
            <p:cNvPr id="33" name="Oval 27"/>
            <p:cNvSpPr>
              <a:spLocks noChangeArrowheads="1"/>
            </p:cNvSpPr>
            <p:nvPr/>
          </p:nvSpPr>
          <p:spPr bwMode="auto">
            <a:xfrm>
              <a:off x="4435475" y="4446588"/>
              <a:ext cx="198438" cy="2159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3637668"/>
                </p:ext>
              </p:extLst>
            </p:nvPr>
          </p:nvGraphicFramePr>
          <p:xfrm>
            <a:off x="2444750" y="4278313"/>
            <a:ext cx="4279900" cy="452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77" name="Equation" r:id="rId7" imgW="2755800" imgH="291960" progId="Equation.3">
                    <p:embed/>
                  </p:oleObj>
                </mc:Choice>
                <mc:Fallback>
                  <p:oleObj name="Equation" r:id="rId7" imgW="275580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4750" y="4278313"/>
                          <a:ext cx="4279900" cy="452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Electromagnetic Form Factors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29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34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z="1600" smtClean="0">
                <a:solidFill>
                  <a:srgbClr val="000000"/>
                </a:solidFill>
                <a:latin typeface="Arial"/>
                <a:cs typeface="Arial"/>
              </a:rPr>
              <a:pPr/>
              <a:t>3</a:t>
            </a:fld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 r="7066"/>
          <a:stretch>
            <a:fillRect/>
          </a:stretch>
        </p:blipFill>
        <p:spPr bwMode="auto">
          <a:xfrm>
            <a:off x="244497" y="881171"/>
            <a:ext cx="3729489" cy="261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587112" y="826426"/>
            <a:ext cx="41700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Jefferson Lab’s CEBAF Accelerator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CW electron beams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 to 4 Halls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Electron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Polarization 85-90%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Max Energy: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11 </a:t>
            </a:r>
            <a:r>
              <a:rPr lang="en-US" dirty="0" err="1" smtClean="0">
                <a:solidFill>
                  <a:srgbClr val="008000"/>
                </a:solidFill>
                <a:latin typeface="Arial"/>
                <a:cs typeface="Arial"/>
              </a:rPr>
              <a:t>GeV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(ABC) /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12GeV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(D)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Max Current: 85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8452" y="5501494"/>
            <a:ext cx="47275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The 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</a:rPr>
              <a:t>charge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</a:rPr>
              <a:t>polarization</a:t>
            </a:r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of the probe beam provide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degrees of freedom</a:t>
            </a:r>
            <a:r>
              <a:rPr lang="en-US" sz="1600" dirty="0" smtClean="0">
                <a:latin typeface="Arial"/>
                <a:cs typeface="Arial"/>
              </a:rPr>
              <a:t> which isolate physical observables of great interest.</a:t>
            </a:r>
          </a:p>
        </p:txBody>
      </p:sp>
      <p:pic>
        <p:nvPicPr>
          <p:cNvPr id="18" name="Picture 17" descr="Screen Shot 2015-02-17 at 3.5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31" y="2463460"/>
            <a:ext cx="2738226" cy="38298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073" y="3563662"/>
            <a:ext cx="56784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CEBAF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physics would benefit from a polarized positron beam: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Interference (Two Photon, GPD’s, WNC)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Standard Model Test (Dark Matter, </a:t>
            </a:r>
            <a:r>
              <a:rPr lang="fr-FR" sz="14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sz="1400" baseline="-25000" dirty="0">
                <a:solidFill>
                  <a:srgbClr val="FF0000"/>
                </a:solidFill>
                <a:latin typeface="Arial"/>
                <a:cs typeface="Arial"/>
              </a:rPr>
              <a:t>3q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endParaRPr lang="en-US" sz="14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Other facilities may benefit from polarized positrons: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Electron Ion Collider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(spin EMC, Strange/Charm 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PDF’s)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Low Energy Source (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spintronic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devices, 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ferromagnetics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Polarized Positron Beam Applications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983747"/>
              </p:ext>
            </p:extLst>
          </p:nvPr>
        </p:nvGraphicFramePr>
        <p:xfrm>
          <a:off x="2112890" y="2132384"/>
          <a:ext cx="5272797" cy="272723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180625"/>
                <a:gridCol w="3092172"/>
              </a:tblGrid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Beam Quantity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 smtClean="0">
                          <a:latin typeface="+mn-lt"/>
                          <a:cs typeface="+mn-cs"/>
                        </a:rPr>
                        <a:t>User</a:t>
                      </a:r>
                      <a:r>
                        <a:rPr lang="en-US" b="1" i="0" baseline="0" dirty="0" smtClean="0">
                          <a:latin typeface="+mn-lt"/>
                          <a:cs typeface="+mn-cs"/>
                        </a:rPr>
                        <a:t> Interest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Intensity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10 </a:t>
                      </a:r>
                      <a:r>
                        <a:rPr lang="en-US" dirty="0" err="1" smtClean="0"/>
                        <a:t>nA</a:t>
                      </a:r>
                      <a:endParaRPr lang="en-US" b="0" i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Duty Factor 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100 % (</a:t>
                      </a:r>
                      <a:r>
                        <a:rPr lang="en-US" dirty="0" err="1" smtClean="0"/>
                        <a:t>cw</a:t>
                      </a:r>
                      <a:r>
                        <a:rPr lang="en-US" dirty="0" smtClean="0"/>
                        <a:t>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Bunch Frequency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499 MHz</a:t>
                      </a:r>
                      <a:r>
                        <a:rPr lang="en-US" baseline="0" dirty="0" smtClean="0"/>
                        <a:t> (or sub-harmonic)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Polarization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50 %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Helicity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Rapid reversal (&gt; 30 Hz)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1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2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3206" y="937974"/>
            <a:ext cx="8057741" cy="5217165"/>
            <a:chOff x="1095153" y="1251027"/>
            <a:chExt cx="7586634" cy="4735102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153" y="1251027"/>
              <a:ext cx="6784149" cy="47351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470" y="1732964"/>
              <a:ext cx="1657317" cy="139302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807576" y="88779"/>
            <a:ext cx="70110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Summary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Asymmetries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30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77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dirty="0" smtClean="0"/>
              <a:t>10 MeV Accelerator with Positron Target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94" y="1066800"/>
            <a:ext cx="8909430" cy="28565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76200" y="3810000"/>
            <a:ext cx="9022814" cy="304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dirty="0" smtClean="0"/>
              <a:t>Electron Source</a:t>
            </a:r>
          </a:p>
          <a:p>
            <a:pPr lvl="1"/>
            <a:r>
              <a:rPr lang="en-US" sz="1800" kern="0" dirty="0" smtClean="0"/>
              <a:t>350 MHz, 100 kV normal-conducting resonant cavity</a:t>
            </a:r>
          </a:p>
          <a:p>
            <a:pPr lvl="1"/>
            <a:r>
              <a:rPr lang="en-US" sz="1800" kern="0" dirty="0" smtClean="0"/>
              <a:t>integrated, gated thermionic cathode</a:t>
            </a:r>
          </a:p>
          <a:p>
            <a:pPr marL="0" indent="0">
              <a:buNone/>
            </a:pPr>
            <a:r>
              <a:rPr lang="en-US" sz="2000" kern="0" dirty="0" smtClean="0"/>
              <a:t>10 MV superconducting cryomodule</a:t>
            </a:r>
          </a:p>
          <a:p>
            <a:pPr lvl="1"/>
            <a:r>
              <a:rPr lang="en-US" sz="1800" kern="0" dirty="0" smtClean="0"/>
              <a:t>3-cell, 350 MHz niobium resonator</a:t>
            </a:r>
          </a:p>
          <a:p>
            <a:pPr lvl="1"/>
            <a:r>
              <a:rPr lang="en-US" sz="1800" kern="0" dirty="0" smtClean="0"/>
              <a:t>thermal and magnetic shields</a:t>
            </a:r>
          </a:p>
          <a:p>
            <a:pPr marL="57150" indent="0">
              <a:buNone/>
            </a:pPr>
            <a:r>
              <a:rPr lang="en-US" sz="2000" kern="0" dirty="0" smtClean="0"/>
              <a:t>Proof of concept test successfully complete with simplified LBE target</a:t>
            </a:r>
            <a:endParaRPr lang="en-US" sz="2000" kern="0" dirty="0"/>
          </a:p>
          <a:p>
            <a:pPr lvl="1"/>
            <a:endParaRPr lang="en-US" sz="2400" kern="0" dirty="0" smtClean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3486" y="4973197"/>
            <a:ext cx="3200297" cy="88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2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31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684368" y="133351"/>
            <a:ext cx="8189417" cy="55641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5pPr>
            <a:lvl6pPr marL="45714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6pPr>
            <a:lvl7pPr marL="914293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7pPr>
            <a:lvl8pPr marL="137144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8pPr>
            <a:lvl9pPr marL="182858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rgbClr val="141654"/>
                </a:solidFill>
              </a:rPr>
              <a:t>Liquid Metal Target Design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1018683"/>
            <a:ext cx="890981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Input electron beam passes through: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0.25 mm 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2 mm LBE, for highest rate of production of e</a:t>
            </a:r>
            <a:r>
              <a:rPr lang="en-US" sz="2000" baseline="30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+</a:t>
            </a: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0.25 mm SS</a:t>
            </a:r>
          </a:p>
          <a:p>
            <a:pPr algn="l"/>
            <a:r>
              <a:rPr lang="en-US" sz="20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Prototype target expected to handle &gt;10 kW</a:t>
            </a:r>
            <a:endParaRPr lang="en-US" sz="2000" dirty="0">
              <a:solidFill>
                <a:srgbClr val="3333CC">
                  <a:lumMod val="50000"/>
                </a:srgbClr>
              </a:solidFill>
              <a:latin typeface="Times New Roman"/>
            </a:endParaRPr>
          </a:p>
          <a:p>
            <a:pPr algn="l"/>
            <a:endParaRPr lang="en-US" sz="2400" dirty="0" smtClean="0">
              <a:solidFill>
                <a:srgbClr val="3333CC">
                  <a:lumMod val="50000"/>
                </a:srgbClr>
              </a:solidFill>
              <a:latin typeface="Times New Roman"/>
            </a:endParaRPr>
          </a:p>
          <a:p>
            <a:pPr marL="742896" lvl="1" indent="-28575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/>
            </a:endParaRPr>
          </a:p>
          <a:p>
            <a:pPr marL="742896" lvl="1" indent="-28575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6"/>
          <a:stretch/>
        </p:blipFill>
        <p:spPr bwMode="auto">
          <a:xfrm>
            <a:off x="3485401" y="3061577"/>
            <a:ext cx="3581656" cy="305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1875" y="2878835"/>
            <a:ext cx="186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41654"/>
                </a:solidFill>
                <a:latin typeface="Times New Roman"/>
              </a:rPr>
              <a:t>Stainless Steel</a:t>
            </a:r>
            <a:endParaRPr lang="en-US" dirty="0">
              <a:solidFill>
                <a:srgbClr val="141654"/>
              </a:solidFill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09695" y="2858432"/>
            <a:ext cx="381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41654"/>
                </a:solidFill>
                <a:latin typeface="Times New Roman"/>
              </a:rPr>
              <a:t>Thin layer of lead-bismuth eutectic</a:t>
            </a:r>
            <a:endParaRPr lang="en-US" dirty="0">
              <a:solidFill>
                <a:srgbClr val="141654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7469" y="3744041"/>
            <a:ext cx="139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41654"/>
                </a:solidFill>
                <a:latin typeface="Times New Roman"/>
              </a:rPr>
              <a:t>Input (e</a:t>
            </a:r>
            <a:r>
              <a:rPr lang="en-US" baseline="30000" dirty="0" smtClean="0">
                <a:solidFill>
                  <a:srgbClr val="141654"/>
                </a:solidFill>
                <a:latin typeface="Times New Roman"/>
              </a:rPr>
              <a:t>-</a:t>
            </a:r>
            <a:r>
              <a:rPr lang="en-US" dirty="0" smtClean="0">
                <a:solidFill>
                  <a:srgbClr val="141654"/>
                </a:solidFill>
                <a:latin typeface="Times New Roman"/>
              </a:rPr>
              <a:t>)</a:t>
            </a:r>
            <a:endParaRPr lang="en-US" dirty="0">
              <a:solidFill>
                <a:srgbClr val="141654"/>
              </a:solidFill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6703" y="3548393"/>
            <a:ext cx="181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41654"/>
                </a:solidFill>
                <a:latin typeface="Times New Roman"/>
              </a:rPr>
              <a:t>Output (e</a:t>
            </a:r>
            <a:r>
              <a:rPr lang="en-US" baseline="30000" dirty="0" smtClean="0">
                <a:solidFill>
                  <a:srgbClr val="141654"/>
                </a:solidFill>
                <a:latin typeface="Times New Roman"/>
              </a:rPr>
              <a:t>-</a:t>
            </a:r>
            <a:r>
              <a:rPr lang="en-US" dirty="0" smtClean="0">
                <a:solidFill>
                  <a:srgbClr val="141654"/>
                </a:solidFill>
                <a:latin typeface="Times New Roman"/>
              </a:rPr>
              <a:t>,e</a:t>
            </a:r>
            <a:r>
              <a:rPr lang="en-US" baseline="30000" dirty="0" smtClean="0">
                <a:solidFill>
                  <a:srgbClr val="141654"/>
                </a:solidFill>
                <a:latin typeface="Times New Roman"/>
              </a:rPr>
              <a:t>+</a:t>
            </a:r>
            <a:r>
              <a:rPr lang="en-US" dirty="0" smtClean="0">
                <a:solidFill>
                  <a:srgbClr val="141654"/>
                </a:solidFill>
                <a:latin typeface="Times New Roman"/>
              </a:rPr>
              <a:t>,</a:t>
            </a:r>
            <a:r>
              <a:rPr lang="el-GR" dirty="0" smtClean="0">
                <a:solidFill>
                  <a:srgbClr val="141654"/>
                </a:solidFill>
                <a:latin typeface="Times New Roman"/>
              </a:rPr>
              <a:t>γ</a:t>
            </a:r>
            <a:r>
              <a:rPr lang="en-US" dirty="0" smtClean="0">
                <a:solidFill>
                  <a:srgbClr val="141654"/>
                </a:solidFill>
                <a:latin typeface="Times New Roman"/>
              </a:rPr>
              <a:t>)</a:t>
            </a:r>
            <a:endParaRPr lang="en-US" dirty="0">
              <a:solidFill>
                <a:srgbClr val="141654"/>
              </a:solidFill>
              <a:latin typeface="Times New Roman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74656" y="4102391"/>
            <a:ext cx="973924" cy="668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80699" y="3320541"/>
            <a:ext cx="1557076" cy="1216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81655" y="3305473"/>
            <a:ext cx="1594574" cy="13277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2"/>
          </p:cNvCxnSpPr>
          <p:nvPr/>
        </p:nvCxnSpPr>
        <p:spPr>
          <a:xfrm flipH="1">
            <a:off x="5296321" y="3227764"/>
            <a:ext cx="2321027" cy="1649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2"/>
          </p:cNvCxnSpPr>
          <p:nvPr/>
        </p:nvCxnSpPr>
        <p:spPr>
          <a:xfrm flipH="1">
            <a:off x="6886707" y="3917725"/>
            <a:ext cx="908092" cy="875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21073" y="4948373"/>
            <a:ext cx="1416702" cy="0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508573" y="4948373"/>
            <a:ext cx="1416702" cy="0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921073" y="4792798"/>
            <a:ext cx="1416702" cy="0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921073" y="5100773"/>
            <a:ext cx="1416702" cy="0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524198" y="5100773"/>
            <a:ext cx="1362506" cy="317500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524198" y="4473590"/>
            <a:ext cx="1362506" cy="319208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93289" y="4876800"/>
            <a:ext cx="4186120" cy="1557544"/>
          </a:xfrm>
          <a:prstGeom prst="rect">
            <a:avLst/>
          </a:prstGeom>
        </p:spPr>
        <p:txBody>
          <a:bodyPr/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141654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141654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141654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41654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41654"/>
                </a:solidFill>
                <a:latin typeface="+mn-lt"/>
              </a:defRPr>
            </a:lvl5pPr>
            <a:lvl6pPr marL="2514306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453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8599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5746" indent="-22857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dirty="0" smtClean="0">
                <a:cs typeface="Arial" panose="020B0604020202020204" pitchFamily="34" charset="0"/>
              </a:rPr>
              <a:t>Lead-bismuth eutectic (LBE)</a:t>
            </a:r>
          </a:p>
          <a:p>
            <a:pPr marL="457146" lvl="1" indent="0">
              <a:buNone/>
            </a:pPr>
            <a:r>
              <a:rPr lang="en-US" sz="1800" kern="0" dirty="0" smtClean="0">
                <a:cs typeface="Arial" panose="020B0604020202020204" pitchFamily="34" charset="0"/>
              </a:rPr>
              <a:t>Low melting point: 124°C</a:t>
            </a:r>
          </a:p>
          <a:p>
            <a:pPr marL="457146" lvl="1" indent="0">
              <a:buNone/>
            </a:pPr>
            <a:r>
              <a:rPr lang="en-US" sz="1800" kern="0" dirty="0" smtClean="0">
                <a:cs typeface="Arial" panose="020B0604020202020204" pitchFamily="34" charset="0"/>
              </a:rPr>
              <a:t>High boiling point: 1670 °C</a:t>
            </a:r>
          </a:p>
          <a:p>
            <a:pPr marL="457146" lvl="1" indent="0">
              <a:buNone/>
            </a:pPr>
            <a:r>
              <a:rPr lang="en-US" sz="1800" kern="0" dirty="0" smtClean="0">
                <a:cs typeface="Arial" panose="020B0604020202020204" pitchFamily="34" charset="0"/>
              </a:rPr>
              <a:t>Z = 82, 83</a:t>
            </a:r>
          </a:p>
          <a:p>
            <a:pPr lvl="1"/>
            <a:endParaRPr lang="en-US" sz="3200" kern="0" dirty="0" smtClean="0"/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9695" y="1152097"/>
            <a:ext cx="3200297" cy="88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32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155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1089542"/>
            <a:ext cx="2755802" cy="2406651"/>
          </a:xfrm>
          <a:prstGeom prst="rect">
            <a:avLst/>
          </a:prstGeom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66159" y="-55815"/>
            <a:ext cx="5719312" cy="680846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5pPr>
            <a:lvl6pPr marL="45714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6pPr>
            <a:lvl7pPr marL="914293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7pPr>
            <a:lvl8pPr marL="137144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8pPr>
            <a:lvl9pPr marL="182858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rgbClr val="141654"/>
                </a:solidFill>
              </a:rPr>
              <a:t>Liquid Metal Target Testing</a:t>
            </a:r>
          </a:p>
        </p:txBody>
      </p:sp>
      <p:pic>
        <p:nvPicPr>
          <p:cNvPr id="1026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2891831" y="1045345"/>
            <a:ext cx="1474331" cy="325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6607" y="1881985"/>
            <a:ext cx="673657" cy="57343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~1 m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4343400"/>
            <a:ext cx="58182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Successfully tested LBE target systems based on:</a:t>
            </a:r>
          </a:p>
          <a:p>
            <a:pPr marL="457200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Natural Circulation</a:t>
            </a:r>
          </a:p>
          <a:p>
            <a:pPr marL="914400" lvl="1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Multiple targets tested on various accelerators</a:t>
            </a:r>
          </a:p>
          <a:p>
            <a:pPr marL="914400" lvl="1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Approaching 10 kW power level, CW</a:t>
            </a:r>
          </a:p>
          <a:p>
            <a:pPr marL="457200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Mechanical Pumping</a:t>
            </a:r>
          </a:p>
          <a:p>
            <a:pPr marL="914400" lvl="1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Submerged impellor</a:t>
            </a:r>
          </a:p>
          <a:p>
            <a:pPr marL="457200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Electromagnetic Pumping</a:t>
            </a:r>
          </a:p>
          <a:p>
            <a:pPr marL="914400" lvl="1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CC">
                    <a:lumMod val="50000"/>
                  </a:srgbClr>
                </a:solidFill>
                <a:latin typeface="Times New Roman"/>
              </a:rPr>
              <a:t>Current through LBE in magnetic field</a:t>
            </a:r>
            <a:endParaRPr lang="en-US" sz="1600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Picture 3" descr="N:\File Transfer\McCarter, James\LBE pump\20150529_141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53" y="1045345"/>
            <a:ext cx="2438380" cy="325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517744" y="3583438"/>
            <a:ext cx="1378446" cy="27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047277" y="3810000"/>
            <a:ext cx="76923" cy="990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752600" y="5620672"/>
            <a:ext cx="1333138" cy="72854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0118" y="1047827"/>
            <a:ext cx="3200297" cy="88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5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050" i="1" smtClean="0">
                <a:solidFill>
                  <a:srgbClr val="FFFFFF"/>
                </a:solidFill>
                <a:latin typeface="Arial"/>
                <a:cs typeface="Arial"/>
              </a:rPr>
              <a:pPr/>
              <a:t>33</a:t>
            </a:fld>
            <a:endParaRPr lang="en-US" sz="105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07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81483" y="139377"/>
            <a:ext cx="78486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Times New Roman" pitchFamily="18" charset="0"/>
              </a:defRPr>
            </a:lvl5pPr>
            <a:lvl6pPr marL="45714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6pPr>
            <a:lvl7pPr marL="914293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7pPr>
            <a:lvl8pPr marL="137144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8pPr>
            <a:lvl9pPr marL="182858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Positron System Hardware</a:t>
            </a:r>
            <a:endParaRPr lang="en-US" kern="0" dirty="0">
              <a:solidFill>
                <a:srgbClr val="141654"/>
              </a:solidFill>
            </a:endParaRPr>
          </a:p>
        </p:txBody>
      </p:sp>
      <p:pic>
        <p:nvPicPr>
          <p:cNvPr id="1026" name="Picture 2" descr="N:\Project Engineering\15-0014 Liquid Metal Target for Positrons (Phase II)\Photos\20160804_1417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11695" b="13220"/>
          <a:stretch/>
        </p:blipFill>
        <p:spPr bwMode="auto">
          <a:xfrm>
            <a:off x="1933802" y="1212254"/>
            <a:ext cx="5053267" cy="52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5859" y="1212254"/>
            <a:ext cx="179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Liquid Metal</a:t>
            </a:r>
          </a:p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Converter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6458" y="5379153"/>
            <a:ext cx="23748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Capture Solenoid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4922" y="2870522"/>
            <a:ext cx="12500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Separation</a:t>
            </a:r>
          </a:p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Dipole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1357" y="5773172"/>
            <a:ext cx="2318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Positron Solenoids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8541" y="2241994"/>
            <a:ext cx="18813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Electron Dump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9446" y="4115469"/>
            <a:ext cx="17801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Positron Target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337" y="4484801"/>
            <a:ext cx="15679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41654"/>
                </a:solidFill>
                <a:latin typeface="+mj-lt"/>
              </a:rPr>
              <a:t>Converter Solenoid</a:t>
            </a:r>
            <a:endParaRPr lang="en-US" dirty="0">
              <a:solidFill>
                <a:srgbClr val="141654"/>
              </a:solidFill>
              <a:latin typeface="+mj-lt"/>
            </a:endParaRPr>
          </a:p>
        </p:txBody>
      </p:sp>
      <p:cxnSp>
        <p:nvCxnSpPr>
          <p:cNvPr id="13" name="Straight Connector 12"/>
          <p:cNvCxnSpPr>
            <a:stCxn id="6" idx="2"/>
          </p:cNvCxnSpPr>
          <p:nvPr/>
        </p:nvCxnSpPr>
        <p:spPr>
          <a:xfrm>
            <a:off x="1171159" y="1858585"/>
            <a:ext cx="2185499" cy="1937911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504709" y="4115469"/>
            <a:ext cx="1493134" cy="641727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0"/>
          </p:cNvCxnSpPr>
          <p:nvPr/>
        </p:nvCxnSpPr>
        <p:spPr>
          <a:xfrm flipV="1">
            <a:off x="3253908" y="4115469"/>
            <a:ext cx="531014" cy="1263684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 flipH="1">
            <a:off x="4305783" y="3516853"/>
            <a:ext cx="104172" cy="279643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79939" y="2611326"/>
            <a:ext cx="0" cy="905527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1" idx="2"/>
          </p:cNvCxnSpPr>
          <p:nvPr/>
        </p:nvCxnSpPr>
        <p:spPr>
          <a:xfrm flipH="1">
            <a:off x="6599446" y="4484801"/>
            <a:ext cx="890076" cy="894352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9" idx="0"/>
          </p:cNvCxnSpPr>
          <p:nvPr/>
        </p:nvCxnSpPr>
        <p:spPr>
          <a:xfrm flipH="1" flipV="1">
            <a:off x="4878541" y="4386805"/>
            <a:ext cx="722060" cy="1386367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9" idx="0"/>
          </p:cNvCxnSpPr>
          <p:nvPr/>
        </p:nvCxnSpPr>
        <p:spPr>
          <a:xfrm flipV="1">
            <a:off x="5600601" y="4884516"/>
            <a:ext cx="279338" cy="888656"/>
          </a:xfrm>
          <a:prstGeom prst="line">
            <a:avLst/>
          </a:prstGeom>
          <a:ln w="28575">
            <a:solidFill>
              <a:srgbClr val="141654"/>
            </a:solidFill>
            <a:tailEnd type="triangle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939" y="973169"/>
            <a:ext cx="3200297" cy="88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3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62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" name="Image" r:id="rId6" imgW="9000000" imgH="6500423" progId="PSP7.Image">
                        <p:embed/>
                      </p:oleObj>
                    </mc:Choice>
                    <mc:Fallback>
                      <p:oleObj name="Image" r:id="rId6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1" name="Equation" r:id="rId12" imgW="1206360" imgH="457200" progId="Equation.3">
                      <p:embed/>
                    </p:oleObj>
                  </mc:Choice>
                  <mc:Fallback>
                    <p:oleObj name="Equation" r:id="rId12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944086" y="139745"/>
            <a:ext cx="545153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 Options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732" y="872385"/>
            <a:ext cx="3255260" cy="546653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3365" y="6136074"/>
            <a:ext cx="5665104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050" b="1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050" b="1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050" b="1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050" b="1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050" b="1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841463" y="1419038"/>
            <a:ext cx="584183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chemeClr val="tx1"/>
                </a:solidFill>
                <a:latin typeface="Arial"/>
                <a:cs typeface="Arial"/>
              </a:rPr>
              <a:t>E.G. </a:t>
            </a:r>
            <a:r>
              <a:rPr lang="en-US" altLang="en-US" sz="1050" b="1" dirty="0" err="1">
                <a:solidFill>
                  <a:schemeClr val="tx1"/>
                </a:solidFill>
                <a:latin typeface="Arial"/>
                <a:cs typeface="Arial"/>
              </a:rPr>
              <a:t>Bessonov</a:t>
            </a:r>
            <a:r>
              <a:rPr lang="en-US" altLang="en-US" sz="1050" b="1" dirty="0">
                <a:solidFill>
                  <a:schemeClr val="tx1"/>
                </a:solidFill>
                <a:latin typeface="Arial"/>
                <a:cs typeface="Arial"/>
              </a:rPr>
              <a:t>, A.A. </a:t>
            </a:r>
            <a:r>
              <a:rPr lang="en-US" altLang="en-US" sz="1050" b="1" dirty="0" err="1">
                <a:solidFill>
                  <a:schemeClr val="tx1"/>
                </a:solidFill>
                <a:latin typeface="Arial"/>
                <a:cs typeface="Arial"/>
              </a:rPr>
              <a:t>Mikhailichenko</a:t>
            </a:r>
            <a:r>
              <a:rPr lang="en-US" altLang="en-US" sz="1050" b="1" dirty="0">
                <a:solidFill>
                  <a:schemeClr val="tx1"/>
                </a:solidFill>
                <a:latin typeface="Arial"/>
                <a:cs typeface="Arial"/>
              </a:rPr>
              <a:t>, EPAC (1996)       A.P. </a:t>
            </a:r>
            <a:r>
              <a:rPr lang="en-US" altLang="en-US" sz="1050" b="1" dirty="0" err="1">
                <a:solidFill>
                  <a:schemeClr val="tx1"/>
                </a:solidFill>
                <a:latin typeface="Arial"/>
                <a:cs typeface="Arial"/>
              </a:rPr>
              <a:t>Potylitsin</a:t>
            </a:r>
            <a:r>
              <a:rPr lang="en-US" altLang="en-US" sz="1050" b="1" dirty="0">
                <a:solidFill>
                  <a:schemeClr val="tx1"/>
                </a:solidFill>
                <a:latin typeface="Arial"/>
                <a:cs typeface="Arial"/>
              </a:rPr>
              <a:t>, NIM A398 (1997) 395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303296" y="110082"/>
            <a:ext cx="859922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Electrons for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5486" y="1827500"/>
            <a:ext cx="3787876" cy="4247693"/>
            <a:chOff x="67154" y="1685117"/>
            <a:chExt cx="4504846" cy="4885506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1311570" y="1685117"/>
              <a:ext cx="2513565" cy="46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B050"/>
                  </a:solidFill>
                  <a:latin typeface="Arial"/>
                  <a:cs typeface="Arial"/>
                </a:rPr>
                <a:t>Bremsstrahlung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472270" y="4012097"/>
              <a:ext cx="1870171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2" y="6145834"/>
              <a:ext cx="1006822" cy="42478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/ </a:t>
              </a:r>
              <a:r>
                <a:rPr lang="en-US" dirty="0" err="1" smtClean="0">
                  <a:latin typeface="Arial"/>
                  <a:cs typeface="Arial"/>
                </a:rPr>
                <a:t>T</a:t>
              </a:r>
              <a:r>
                <a:rPr lang="en-US" baseline="-25000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smtClean="0">
                  <a:latin typeface="Arial"/>
                  <a:cs typeface="Arial"/>
                </a:rPr>
                <a:t>-</a:t>
              </a:r>
              <a:endParaRPr lang="en-US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60156" y="1819429"/>
            <a:ext cx="3822778" cy="4219338"/>
            <a:chOff x="4572000" y="1709212"/>
            <a:chExt cx="4504846" cy="4877256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6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233465" y="1709212"/>
              <a:ext cx="1531789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Arial"/>
                  <a:cs typeface="Arial"/>
                </a:rPr>
                <a:t>Pair 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922217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2141486" cy="4269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T</a:t>
              </a:r>
              <a:r>
                <a:rPr lang="en-US" baseline="-25000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 / (</a:t>
              </a:r>
              <a:r>
                <a:rPr lang="en-US" dirty="0" err="1" smtClean="0">
                  <a:latin typeface="Arial"/>
                  <a:cs typeface="Arial"/>
                </a:rPr>
                <a:t>E</a:t>
              </a:r>
              <a:r>
                <a:rPr lang="en-US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 – 2m</a:t>
              </a:r>
              <a:r>
                <a:rPr lang="en-US" baseline="-25000" dirty="0" smtClean="0">
                  <a:latin typeface="Arial"/>
                  <a:cs typeface="Arial"/>
                </a:rPr>
                <a:t>e+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19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0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/>
          <p:cNvSpPr txBox="1">
            <a:spLocks noChangeArrowheads="1"/>
          </p:cNvSpPr>
          <p:nvPr/>
        </p:nvSpPr>
        <p:spPr bwMode="auto">
          <a:xfrm>
            <a:off x="2277104" y="5783035"/>
            <a:ext cx="5364335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solidFill>
                  <a:schemeClr val="tx1"/>
                </a:solidFill>
              </a:rPr>
              <a:t>&gt;10nA useful for CEBAF NP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3038829" y="115259"/>
            <a:ext cx="29209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4" descr="Screen Shot 2015-04-01 at 11.25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077"/>
            <a:ext cx="4627902" cy="3478053"/>
          </a:xfrm>
          <a:prstGeom prst="rect">
            <a:avLst/>
          </a:prstGeom>
        </p:spPr>
      </p:pic>
      <p:pic>
        <p:nvPicPr>
          <p:cNvPr id="16" name="Picture 15" descr="Screen Shot 2015-04-01 at 11.26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58" y="2047124"/>
            <a:ext cx="4537642" cy="34413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6036" y="1228316"/>
            <a:ext cx="431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Photon </a:t>
            </a:r>
            <a:r>
              <a:rPr lang="en-US" sz="1600" dirty="0">
                <a:latin typeface="Arial"/>
                <a:cs typeface="Arial"/>
              </a:rPr>
              <a:t>energy k up to </a:t>
            </a:r>
            <a:r>
              <a:rPr lang="en-US" sz="1600" dirty="0" smtClean="0">
                <a:latin typeface="Arial"/>
                <a:cs typeface="Arial"/>
              </a:rPr>
              <a:t>electron </a:t>
            </a:r>
            <a:r>
              <a:rPr lang="en-US" sz="1600" dirty="0">
                <a:latin typeface="Arial"/>
                <a:cs typeface="Arial"/>
              </a:rPr>
              <a:t>energy T1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Cross </a:t>
            </a:r>
            <a:r>
              <a:rPr lang="en-US" sz="1600" dirty="0">
                <a:latin typeface="Arial"/>
                <a:cs typeface="Arial"/>
              </a:rPr>
              <a:t>section decreases as 1/k 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Yield scales with electron energy T1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9699" y="1243612"/>
            <a:ext cx="45643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Positron </a:t>
            </a:r>
            <a:r>
              <a:rPr lang="en-US" sz="1600" dirty="0">
                <a:latin typeface="Arial"/>
                <a:cs typeface="Arial"/>
              </a:rPr>
              <a:t>energy T1 </a:t>
            </a:r>
            <a:r>
              <a:rPr lang="en-US" sz="1600" dirty="0" smtClean="0">
                <a:latin typeface="Arial"/>
                <a:cs typeface="Arial"/>
              </a:rPr>
              <a:t>to photon </a:t>
            </a:r>
            <a:r>
              <a:rPr lang="en-US" sz="1600" dirty="0">
                <a:latin typeface="Arial"/>
                <a:cs typeface="Arial"/>
              </a:rPr>
              <a:t>energy k</a:t>
            </a:r>
            <a:r>
              <a:rPr lang="en-US" sz="1600" dirty="0" smtClean="0">
                <a:latin typeface="Arial"/>
                <a:cs typeface="Arial"/>
              </a:rPr>
              <a:t>-2mc</a:t>
            </a:r>
            <a:r>
              <a:rPr lang="en-US" sz="1600" baseline="30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Cross section essentially energy independent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31283" y="761284"/>
            <a:ext cx="2340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Bremsstrahlung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6197" y="761285"/>
            <a:ext cx="2288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Pair Production </a:t>
            </a:r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1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6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66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867644" y="780219"/>
            <a:ext cx="1980029" cy="2993640"/>
            <a:chOff x="524311" y="1002392"/>
            <a:chExt cx="198002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24311" y="3411256"/>
              <a:ext cx="198002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~ 5%, 30 μA/mW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425609" y="780164"/>
            <a:ext cx="2122158" cy="3015766"/>
            <a:chOff x="2985626" y="725393"/>
            <a:chExt cx="2122158" cy="3015766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19280" y="3156384"/>
              <a:ext cx="193033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l-GR" sz="1600" dirty="0" smtClean="0"/>
                <a:t>μ</a:t>
              </a:r>
              <a:r>
                <a:rPr lang="en-US" sz="1600" dirty="0" smtClean="0"/>
                <a:t>A/mW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μA/mW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420681" y="240301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867644" y="121626"/>
            <a:ext cx="761718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Photocathode Evolution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713" y="5726052"/>
            <a:ext cx="748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Spin Polarized program at JLab (particularly our PV Users) have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driven the need for improved performance over last 20+ years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9" name="Notched Right Arrow 48"/>
          <p:cNvSpPr/>
          <p:nvPr/>
        </p:nvSpPr>
        <p:spPr>
          <a:xfrm>
            <a:off x="76632" y="3843856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204" y="4379069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35%        35%              75%             75%                  85%       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1846683" y="2914429"/>
            <a:ext cx="163582" cy="23175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4" name="Right Brace 53"/>
          <p:cNvSpPr/>
          <p:nvPr/>
        </p:nvSpPr>
        <p:spPr>
          <a:xfrm rot="16200000">
            <a:off x="4466447" y="2862975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7358658" y="2768031"/>
            <a:ext cx="163582" cy="26103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5715" y="5264294"/>
            <a:ext cx="833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1995        1998             1999            2000                  2004         2012    2016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73475" y="1139799"/>
            <a:ext cx="8422667" cy="4493827"/>
            <a:chOff x="340631" y="1139799"/>
            <a:chExt cx="8422667" cy="4493827"/>
          </a:xfrm>
        </p:grpSpPr>
        <p:pic>
          <p:nvPicPr>
            <p:cNvPr id="52" name="Picture 51" descr="pic3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31" y="1139799"/>
              <a:ext cx="8422667" cy="4493827"/>
            </a:xfrm>
            <a:prstGeom prst="rect">
              <a:avLst/>
            </a:prstGeom>
          </p:spPr>
        </p:pic>
        <p:cxnSp>
          <p:nvCxnSpPr>
            <p:cNvPr id="56" name="Straight Arrow Connector 55"/>
            <p:cNvCxnSpPr/>
            <p:nvPr/>
          </p:nvCxnSpPr>
          <p:spPr bwMode="auto">
            <a:xfrm>
              <a:off x="1740672" y="2222592"/>
              <a:ext cx="546286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2627429" y="2037926"/>
              <a:ext cx="38738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Gun ~200 </a:t>
              </a:r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A for 4 months (</a:t>
              </a:r>
              <a:r>
                <a:rPr lang="en-US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QWeak</a:t>
              </a:r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8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59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7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36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224717" y="115259"/>
            <a:ext cx="873829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Source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Intensity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Frontier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88606" y="1141321"/>
            <a:ext cx="4874401" cy="4093520"/>
            <a:chOff x="276591" y="1202967"/>
            <a:chExt cx="4874419" cy="3384544"/>
          </a:xfrm>
        </p:grpSpPr>
        <p:sp>
          <p:nvSpPr>
            <p:cNvPr id="3" name="Rectangle 2"/>
            <p:cNvSpPr/>
            <p:nvPr/>
          </p:nvSpPr>
          <p:spPr bwMode="auto">
            <a:xfrm>
              <a:off x="767155" y="1273998"/>
              <a:ext cx="4383837" cy="331351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76591" y="1202967"/>
              <a:ext cx="4874419" cy="3158403"/>
              <a:chOff x="1944884" y="1364411"/>
              <a:chExt cx="4874419" cy="3158403"/>
            </a:xfrm>
          </p:grpSpPr>
          <p:graphicFrame>
            <p:nvGraphicFramePr>
              <p:cNvPr id="4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2919516"/>
                  </p:ext>
                </p:extLst>
              </p:nvPr>
            </p:nvGraphicFramePr>
            <p:xfrm>
              <a:off x="2321916" y="1364411"/>
              <a:ext cx="4497387" cy="2912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78" name="Worksheet" r:id="rId4" imgW="7869600" imgH="4746240" progId="Excel.Sheet.8">
                      <p:embed/>
                    </p:oleObj>
                  </mc:Choice>
                  <mc:Fallback>
                    <p:oleObj name="Worksheet" r:id="rId4" imgW="7869600" imgH="474624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323" t="2133" r="18016" b="399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21916" y="1364411"/>
                            <a:ext cx="4497387" cy="29122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Oval 7"/>
              <p:cNvSpPr>
                <a:spLocks noChangeArrowheads="1"/>
              </p:cNvSpPr>
              <p:nvPr/>
            </p:nvSpPr>
            <p:spPr bwMode="auto">
              <a:xfrm>
                <a:off x="3094663" y="3880000"/>
                <a:ext cx="73733" cy="66192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" name="Line 10"/>
              <p:cNvSpPr>
                <a:spLocks noChangeShapeType="1"/>
              </p:cNvSpPr>
              <p:nvPr/>
            </p:nvSpPr>
            <p:spPr bwMode="auto">
              <a:xfrm flipV="1">
                <a:off x="3943708" y="1441925"/>
                <a:ext cx="1695853" cy="24491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 Box 14"/>
              <p:cNvSpPr txBox="1">
                <a:spLocks noChangeArrowheads="1"/>
              </p:cNvSpPr>
              <p:nvPr/>
            </p:nvSpPr>
            <p:spPr bwMode="auto">
              <a:xfrm>
                <a:off x="4361527" y="4122704"/>
                <a:ext cx="71045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Year</a:t>
                </a:r>
              </a:p>
            </p:txBody>
          </p:sp>
          <p:sp>
            <p:nvSpPr>
              <p:cNvPr id="8" name="Text Box 15"/>
              <p:cNvSpPr txBox="1">
                <a:spLocks noChangeArrowheads="1"/>
              </p:cNvSpPr>
              <p:nvPr/>
            </p:nvSpPr>
            <p:spPr bwMode="auto">
              <a:xfrm rot="16203246">
                <a:off x="1261624" y="2503657"/>
                <a:ext cx="176662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2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Intensity (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mA)</a:t>
                </a:r>
              </a:p>
            </p:txBody>
          </p:sp>
          <p:sp>
            <p:nvSpPr>
              <p:cNvPr id="11" name="AutoShape 24"/>
              <p:cNvSpPr>
                <a:spLocks noChangeArrowheads="1"/>
              </p:cNvSpPr>
              <p:nvPr/>
            </p:nvSpPr>
            <p:spPr bwMode="auto">
              <a:xfrm>
                <a:off x="4702932" y="2526598"/>
                <a:ext cx="221198" cy="264768"/>
              </a:xfrm>
              <a:prstGeom prst="irregularSeal2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AutoShape 24"/>
              <p:cNvSpPr>
                <a:spLocks noChangeArrowheads="1"/>
              </p:cNvSpPr>
              <p:nvPr/>
            </p:nvSpPr>
            <p:spPr bwMode="auto">
              <a:xfrm>
                <a:off x="4927202" y="2168482"/>
                <a:ext cx="250384" cy="279937"/>
              </a:xfrm>
              <a:prstGeom prst="irregularSeal2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Isosceles Triangle 23"/>
              <p:cNvSpPr>
                <a:spLocks noChangeArrowheads="1"/>
              </p:cNvSpPr>
              <p:nvPr/>
            </p:nvSpPr>
            <p:spPr bwMode="auto">
              <a:xfrm>
                <a:off x="4238639" y="2120394"/>
                <a:ext cx="221198" cy="198576"/>
              </a:xfrm>
              <a:prstGeom prst="triangle">
                <a:avLst>
                  <a:gd name="adj" fmla="val 50000"/>
                </a:avLst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Isosceles Triangle 24"/>
              <p:cNvSpPr>
                <a:spLocks noChangeArrowheads="1"/>
              </p:cNvSpPr>
              <p:nvPr/>
            </p:nvSpPr>
            <p:spPr bwMode="auto">
              <a:xfrm>
                <a:off x="4459837" y="1988010"/>
                <a:ext cx="294931" cy="198576"/>
              </a:xfrm>
              <a:prstGeom prst="triangle">
                <a:avLst>
                  <a:gd name="adj" fmla="val 50000"/>
                </a:avLst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1098876" y="1337175"/>
              <a:ext cx="2353077" cy="5343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200" dirty="0" smtClean="0">
                  <a:latin typeface="Arial"/>
                  <a:cs typeface="Arial"/>
                </a:rPr>
                <a:t>SLAC: First </a:t>
              </a:r>
              <a:r>
                <a:rPr lang="en-US" altLang="en-US" sz="1200" dirty="0" err="1" smtClean="0">
                  <a:latin typeface="Arial"/>
                  <a:cs typeface="Arial"/>
                </a:rPr>
                <a:t>GaAs</a:t>
              </a:r>
              <a:r>
                <a:rPr lang="en-US" altLang="en-US" sz="1200" dirty="0" smtClean="0">
                  <a:latin typeface="Arial"/>
                  <a:cs typeface="Arial"/>
                </a:rPr>
                <a:t> </a:t>
              </a:r>
              <a:r>
                <a:rPr lang="en-US" altLang="en-US" sz="1200" dirty="0" err="1" smtClean="0">
                  <a:latin typeface="Arial"/>
                  <a:cs typeface="Arial"/>
                </a:rPr>
                <a:t>photogun</a:t>
              </a:r>
              <a:endParaRPr lang="en-US" altLang="en-US" sz="1200" dirty="0" smtClean="0">
                <a:latin typeface="Arial"/>
                <a:cs typeface="Arial"/>
              </a:endParaRPr>
            </a:p>
            <a:p>
              <a:pPr eaLnBrk="1" hangingPunct="1"/>
              <a:r>
                <a:rPr lang="en-US" altLang="en-US" sz="1200" dirty="0" smtClean="0">
                  <a:solidFill>
                    <a:srgbClr val="003399"/>
                  </a:solidFill>
                  <a:latin typeface="Arial"/>
                  <a:cs typeface="Arial"/>
                </a:rPr>
                <a:t>JLAB: Low-P Bulk </a:t>
              </a:r>
              <a:r>
                <a:rPr lang="en-US" altLang="en-US" sz="1200" dirty="0" err="1" smtClean="0">
                  <a:solidFill>
                    <a:srgbClr val="003399"/>
                  </a:solidFill>
                  <a:latin typeface="Arial"/>
                  <a:cs typeface="Arial"/>
                </a:rPr>
                <a:t>GaAs</a:t>
              </a:r>
              <a:endParaRPr lang="en-US" altLang="en-US" sz="1200" dirty="0">
                <a:solidFill>
                  <a:srgbClr val="003399"/>
                </a:solidFill>
                <a:latin typeface="Arial"/>
                <a:cs typeface="Arial"/>
              </a:endParaRPr>
            </a:p>
            <a:p>
              <a:pPr eaLnBrk="1" hangingPunct="1"/>
              <a:r>
                <a:rPr lang="en-US" altLang="en-US" sz="1200" dirty="0" smtClean="0">
                  <a:solidFill>
                    <a:srgbClr val="00B050"/>
                  </a:solidFill>
                  <a:latin typeface="Arial"/>
                  <a:cs typeface="Arial"/>
                </a:rPr>
                <a:t>JLAB: High-P </a:t>
              </a:r>
              <a:r>
                <a:rPr lang="en-US" altLang="en-US" sz="1200" dirty="0" err="1" smtClean="0">
                  <a:solidFill>
                    <a:srgbClr val="00B050"/>
                  </a:solidFill>
                  <a:latin typeface="Arial"/>
                  <a:cs typeface="Arial"/>
                </a:rPr>
                <a:t>GaAs</a:t>
              </a:r>
              <a:r>
                <a:rPr lang="en-US" altLang="en-US" sz="1200" dirty="0" smtClean="0">
                  <a:solidFill>
                    <a:srgbClr val="00B050"/>
                  </a:solidFill>
                  <a:latin typeface="Arial"/>
                  <a:cs typeface="Arial"/>
                </a:rPr>
                <a:t>/</a:t>
              </a:r>
              <a:r>
                <a:rPr lang="en-US" altLang="en-US" sz="1200" dirty="0" err="1" smtClean="0">
                  <a:solidFill>
                    <a:srgbClr val="00B050"/>
                  </a:solidFill>
                  <a:latin typeface="Arial"/>
                  <a:cs typeface="Arial"/>
                </a:rPr>
                <a:t>GaAsP</a:t>
              </a:r>
              <a:endParaRPr lang="en-US" altLang="en-US" sz="1200" dirty="0" smtClean="0">
                <a:solidFill>
                  <a:srgbClr val="00B050"/>
                </a:solidFill>
                <a:latin typeface="Arial"/>
                <a:cs typeface="Arial"/>
              </a:endParaRPr>
            </a:p>
          </p:txBody>
        </p:sp>
      </p:grpSp>
      <p:graphicFrame>
        <p:nvGraphicFramePr>
          <p:cNvPr id="21" name="Group 4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214086"/>
              </p:ext>
            </p:extLst>
          </p:nvPr>
        </p:nvGraphicFramePr>
        <p:xfrm>
          <a:off x="224717" y="1206079"/>
          <a:ext cx="3503176" cy="4125120"/>
        </p:xfrm>
        <a:graphic>
          <a:graphicData uri="http://schemas.openxmlformats.org/drawingml/2006/table">
            <a:tbl>
              <a:tblPr/>
              <a:tblGrid>
                <a:gridCol w="1494948"/>
                <a:gridCol w="1004114"/>
                <a:gridCol w="1004114"/>
              </a:tblGrid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Rep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499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Pulse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Laser Spot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0.45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0.35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Photocathode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Gun Voltage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Beam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1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Run Duration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8.25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Extracted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30.3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Charge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Fluence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132 kC/cm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83 kC/cm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Bunch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 pC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 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22" name="Rounded Rectangular Callout 21"/>
          <p:cNvSpPr/>
          <p:nvPr/>
        </p:nvSpPr>
        <p:spPr bwMode="auto">
          <a:xfrm>
            <a:off x="329585" y="5582501"/>
            <a:ext cx="2149103" cy="655636"/>
          </a:xfrm>
          <a:prstGeom prst="wedgeRoundRectCallout">
            <a:avLst>
              <a:gd name="adj1" fmla="val 31673"/>
              <a:gd name="adj2" fmla="val -68397"/>
              <a:gd name="adj3" fmla="val 16667"/>
            </a:avLst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latin typeface="Arial"/>
                <a:cs typeface="Arial"/>
              </a:rPr>
              <a:t>J. Grames et al., PAC07, THPMS064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2568817" y="5582502"/>
            <a:ext cx="1974439" cy="655635"/>
          </a:xfrm>
          <a:prstGeom prst="wedgeRoundRectCallout">
            <a:avLst>
              <a:gd name="adj1" fmla="val -19738"/>
              <a:gd name="adj2" fmla="val -67644"/>
              <a:gd name="adj3" fmla="val 16667"/>
            </a:avLst>
          </a:prstGeom>
          <a:solidFill>
            <a:srgbClr val="CC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sz="1600" dirty="0">
                <a:latin typeface="Arial"/>
                <a:cs typeface="Arial"/>
              </a:rPr>
              <a:t>R. Suleiman et al., PAC11, WEODS3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1924" y="5212153"/>
            <a:ext cx="42331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Sustained operation (e.g. 1 mA  ~ 86 C/day) requires improving charge lifetime.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4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5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8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20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10118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60" y="309930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60" y="310119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808614" y="2154356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835284" y="265860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454896" y="269193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539158" y="283544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761408" y="253064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77093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036825" y="120778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927822" y="118184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1856885" y="259023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Line 55"/>
          <p:cNvSpPr>
            <a:spLocks noChangeShapeType="1"/>
          </p:cNvSpPr>
          <p:nvPr/>
        </p:nvSpPr>
        <p:spPr bwMode="auto">
          <a:xfrm rot="10800000">
            <a:off x="1844832" y="252896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8" name="Grouper 344"/>
          <p:cNvGrpSpPr/>
          <p:nvPr/>
        </p:nvGrpSpPr>
        <p:grpSpPr>
          <a:xfrm>
            <a:off x="2837523" y="1211766"/>
            <a:ext cx="2836862" cy="3605468"/>
            <a:chOff x="2837523" y="1759216"/>
            <a:chExt cx="2836862" cy="3605468"/>
          </a:xfrm>
        </p:grpSpPr>
        <p:grpSp>
          <p:nvGrpSpPr>
            <p:cNvPr id="19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23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44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0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2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3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4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723941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5242052" y="4792040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0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65" name="Group 211"/>
          <p:cNvGrpSpPr/>
          <p:nvPr/>
        </p:nvGrpSpPr>
        <p:grpSpPr>
          <a:xfrm>
            <a:off x="5479627" y="3734344"/>
            <a:ext cx="2706389" cy="1678000"/>
            <a:chOff x="5650906" y="3928954"/>
            <a:chExt cx="2706389" cy="1678000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78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79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1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4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7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88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1453256" y="5677002"/>
            <a:ext cx="6686611" cy="646331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800" b="1" dirty="0" err="1">
                <a:solidFill>
                  <a:srgbClr val="FF0000"/>
                </a:solidFill>
                <a:latin typeface="Arial"/>
                <a:cs typeface="Arial"/>
              </a:rPr>
              <a:t>PEPPo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</a:rPr>
              <a:t>measured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the </a:t>
            </a:r>
            <a:r>
              <a:rPr lang="en-US" sz="1800" b="1" dirty="0" smtClean="0">
                <a:solidFill>
                  <a:srgbClr val="008000"/>
                </a:solidFill>
                <a:latin typeface="Arial"/>
                <a:cs typeface="Arial"/>
              </a:rPr>
              <a:t>longitudinal polarization transfer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from 8.25 MeV/c e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 to e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MeV/c momentum range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479052" y="126208"/>
            <a:ext cx="829205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Measuring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Transfer &lt;10 MeV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0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91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9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89" grpId="0" animBg="1"/>
    </p:bld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3544</Words>
  <Application>Microsoft Macintosh PowerPoint</Application>
  <PresentationFormat>On-screen Show (4:3)</PresentationFormat>
  <Paragraphs>588</Paragraphs>
  <Slides>34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3_JLab_PowerPoint1</vt:lpstr>
      <vt:lpstr>Image</vt:lpstr>
      <vt:lpstr>Equation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Polarized Positrons at JLEIC</vt:lpstr>
      <vt:lpstr>JLEIC/CEBAF Positron Injector</vt:lpstr>
      <vt:lpstr>High Polarization Photocathode R&amp;D</vt:lpstr>
      <vt:lpstr>PowerPoint Presentation</vt:lpstr>
      <vt:lpstr>Multi-Turn Injection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MeV Accelerator with Positron Target</vt:lpstr>
      <vt:lpstr>PowerPoint Presentation</vt:lpstr>
      <vt:lpstr>PowerPoint Presentation</vt:lpstr>
      <vt:lpstr>PowerPoint Presentation</vt:lpstr>
    </vt:vector>
  </TitlesOfParts>
  <Company>LPSC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Joe Grames</cp:lastModifiedBy>
  <cp:revision>178</cp:revision>
  <cp:lastPrinted>2016-09-22T13:56:17Z</cp:lastPrinted>
  <dcterms:created xsi:type="dcterms:W3CDTF">2016-05-04T20:36:34Z</dcterms:created>
  <dcterms:modified xsi:type="dcterms:W3CDTF">2016-09-23T15:45:08Z</dcterms:modified>
</cp:coreProperties>
</file>