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66" r:id="rId3"/>
    <p:sldId id="260" r:id="rId4"/>
    <p:sldId id="280" r:id="rId5"/>
    <p:sldId id="274" r:id="rId6"/>
    <p:sldId id="284" r:id="rId7"/>
    <p:sldId id="276" r:id="rId8"/>
    <p:sldId id="277" r:id="rId9"/>
    <p:sldId id="279" r:id="rId10"/>
    <p:sldId id="271" r:id="rId11"/>
    <p:sldId id="272" r:id="rId12"/>
    <p:sldId id="286" r:id="rId13"/>
    <p:sldId id="278" r:id="rId14"/>
    <p:sldId id="287" r:id="rId15"/>
    <p:sldId id="275" r:id="rId16"/>
    <p:sldId id="281" r:id="rId17"/>
    <p:sldId id="283" r:id="rId18"/>
    <p:sldId id="282" r:id="rId19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29"/>
    <p:restoredTop sz="50082"/>
  </p:normalViewPr>
  <p:slideViewPr>
    <p:cSldViewPr snapToGrid="0" snapToObjects="1">
      <p:cViewPr varScale="1">
        <p:scale>
          <a:sx n="101" d="100"/>
          <a:sy n="101" d="100"/>
        </p:scale>
        <p:origin x="6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95F05-D88E-449B-9B04-F21A763D36A6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7B33-455A-4D70-8507-DCEB9202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0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8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emf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"/><Relationship Id="rId3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800" y="3462754"/>
            <a:ext cx="344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Carlos Hernandez-Garcia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0524" y="1028700"/>
            <a:ext cx="4943475" cy="1981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0" dirty="0" smtClean="0">
                <a:latin typeface="Century Gothic" panose="020B0502020202020204" pitchFamily="34" charset="0"/>
              </a:rPr>
              <a:t>300 kV DC High Voltage </a:t>
            </a:r>
            <a:r>
              <a:rPr lang="en-US" sz="3200" b="0" dirty="0" err="1" smtClean="0">
                <a:latin typeface="Century Gothic" panose="020B0502020202020204" pitchFamily="34" charset="0"/>
              </a:rPr>
              <a:t>Photogun</a:t>
            </a:r>
            <a:r>
              <a:rPr lang="en-US" sz="3200" b="0" dirty="0" smtClean="0">
                <a:latin typeface="Century Gothic" panose="020B0502020202020204" pitchFamily="34" charset="0"/>
              </a:rPr>
              <a:t> with Inverted Insulator Geometry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" y="817252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1025" y="4255462"/>
            <a:ext cx="4514850" cy="13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Jefferson Lab Accelerator Advisory Committee Mtg., September 13-15, 2017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>
                <a:latin typeface="Minion Pro"/>
              </a:rPr>
              <a:t>U</a:t>
            </a:r>
            <a:r>
              <a:rPr lang="en-US" sz="3600" b="0" dirty="0" smtClean="0">
                <a:latin typeface="Minion Pro"/>
              </a:rPr>
              <a:t>ltimate </a:t>
            </a:r>
            <a:r>
              <a:rPr lang="en-US" sz="3600" b="0" dirty="0" smtClean="0">
                <a:latin typeface="Minion Pro"/>
              </a:rPr>
              <a:t>metric of success: </a:t>
            </a:r>
            <a:r>
              <a:rPr lang="en-US" sz="3600" b="0" dirty="0">
                <a:latin typeface="Minion Pro"/>
              </a:rPr>
              <a:t>H</a:t>
            </a:r>
            <a:r>
              <a:rPr lang="en-US" sz="3600" b="0" dirty="0" smtClean="0">
                <a:latin typeface="Minion Pro"/>
              </a:rPr>
              <a:t>igh </a:t>
            </a:r>
            <a:r>
              <a:rPr lang="en-US" sz="3600" b="0" dirty="0">
                <a:latin typeface="Minion Pro"/>
              </a:rPr>
              <a:t>V</a:t>
            </a:r>
            <a:r>
              <a:rPr lang="en-US" sz="3600" b="0" dirty="0" smtClean="0">
                <a:latin typeface="Minion Pro"/>
              </a:rPr>
              <a:t>oltage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Reached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360 kV in 70 hours</a:t>
            </a:r>
            <a:endParaRPr lang="en-US" sz="2000" dirty="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Vacuum and radiation levels indistinguishable from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bkgd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at 350kV</a:t>
            </a:r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10 MV/m at 350 kV</a:t>
            </a:r>
            <a:endParaRPr lang="en-US" sz="2000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3 </a:t>
            </a:r>
            <a:r>
              <a:rPr lang="is-IS" b="0" dirty="0" smtClean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05" y="952499"/>
            <a:ext cx="2752995" cy="36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952499"/>
            <a:ext cx="2762250" cy="368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CEBAF 200 kV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Conditioned to 216 kV,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No FE at 200kV, ready for installation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4685248"/>
            <a:ext cx="287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UITF 350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Vacuum </a:t>
            </a:r>
            <a:r>
              <a:rPr lang="en-US" sz="1600" dirty="0" err="1" smtClean="0">
                <a:latin typeface="Arial"/>
                <a:cs typeface="Arial"/>
              </a:rPr>
              <a:t>bakeout</a:t>
            </a:r>
            <a:r>
              <a:rPr lang="en-US" sz="1600" dirty="0" smtClean="0">
                <a:latin typeface="Arial"/>
                <a:cs typeface="Arial"/>
              </a:rPr>
              <a:t> underway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5325" y="4685248"/>
            <a:ext cx="33591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GTS 350 kV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In operation since Nov. 2016 with CsK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Sb photocathode: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3 mA magnetized beam 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4.5 mA non-magnetized </a:t>
            </a:r>
            <a:endParaRPr lang="en-US" sz="17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7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8640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Arial" charset="0"/>
                <a:ea typeface="Arial" charset="0"/>
                <a:cs typeface="Arial" charset="0"/>
              </a:rPr>
              <a:t>Photogun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operates reliably at 300 kV </a:t>
            </a:r>
            <a:endParaRPr 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Improved triple-junction shielding electrode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Mildly conductive ceramic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No field emission with cathode solenoid operational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Increased current from1 mA to 4.5 mA 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Masked photocathode</a:t>
            </a:r>
          </a:p>
          <a:p>
            <a:pPr lvl="1"/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Beamline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ion precipitators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In-house developed electrode barrel polishing technique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Reduced time from months to hours!</a:t>
            </a: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JLab is now in the multi-alkali photocathode business! 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Thanks to: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P. Adderley, J.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Benesch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B. Bullard, J.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Grames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Guo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F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 Hannon, J.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Hansknecht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Kazimi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G.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Krafft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M. A. </a:t>
            </a:r>
            <a:r>
              <a:rPr lang="en-US" sz="2000" dirty="0" err="1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Mamun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20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Poelker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R. Suleiman, M.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Stutzman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Y. Wang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S. </a:t>
            </a:r>
            <a:r>
              <a:rPr lang="en-US" sz="2000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Wijiethunga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en-US" sz="2000" dirty="0" err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Yoskovitz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S.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Zhang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14949" y="5982127"/>
            <a:ext cx="367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ODU Graduate Students, 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Postdoc</a:t>
            </a: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2914650" cy="445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Magnetized beam current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12800" y="1016000"/>
            <a:ext cx="7188200" cy="5067299"/>
            <a:chOff x="2082800" y="2306213"/>
            <a:chExt cx="4419600" cy="2535525"/>
          </a:xfrm>
        </p:grpSpPr>
        <p:pic>
          <p:nvPicPr>
            <p:cNvPr id="4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800" y="2306213"/>
              <a:ext cx="4419600" cy="25355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00044" y="4071486"/>
              <a:ext cx="803556" cy="369332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mA</a:t>
              </a:r>
              <a:endPara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3390900" y="3848100"/>
              <a:ext cx="114300" cy="241301"/>
            </a:xfrm>
            <a:prstGeom prst="straightConnector1">
              <a:avLst/>
            </a:prstGeom>
            <a:ln>
              <a:solidFill>
                <a:srgbClr val="0000FF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7346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F</a:t>
            </a:r>
            <a:r>
              <a:rPr lang="en-US" sz="3600" b="0" dirty="0" smtClean="0">
                <a:latin typeface="Minion Pro"/>
              </a:rPr>
              <a:t>ace the Realities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7491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4698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by Yan Wang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9573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Barrel polished electrodes</a:t>
            </a:r>
            <a:r>
              <a:rPr lang="is-IS" sz="3600" b="0" dirty="0" smtClean="0">
                <a:latin typeface="Minion Pro"/>
              </a:rPr>
              <a:t>…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226" y="974718"/>
            <a:ext cx="5473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" y="3540308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226" y="3151526"/>
            <a:ext cx="24975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747" r="13301" b="5803"/>
          <a:stretch/>
        </p:blipFill>
        <p:spPr bwMode="auto">
          <a:xfrm>
            <a:off x="3257390" y="3520858"/>
            <a:ext cx="2877018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4905" y="3151526"/>
            <a:ext cx="298729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30 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in plastic cones 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1720" r="20974" b="11694"/>
          <a:stretch/>
        </p:blipFill>
        <p:spPr bwMode="auto">
          <a:xfrm>
            <a:off x="6228728" y="3521717"/>
            <a:ext cx="2790833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08449" y="3151526"/>
            <a:ext cx="28117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with corncob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G:\my_pix\1016140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834679"/>
            <a:ext cx="2768600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92" y="5852998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nverted </a:t>
            </a:r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nsulator </a:t>
            </a:r>
            <a:r>
              <a:rPr lang="en-US" sz="4000" b="0" dirty="0" err="1">
                <a:latin typeface="Minion Pro"/>
              </a:rPr>
              <a:t>P</a:t>
            </a:r>
            <a:r>
              <a:rPr lang="en-US" sz="4000" b="0" dirty="0" err="1" smtClean="0">
                <a:latin typeface="Minion Pro"/>
              </a:rPr>
              <a:t>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 smtClean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the 350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223250" cy="10667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electrodes to prevent high voltage breakdown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41" r="11428" b="20807"/>
          <a:stretch/>
        </p:blipFill>
        <p:spPr>
          <a:xfrm>
            <a:off x="2019300" y="3673548"/>
            <a:ext cx="5295900" cy="2549452"/>
          </a:xfrm>
          <a:prstGeom prst="rect">
            <a:avLst/>
          </a:prstGeom>
        </p:spPr>
      </p:pic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272010" y="3657318"/>
            <a:ext cx="1607590" cy="253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7406429" y="4402319"/>
            <a:ext cx="1567745" cy="1999397"/>
            <a:chOff x="2043950" y="4395060"/>
            <a:chExt cx="1567745" cy="1999397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237108" y="44427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55634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0" y="927101"/>
            <a:ext cx="3873500" cy="28955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Electrode with preliminary triple-junction shield conditioned to 325 kV</a:t>
            </a:r>
          </a:p>
          <a:p>
            <a:r>
              <a:rPr lang="en-US" sz="2000" dirty="0" smtClean="0"/>
              <a:t>Multi-alkali cathode preparation chamber attached to </a:t>
            </a:r>
            <a:r>
              <a:rPr lang="en-US" sz="2000" dirty="0" err="1" smtClean="0"/>
              <a:t>photogun</a:t>
            </a:r>
            <a:endParaRPr lang="en-US" sz="2000" dirty="0" smtClean="0"/>
          </a:p>
          <a:p>
            <a:r>
              <a:rPr lang="en-US" sz="2000" dirty="0" smtClean="0"/>
              <a:t>1</a:t>
            </a:r>
            <a:r>
              <a:rPr lang="en-US" sz="2000" dirty="0" smtClean="0"/>
              <a:t> mA beam demonstrated summer 2016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0153" y="35044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and ion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4114800" y="1041925"/>
            <a:ext cx="4860441" cy="2450575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stCxn id="40" idx="1"/>
          </p:cNvCxnSpPr>
          <p:nvPr/>
        </p:nvCxnSpPr>
        <p:spPr bwMode="auto">
          <a:xfrm flipH="1" flipV="1">
            <a:off x="7721600" y="1358900"/>
            <a:ext cx="365269" cy="396894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3152104" y="1958489"/>
            <a:ext cx="19656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Beam Current (mA)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 flipV="1">
            <a:off x="7912100" y="2349500"/>
            <a:ext cx="228600" cy="1193802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0" idx="1"/>
          </p:cNvCxnSpPr>
          <p:nvPr/>
        </p:nvCxnSpPr>
        <p:spPr bwMode="auto">
          <a:xfrm>
            <a:off x="7454900" y="4470400"/>
            <a:ext cx="328654" cy="1698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086869" y="1568488"/>
            <a:ext cx="803132" cy="37461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599" y="855008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Gradients shown for 350 kV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4925" y="57127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4925" y="34299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Overall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shape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designed for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low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gradient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here !!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487638" y="5207000"/>
            <a:ext cx="2221262" cy="98426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78" y="1232084"/>
            <a:ext cx="2726022" cy="20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0"/>
            <a:ext cx="8890000" cy="800100"/>
          </a:xfrm>
          <a:noFill/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Rebuilt 300kV </a:t>
            </a:r>
            <a:r>
              <a:rPr lang="en-US" sz="4000" b="0" cap="small" dirty="0" smtClean="0">
                <a:latin typeface="Minion Pro"/>
                <a:cs typeface="Minion Pro"/>
              </a:rPr>
              <a:t>gun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300" y="3196619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9700" y="4305300"/>
            <a:ext cx="1635839" cy="2070100"/>
            <a:chOff x="3492500" y="4787900"/>
            <a:chExt cx="1635839" cy="2070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500" y="4787900"/>
              <a:ext cx="1635839" cy="20701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46500" y="4864100"/>
              <a:ext cx="133882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Active area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H="1">
            <a:off x="1574800" y="5435600"/>
            <a:ext cx="1511300" cy="266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825500"/>
            <a:ext cx="5384800" cy="294639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15169" y="2965489"/>
            <a:ext cx="980931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4.5mA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6922402" y="3189518"/>
            <a:ext cx="809191" cy="127783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34950" y="850901"/>
            <a:ext cx="3854450" cy="2311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New insulator: mildly conductive</a:t>
            </a:r>
          </a:p>
          <a:p>
            <a:r>
              <a:rPr lang="en-US" sz="2000" dirty="0" smtClean="0"/>
              <a:t>Improved triple-junction shield electrode</a:t>
            </a:r>
          </a:p>
          <a:p>
            <a:r>
              <a:rPr lang="en-US" sz="2000" dirty="0" smtClean="0"/>
              <a:t>Masked photocathode</a:t>
            </a:r>
          </a:p>
          <a:p>
            <a:r>
              <a:rPr lang="en-US" sz="2000" dirty="0" err="1" smtClean="0"/>
              <a:t>Beamline</a:t>
            </a:r>
            <a:r>
              <a:rPr lang="en-US" sz="2000" dirty="0" smtClean="0"/>
              <a:t> ion precipitators</a:t>
            </a:r>
            <a:endParaRPr lang="en-US" sz="20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8" t="11850" r="33096" b="62695"/>
          <a:stretch/>
        </p:blipFill>
        <p:spPr>
          <a:xfrm rot="5400000">
            <a:off x="4578350" y="4337050"/>
            <a:ext cx="1841500" cy="21336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24425" r="4028" b="41328"/>
          <a:stretch/>
        </p:blipFill>
        <p:spPr>
          <a:xfrm>
            <a:off x="6714951" y="3873500"/>
            <a:ext cx="2295057" cy="2387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242300" y="4686300"/>
            <a:ext cx="90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Beam dump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0900" y="405130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Ion precipitator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175500" y="4241800"/>
            <a:ext cx="0" cy="9652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9" idx="3"/>
          </p:cNvCxnSpPr>
          <p:nvPr/>
        </p:nvCxnSpPr>
        <p:spPr>
          <a:xfrm>
            <a:off x="6438900" y="4235966"/>
            <a:ext cx="749300" cy="5834"/>
          </a:xfrm>
          <a:prstGeom prst="straightConnector1">
            <a:avLst/>
          </a:prstGeom>
          <a:ln w="19050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295650" y="4762500"/>
            <a:ext cx="25400" cy="4191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000500" y="3524250"/>
            <a:ext cx="46609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184650" y="35433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rial" charset="0"/>
                <a:ea typeface="Arial" charset="0"/>
                <a:cs typeface="Arial" charset="0"/>
              </a:rPr>
              <a:t>0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429250" y="3708400"/>
            <a:ext cx="1340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Time (hours)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8100" y="35306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45200" y="352425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53250" y="34925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charset="0"/>
                <a:ea typeface="Arial" charset="0"/>
                <a:cs typeface="Arial" charset="0"/>
              </a:rPr>
              <a:t>3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42250" y="34925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92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Hand-Polishing Nightmare!</a:t>
            </a:r>
            <a:endParaRPr lang="en-US" sz="3600" b="0" dirty="0">
              <a:latin typeface="Minion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CEBAF 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Centrifugal Barrel </a:t>
            </a:r>
            <a:r>
              <a:rPr lang="en-US" sz="3600" b="0" dirty="0"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olishing to Rescue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1"/>
            <a:ext cx="6864350" cy="749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Reduced </a:t>
            </a:r>
            <a:r>
              <a:rPr lang="en-US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polishing time from Months </a:t>
            </a:r>
            <a:r>
              <a:rPr lang="en-US" sz="32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From machine shop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3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min. plastic cones </a:t>
            </a:r>
          </a:p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30 min. crushed corncob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096000" y="2005920"/>
            <a:ext cx="1781175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1" y="1732923"/>
            <a:ext cx="952499" cy="30796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Barrel polishing machine at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JLab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SRF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Excellent Surface Finish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8" b="48062"/>
          <a:stretch/>
        </p:blipFill>
        <p:spPr>
          <a:xfrm>
            <a:off x="0" y="974725"/>
            <a:ext cx="5369691" cy="452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571" b="50926"/>
          <a:stretch/>
        </p:blipFill>
        <p:spPr>
          <a:xfrm>
            <a:off x="5424494" y="1965326"/>
            <a:ext cx="3719506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6479" y="1482725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Diamond paste polishing    Ra 30 nm*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51" y="5372100"/>
            <a:ext cx="899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S. Covert,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, L. Das, M. Kelley, P. </a:t>
            </a:r>
            <a:r>
              <a:rPr lang="en-US" sz="1200" dirty="0" smtClean="0">
                <a:latin typeface="Century Gothic" panose="020B0502020202020204" pitchFamily="34" charset="0"/>
              </a:rPr>
              <a:t>Williams, “</a:t>
            </a:r>
            <a:r>
              <a:rPr lang="en-US" sz="1200" i="1" dirty="0" smtClean="0">
                <a:latin typeface="Century Gothic" panose="020B0502020202020204" pitchFamily="34" charset="0"/>
              </a:rPr>
              <a:t>Evaluation </a:t>
            </a:r>
            <a:r>
              <a:rPr lang="en-US" sz="1200" i="1" dirty="0">
                <a:latin typeface="Century Gothic" panose="020B0502020202020204" pitchFamily="34" charset="0"/>
              </a:rPr>
              <a:t>of </a:t>
            </a:r>
            <a:r>
              <a:rPr lang="en-US" sz="1200" i="1" dirty="0" err="1">
                <a:latin typeface="Century Gothic" panose="020B0502020202020204" pitchFamily="34" charset="0"/>
              </a:rPr>
              <a:t>electropolished</a:t>
            </a:r>
            <a:r>
              <a:rPr lang="en-US" sz="1200" i="1" dirty="0">
                <a:latin typeface="Century Gothic" panose="020B0502020202020204" pitchFamily="34" charset="0"/>
              </a:rPr>
              <a:t> stainless steel electrodes for use in DC high voltage photoelectron </a:t>
            </a:r>
            <a:r>
              <a:rPr lang="en-US" sz="1200" i="1" dirty="0" smtClean="0">
                <a:latin typeface="Century Gothic" panose="020B0502020202020204" pitchFamily="34" charset="0"/>
              </a:rPr>
              <a:t>guns</a:t>
            </a:r>
            <a:r>
              <a:rPr lang="en-US" sz="1200" dirty="0" smtClean="0">
                <a:latin typeface="Century Gothic" panose="020B0502020202020204" pitchFamily="34" charset="0"/>
              </a:rPr>
              <a:t>,”</a:t>
            </a:r>
            <a:r>
              <a:rPr lang="en-US" sz="1200" b="1" dirty="0" smtClean="0"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latin typeface="Century Gothic" panose="020B0502020202020204" pitchFamily="34" charset="0"/>
              </a:rPr>
              <a:t>J</a:t>
            </a:r>
            <a:r>
              <a:rPr lang="en-US" sz="1200" dirty="0">
                <a:latin typeface="Century Gothic" panose="020B0502020202020204" pitchFamily="34" charset="0"/>
              </a:rPr>
              <a:t>. Vac. Sci. Technol. A, Vol. 33, No. 4, Jul/Aug  </a:t>
            </a:r>
            <a:r>
              <a:rPr lang="en-US" sz="1200" dirty="0" smtClean="0">
                <a:latin typeface="Century Gothic" panose="020B0502020202020204" pitchFamily="34" charset="0"/>
              </a:rPr>
              <a:t>2015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534" y="914321"/>
            <a:ext cx="8023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000" smtClean="0">
                <a:latin typeface="Arial" charset="0"/>
                <a:ea typeface="Arial" charset="0"/>
                <a:cs typeface="Arial" charset="0"/>
              </a:rPr>
              <a:t>imilar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traditional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hand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polishing with sand paper and diamond grit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2053</TotalTime>
  <Words>963</Words>
  <Application>Microsoft Macintosh PowerPoint</Application>
  <PresentationFormat>Overhead</PresentationFormat>
  <Paragraphs>117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Century Gothic</vt:lpstr>
      <vt:lpstr>Garamond</vt:lpstr>
      <vt:lpstr>Minion Pro</vt:lpstr>
      <vt:lpstr>Times</vt:lpstr>
      <vt:lpstr>Arial</vt:lpstr>
      <vt:lpstr>JLab_presentation</vt:lpstr>
      <vt:lpstr>300 kV DC High Voltage Photogun with Inverted Insulator Geometry</vt:lpstr>
      <vt:lpstr>Inverted Insulator Photoguns</vt:lpstr>
      <vt:lpstr>Building the 350 kV Gun</vt:lpstr>
      <vt:lpstr>300 kV Inverted Gun and CsK2Sb Photocathode</vt:lpstr>
      <vt:lpstr>Careful design of triple-junction-shield</vt:lpstr>
      <vt:lpstr>Rebuilt 300kV gun</vt:lpstr>
      <vt:lpstr>Hand-Polishing Nightmare!</vt:lpstr>
      <vt:lpstr>Centrifugal Barrel Polishing to Rescue</vt:lpstr>
      <vt:lpstr>Excellent Surface Finish</vt:lpstr>
      <vt:lpstr>Ultimate metric of success: High Voltage</vt:lpstr>
      <vt:lpstr>3 photoguns with barrel polished electrodes</vt:lpstr>
      <vt:lpstr>Summary</vt:lpstr>
      <vt:lpstr>Backup slides</vt:lpstr>
      <vt:lpstr>Magnetized beam current</vt:lpstr>
      <vt:lpstr>Face the Realities of HV Breakdown</vt:lpstr>
      <vt:lpstr>Optimizing the Electrode Design</vt:lpstr>
      <vt:lpstr>Inverted-Insulator Photoguns</vt:lpstr>
      <vt:lpstr>Barrel polished electrodes…</vt:lpstr>
    </vt:vector>
  </TitlesOfParts>
  <Company>Jefferson Science Associates,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Carlos H.G.</cp:lastModifiedBy>
  <cp:revision>85</cp:revision>
  <dcterms:created xsi:type="dcterms:W3CDTF">2016-10-03T15:46:18Z</dcterms:created>
  <dcterms:modified xsi:type="dcterms:W3CDTF">2017-09-08T18:23:12Z</dcterms:modified>
</cp:coreProperties>
</file>