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536" r:id="rId2"/>
    <p:sldId id="535" r:id="rId3"/>
    <p:sldId id="557" r:id="rId4"/>
    <p:sldId id="563" r:id="rId5"/>
    <p:sldId id="564" r:id="rId6"/>
    <p:sldId id="561" r:id="rId7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8">
          <p15:clr>
            <a:srgbClr val="A4A3A4"/>
          </p15:clr>
        </p15:guide>
        <p15:guide id="2" pos="28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7A9FF"/>
    <a:srgbClr val="FFFFFF"/>
    <a:srgbClr val="D5D7DD"/>
    <a:srgbClr val="CC9900"/>
    <a:srgbClr val="99FF99"/>
    <a:srgbClr val="CCFF66"/>
    <a:srgbClr val="CCFF99"/>
    <a:srgbClr val="F8CAF8"/>
    <a:srgbClr val="F0D2F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7980" autoAdjust="0"/>
  </p:normalViewPr>
  <p:slideViewPr>
    <p:cSldViewPr snapToGrid="0" snapToObjects="1">
      <p:cViewPr varScale="1">
        <p:scale>
          <a:sx n="103" d="100"/>
          <a:sy n="103" d="100"/>
        </p:scale>
        <p:origin x="240" y="102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SB32GB\Research_JLab\GTS%20at%20LERF\GTS%20Experimental%20Data\GTS%20Laser%20Calibration_late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88678350772639E-2"/>
          <c:y val="8.7252584873236103E-2"/>
          <c:w val="0.93014431279807741"/>
          <c:h val="0.81682892282321629"/>
        </c:manualLayout>
      </c:layout>
      <c:scatterChart>
        <c:scatterStyle val="lineMarker"/>
        <c:varyColors val="0"/>
        <c:ser>
          <c:idx val="1"/>
          <c:order val="0"/>
          <c:tx>
            <c:strRef>
              <c:f>'Rotation-slit'!$M$20</c:f>
              <c:strCache>
                <c:ptCount val="1"/>
                <c:pt idx="0">
                  <c:v>S1-V2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ysDot"/>
            </a:ln>
          </c:spPr>
          <c:marker>
            <c:symbol val="diamond"/>
            <c:size val="8"/>
            <c:spPr>
              <a:noFill/>
              <a:ln w="19050">
                <a:solidFill>
                  <a:srgbClr val="0000FF"/>
                </a:solidFill>
              </a:ln>
            </c:spPr>
          </c:marker>
          <c:xVal>
            <c:numRef>
              <c:f>'Rotation-slit'!$L$21:$L$77</c:f>
              <c:numCache>
                <c:formatCode>General</c:formatCode>
                <c:ptCount val="54"/>
                <c:pt idx="0">
                  <c:v>0</c:v>
                </c:pt>
                <c:pt idx="1">
                  <c:v>3.6259999999999999</c:v>
                </c:pt>
                <c:pt idx="2">
                  <c:v>7.2519999999999998</c:v>
                </c:pt>
                <c:pt idx="3">
                  <c:v>10.878</c:v>
                </c:pt>
                <c:pt idx="4">
                  <c:v>14.504</c:v>
                </c:pt>
                <c:pt idx="5">
                  <c:v>18.13</c:v>
                </c:pt>
                <c:pt idx="6">
                  <c:v>21.756</c:v>
                </c:pt>
                <c:pt idx="7">
                  <c:v>25.381999999999998</c:v>
                </c:pt>
                <c:pt idx="8">
                  <c:v>29.007999999999999</c:v>
                </c:pt>
                <c:pt idx="9">
                  <c:v>32.634</c:v>
                </c:pt>
                <c:pt idx="10">
                  <c:v>36.26</c:v>
                </c:pt>
                <c:pt idx="11">
                  <c:v>54.39</c:v>
                </c:pt>
                <c:pt idx="12">
                  <c:v>72.52</c:v>
                </c:pt>
                <c:pt idx="13">
                  <c:v>90.649999999999991</c:v>
                </c:pt>
                <c:pt idx="14">
                  <c:v>108.78</c:v>
                </c:pt>
                <c:pt idx="15">
                  <c:v>126.91</c:v>
                </c:pt>
                <c:pt idx="16">
                  <c:v>145.04</c:v>
                </c:pt>
                <c:pt idx="17">
                  <c:v>163.16999999999999</c:v>
                </c:pt>
                <c:pt idx="18">
                  <c:v>181.29999999999998</c:v>
                </c:pt>
                <c:pt idx="19">
                  <c:v>217.56</c:v>
                </c:pt>
                <c:pt idx="20">
                  <c:v>253.82</c:v>
                </c:pt>
                <c:pt idx="21">
                  <c:v>271.95</c:v>
                </c:pt>
                <c:pt idx="22">
                  <c:v>290.08</c:v>
                </c:pt>
                <c:pt idx="23">
                  <c:v>326.33999999999997</c:v>
                </c:pt>
                <c:pt idx="24">
                  <c:v>362.59999999999997</c:v>
                </c:pt>
                <c:pt idx="25">
                  <c:v>398.86</c:v>
                </c:pt>
                <c:pt idx="26">
                  <c:v>435.12</c:v>
                </c:pt>
                <c:pt idx="27">
                  <c:v>453.25</c:v>
                </c:pt>
                <c:pt idx="28">
                  <c:v>471.38</c:v>
                </c:pt>
                <c:pt idx="29">
                  <c:v>580.16</c:v>
                </c:pt>
                <c:pt idx="30">
                  <c:v>616.41999999999996</c:v>
                </c:pt>
                <c:pt idx="31">
                  <c:v>634.54999999999995</c:v>
                </c:pt>
                <c:pt idx="32">
                  <c:v>652.67999999999995</c:v>
                </c:pt>
                <c:pt idx="33">
                  <c:v>688.93999999999994</c:v>
                </c:pt>
                <c:pt idx="34">
                  <c:v>725.19999999999993</c:v>
                </c:pt>
                <c:pt idx="35">
                  <c:v>743.32999999999993</c:v>
                </c:pt>
                <c:pt idx="36">
                  <c:v>761.45999999999992</c:v>
                </c:pt>
                <c:pt idx="37">
                  <c:v>779.59</c:v>
                </c:pt>
                <c:pt idx="38">
                  <c:v>797.72</c:v>
                </c:pt>
                <c:pt idx="39">
                  <c:v>815.85</c:v>
                </c:pt>
                <c:pt idx="40">
                  <c:v>833.98</c:v>
                </c:pt>
                <c:pt idx="41">
                  <c:v>852.11</c:v>
                </c:pt>
                <c:pt idx="42">
                  <c:v>870.24</c:v>
                </c:pt>
                <c:pt idx="43">
                  <c:v>888.37</c:v>
                </c:pt>
                <c:pt idx="44">
                  <c:v>906.5</c:v>
                </c:pt>
                <c:pt idx="45">
                  <c:v>942.76</c:v>
                </c:pt>
                <c:pt idx="46">
                  <c:v>979.02</c:v>
                </c:pt>
                <c:pt idx="47">
                  <c:v>997.15</c:v>
                </c:pt>
                <c:pt idx="48">
                  <c:v>1015.28</c:v>
                </c:pt>
                <c:pt idx="49">
                  <c:v>1051.54</c:v>
                </c:pt>
                <c:pt idx="50">
                  <c:v>1087.8</c:v>
                </c:pt>
                <c:pt idx="51">
                  <c:v>1178.45</c:v>
                </c:pt>
                <c:pt idx="52">
                  <c:v>1269.0999999999999</c:v>
                </c:pt>
                <c:pt idx="53">
                  <c:v>1450.3999999999999</c:v>
                </c:pt>
              </c:numCache>
            </c:numRef>
          </c:xVal>
          <c:yVal>
            <c:numRef>
              <c:f>'Rotation-slit'!$M$21:$M$77</c:f>
              <c:numCache>
                <c:formatCode>General</c:formatCode>
                <c:ptCount val="54"/>
                <c:pt idx="0">
                  <c:v>0</c:v>
                </c:pt>
                <c:pt idx="1">
                  <c:v>0</c:v>
                </c:pt>
                <c:pt idx="2">
                  <c:v>-0.2</c:v>
                </c:pt>
                <c:pt idx="3">
                  <c:v>-9.9999999999999978E-2</c:v>
                </c:pt>
                <c:pt idx="4">
                  <c:v>0</c:v>
                </c:pt>
                <c:pt idx="5">
                  <c:v>-9.9999999999999978E-2</c:v>
                </c:pt>
                <c:pt idx="6">
                  <c:v>0.1</c:v>
                </c:pt>
                <c:pt idx="7">
                  <c:v>-9.9999999999999978E-2</c:v>
                </c:pt>
                <c:pt idx="8">
                  <c:v>-0.39999999999999997</c:v>
                </c:pt>
                <c:pt idx="9">
                  <c:v>-0.2</c:v>
                </c:pt>
                <c:pt idx="10">
                  <c:v>0</c:v>
                </c:pt>
                <c:pt idx="11">
                  <c:v>-9.9999999999999978E-2</c:v>
                </c:pt>
                <c:pt idx="12">
                  <c:v>-1.4000000000000001</c:v>
                </c:pt>
                <c:pt idx="13">
                  <c:v>4.9000000000000004</c:v>
                </c:pt>
                <c:pt idx="14">
                  <c:v>1</c:v>
                </c:pt>
                <c:pt idx="15">
                  <c:v>-0.39999999999999997</c:v>
                </c:pt>
                <c:pt idx="16">
                  <c:v>-1</c:v>
                </c:pt>
                <c:pt idx="17">
                  <c:v>-1.7</c:v>
                </c:pt>
                <c:pt idx="18">
                  <c:v>-1.3</c:v>
                </c:pt>
                <c:pt idx="19">
                  <c:v>-1.4000000000000001</c:v>
                </c:pt>
                <c:pt idx="20">
                  <c:v>4.0999999999999996</c:v>
                </c:pt>
                <c:pt idx="21">
                  <c:v>5.7</c:v>
                </c:pt>
                <c:pt idx="22">
                  <c:v>0</c:v>
                </c:pt>
                <c:pt idx="23">
                  <c:v>-1.7</c:v>
                </c:pt>
                <c:pt idx="24">
                  <c:v>-2.8</c:v>
                </c:pt>
                <c:pt idx="25">
                  <c:v>3.2</c:v>
                </c:pt>
                <c:pt idx="26">
                  <c:v>9.1</c:v>
                </c:pt>
                <c:pt idx="27">
                  <c:v>0.7</c:v>
                </c:pt>
                <c:pt idx="28">
                  <c:v>-0.3</c:v>
                </c:pt>
                <c:pt idx="29">
                  <c:v>4.3</c:v>
                </c:pt>
                <c:pt idx="30">
                  <c:v>-0.2</c:v>
                </c:pt>
                <c:pt idx="31">
                  <c:v>-2.0999999999999996</c:v>
                </c:pt>
                <c:pt idx="32">
                  <c:v>-3.3</c:v>
                </c:pt>
                <c:pt idx="33">
                  <c:v>-3.8</c:v>
                </c:pt>
                <c:pt idx="34">
                  <c:v>5.8</c:v>
                </c:pt>
                <c:pt idx="35">
                  <c:v>4.6000000000000005</c:v>
                </c:pt>
                <c:pt idx="36">
                  <c:v>3.3000000000000003</c:v>
                </c:pt>
                <c:pt idx="37">
                  <c:v>0.60000000000000009</c:v>
                </c:pt>
                <c:pt idx="38">
                  <c:v>-0.90000000000000013</c:v>
                </c:pt>
                <c:pt idx="39">
                  <c:v>-2.0999999999999996</c:v>
                </c:pt>
                <c:pt idx="40">
                  <c:v>-2.9</c:v>
                </c:pt>
                <c:pt idx="41">
                  <c:v>-2.8</c:v>
                </c:pt>
                <c:pt idx="42">
                  <c:v>-3.4</c:v>
                </c:pt>
                <c:pt idx="43">
                  <c:v>-4</c:v>
                </c:pt>
                <c:pt idx="44">
                  <c:v>-4.2</c:v>
                </c:pt>
                <c:pt idx="45">
                  <c:v>-5.2</c:v>
                </c:pt>
                <c:pt idx="46">
                  <c:v>-6.5</c:v>
                </c:pt>
                <c:pt idx="47">
                  <c:v>-7.2</c:v>
                </c:pt>
                <c:pt idx="48">
                  <c:v>-7.2</c:v>
                </c:pt>
                <c:pt idx="49">
                  <c:v>-7.5</c:v>
                </c:pt>
                <c:pt idx="50">
                  <c:v>-7.7</c:v>
                </c:pt>
                <c:pt idx="51">
                  <c:v>-8.6000000000000014</c:v>
                </c:pt>
                <c:pt idx="52">
                  <c:v>-8.8000000000000007</c:v>
                </c:pt>
                <c:pt idx="53">
                  <c:v>-10.5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8FD-4D3C-9337-0F2EB70AF554}"/>
            </c:ext>
          </c:extLst>
        </c:ser>
        <c:ser>
          <c:idx val="0"/>
          <c:order val="1"/>
          <c:tx>
            <c:strRef>
              <c:f>'Rotation-slit'!$N$20</c:f>
              <c:strCache>
                <c:ptCount val="1"/>
                <c:pt idx="0">
                  <c:v>S1-V3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ysDot"/>
            </a:ln>
          </c:spPr>
          <c:marker>
            <c:symbol val="triangle"/>
            <c:size val="6"/>
            <c:spPr>
              <a:noFill/>
              <a:ln w="19050">
                <a:solidFill>
                  <a:srgbClr val="FF0000"/>
                </a:solidFill>
              </a:ln>
            </c:spPr>
          </c:marker>
          <c:xVal>
            <c:numRef>
              <c:f>'Rotation-slit'!$L$21:$L$77</c:f>
              <c:numCache>
                <c:formatCode>General</c:formatCode>
                <c:ptCount val="54"/>
                <c:pt idx="0">
                  <c:v>0</c:v>
                </c:pt>
                <c:pt idx="1">
                  <c:v>3.6259999999999999</c:v>
                </c:pt>
                <c:pt idx="2">
                  <c:v>7.2519999999999998</c:v>
                </c:pt>
                <c:pt idx="3">
                  <c:v>10.878</c:v>
                </c:pt>
                <c:pt idx="4">
                  <c:v>14.504</c:v>
                </c:pt>
                <c:pt idx="5">
                  <c:v>18.13</c:v>
                </c:pt>
                <c:pt idx="6">
                  <c:v>21.756</c:v>
                </c:pt>
                <c:pt idx="7">
                  <c:v>25.381999999999998</c:v>
                </c:pt>
                <c:pt idx="8">
                  <c:v>29.007999999999999</c:v>
                </c:pt>
                <c:pt idx="9">
                  <c:v>32.634</c:v>
                </c:pt>
                <c:pt idx="10">
                  <c:v>36.26</c:v>
                </c:pt>
                <c:pt idx="11">
                  <c:v>54.39</c:v>
                </c:pt>
                <c:pt idx="12">
                  <c:v>72.52</c:v>
                </c:pt>
                <c:pt idx="13">
                  <c:v>90.649999999999991</c:v>
                </c:pt>
                <c:pt idx="14">
                  <c:v>108.78</c:v>
                </c:pt>
                <c:pt idx="15">
                  <c:v>126.91</c:v>
                </c:pt>
                <c:pt idx="16">
                  <c:v>145.04</c:v>
                </c:pt>
                <c:pt idx="17">
                  <c:v>163.16999999999999</c:v>
                </c:pt>
                <c:pt idx="18">
                  <c:v>181.29999999999998</c:v>
                </c:pt>
                <c:pt idx="19">
                  <c:v>217.56</c:v>
                </c:pt>
                <c:pt idx="20">
                  <c:v>253.82</c:v>
                </c:pt>
                <c:pt idx="21">
                  <c:v>271.95</c:v>
                </c:pt>
                <c:pt idx="22">
                  <c:v>290.08</c:v>
                </c:pt>
                <c:pt idx="23">
                  <c:v>326.33999999999997</c:v>
                </c:pt>
                <c:pt idx="24">
                  <c:v>362.59999999999997</c:v>
                </c:pt>
                <c:pt idx="25">
                  <c:v>398.86</c:v>
                </c:pt>
                <c:pt idx="26">
                  <c:v>435.12</c:v>
                </c:pt>
                <c:pt idx="27">
                  <c:v>453.25</c:v>
                </c:pt>
                <c:pt idx="28">
                  <c:v>471.38</c:v>
                </c:pt>
                <c:pt idx="29">
                  <c:v>580.16</c:v>
                </c:pt>
                <c:pt idx="30">
                  <c:v>616.41999999999996</c:v>
                </c:pt>
                <c:pt idx="31">
                  <c:v>634.54999999999995</c:v>
                </c:pt>
                <c:pt idx="32">
                  <c:v>652.67999999999995</c:v>
                </c:pt>
                <c:pt idx="33">
                  <c:v>688.93999999999994</c:v>
                </c:pt>
                <c:pt idx="34">
                  <c:v>725.19999999999993</c:v>
                </c:pt>
                <c:pt idx="35">
                  <c:v>743.32999999999993</c:v>
                </c:pt>
                <c:pt idx="36">
                  <c:v>761.45999999999992</c:v>
                </c:pt>
                <c:pt idx="37">
                  <c:v>779.59</c:v>
                </c:pt>
                <c:pt idx="38">
                  <c:v>797.72</c:v>
                </c:pt>
                <c:pt idx="39">
                  <c:v>815.85</c:v>
                </c:pt>
                <c:pt idx="40">
                  <c:v>833.98</c:v>
                </c:pt>
                <c:pt idx="41">
                  <c:v>852.11</c:v>
                </c:pt>
                <c:pt idx="42">
                  <c:v>870.24</c:v>
                </c:pt>
                <c:pt idx="43">
                  <c:v>888.37</c:v>
                </c:pt>
                <c:pt idx="44">
                  <c:v>906.5</c:v>
                </c:pt>
                <c:pt idx="45">
                  <c:v>942.76</c:v>
                </c:pt>
                <c:pt idx="46">
                  <c:v>979.02</c:v>
                </c:pt>
                <c:pt idx="47">
                  <c:v>997.15</c:v>
                </c:pt>
                <c:pt idx="48">
                  <c:v>1015.28</c:v>
                </c:pt>
                <c:pt idx="49">
                  <c:v>1051.54</c:v>
                </c:pt>
                <c:pt idx="50">
                  <c:v>1087.8</c:v>
                </c:pt>
                <c:pt idx="51">
                  <c:v>1178.45</c:v>
                </c:pt>
                <c:pt idx="52">
                  <c:v>1269.0999999999999</c:v>
                </c:pt>
                <c:pt idx="53">
                  <c:v>1450.3999999999999</c:v>
                </c:pt>
              </c:numCache>
            </c:numRef>
          </c:xVal>
          <c:yVal>
            <c:numRef>
              <c:f>'Rotation-slit'!$N$21:$N$77</c:f>
              <c:numCache>
                <c:formatCode>General</c:formatCode>
                <c:ptCount val="54"/>
                <c:pt idx="0">
                  <c:v>0</c:v>
                </c:pt>
                <c:pt idx="1">
                  <c:v>-0.3</c:v>
                </c:pt>
                <c:pt idx="2">
                  <c:v>0</c:v>
                </c:pt>
                <c:pt idx="3">
                  <c:v>0.4</c:v>
                </c:pt>
                <c:pt idx="4">
                  <c:v>0</c:v>
                </c:pt>
                <c:pt idx="5">
                  <c:v>0.3</c:v>
                </c:pt>
                <c:pt idx="6">
                  <c:v>0.19999999999999998</c:v>
                </c:pt>
                <c:pt idx="7">
                  <c:v>0.5</c:v>
                </c:pt>
                <c:pt idx="8">
                  <c:v>9.9999999999999978E-2</c:v>
                </c:pt>
                <c:pt idx="9">
                  <c:v>0.4</c:v>
                </c:pt>
                <c:pt idx="10">
                  <c:v>0.5</c:v>
                </c:pt>
                <c:pt idx="11">
                  <c:v>0.8</c:v>
                </c:pt>
                <c:pt idx="12">
                  <c:v>0.3</c:v>
                </c:pt>
                <c:pt idx="13">
                  <c:v>16.2</c:v>
                </c:pt>
                <c:pt idx="14">
                  <c:v>4.3999999999999995</c:v>
                </c:pt>
                <c:pt idx="15">
                  <c:v>1.1000000000000001</c:v>
                </c:pt>
                <c:pt idx="16">
                  <c:v>-0.89999999999999991</c:v>
                </c:pt>
                <c:pt idx="17">
                  <c:v>-2.5</c:v>
                </c:pt>
                <c:pt idx="18">
                  <c:v>-1.8</c:v>
                </c:pt>
                <c:pt idx="19">
                  <c:v>-0.8</c:v>
                </c:pt>
                <c:pt idx="20">
                  <c:v>10.700000000000001</c:v>
                </c:pt>
                <c:pt idx="21">
                  <c:v>13</c:v>
                </c:pt>
                <c:pt idx="22">
                  <c:v>1.8</c:v>
                </c:pt>
                <c:pt idx="23">
                  <c:v>-2.8000000000000003</c:v>
                </c:pt>
                <c:pt idx="24">
                  <c:v>-3.4000000000000004</c:v>
                </c:pt>
                <c:pt idx="25">
                  <c:v>7.3999999999999995</c:v>
                </c:pt>
                <c:pt idx="26">
                  <c:v>12.700000000000001</c:v>
                </c:pt>
                <c:pt idx="27">
                  <c:v>6.8</c:v>
                </c:pt>
                <c:pt idx="28">
                  <c:v>3.5999999999999996</c:v>
                </c:pt>
                <c:pt idx="29">
                  <c:v>9</c:v>
                </c:pt>
                <c:pt idx="30">
                  <c:v>-0.7</c:v>
                </c:pt>
                <c:pt idx="31">
                  <c:v>-4.1000000000000005</c:v>
                </c:pt>
                <c:pt idx="32">
                  <c:v>-5.3</c:v>
                </c:pt>
                <c:pt idx="33">
                  <c:v>-4.9000000000000004</c:v>
                </c:pt>
                <c:pt idx="34">
                  <c:v>12.100000000000001</c:v>
                </c:pt>
                <c:pt idx="35">
                  <c:v>12.700000000000001</c:v>
                </c:pt>
                <c:pt idx="36">
                  <c:v>10.9</c:v>
                </c:pt>
                <c:pt idx="37">
                  <c:v>1.8</c:v>
                </c:pt>
                <c:pt idx="38">
                  <c:v>-1.0999999999999999</c:v>
                </c:pt>
                <c:pt idx="39">
                  <c:v>-3.2</c:v>
                </c:pt>
                <c:pt idx="40">
                  <c:v>-5.3</c:v>
                </c:pt>
                <c:pt idx="41">
                  <c:v>-4.9000000000000004</c:v>
                </c:pt>
                <c:pt idx="42">
                  <c:v>-4.9000000000000004</c:v>
                </c:pt>
                <c:pt idx="43">
                  <c:v>-7.6000000000000005</c:v>
                </c:pt>
                <c:pt idx="44">
                  <c:v>-4.3</c:v>
                </c:pt>
                <c:pt idx="45">
                  <c:v>-9.1999999999999993</c:v>
                </c:pt>
                <c:pt idx="46">
                  <c:v>-12.2</c:v>
                </c:pt>
                <c:pt idx="47">
                  <c:v>-12.899999999999999</c:v>
                </c:pt>
                <c:pt idx="48">
                  <c:v>-13.899999999999999</c:v>
                </c:pt>
                <c:pt idx="49">
                  <c:v>-14.399999999999999</c:v>
                </c:pt>
                <c:pt idx="50">
                  <c:v>-14.1</c:v>
                </c:pt>
                <c:pt idx="51">
                  <c:v>-16.899999999999999</c:v>
                </c:pt>
                <c:pt idx="52">
                  <c:v>-19.8</c:v>
                </c:pt>
                <c:pt idx="53">
                  <c:v>-27.7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8FD-4D3C-9337-0F2EB70AF554}"/>
            </c:ext>
          </c:extLst>
        </c:ser>
        <c:ser>
          <c:idx val="3"/>
          <c:order val="2"/>
          <c:tx>
            <c:strRef>
              <c:f>'Rotation-slit'!$O$20</c:f>
              <c:strCache>
                <c:ptCount val="1"/>
                <c:pt idx="0">
                  <c:v>S2-V3</c:v>
                </c:pt>
              </c:strCache>
            </c:strRef>
          </c:tx>
          <c:spPr>
            <a:ln w="12700">
              <a:solidFill>
                <a:srgbClr val="008000"/>
              </a:solidFill>
              <a:prstDash val="sysDot"/>
            </a:ln>
          </c:spPr>
          <c:marker>
            <c:symbol val="square"/>
            <c:size val="7"/>
            <c:spPr>
              <a:noFill/>
              <a:ln w="19050">
                <a:solidFill>
                  <a:srgbClr val="008000"/>
                </a:solidFill>
              </a:ln>
            </c:spPr>
          </c:marker>
          <c:xVal>
            <c:numRef>
              <c:f>'Rotation-slit'!$L$21:$L$77</c:f>
              <c:numCache>
                <c:formatCode>General</c:formatCode>
                <c:ptCount val="54"/>
                <c:pt idx="0">
                  <c:v>0</c:v>
                </c:pt>
                <c:pt idx="1">
                  <c:v>3.6259999999999999</c:v>
                </c:pt>
                <c:pt idx="2">
                  <c:v>7.2519999999999998</c:v>
                </c:pt>
                <c:pt idx="3">
                  <c:v>10.878</c:v>
                </c:pt>
                <c:pt idx="4">
                  <c:v>14.504</c:v>
                </c:pt>
                <c:pt idx="5">
                  <c:v>18.13</c:v>
                </c:pt>
                <c:pt idx="6">
                  <c:v>21.756</c:v>
                </c:pt>
                <c:pt idx="7">
                  <c:v>25.381999999999998</c:v>
                </c:pt>
                <c:pt idx="8">
                  <c:v>29.007999999999999</c:v>
                </c:pt>
                <c:pt idx="9">
                  <c:v>32.634</c:v>
                </c:pt>
                <c:pt idx="10">
                  <c:v>36.26</c:v>
                </c:pt>
                <c:pt idx="11">
                  <c:v>54.39</c:v>
                </c:pt>
                <c:pt idx="12">
                  <c:v>72.52</c:v>
                </c:pt>
                <c:pt idx="13">
                  <c:v>90.649999999999991</c:v>
                </c:pt>
                <c:pt idx="14">
                  <c:v>108.78</c:v>
                </c:pt>
                <c:pt idx="15">
                  <c:v>126.91</c:v>
                </c:pt>
                <c:pt idx="16">
                  <c:v>145.04</c:v>
                </c:pt>
                <c:pt idx="17">
                  <c:v>163.16999999999999</c:v>
                </c:pt>
                <c:pt idx="18">
                  <c:v>181.29999999999998</c:v>
                </c:pt>
                <c:pt idx="19">
                  <c:v>217.56</c:v>
                </c:pt>
                <c:pt idx="20">
                  <c:v>253.82</c:v>
                </c:pt>
                <c:pt idx="21">
                  <c:v>271.95</c:v>
                </c:pt>
                <c:pt idx="22">
                  <c:v>290.08</c:v>
                </c:pt>
                <c:pt idx="23">
                  <c:v>326.33999999999997</c:v>
                </c:pt>
                <c:pt idx="24">
                  <c:v>362.59999999999997</c:v>
                </c:pt>
                <c:pt idx="25">
                  <c:v>398.86</c:v>
                </c:pt>
                <c:pt idx="26">
                  <c:v>435.12</c:v>
                </c:pt>
                <c:pt idx="27">
                  <c:v>453.25</c:v>
                </c:pt>
                <c:pt idx="28">
                  <c:v>471.38</c:v>
                </c:pt>
                <c:pt idx="29">
                  <c:v>580.16</c:v>
                </c:pt>
                <c:pt idx="30">
                  <c:v>616.41999999999996</c:v>
                </c:pt>
                <c:pt idx="31">
                  <c:v>634.54999999999995</c:v>
                </c:pt>
                <c:pt idx="32">
                  <c:v>652.67999999999995</c:v>
                </c:pt>
                <c:pt idx="33">
                  <c:v>688.93999999999994</c:v>
                </c:pt>
                <c:pt idx="34">
                  <c:v>725.19999999999993</c:v>
                </c:pt>
                <c:pt idx="35">
                  <c:v>743.32999999999993</c:v>
                </c:pt>
                <c:pt idx="36">
                  <c:v>761.45999999999992</c:v>
                </c:pt>
                <c:pt idx="37">
                  <c:v>779.59</c:v>
                </c:pt>
                <c:pt idx="38">
                  <c:v>797.72</c:v>
                </c:pt>
                <c:pt idx="39">
                  <c:v>815.85</c:v>
                </c:pt>
                <c:pt idx="40">
                  <c:v>833.98</c:v>
                </c:pt>
                <c:pt idx="41">
                  <c:v>852.11</c:v>
                </c:pt>
                <c:pt idx="42">
                  <c:v>870.24</c:v>
                </c:pt>
                <c:pt idx="43">
                  <c:v>888.37</c:v>
                </c:pt>
                <c:pt idx="44">
                  <c:v>906.5</c:v>
                </c:pt>
                <c:pt idx="45">
                  <c:v>942.76</c:v>
                </c:pt>
                <c:pt idx="46">
                  <c:v>979.02</c:v>
                </c:pt>
                <c:pt idx="47">
                  <c:v>997.15</c:v>
                </c:pt>
                <c:pt idx="48">
                  <c:v>1015.28</c:v>
                </c:pt>
                <c:pt idx="49">
                  <c:v>1051.54</c:v>
                </c:pt>
                <c:pt idx="50">
                  <c:v>1087.8</c:v>
                </c:pt>
                <c:pt idx="51">
                  <c:v>1178.45</c:v>
                </c:pt>
                <c:pt idx="52">
                  <c:v>1269.0999999999999</c:v>
                </c:pt>
                <c:pt idx="53">
                  <c:v>1450.3999999999999</c:v>
                </c:pt>
              </c:numCache>
            </c:numRef>
          </c:xVal>
          <c:yVal>
            <c:numRef>
              <c:f>'Rotation-slit'!$O$21:$O$77</c:f>
              <c:numCache>
                <c:formatCode>General</c:formatCode>
                <c:ptCount val="54"/>
                <c:pt idx="0">
                  <c:v>0</c:v>
                </c:pt>
                <c:pt idx="1">
                  <c:v>-1.3000000000000003</c:v>
                </c:pt>
                <c:pt idx="2">
                  <c:v>-0.90000000000000013</c:v>
                </c:pt>
                <c:pt idx="3">
                  <c:v>-0.70000000000000018</c:v>
                </c:pt>
                <c:pt idx="4">
                  <c:v>-1.0000000000000002</c:v>
                </c:pt>
                <c:pt idx="5">
                  <c:v>-1.0000000000000002</c:v>
                </c:pt>
                <c:pt idx="6">
                  <c:v>-0.60000000000000009</c:v>
                </c:pt>
                <c:pt idx="7">
                  <c:v>-0.50000000000000022</c:v>
                </c:pt>
                <c:pt idx="8">
                  <c:v>-0.80000000000000027</c:v>
                </c:pt>
                <c:pt idx="9">
                  <c:v>-0.40000000000000013</c:v>
                </c:pt>
                <c:pt idx="10">
                  <c:v>-0.60000000000000009</c:v>
                </c:pt>
                <c:pt idx="11">
                  <c:v>-1.2000000000000002</c:v>
                </c:pt>
                <c:pt idx="12">
                  <c:v>-0.70000000000000018</c:v>
                </c:pt>
                <c:pt idx="13">
                  <c:v>15.400000000000002</c:v>
                </c:pt>
                <c:pt idx="14">
                  <c:v>1.5999999999999996</c:v>
                </c:pt>
                <c:pt idx="15">
                  <c:v>0</c:v>
                </c:pt>
                <c:pt idx="16">
                  <c:v>-1.2000000000000002</c:v>
                </c:pt>
                <c:pt idx="17">
                  <c:v>-1.3000000000000003</c:v>
                </c:pt>
                <c:pt idx="18">
                  <c:v>-0.60000000000000009</c:v>
                </c:pt>
                <c:pt idx="19">
                  <c:v>0</c:v>
                </c:pt>
                <c:pt idx="20">
                  <c:v>6.3</c:v>
                </c:pt>
                <c:pt idx="21">
                  <c:v>6.2</c:v>
                </c:pt>
                <c:pt idx="22">
                  <c:v>0.59999999999999964</c:v>
                </c:pt>
                <c:pt idx="23">
                  <c:v>-2.4000000000000004</c:v>
                </c:pt>
                <c:pt idx="24">
                  <c:v>-1.2000000000000002</c:v>
                </c:pt>
                <c:pt idx="25">
                  <c:v>-0.10000000000000009</c:v>
                </c:pt>
                <c:pt idx="26">
                  <c:v>9.1000000000000014</c:v>
                </c:pt>
                <c:pt idx="27">
                  <c:v>5</c:v>
                </c:pt>
                <c:pt idx="28">
                  <c:v>1.5999999999999996</c:v>
                </c:pt>
                <c:pt idx="29">
                  <c:v>4.0999999999999996</c:v>
                </c:pt>
                <c:pt idx="30">
                  <c:v>-1.0000000000000002</c:v>
                </c:pt>
                <c:pt idx="31">
                  <c:v>-1.4000000000000001</c:v>
                </c:pt>
                <c:pt idx="32">
                  <c:v>-1.7000000000000002</c:v>
                </c:pt>
                <c:pt idx="33">
                  <c:v>-1.4000000000000001</c:v>
                </c:pt>
                <c:pt idx="34">
                  <c:v>4.0999999999999996</c:v>
                </c:pt>
                <c:pt idx="35">
                  <c:v>5.3</c:v>
                </c:pt>
                <c:pt idx="36">
                  <c:v>7.3999999999999995</c:v>
                </c:pt>
                <c:pt idx="37">
                  <c:v>0.79999999999999982</c:v>
                </c:pt>
                <c:pt idx="38">
                  <c:v>-1.0000000000000002</c:v>
                </c:pt>
                <c:pt idx="39">
                  <c:v>-1.9000000000000001</c:v>
                </c:pt>
                <c:pt idx="40">
                  <c:v>-3.2</c:v>
                </c:pt>
                <c:pt idx="41">
                  <c:v>-2.3000000000000003</c:v>
                </c:pt>
                <c:pt idx="42">
                  <c:v>-2.2000000000000002</c:v>
                </c:pt>
                <c:pt idx="43">
                  <c:v>-3.6</c:v>
                </c:pt>
                <c:pt idx="44">
                  <c:v>-4.3000000000000007</c:v>
                </c:pt>
                <c:pt idx="45">
                  <c:v>-4.2</c:v>
                </c:pt>
                <c:pt idx="46">
                  <c:v>-5.6</c:v>
                </c:pt>
                <c:pt idx="47">
                  <c:v>-6.2</c:v>
                </c:pt>
                <c:pt idx="48">
                  <c:v>-6.5</c:v>
                </c:pt>
                <c:pt idx="49">
                  <c:v>-6.3</c:v>
                </c:pt>
                <c:pt idx="50">
                  <c:v>-7.6000000000000005</c:v>
                </c:pt>
                <c:pt idx="51">
                  <c:v>-9.5</c:v>
                </c:pt>
                <c:pt idx="52">
                  <c:v>-10.899999999999999</c:v>
                </c:pt>
                <c:pt idx="53">
                  <c:v>-13.100000000000001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8FD-4D3C-9337-0F2EB70AF554}"/>
            </c:ext>
          </c:extLst>
        </c:ser>
        <c:ser>
          <c:idx val="2"/>
          <c:order val="3"/>
          <c:tx>
            <c:strRef>
              <c:f>'Rotation-slit'!$P$20</c:f>
              <c:strCache>
                <c:ptCount val="1"/>
                <c:pt idx="0">
                  <c:v>S1(V3-V2)</c:v>
                </c:pt>
              </c:strCache>
            </c:strRef>
          </c:tx>
          <c:spPr>
            <a:ln w="12700">
              <a:solidFill>
                <a:schemeClr val="tx1"/>
              </a:solidFill>
              <a:prstDash val="sysDot"/>
            </a:ln>
          </c:spPr>
          <c:marker>
            <c:symbol val="circle"/>
            <c:size val="7"/>
            <c:spPr>
              <a:noFill/>
              <a:ln w="19050">
                <a:solidFill>
                  <a:schemeClr val="tx1"/>
                </a:solidFill>
              </a:ln>
            </c:spPr>
          </c:marker>
          <c:xVal>
            <c:numRef>
              <c:f>'Rotation-slit'!$L$21:$L$88</c:f>
              <c:numCache>
                <c:formatCode>General</c:formatCode>
                <c:ptCount val="65"/>
                <c:pt idx="0">
                  <c:v>0</c:v>
                </c:pt>
                <c:pt idx="1">
                  <c:v>3.6259999999999999</c:v>
                </c:pt>
                <c:pt idx="2">
                  <c:v>7.2519999999999998</c:v>
                </c:pt>
                <c:pt idx="3">
                  <c:v>10.878</c:v>
                </c:pt>
                <c:pt idx="4">
                  <c:v>14.504</c:v>
                </c:pt>
                <c:pt idx="5">
                  <c:v>18.13</c:v>
                </c:pt>
                <c:pt idx="6">
                  <c:v>21.756</c:v>
                </c:pt>
                <c:pt idx="7">
                  <c:v>25.381999999999998</c:v>
                </c:pt>
                <c:pt idx="8">
                  <c:v>29.007999999999999</c:v>
                </c:pt>
                <c:pt idx="9">
                  <c:v>32.634</c:v>
                </c:pt>
                <c:pt idx="10">
                  <c:v>36.26</c:v>
                </c:pt>
                <c:pt idx="11">
                  <c:v>54.39</c:v>
                </c:pt>
                <c:pt idx="12">
                  <c:v>72.52</c:v>
                </c:pt>
                <c:pt idx="13">
                  <c:v>90.649999999999991</c:v>
                </c:pt>
                <c:pt idx="14">
                  <c:v>108.78</c:v>
                </c:pt>
                <c:pt idx="15">
                  <c:v>126.91</c:v>
                </c:pt>
                <c:pt idx="16">
                  <c:v>145.04</c:v>
                </c:pt>
                <c:pt idx="17">
                  <c:v>163.16999999999999</c:v>
                </c:pt>
                <c:pt idx="18">
                  <c:v>181.29999999999998</c:v>
                </c:pt>
                <c:pt idx="19">
                  <c:v>217.56</c:v>
                </c:pt>
                <c:pt idx="20">
                  <c:v>253.82</c:v>
                </c:pt>
                <c:pt idx="21">
                  <c:v>271.95</c:v>
                </c:pt>
                <c:pt idx="22">
                  <c:v>290.08</c:v>
                </c:pt>
                <c:pt idx="23">
                  <c:v>326.33999999999997</c:v>
                </c:pt>
                <c:pt idx="24">
                  <c:v>362.59999999999997</c:v>
                </c:pt>
                <c:pt idx="25">
                  <c:v>398.86</c:v>
                </c:pt>
                <c:pt idx="26">
                  <c:v>435.12</c:v>
                </c:pt>
                <c:pt idx="27">
                  <c:v>453.25</c:v>
                </c:pt>
                <c:pt idx="28">
                  <c:v>471.38</c:v>
                </c:pt>
                <c:pt idx="29">
                  <c:v>580.16</c:v>
                </c:pt>
                <c:pt idx="30">
                  <c:v>616.41999999999996</c:v>
                </c:pt>
                <c:pt idx="31">
                  <c:v>634.54999999999995</c:v>
                </c:pt>
                <c:pt idx="32">
                  <c:v>652.67999999999995</c:v>
                </c:pt>
                <c:pt idx="33">
                  <c:v>688.93999999999994</c:v>
                </c:pt>
                <c:pt idx="34">
                  <c:v>725.19999999999993</c:v>
                </c:pt>
                <c:pt idx="35">
                  <c:v>743.32999999999993</c:v>
                </c:pt>
                <c:pt idx="36">
                  <c:v>761.45999999999992</c:v>
                </c:pt>
                <c:pt idx="37">
                  <c:v>779.59</c:v>
                </c:pt>
                <c:pt idx="38">
                  <c:v>797.72</c:v>
                </c:pt>
                <c:pt idx="39">
                  <c:v>815.85</c:v>
                </c:pt>
                <c:pt idx="40">
                  <c:v>833.98</c:v>
                </c:pt>
                <c:pt idx="41">
                  <c:v>852.11</c:v>
                </c:pt>
                <c:pt idx="42">
                  <c:v>870.24</c:v>
                </c:pt>
                <c:pt idx="43">
                  <c:v>888.37</c:v>
                </c:pt>
                <c:pt idx="44">
                  <c:v>906.5</c:v>
                </c:pt>
                <c:pt idx="45">
                  <c:v>942.76</c:v>
                </c:pt>
                <c:pt idx="46">
                  <c:v>979.02</c:v>
                </c:pt>
                <c:pt idx="47">
                  <c:v>997.15</c:v>
                </c:pt>
                <c:pt idx="48">
                  <c:v>1015.28</c:v>
                </c:pt>
                <c:pt idx="49">
                  <c:v>1051.54</c:v>
                </c:pt>
                <c:pt idx="50">
                  <c:v>1087.8</c:v>
                </c:pt>
                <c:pt idx="51">
                  <c:v>1178.45</c:v>
                </c:pt>
                <c:pt idx="52">
                  <c:v>1269.0999999999999</c:v>
                </c:pt>
                <c:pt idx="53">
                  <c:v>1450.3999999999999</c:v>
                </c:pt>
              </c:numCache>
            </c:numRef>
          </c:xVal>
          <c:yVal>
            <c:numRef>
              <c:f>'Rotation-slit'!$P$21:$P$88</c:f>
              <c:numCache>
                <c:formatCode>General</c:formatCode>
                <c:ptCount val="65"/>
                <c:pt idx="0">
                  <c:v>0</c:v>
                </c:pt>
                <c:pt idx="1">
                  <c:v>-0.3</c:v>
                </c:pt>
                <c:pt idx="2">
                  <c:v>0.2</c:v>
                </c:pt>
                <c:pt idx="3">
                  <c:v>0.5</c:v>
                </c:pt>
                <c:pt idx="4">
                  <c:v>0</c:v>
                </c:pt>
                <c:pt idx="5">
                  <c:v>0.39999999999999997</c:v>
                </c:pt>
                <c:pt idx="6">
                  <c:v>9.9999999999999978E-2</c:v>
                </c:pt>
                <c:pt idx="7">
                  <c:v>0.6</c:v>
                </c:pt>
                <c:pt idx="8">
                  <c:v>0.49999999999999994</c:v>
                </c:pt>
                <c:pt idx="9">
                  <c:v>0.60000000000000009</c:v>
                </c:pt>
                <c:pt idx="10">
                  <c:v>0.5</c:v>
                </c:pt>
                <c:pt idx="11">
                  <c:v>0.9</c:v>
                </c:pt>
                <c:pt idx="12">
                  <c:v>1.7000000000000002</c:v>
                </c:pt>
                <c:pt idx="13">
                  <c:v>11.299999999999999</c:v>
                </c:pt>
                <c:pt idx="14">
                  <c:v>3.3999999999999995</c:v>
                </c:pt>
                <c:pt idx="15">
                  <c:v>1.5</c:v>
                </c:pt>
                <c:pt idx="16">
                  <c:v>0.10000000000000009</c:v>
                </c:pt>
                <c:pt idx="17">
                  <c:v>-0.8</c:v>
                </c:pt>
                <c:pt idx="18">
                  <c:v>-0.5</c:v>
                </c:pt>
                <c:pt idx="19">
                  <c:v>0.60000000000000009</c:v>
                </c:pt>
                <c:pt idx="20">
                  <c:v>6.6000000000000014</c:v>
                </c:pt>
                <c:pt idx="21">
                  <c:v>7.3</c:v>
                </c:pt>
                <c:pt idx="22">
                  <c:v>1.8</c:v>
                </c:pt>
                <c:pt idx="23">
                  <c:v>-1.1000000000000003</c:v>
                </c:pt>
                <c:pt idx="24">
                  <c:v>-0.60000000000000053</c:v>
                </c:pt>
                <c:pt idx="25">
                  <c:v>4.1999999999999993</c:v>
                </c:pt>
                <c:pt idx="26">
                  <c:v>3.6000000000000014</c:v>
                </c:pt>
                <c:pt idx="27">
                  <c:v>6.1</c:v>
                </c:pt>
                <c:pt idx="28">
                  <c:v>3.8999999999999995</c:v>
                </c:pt>
                <c:pt idx="29">
                  <c:v>4.7</c:v>
                </c:pt>
                <c:pt idx="30">
                  <c:v>-0.49999999999999994</c:v>
                </c:pt>
                <c:pt idx="31">
                  <c:v>-2.0000000000000009</c:v>
                </c:pt>
                <c:pt idx="32">
                  <c:v>-2</c:v>
                </c:pt>
                <c:pt idx="33">
                  <c:v>-1.1000000000000005</c:v>
                </c:pt>
                <c:pt idx="34">
                  <c:v>6.3000000000000016</c:v>
                </c:pt>
                <c:pt idx="35">
                  <c:v>8.1000000000000014</c:v>
                </c:pt>
                <c:pt idx="36">
                  <c:v>7.6</c:v>
                </c:pt>
                <c:pt idx="37">
                  <c:v>1.2</c:v>
                </c:pt>
                <c:pt idx="38">
                  <c:v>-0.19999999999999973</c:v>
                </c:pt>
                <c:pt idx="39">
                  <c:v>-1.1000000000000005</c:v>
                </c:pt>
                <c:pt idx="40">
                  <c:v>-2.4</c:v>
                </c:pt>
                <c:pt idx="41">
                  <c:v>-2.1000000000000005</c:v>
                </c:pt>
                <c:pt idx="42">
                  <c:v>-1.5000000000000004</c:v>
                </c:pt>
                <c:pt idx="43">
                  <c:v>-3.6000000000000005</c:v>
                </c:pt>
                <c:pt idx="44">
                  <c:v>-9.9999999999999645E-2</c:v>
                </c:pt>
                <c:pt idx="45">
                  <c:v>-3.9999999999999991</c:v>
                </c:pt>
                <c:pt idx="46">
                  <c:v>-5.6999999999999993</c:v>
                </c:pt>
                <c:pt idx="47">
                  <c:v>-5.6999999999999984</c:v>
                </c:pt>
                <c:pt idx="48">
                  <c:v>-6.6999999999999984</c:v>
                </c:pt>
                <c:pt idx="49">
                  <c:v>-6.8999999999999986</c:v>
                </c:pt>
                <c:pt idx="50">
                  <c:v>-6.3999999999999995</c:v>
                </c:pt>
                <c:pt idx="51">
                  <c:v>-8.2999999999999972</c:v>
                </c:pt>
                <c:pt idx="52">
                  <c:v>-11</c:v>
                </c:pt>
                <c:pt idx="53">
                  <c:v>-17.2</c:v>
                </c:pt>
                <c:pt idx="55">
                  <c:v>11.299999999999999</c:v>
                </c:pt>
                <c:pt idx="56">
                  <c:v>-49.8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8FD-4D3C-9337-0F2EB70AF5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641472"/>
        <c:axId val="87648128"/>
      </c:scatterChart>
      <c:valAx>
        <c:axId val="87641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1" i="0" u="none" strike="noStrike" baseline="0">
                    <a:effectLst/>
                  </a:rPr>
                  <a:t>B, Gauss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7648128"/>
        <c:crossesAt val="-100"/>
        <c:crossBetween val="midCat"/>
      </c:valAx>
      <c:valAx>
        <c:axId val="87648128"/>
        <c:scaling>
          <c:orientation val="minMax"/>
          <c:min val="-3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1" i="0" u="none" strike="noStrike" baseline="0">
                    <a:effectLst/>
                  </a:rPr>
                  <a:t>Angle, deg. 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7641472"/>
        <c:crosses val="autoZero"/>
        <c:crossBetween val="midCat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6.8129989013836226E-2"/>
          <c:y val="0.63236307961504812"/>
          <c:w val="0.13095395888013997"/>
          <c:h val="0.2277268153980752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9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June 29, 2017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Cooler e-source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Magnetized Beam LDRD Progress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40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0505" y="0"/>
            <a:ext cx="8978680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algn="ctr" defTabSz="914400"/>
            <a:r>
              <a:rPr lang="en-US" kern="0" dirty="0" smtClean="0"/>
              <a:t>Magnetized Electron Source at GTS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004" y="1208133"/>
            <a:ext cx="6587490" cy="3379470"/>
          </a:xfrm>
          <a:prstGeom prst="rect">
            <a:avLst/>
          </a:prstGeom>
        </p:spPr>
      </p:pic>
      <p:cxnSp>
        <p:nvCxnSpPr>
          <p:cNvPr id="19" name="Straight Arrow Connector 18"/>
          <p:cNvCxnSpPr>
            <a:stCxn id="20" idx="2"/>
          </p:cNvCxnSpPr>
          <p:nvPr/>
        </p:nvCxnSpPr>
        <p:spPr bwMode="auto">
          <a:xfrm flipH="1">
            <a:off x="7150705" y="1873147"/>
            <a:ext cx="397048" cy="68733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74519" y="1503815"/>
            <a:ext cx="11464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Beamline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22" idx="3"/>
          </p:cNvCxnSpPr>
          <p:nvPr/>
        </p:nvCxnSpPr>
        <p:spPr bwMode="auto">
          <a:xfrm flipV="1">
            <a:off x="2080011" y="2356241"/>
            <a:ext cx="2356358" cy="565489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7525" y="2737064"/>
            <a:ext cx="15824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Gun Solenoid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6" idx="3"/>
          </p:cNvCxnSpPr>
          <p:nvPr/>
        </p:nvCxnSpPr>
        <p:spPr bwMode="auto">
          <a:xfrm>
            <a:off x="2105658" y="1789471"/>
            <a:ext cx="1594968" cy="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97525" y="1327806"/>
            <a:ext cx="160813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Photocathode</a:t>
            </a:r>
          </a:p>
          <a:p>
            <a:pPr algn="ctr"/>
            <a:r>
              <a:rPr lang="en-US" dirty="0" smtClean="0"/>
              <a:t>Preparation</a:t>
            </a:r>
          </a:p>
          <a:p>
            <a:pPr algn="ctr"/>
            <a:r>
              <a:rPr lang="en-US" dirty="0" smtClean="0"/>
              <a:t> Chamber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8" idx="2"/>
          </p:cNvCxnSpPr>
          <p:nvPr/>
        </p:nvCxnSpPr>
        <p:spPr bwMode="auto">
          <a:xfrm flipH="1">
            <a:off x="4436369" y="1124121"/>
            <a:ext cx="273508" cy="564269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700626" y="754789"/>
            <a:ext cx="201850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Gun HV Chamber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75404" y="3799916"/>
            <a:ext cx="2884471" cy="2967228"/>
            <a:chOff x="3099440" y="3686859"/>
            <a:chExt cx="2884471" cy="2967228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21" r="8178"/>
            <a:stretch/>
          </p:blipFill>
          <p:spPr>
            <a:xfrm>
              <a:off x="3099440" y="3686859"/>
              <a:ext cx="1645921" cy="2967228"/>
            </a:xfrm>
            <a:prstGeom prst="rect">
              <a:avLst/>
            </a:prstGeom>
          </p:spPr>
        </p:pic>
        <p:cxnSp>
          <p:nvCxnSpPr>
            <p:cNvPr id="31" name="Straight Arrow Connector 30"/>
            <p:cNvCxnSpPr>
              <a:stCxn id="36" idx="1"/>
            </p:cNvCxnSpPr>
            <p:nvPr/>
          </p:nvCxnSpPr>
          <p:spPr bwMode="auto">
            <a:xfrm flipH="1" flipV="1">
              <a:off x="4397976" y="4564220"/>
              <a:ext cx="548394" cy="32316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5133390" y="5366443"/>
              <a:ext cx="585806" cy="369332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Slit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77064" y="6007756"/>
              <a:ext cx="906847" cy="64633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Viewer Screen</a:t>
              </a:r>
              <a:endParaRPr lang="en-US" dirty="0"/>
            </a:p>
          </p:txBody>
        </p:sp>
        <p:cxnSp>
          <p:nvCxnSpPr>
            <p:cNvPr id="34" name="Straight Arrow Connector 33"/>
            <p:cNvCxnSpPr>
              <a:stCxn id="33" idx="1"/>
            </p:cNvCxnSpPr>
            <p:nvPr/>
          </p:nvCxnSpPr>
          <p:spPr bwMode="auto">
            <a:xfrm flipH="1" flipV="1">
              <a:off x="4252638" y="6200144"/>
              <a:ext cx="824426" cy="1307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" name="Straight Arrow Connector 34"/>
            <p:cNvCxnSpPr>
              <a:stCxn id="32" idx="1"/>
            </p:cNvCxnSpPr>
            <p:nvPr/>
          </p:nvCxnSpPr>
          <p:spPr bwMode="auto">
            <a:xfrm flipH="1" flipV="1">
              <a:off x="3967582" y="5288776"/>
              <a:ext cx="1165808" cy="26233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>
              <a:off x="4946370" y="4564220"/>
              <a:ext cx="940421" cy="64633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Shield Tube</a:t>
              </a:r>
              <a:endParaRPr lang="en-US" dirty="0"/>
            </a:p>
          </p:txBody>
        </p:sp>
      </p:grpSp>
      <p:cxnSp>
        <p:nvCxnSpPr>
          <p:cNvPr id="38" name="Straight Arrow Connector 37"/>
          <p:cNvCxnSpPr/>
          <p:nvPr/>
        </p:nvCxnSpPr>
        <p:spPr bwMode="auto">
          <a:xfrm flipV="1">
            <a:off x="1820849" y="2652099"/>
            <a:ext cx="4441406" cy="116453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 bwMode="auto">
          <a:xfrm flipV="1">
            <a:off x="1815720" y="2422238"/>
            <a:ext cx="4044753" cy="1392411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878672" y="4918851"/>
            <a:ext cx="1873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Viewer 3 Screen</a:t>
            </a:r>
            <a:endParaRPr lang="en-US" dirty="0"/>
          </a:p>
        </p:txBody>
      </p:sp>
      <p:cxnSp>
        <p:nvCxnSpPr>
          <p:cNvPr id="48" name="Straight Arrow Connector 47"/>
          <p:cNvCxnSpPr>
            <a:stCxn id="47" idx="0"/>
          </p:cNvCxnSpPr>
          <p:nvPr/>
        </p:nvCxnSpPr>
        <p:spPr bwMode="auto">
          <a:xfrm flipV="1">
            <a:off x="5815307" y="3508269"/>
            <a:ext cx="2012601" cy="1410582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005891" y="4918851"/>
            <a:ext cx="14670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Beam Dump</a:t>
            </a:r>
            <a:endParaRPr lang="en-US" dirty="0"/>
          </a:p>
        </p:txBody>
      </p:sp>
      <p:cxnSp>
        <p:nvCxnSpPr>
          <p:cNvPr id="58" name="Straight Arrow Connector 57"/>
          <p:cNvCxnSpPr>
            <a:stCxn id="57" idx="0"/>
          </p:cNvCxnSpPr>
          <p:nvPr/>
        </p:nvCxnSpPr>
        <p:spPr bwMode="auto">
          <a:xfrm flipV="1">
            <a:off x="7739425" y="3508269"/>
            <a:ext cx="736073" cy="1410582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713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0" y="0"/>
            <a:ext cx="9144000" cy="78970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algn="ctr" defTabSz="914400"/>
            <a:r>
              <a:rPr lang="en-US" dirty="0" smtClean="0">
                <a:cs typeface="Arial" panose="020B0604020202020204" pitchFamily="34" charset="0"/>
              </a:rPr>
              <a:t>Measuring Beam Magnetization</a:t>
            </a:r>
            <a:endParaRPr lang="en-US" kern="0" dirty="0"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104186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slit and viewscreens to </a:t>
            </a:r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 mechanical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angular momentum: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514764"/>
              </p:ext>
            </p:extLst>
          </p:nvPr>
        </p:nvGraphicFramePr>
        <p:xfrm>
          <a:off x="277813" y="5592763"/>
          <a:ext cx="38639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Equation" r:id="rId3" imgW="1765080" imgH="393480" progId="Equation.3">
                  <p:embed/>
                </p:oleObj>
              </mc:Choice>
              <mc:Fallback>
                <p:oleObj name="Equation" r:id="rId3" imgW="1765080" imgH="3934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3" y="5592763"/>
                        <a:ext cx="3863975" cy="93662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75955" y="5593307"/>
                <a:ext cx="361291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 smtClean="0"/>
                  <a:t>: solenoid field at photocathode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: laser </a:t>
                </a:r>
                <a:r>
                  <a:rPr lang="en-US" dirty="0" err="1" smtClean="0"/>
                  <a:t>rms</a:t>
                </a:r>
                <a:r>
                  <a:rPr lang="en-US" dirty="0" smtClean="0"/>
                  <a:t> size</a:t>
                </a:r>
              </a:p>
              <a:p>
                <a:r>
                  <a:rPr lang="el-GR" dirty="0" smtClean="0"/>
                  <a:t>Φ</a:t>
                </a:r>
                <a:r>
                  <a:rPr lang="en-US" dirty="0" smtClean="0"/>
                  <a:t>: rotation (sheering) angle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955" y="5593307"/>
                <a:ext cx="3612912" cy="923330"/>
              </a:xfrm>
              <a:prstGeom prst="rect">
                <a:avLst/>
              </a:prstGeom>
              <a:blipFill>
                <a:blip r:embed="rId5"/>
                <a:stretch>
                  <a:fillRect l="-1349" t="-3974" r="-843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28" name="Picture 8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858" y="2189054"/>
            <a:ext cx="6303264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71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262509" y="1794210"/>
            <a:ext cx="6661149" cy="1053523"/>
            <a:chOff x="2133600" y="717836"/>
            <a:chExt cx="6661149" cy="105352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98" t="31809" r="52973" b="55872"/>
            <a:stretch/>
          </p:blipFill>
          <p:spPr>
            <a:xfrm>
              <a:off x="2133600" y="866773"/>
              <a:ext cx="825501" cy="75565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42" t="28506" r="55247" b="56588"/>
            <a:stretch/>
          </p:blipFill>
          <p:spPr>
            <a:xfrm>
              <a:off x="3575050" y="787399"/>
              <a:ext cx="1016000" cy="91440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59" t="40843" r="56401" b="41982"/>
            <a:stretch/>
          </p:blipFill>
          <p:spPr>
            <a:xfrm>
              <a:off x="5156685" y="717836"/>
              <a:ext cx="927101" cy="105352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51" t="33859" r="56320" b="62104"/>
            <a:stretch/>
          </p:blipFill>
          <p:spPr>
            <a:xfrm>
              <a:off x="6398445" y="1120771"/>
              <a:ext cx="779895" cy="24765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11" t="46346" r="54652" b="49512"/>
            <a:stretch/>
          </p:blipFill>
          <p:spPr>
            <a:xfrm>
              <a:off x="7492999" y="1120771"/>
              <a:ext cx="1301750" cy="254000"/>
            </a:xfrm>
            <a:prstGeom prst="rect">
              <a:avLst/>
            </a:prstGeom>
          </p:spPr>
        </p:pic>
      </p:grpSp>
      <p:sp>
        <p:nvSpPr>
          <p:cNvPr id="8" name="Rounded Rectangular Callout 7"/>
          <p:cNvSpPr/>
          <p:nvPr/>
        </p:nvSpPr>
        <p:spPr bwMode="auto">
          <a:xfrm>
            <a:off x="297503" y="514842"/>
            <a:ext cx="2248847" cy="989105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latin typeface="Times" pitchFamily="18" charset="0"/>
              </a:rPr>
              <a:t>0 G 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latin typeface="Times" pitchFamily="18" charset="0"/>
              </a:rPr>
              <a:t>at photocathode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297503" y="3611387"/>
            <a:ext cx="2248847" cy="989105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latin typeface="Times" pitchFamily="18" charset="0"/>
              </a:rPr>
              <a:t>1088 G 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latin typeface="Times" pitchFamily="18" charset="0"/>
              </a:rPr>
              <a:t>at photocathode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05" t="35137" r="49851" b="51362"/>
          <a:stretch/>
        </p:blipFill>
        <p:spPr>
          <a:xfrm>
            <a:off x="370958" y="5291634"/>
            <a:ext cx="991547" cy="7716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4" t="28209" r="49552" b="48685"/>
          <a:stretch/>
        </p:blipFill>
        <p:spPr>
          <a:xfrm>
            <a:off x="1782171" y="4992977"/>
            <a:ext cx="1528358" cy="13205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7" t="39910" r="51940" b="36687"/>
          <a:stretch/>
        </p:blipFill>
        <p:spPr>
          <a:xfrm>
            <a:off x="3625748" y="5037332"/>
            <a:ext cx="1419367" cy="13374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9" t="35196" r="50896" b="57879"/>
          <a:stretch/>
        </p:blipFill>
        <p:spPr>
          <a:xfrm>
            <a:off x="5227092" y="5479576"/>
            <a:ext cx="1411397" cy="3957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0" t="41474" r="46717" b="45045"/>
          <a:stretch/>
        </p:blipFill>
        <p:spPr>
          <a:xfrm>
            <a:off x="6810233" y="5268034"/>
            <a:ext cx="2226851" cy="77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69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/>
          </p:nvPr>
        </p:nvGraphicFramePr>
        <p:xfrm>
          <a:off x="0" y="91440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70588" y="6377214"/>
            <a:ext cx="2193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 of M. </a:t>
            </a:r>
            <a:r>
              <a:rPr lang="en-US" smtClean="0"/>
              <a:t>Mamun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221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0" y="0"/>
            <a:ext cx="9143999" cy="78970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algn="ctr" defTabSz="914400"/>
            <a:r>
              <a:rPr lang="en-US" dirty="0" smtClean="0">
                <a:cs typeface="Arial" panose="020B0604020202020204" pitchFamily="34" charset="0"/>
              </a:rPr>
              <a:t>Outlook: </a:t>
            </a:r>
            <a:r>
              <a:rPr lang="en-US" dirty="0" smtClean="0"/>
              <a:t>July </a:t>
            </a:r>
            <a:r>
              <a:rPr lang="en-US" dirty="0"/>
              <a:t>– September</a:t>
            </a:r>
            <a:endParaRPr lang="en-US" kern="0" dirty="0"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86175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magnetized beam sizes and rotation angles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5 mA magnetized beam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400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011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cavity</a:t>
            </a: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8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31476</TotalTime>
  <Words>90</Words>
  <Application>Microsoft Office PowerPoint</Application>
  <PresentationFormat>On-screen Show (4:3)</PresentationFormat>
  <Paragraphs>39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Cambria Math</vt:lpstr>
      <vt:lpstr>Times</vt:lpstr>
      <vt:lpstr>Wingdings</vt:lpstr>
      <vt:lpstr>Ops Review 2010</vt:lpstr>
      <vt:lpstr>Equation</vt:lpstr>
      <vt:lpstr>Cooler e-source  Magnetized Beam LDRD Progress Report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Riad Suleiman</cp:lastModifiedBy>
  <cp:revision>1790</cp:revision>
  <cp:lastPrinted>2017-01-16T18:42:36Z</cp:lastPrinted>
  <dcterms:created xsi:type="dcterms:W3CDTF">2010-09-20T13:48:43Z</dcterms:created>
  <dcterms:modified xsi:type="dcterms:W3CDTF">2017-06-29T11:28:21Z</dcterms:modified>
</cp:coreProperties>
</file>