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98" r:id="rId3"/>
    <p:sldId id="296" r:id="rId4"/>
    <p:sldId id="297" r:id="rId5"/>
    <p:sldId id="327" r:id="rId6"/>
    <p:sldId id="300" r:id="rId7"/>
    <p:sldId id="328" r:id="rId8"/>
    <p:sldId id="299" r:id="rId9"/>
    <p:sldId id="323" r:id="rId10"/>
    <p:sldId id="325" r:id="rId11"/>
    <p:sldId id="326" r:id="rId12"/>
    <p:sldId id="324" r:id="rId13"/>
    <p:sldId id="302" r:id="rId14"/>
    <p:sldId id="301" r:id="rId15"/>
    <p:sldId id="303" r:id="rId16"/>
    <p:sldId id="308" r:id="rId17"/>
    <p:sldId id="310" r:id="rId18"/>
    <p:sldId id="309" r:id="rId19"/>
    <p:sldId id="311" r:id="rId20"/>
    <p:sldId id="312" r:id="rId21"/>
    <p:sldId id="313" r:id="rId22"/>
    <p:sldId id="314" r:id="rId23"/>
    <p:sldId id="316" r:id="rId24"/>
    <p:sldId id="315" r:id="rId25"/>
    <p:sldId id="317" r:id="rId26"/>
    <p:sldId id="318" r:id="rId27"/>
    <p:sldId id="319" r:id="rId28"/>
    <p:sldId id="320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Status </a:t>
            </a:r>
            <a:r>
              <a:rPr lang="en-US" dirty="0"/>
              <a:t>of </a:t>
            </a:r>
            <a:r>
              <a:rPr lang="en-US" dirty="0" smtClean="0"/>
              <a:t>Instrumental Beam Studies </a:t>
            </a:r>
            <a:r>
              <a:rPr lang="en-US" dirty="0"/>
              <a:t>and </a:t>
            </a:r>
            <a:r>
              <a:rPr lang="en-US" dirty="0" smtClean="0"/>
              <a:t>Technical Description </a:t>
            </a:r>
            <a:r>
              <a:rPr lang="en-US" dirty="0"/>
              <a:t>of </a:t>
            </a:r>
            <a:r>
              <a:rPr lang="en-US" dirty="0" smtClean="0"/>
              <a:t>Detectors </a:t>
            </a:r>
            <a:r>
              <a:rPr lang="en-US" dirty="0"/>
              <a:t>and DAQ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0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3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vs Time-of-flight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78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8545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98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8539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9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7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12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8495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Official Run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30605"/>
            <a:ext cx="7987665" cy="582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69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76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58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8551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70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49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8552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21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39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45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8560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6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8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Rate Systematic Studies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6578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b="1" u="sng" dirty="0" smtClean="0"/>
              <a:t>Run II: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Relative </a:t>
            </a:r>
            <a:r>
              <a:rPr lang="en-US" sz="2400" dirty="0"/>
              <a:t>rate scan of all foils </a:t>
            </a:r>
            <a:r>
              <a:rPr lang="en-US" sz="2400" dirty="0" smtClean="0"/>
              <a:t>at constant beam current of 1 µA with </a:t>
            </a:r>
            <a:r>
              <a:rPr lang="en-US" sz="2400" dirty="0" err="1" smtClean="0"/>
              <a:t>Pockels</a:t>
            </a:r>
            <a:r>
              <a:rPr lang="en-US" sz="2400" dirty="0" smtClean="0"/>
              <a:t> Cell OFF: 8413 – 8424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Relative rate scan of </a:t>
            </a:r>
            <a:r>
              <a:rPr lang="en-US" sz="2400" dirty="0"/>
              <a:t>all </a:t>
            </a:r>
            <a:r>
              <a:rPr lang="en-US" sz="2400" dirty="0" smtClean="0"/>
              <a:t>foils at </a:t>
            </a:r>
            <a:r>
              <a:rPr lang="en-US" sz="2400" smtClean="0"/>
              <a:t>constant beam current </a:t>
            </a:r>
            <a:r>
              <a:rPr lang="en-US" sz="2400" dirty="0" smtClean="0"/>
              <a:t>of 1 µA and no timing veto: 8548 – 8560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6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8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PC Off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" y="1030605"/>
            <a:ext cx="7987665" cy="582739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733" y="612616"/>
            <a:ext cx="1532467" cy="835978"/>
          </a:xfrm>
          <a:prstGeom prst="wedgeRoundRectCallout">
            <a:avLst>
              <a:gd name="adj1" fmla="val -21938"/>
              <a:gd name="adj2" fmla="val 9202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official asymmetries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2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9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No Timing Veto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30605"/>
            <a:ext cx="7987665" cy="582739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733" y="612616"/>
            <a:ext cx="1532467" cy="835978"/>
          </a:xfrm>
          <a:prstGeom prst="wedgeRoundRectCallout">
            <a:avLst>
              <a:gd name="adj1" fmla="val -21938"/>
              <a:gd name="adj2" fmla="val 9202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official asymmetries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3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/>
              <a:t>R</a:t>
            </a:r>
            <a:r>
              <a:rPr lang="en-US" sz="2400" dirty="0" smtClean="0"/>
              <a:t>elative rates depend on range of Gaussian fit of energy spectra (i.e., 7500-11000 or 8000-9000) since each fit-range gives different mean and sigma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RUN </a:t>
            </a:r>
            <a:r>
              <a:rPr lang="en-US" sz="2400" dirty="0"/>
              <a:t>II rate scan </a:t>
            </a:r>
            <a:r>
              <a:rPr lang="en-US" sz="2400" dirty="0" smtClean="0"/>
              <a:t>with </a:t>
            </a:r>
            <a:r>
              <a:rPr lang="en-US" sz="2400" dirty="0" err="1"/>
              <a:t>Pockels</a:t>
            </a:r>
            <a:r>
              <a:rPr lang="en-US" sz="2400" dirty="0"/>
              <a:t> Cell </a:t>
            </a:r>
            <a:r>
              <a:rPr lang="en-US" sz="2400" dirty="0" smtClean="0"/>
              <a:t>Off – taken </a:t>
            </a:r>
            <a:r>
              <a:rPr lang="en-US" sz="2400" dirty="0"/>
              <a:t>at start of RUN II with initial beam </a:t>
            </a:r>
            <a:r>
              <a:rPr lang="en-US" sz="2400" dirty="0" smtClean="0"/>
              <a:t>steering – </a:t>
            </a:r>
            <a:r>
              <a:rPr lang="en-US" sz="2400" dirty="0"/>
              <a:t>is very consistent with rates from asymmetry </a:t>
            </a:r>
            <a:r>
              <a:rPr lang="en-US" sz="2400" dirty="0" smtClean="0"/>
              <a:t>runs and </a:t>
            </a:r>
            <a:r>
              <a:rPr lang="en-US" sz="2400" dirty="0"/>
              <a:t>with correction </a:t>
            </a:r>
            <a:r>
              <a:rPr lang="en-US" sz="2400" dirty="0" smtClean="0"/>
              <a:t>applied</a:t>
            </a: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Run II rate scan with no timing veto </a:t>
            </a:r>
            <a:r>
              <a:rPr lang="en-US" sz="2400" dirty="0"/>
              <a:t>– taken at </a:t>
            </a:r>
            <a:r>
              <a:rPr lang="en-US" sz="2400" dirty="0" smtClean="0"/>
              <a:t>end </a:t>
            </a:r>
            <a:r>
              <a:rPr lang="en-US" sz="2400" dirty="0"/>
              <a:t>of RUN II </a:t>
            </a:r>
            <a:r>
              <a:rPr lang="en-US" sz="2400" dirty="0" smtClean="0"/>
              <a:t>– </a:t>
            </a:r>
            <a:r>
              <a:rPr lang="en-US" sz="2400" dirty="0"/>
              <a:t>is </a:t>
            </a:r>
            <a:r>
              <a:rPr lang="en-US" sz="2400" dirty="0" smtClean="0"/>
              <a:t>very consistent with rates from asymmetry runs and with correction applied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5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DAQ Dead Time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209</Words>
  <Application>Microsoft Office PowerPoint</Application>
  <PresentationFormat>On-screen Show (4:3)</PresentationFormat>
  <Paragraphs>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Status of Instrumental Beam Studies and Technical Description of Detectors and DAQ</vt:lpstr>
      <vt:lpstr>Official Run II</vt:lpstr>
      <vt:lpstr>Rate Systematic Studies</vt:lpstr>
      <vt:lpstr>PC Off Rates</vt:lpstr>
      <vt:lpstr>PowerPoint Presentation</vt:lpstr>
      <vt:lpstr>No Timing Veto Rates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8545</vt:lpstr>
      <vt:lpstr>PowerPoint Presentation</vt:lpstr>
      <vt:lpstr>PowerPoint Presentation</vt:lpstr>
      <vt:lpstr>8539</vt:lpstr>
      <vt:lpstr>PowerPoint Presentation</vt:lpstr>
      <vt:lpstr>PowerPoint Presentation</vt:lpstr>
      <vt:lpstr>8495</vt:lpstr>
      <vt:lpstr>PowerPoint Presentation</vt:lpstr>
      <vt:lpstr>PowerPoint Presentation</vt:lpstr>
      <vt:lpstr>8551</vt:lpstr>
      <vt:lpstr>PowerPoint Presentation</vt:lpstr>
      <vt:lpstr>PowerPoint Presentation</vt:lpstr>
      <vt:lpstr>8552</vt:lpstr>
      <vt:lpstr>PowerPoint Presentation</vt:lpstr>
      <vt:lpstr>PowerPoint Presentation</vt:lpstr>
      <vt:lpstr>8560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363</cp:revision>
  <dcterms:created xsi:type="dcterms:W3CDTF">2016-05-10T13:00:12Z</dcterms:created>
  <dcterms:modified xsi:type="dcterms:W3CDTF">2017-02-26T14:18:31Z</dcterms:modified>
</cp:coreProperties>
</file>