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648" r:id="rId3"/>
    <p:sldMasterId id="2147483660" r:id="rId4"/>
    <p:sldMasterId id="2147483672" r:id="rId5"/>
  </p:sldMasterIdLst>
  <p:notesMasterIdLst>
    <p:notesMasterId r:id="rId55"/>
  </p:notesMasterIdLst>
  <p:sldIdLst>
    <p:sldId id="273" r:id="rId6"/>
    <p:sldId id="306" r:id="rId7"/>
    <p:sldId id="302" r:id="rId8"/>
    <p:sldId id="257" r:id="rId9"/>
    <p:sldId id="258" r:id="rId10"/>
    <p:sldId id="307" r:id="rId11"/>
    <p:sldId id="312" r:id="rId12"/>
    <p:sldId id="278" r:id="rId13"/>
    <p:sldId id="272" r:id="rId14"/>
    <p:sldId id="311" r:id="rId15"/>
    <p:sldId id="274" r:id="rId16"/>
    <p:sldId id="279" r:id="rId17"/>
    <p:sldId id="277" r:id="rId18"/>
    <p:sldId id="280" r:id="rId19"/>
    <p:sldId id="283" r:id="rId20"/>
    <p:sldId id="305" r:id="rId21"/>
    <p:sldId id="284" r:id="rId22"/>
    <p:sldId id="289" r:id="rId23"/>
    <p:sldId id="290" r:id="rId24"/>
    <p:sldId id="293" r:id="rId25"/>
    <p:sldId id="285" r:id="rId26"/>
    <p:sldId id="286" r:id="rId27"/>
    <p:sldId id="287" r:id="rId28"/>
    <p:sldId id="288" r:id="rId29"/>
    <p:sldId id="291" r:id="rId30"/>
    <p:sldId id="299" r:id="rId31"/>
    <p:sldId id="322" r:id="rId32"/>
    <p:sldId id="323" r:id="rId33"/>
    <p:sldId id="324" r:id="rId34"/>
    <p:sldId id="325" r:id="rId35"/>
    <p:sldId id="295" r:id="rId36"/>
    <p:sldId id="294" r:id="rId37"/>
    <p:sldId id="296" r:id="rId38"/>
    <p:sldId id="297" r:id="rId39"/>
    <p:sldId id="298" r:id="rId40"/>
    <p:sldId id="292" r:id="rId41"/>
    <p:sldId id="301" r:id="rId42"/>
    <p:sldId id="300" r:id="rId43"/>
    <p:sldId id="281" r:id="rId44"/>
    <p:sldId id="269" r:id="rId45"/>
    <p:sldId id="270" r:id="rId46"/>
    <p:sldId id="261" r:id="rId47"/>
    <p:sldId id="313" r:id="rId48"/>
    <p:sldId id="314" r:id="rId49"/>
    <p:sldId id="266" r:id="rId50"/>
    <p:sldId id="316" r:id="rId51"/>
    <p:sldId id="318" r:id="rId52"/>
    <p:sldId id="319" r:id="rId53"/>
    <p:sldId id="32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4" autoAdjust="0"/>
    <p:restoredTop sz="94660"/>
  </p:normalViewPr>
  <p:slideViewPr>
    <p:cSldViewPr snapToGrid="0" snapToObjects="1">
      <p:cViewPr varScale="1">
        <p:scale>
          <a:sx n="83" d="100"/>
          <a:sy n="83" d="100"/>
        </p:scale>
        <p:origin x="-109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Mahzad:Research:DC:Experiment2:Excel%20Data:Yellow:yellow_run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ahzad\Desktop\Excel%20data%20for%20FE\LGNb2\LGNb2_Before.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JLABGRP\group\inj_group\Field%20Emission%20Measurements\Red%202_27_09.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Documents%20and%20Settings\poelker\My%20Documents\injector\Gun%20Voltage%20Study\tranmssionVs%20voltage(modelling%20values).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C:\Documents%20and%20Settings\poelker\My%20Documents\injector\Gun%20Voltage%20Study\CEBAF%20transmission%20data%208_08.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file:///C:\Documents%20and%20Settings\poelker\My%20Documents\injector\Gun%20Voltage%20Study\tranmssionVs%20voltage(modelling%20values).xlsx"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file:///C:\Documents%20and%20Settings\poelker\My%20Documents\injector\Gun%20Voltage%20Study\CEBAF%20transmission%20data%208_08.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1262033401677"/>
          <c:y val="4.5560739281636002E-2"/>
          <c:w val="0.74499732451258505"/>
          <c:h val="0.78500022352634002"/>
        </c:manualLayout>
      </c:layout>
      <c:scatterChart>
        <c:scatterStyle val="lineMarker"/>
        <c:varyColors val="0"/>
        <c:ser>
          <c:idx val="0"/>
          <c:order val="0"/>
          <c:tx>
            <c:v>50mm</c:v>
          </c:tx>
          <c:spPr>
            <a:ln w="47625">
              <a:noFill/>
            </a:ln>
          </c:spPr>
          <c:marker>
            <c:symbol val="triangle"/>
            <c:size val="7"/>
            <c:spPr>
              <a:solidFill>
                <a:schemeClr val="tx1"/>
              </a:solidFill>
              <a:ln>
                <a:solidFill>
                  <a:schemeClr val="tx1"/>
                </a:solidFill>
              </a:ln>
            </c:spPr>
          </c:marker>
          <c:xVal>
            <c:numRef>
              <c:f>'Pivot Table_Yellow_50mm_1'!$A$6:$A$13</c:f>
              <c:numCache>
                <c:formatCode>General</c:formatCode>
                <c:ptCount val="8"/>
                <c:pt idx="0">
                  <c:v>130</c:v>
                </c:pt>
                <c:pt idx="1">
                  <c:v>140</c:v>
                </c:pt>
                <c:pt idx="2">
                  <c:v>145</c:v>
                </c:pt>
                <c:pt idx="3">
                  <c:v>150</c:v>
                </c:pt>
                <c:pt idx="4">
                  <c:v>155</c:v>
                </c:pt>
                <c:pt idx="5">
                  <c:v>160</c:v>
                </c:pt>
                <c:pt idx="6">
                  <c:v>165</c:v>
                </c:pt>
                <c:pt idx="7">
                  <c:v>170</c:v>
                </c:pt>
              </c:numCache>
            </c:numRef>
          </c:xVal>
          <c:yVal>
            <c:numRef>
              <c:f>'Pivot Table_Yellow_50mm_1'!$B$6:$B$13</c:f>
              <c:numCache>
                <c:formatCode>General</c:formatCode>
                <c:ptCount val="8"/>
                <c:pt idx="0">
                  <c:v>12.831299999999979</c:v>
                </c:pt>
                <c:pt idx="1">
                  <c:v>34.155156923076568</c:v>
                </c:pt>
                <c:pt idx="2">
                  <c:v>60.616777358490197</c:v>
                </c:pt>
                <c:pt idx="3">
                  <c:v>157.3374864864835</c:v>
                </c:pt>
                <c:pt idx="4">
                  <c:v>161.03481818181609</c:v>
                </c:pt>
                <c:pt idx="5">
                  <c:v>362.65444444444103</c:v>
                </c:pt>
                <c:pt idx="6">
                  <c:v>605.75888888888403</c:v>
                </c:pt>
                <c:pt idx="7">
                  <c:v>976.61285714284838</c:v>
                </c:pt>
              </c:numCache>
            </c:numRef>
          </c:yVal>
          <c:smooth val="0"/>
        </c:ser>
        <c:ser>
          <c:idx val="1"/>
          <c:order val="1"/>
          <c:tx>
            <c:v>50mm fit</c:v>
          </c:tx>
          <c:spPr>
            <a:ln w="19050">
              <a:solidFill>
                <a:schemeClr val="tx1"/>
              </a:solidFill>
            </a:ln>
          </c:spPr>
          <c:marker>
            <c:symbol val="none"/>
          </c:marker>
          <c:xVal>
            <c:numRef>
              <c:f>'Pivot Table_Yellow_50mm_1'!$A$6:$A$13</c:f>
              <c:numCache>
                <c:formatCode>General</c:formatCode>
                <c:ptCount val="8"/>
                <c:pt idx="0">
                  <c:v>130</c:v>
                </c:pt>
                <c:pt idx="1">
                  <c:v>140</c:v>
                </c:pt>
                <c:pt idx="2">
                  <c:v>145</c:v>
                </c:pt>
                <c:pt idx="3">
                  <c:v>150</c:v>
                </c:pt>
                <c:pt idx="4">
                  <c:v>155</c:v>
                </c:pt>
                <c:pt idx="5">
                  <c:v>160</c:v>
                </c:pt>
                <c:pt idx="6">
                  <c:v>165</c:v>
                </c:pt>
                <c:pt idx="7">
                  <c:v>170</c:v>
                </c:pt>
              </c:numCache>
            </c:numRef>
          </c:xVal>
          <c:yVal>
            <c:numRef>
              <c:f>'Pivot Table_Yellow_50mm_1'!$C$6:$C$13</c:f>
              <c:numCache>
                <c:formatCode>0.00</c:formatCode>
                <c:ptCount val="8"/>
                <c:pt idx="0">
                  <c:v>7.2957376014481357</c:v>
                </c:pt>
                <c:pt idx="1">
                  <c:v>31.803533775108889</c:v>
                </c:pt>
                <c:pt idx="2">
                  <c:v>61.763291326621761</c:v>
                </c:pt>
                <c:pt idx="3">
                  <c:v>115.0183297623548</c:v>
                </c:pt>
                <c:pt idx="4">
                  <c:v>206.21303021764609</c:v>
                </c:pt>
                <c:pt idx="5">
                  <c:v>357.18571490016382</c:v>
                </c:pt>
                <c:pt idx="6">
                  <c:v>599.56386305685305</c:v>
                </c:pt>
                <c:pt idx="7">
                  <c:v>977.95581529395997</c:v>
                </c:pt>
              </c:numCache>
            </c:numRef>
          </c:yVal>
          <c:smooth val="0"/>
        </c:ser>
        <c:ser>
          <c:idx val="8"/>
          <c:order val="2"/>
          <c:tx>
            <c:v>50mm Post Kr</c:v>
          </c:tx>
          <c:spPr>
            <a:ln w="47625">
              <a:noFill/>
            </a:ln>
          </c:spPr>
          <c:marker>
            <c:symbol val="triangle"/>
            <c:size val="7"/>
            <c:spPr>
              <a:noFill/>
              <a:ln>
                <a:solidFill>
                  <a:schemeClr val="tx1"/>
                </a:solidFill>
              </a:ln>
            </c:spPr>
          </c:marker>
          <c:xVal>
            <c:numRef>
              <c:f>'50mm_Post_Kr2_pivot'!$A$12:$A$17</c:f>
              <c:numCache>
                <c:formatCode>General</c:formatCode>
                <c:ptCount val="6"/>
                <c:pt idx="0">
                  <c:v>180</c:v>
                </c:pt>
                <c:pt idx="1">
                  <c:v>190</c:v>
                </c:pt>
                <c:pt idx="2">
                  <c:v>195</c:v>
                </c:pt>
                <c:pt idx="3">
                  <c:v>200</c:v>
                </c:pt>
                <c:pt idx="4">
                  <c:v>205</c:v>
                </c:pt>
                <c:pt idx="5">
                  <c:v>210</c:v>
                </c:pt>
              </c:numCache>
            </c:numRef>
          </c:xVal>
          <c:yVal>
            <c:numRef>
              <c:f>'50mm_Post_Kr2_pivot'!$B$12:$B$17</c:f>
              <c:numCache>
                <c:formatCode>General</c:formatCode>
                <c:ptCount val="6"/>
                <c:pt idx="0">
                  <c:v>44.576505882352457</c:v>
                </c:pt>
                <c:pt idx="1">
                  <c:v>63.862726086956137</c:v>
                </c:pt>
                <c:pt idx="2">
                  <c:v>87.567807692306957</c:v>
                </c:pt>
                <c:pt idx="3">
                  <c:v>126.93936842105001</c:v>
                </c:pt>
                <c:pt idx="4">
                  <c:v>151.04072727272481</c:v>
                </c:pt>
                <c:pt idx="5">
                  <c:v>281.19317241378508</c:v>
                </c:pt>
              </c:numCache>
            </c:numRef>
          </c:yVal>
          <c:smooth val="0"/>
        </c:ser>
        <c:ser>
          <c:idx val="9"/>
          <c:order val="3"/>
          <c:tx>
            <c:v>50mm post Kr fit</c:v>
          </c:tx>
          <c:spPr>
            <a:ln w="19050">
              <a:solidFill>
                <a:schemeClr val="tx1"/>
              </a:solidFill>
              <a:prstDash val="sysDot"/>
            </a:ln>
          </c:spPr>
          <c:marker>
            <c:symbol val="none"/>
          </c:marker>
          <c:xVal>
            <c:numRef>
              <c:f>'50mm_Post_Kr2_pivot'!$F$2:$F$47</c:f>
              <c:numCache>
                <c:formatCode>General</c:formatCode>
                <c:ptCount val="46"/>
                <c:pt idx="0">
                  <c:v>180</c:v>
                </c:pt>
                <c:pt idx="1">
                  <c:v>181</c:v>
                </c:pt>
                <c:pt idx="2">
                  <c:v>182</c:v>
                </c:pt>
                <c:pt idx="3">
                  <c:v>183</c:v>
                </c:pt>
                <c:pt idx="4">
                  <c:v>184</c:v>
                </c:pt>
                <c:pt idx="5">
                  <c:v>185</c:v>
                </c:pt>
                <c:pt idx="6">
                  <c:v>186</c:v>
                </c:pt>
                <c:pt idx="7">
                  <c:v>187</c:v>
                </c:pt>
                <c:pt idx="8">
                  <c:v>188</c:v>
                </c:pt>
                <c:pt idx="9">
                  <c:v>189</c:v>
                </c:pt>
                <c:pt idx="10">
                  <c:v>190</c:v>
                </c:pt>
                <c:pt idx="11">
                  <c:v>191</c:v>
                </c:pt>
                <c:pt idx="12">
                  <c:v>192</c:v>
                </c:pt>
                <c:pt idx="13">
                  <c:v>193</c:v>
                </c:pt>
                <c:pt idx="14">
                  <c:v>194</c:v>
                </c:pt>
                <c:pt idx="15">
                  <c:v>195</c:v>
                </c:pt>
                <c:pt idx="16">
                  <c:v>196</c:v>
                </c:pt>
                <c:pt idx="17">
                  <c:v>197</c:v>
                </c:pt>
                <c:pt idx="18">
                  <c:v>198</c:v>
                </c:pt>
                <c:pt idx="19">
                  <c:v>199</c:v>
                </c:pt>
                <c:pt idx="20">
                  <c:v>200</c:v>
                </c:pt>
                <c:pt idx="21">
                  <c:v>201</c:v>
                </c:pt>
                <c:pt idx="22">
                  <c:v>202</c:v>
                </c:pt>
                <c:pt idx="23">
                  <c:v>203</c:v>
                </c:pt>
                <c:pt idx="24">
                  <c:v>204</c:v>
                </c:pt>
                <c:pt idx="25">
                  <c:v>205</c:v>
                </c:pt>
                <c:pt idx="26">
                  <c:v>206</c:v>
                </c:pt>
                <c:pt idx="27">
                  <c:v>207</c:v>
                </c:pt>
                <c:pt idx="28">
                  <c:v>208</c:v>
                </c:pt>
                <c:pt idx="29">
                  <c:v>209</c:v>
                </c:pt>
                <c:pt idx="30">
                  <c:v>210</c:v>
                </c:pt>
                <c:pt idx="31">
                  <c:v>211</c:v>
                </c:pt>
                <c:pt idx="32">
                  <c:v>212</c:v>
                </c:pt>
                <c:pt idx="33">
                  <c:v>213</c:v>
                </c:pt>
                <c:pt idx="34">
                  <c:v>214</c:v>
                </c:pt>
                <c:pt idx="35">
                  <c:v>215</c:v>
                </c:pt>
                <c:pt idx="36">
                  <c:v>216</c:v>
                </c:pt>
                <c:pt idx="37">
                  <c:v>217</c:v>
                </c:pt>
                <c:pt idx="38">
                  <c:v>218</c:v>
                </c:pt>
                <c:pt idx="39">
                  <c:v>219</c:v>
                </c:pt>
                <c:pt idx="40">
                  <c:v>220</c:v>
                </c:pt>
                <c:pt idx="41">
                  <c:v>221</c:v>
                </c:pt>
                <c:pt idx="42">
                  <c:v>222</c:v>
                </c:pt>
                <c:pt idx="43">
                  <c:v>223</c:v>
                </c:pt>
                <c:pt idx="44">
                  <c:v>224</c:v>
                </c:pt>
                <c:pt idx="45">
                  <c:v>225</c:v>
                </c:pt>
              </c:numCache>
            </c:numRef>
          </c:xVal>
          <c:yVal>
            <c:numRef>
              <c:f>'50mm_Post_Kr2_pivot'!$G$2:$G$47</c:f>
              <c:numCache>
                <c:formatCode>0.00</c:formatCode>
                <c:ptCount val="46"/>
                <c:pt idx="0">
                  <c:v>23.23671658367202</c:v>
                </c:pt>
                <c:pt idx="1">
                  <c:v>25.500561473062131</c:v>
                </c:pt>
                <c:pt idx="2">
                  <c:v>27.95808436100236</c:v>
                </c:pt>
                <c:pt idx="3">
                  <c:v>30.623474417813981</c:v>
                </c:pt>
                <c:pt idx="4">
                  <c:v>33.511776462179938</c:v>
                </c:pt>
                <c:pt idx="5">
                  <c:v>36.638930480953611</c:v>
                </c:pt>
                <c:pt idx="6">
                  <c:v>40.02181232317421</c:v>
                </c:pt>
                <c:pt idx="7">
                  <c:v>43.678275575674881</c:v>
                </c:pt>
                <c:pt idx="8">
                  <c:v>47.627194626787897</c:v>
                </c:pt>
                <c:pt idx="9">
                  <c:v>51.888508923758998</c:v>
                </c:pt>
                <c:pt idx="10">
                  <c:v>56.483268428581233</c:v>
                </c:pt>
                <c:pt idx="11">
                  <c:v>61.433680276052343</c:v>
                </c:pt>
                <c:pt idx="12">
                  <c:v>66.763156636945595</c:v>
                </c:pt>
                <c:pt idx="13">
                  <c:v>72.496363788267502</c:v>
                </c:pt>
                <c:pt idx="14">
                  <c:v>78.659272391654852</c:v>
                </c:pt>
                <c:pt idx="15">
                  <c:v>85.279208980048153</c:v>
                </c:pt>
                <c:pt idx="16">
                  <c:v>92.384908651842593</c:v>
                </c:pt>
                <c:pt idx="17">
                  <c:v>100.0065689708251</c:v>
                </c:pt>
                <c:pt idx="18">
                  <c:v>108.1759050692589</c:v>
                </c:pt>
                <c:pt idx="19">
                  <c:v>116.92620595058931</c:v>
                </c:pt>
                <c:pt idx="20">
                  <c:v>126.29239198732191</c:v>
                </c:pt>
                <c:pt idx="21">
                  <c:v>136.31107360873571</c:v>
                </c:pt>
                <c:pt idx="22">
                  <c:v>147.02061117218841</c:v>
                </c:pt>
                <c:pt idx="23">
                  <c:v>158.4611760109</c:v>
                </c:pt>
                <c:pt idx="24">
                  <c:v>170.67481265021729</c:v>
                </c:pt>
                <c:pt idx="25">
                  <c:v>183.70550218350411</c:v>
                </c:pt>
                <c:pt idx="26">
                  <c:v>197.59922679794761</c:v>
                </c:pt>
                <c:pt idx="27">
                  <c:v>212.40403543973619</c:v>
                </c:pt>
                <c:pt idx="28">
                  <c:v>228.17011060723851</c:v>
                </c:pt>
                <c:pt idx="29">
                  <c:v>244.94983626000169</c:v>
                </c:pt>
                <c:pt idx="30">
                  <c:v>262.7978668305966</c:v>
                </c:pt>
                <c:pt idx="31">
                  <c:v>281.77119732555519</c:v>
                </c:pt>
                <c:pt idx="32">
                  <c:v>301.92923450089057</c:v>
                </c:pt>
                <c:pt idx="33">
                  <c:v>323.33386909693871</c:v>
                </c:pt>
                <c:pt idx="34">
                  <c:v>346.04954911654397</c:v>
                </c:pt>
                <c:pt idx="35">
                  <c:v>370.14335412990141</c:v>
                </c:pt>
                <c:pt idx="36">
                  <c:v>395.68507058867692</c:v>
                </c:pt>
                <c:pt idx="37">
                  <c:v>422.747268131373</c:v>
                </c:pt>
                <c:pt idx="38">
                  <c:v>451.40537686124691</c:v>
                </c:pt>
                <c:pt idx="39">
                  <c:v>481.73776557747323</c:v>
                </c:pt>
                <c:pt idx="40">
                  <c:v>513.82582093963026</c:v>
                </c:pt>
                <c:pt idx="41">
                  <c:v>547.75402754502431</c:v>
                </c:pt>
                <c:pt idx="42">
                  <c:v>583.61004889777655</c:v>
                </c:pt>
                <c:pt idx="43">
                  <c:v>621.48480924809303</c:v>
                </c:pt>
                <c:pt idx="44">
                  <c:v>661.47257627958402</c:v>
                </c:pt>
                <c:pt idx="45">
                  <c:v>703.671044622056</c:v>
                </c:pt>
              </c:numCache>
            </c:numRef>
          </c:yVal>
          <c:smooth val="0"/>
        </c:ser>
        <c:ser>
          <c:idx val="10"/>
          <c:order val="4"/>
          <c:tx>
            <c:v>50 Post Heat</c:v>
          </c:tx>
          <c:spPr>
            <a:ln w="47625">
              <a:noFill/>
            </a:ln>
          </c:spPr>
          <c:marker>
            <c:symbol val="triangle"/>
            <c:size val="7"/>
            <c:spPr>
              <a:noFill/>
              <a:ln>
                <a:solidFill>
                  <a:srgbClr val="FF0000"/>
                </a:solidFill>
              </a:ln>
            </c:spPr>
          </c:marker>
          <c:xVal>
            <c:numRef>
              <c:f>'50 post heat1 pivot'!$A$5:$A$15</c:f>
              <c:numCache>
                <c:formatCode>General</c:formatCode>
                <c:ptCount val="11"/>
                <c:pt idx="0">
                  <c:v>150</c:v>
                </c:pt>
                <c:pt idx="1">
                  <c:v>155</c:v>
                </c:pt>
                <c:pt idx="2">
                  <c:v>160</c:v>
                </c:pt>
                <c:pt idx="3">
                  <c:v>165</c:v>
                </c:pt>
                <c:pt idx="4">
                  <c:v>170</c:v>
                </c:pt>
                <c:pt idx="5">
                  <c:v>175</c:v>
                </c:pt>
                <c:pt idx="6">
                  <c:v>180</c:v>
                </c:pt>
                <c:pt idx="7">
                  <c:v>185</c:v>
                </c:pt>
                <c:pt idx="8">
                  <c:v>190</c:v>
                </c:pt>
                <c:pt idx="9">
                  <c:v>195</c:v>
                </c:pt>
                <c:pt idx="10">
                  <c:v>200</c:v>
                </c:pt>
              </c:numCache>
            </c:numRef>
          </c:xVal>
          <c:yVal>
            <c:numRef>
              <c:f>'50 post heat1 pivot'!$B$5:$B$15</c:f>
              <c:numCache>
                <c:formatCode>General</c:formatCode>
                <c:ptCount val="11"/>
                <c:pt idx="0">
                  <c:v>10.12710416666658</c:v>
                </c:pt>
                <c:pt idx="1">
                  <c:v>20.493597560975019</c:v>
                </c:pt>
                <c:pt idx="2">
                  <c:v>25.984519999999581</c:v>
                </c:pt>
                <c:pt idx="3">
                  <c:v>42.60516923076873</c:v>
                </c:pt>
                <c:pt idx="4">
                  <c:v>73.323363636363197</c:v>
                </c:pt>
                <c:pt idx="5">
                  <c:v>134.48066666666671</c:v>
                </c:pt>
                <c:pt idx="6">
                  <c:v>174.3245882352918</c:v>
                </c:pt>
                <c:pt idx="7">
                  <c:v>301.24941176470242</c:v>
                </c:pt>
                <c:pt idx="8">
                  <c:v>459.01719999999659</c:v>
                </c:pt>
                <c:pt idx="9">
                  <c:v>725.19199999999307</c:v>
                </c:pt>
                <c:pt idx="10">
                  <c:v>1117.2914285713721</c:v>
                </c:pt>
              </c:numCache>
            </c:numRef>
          </c:yVal>
          <c:smooth val="0"/>
        </c:ser>
        <c:ser>
          <c:idx val="11"/>
          <c:order val="5"/>
          <c:tx>
            <c:v>50 Post heat fit</c:v>
          </c:tx>
          <c:spPr>
            <a:ln w="19050">
              <a:solidFill>
                <a:srgbClr val="FF0000"/>
              </a:solidFill>
            </a:ln>
          </c:spPr>
          <c:marker>
            <c:symbol val="none"/>
          </c:marker>
          <c:xVal>
            <c:numRef>
              <c:f>'50 post heat1 pivot'!$F$5:$F$53</c:f>
              <c:numCache>
                <c:formatCode>General</c:formatCode>
                <c:ptCount val="49"/>
                <c:pt idx="0">
                  <c:v>150</c:v>
                </c:pt>
                <c:pt idx="1">
                  <c:v>151</c:v>
                </c:pt>
                <c:pt idx="2">
                  <c:v>152</c:v>
                </c:pt>
                <c:pt idx="3">
                  <c:v>153</c:v>
                </c:pt>
                <c:pt idx="4">
                  <c:v>154</c:v>
                </c:pt>
                <c:pt idx="5">
                  <c:v>155</c:v>
                </c:pt>
                <c:pt idx="6">
                  <c:v>156</c:v>
                </c:pt>
                <c:pt idx="7">
                  <c:v>157</c:v>
                </c:pt>
                <c:pt idx="8">
                  <c:v>158</c:v>
                </c:pt>
                <c:pt idx="9">
                  <c:v>159</c:v>
                </c:pt>
                <c:pt idx="10">
                  <c:v>160</c:v>
                </c:pt>
                <c:pt idx="11">
                  <c:v>161</c:v>
                </c:pt>
                <c:pt idx="12">
                  <c:v>162</c:v>
                </c:pt>
                <c:pt idx="13">
                  <c:v>163</c:v>
                </c:pt>
                <c:pt idx="14">
                  <c:v>164</c:v>
                </c:pt>
                <c:pt idx="15">
                  <c:v>165</c:v>
                </c:pt>
                <c:pt idx="16">
                  <c:v>166</c:v>
                </c:pt>
                <c:pt idx="17">
                  <c:v>167</c:v>
                </c:pt>
                <c:pt idx="18">
                  <c:v>168</c:v>
                </c:pt>
                <c:pt idx="19">
                  <c:v>169</c:v>
                </c:pt>
                <c:pt idx="20">
                  <c:v>170</c:v>
                </c:pt>
                <c:pt idx="21">
                  <c:v>171</c:v>
                </c:pt>
                <c:pt idx="22">
                  <c:v>172</c:v>
                </c:pt>
                <c:pt idx="23">
                  <c:v>173</c:v>
                </c:pt>
                <c:pt idx="24">
                  <c:v>174</c:v>
                </c:pt>
                <c:pt idx="25">
                  <c:v>175</c:v>
                </c:pt>
                <c:pt idx="26">
                  <c:v>176</c:v>
                </c:pt>
                <c:pt idx="27">
                  <c:v>177</c:v>
                </c:pt>
                <c:pt idx="28">
                  <c:v>178</c:v>
                </c:pt>
                <c:pt idx="29">
                  <c:v>179</c:v>
                </c:pt>
                <c:pt idx="30">
                  <c:v>180</c:v>
                </c:pt>
                <c:pt idx="31">
                  <c:v>181</c:v>
                </c:pt>
                <c:pt idx="32">
                  <c:v>182</c:v>
                </c:pt>
                <c:pt idx="33">
                  <c:v>183</c:v>
                </c:pt>
                <c:pt idx="34">
                  <c:v>184</c:v>
                </c:pt>
                <c:pt idx="35">
                  <c:v>185</c:v>
                </c:pt>
                <c:pt idx="36">
                  <c:v>186</c:v>
                </c:pt>
                <c:pt idx="37">
                  <c:v>187</c:v>
                </c:pt>
                <c:pt idx="38">
                  <c:v>188</c:v>
                </c:pt>
                <c:pt idx="39">
                  <c:v>189</c:v>
                </c:pt>
                <c:pt idx="40">
                  <c:v>190</c:v>
                </c:pt>
                <c:pt idx="41">
                  <c:v>191</c:v>
                </c:pt>
                <c:pt idx="42">
                  <c:v>192</c:v>
                </c:pt>
                <c:pt idx="43">
                  <c:v>193</c:v>
                </c:pt>
                <c:pt idx="44">
                  <c:v>194</c:v>
                </c:pt>
                <c:pt idx="45">
                  <c:v>195</c:v>
                </c:pt>
                <c:pt idx="46">
                  <c:v>196</c:v>
                </c:pt>
                <c:pt idx="47">
                  <c:v>197</c:v>
                </c:pt>
                <c:pt idx="48">
                  <c:v>198</c:v>
                </c:pt>
              </c:numCache>
            </c:numRef>
          </c:xVal>
          <c:yVal>
            <c:numRef>
              <c:f>'50 post heat1 pivot'!$G$5:$G$53</c:f>
              <c:numCache>
                <c:formatCode>0.00</c:formatCode>
                <c:ptCount val="49"/>
                <c:pt idx="0">
                  <c:v>5.3832617930825801</c:v>
                </c:pt>
                <c:pt idx="1">
                  <c:v>6.187203067959028</c:v>
                </c:pt>
                <c:pt idx="2">
                  <c:v>7.098812474518347</c:v>
                </c:pt>
                <c:pt idx="3">
                  <c:v>8.1308155290282667</c:v>
                </c:pt>
                <c:pt idx="4">
                  <c:v>9.2972350895575477</c:v>
                </c:pt>
                <c:pt idx="5">
                  <c:v>10.61350145841037</c:v>
                </c:pt>
                <c:pt idx="6">
                  <c:v>12.09656978693044</c:v>
                </c:pt>
                <c:pt idx="7">
                  <c:v>13.7650451100038</c:v>
                </c:pt>
                <c:pt idx="8">
                  <c:v>15.63931534254076</c:v>
                </c:pt>
                <c:pt idx="9">
                  <c:v>17.741692574749681</c:v>
                </c:pt>
                <c:pt idx="10">
                  <c:v>20.09656300711152</c:v>
                </c:pt>
                <c:pt idx="11">
                  <c:v>22.730545869604342</c:v>
                </c:pt>
                <c:pt idx="12">
                  <c:v>25.672661672912909</c:v>
                </c:pt>
                <c:pt idx="13">
                  <c:v>28.95451014204566</c:v>
                </c:pt>
                <c:pt idx="14">
                  <c:v>32.610458184997682</c:v>
                </c:pt>
                <c:pt idx="15">
                  <c:v>36.677838250800633</c:v>
                </c:pt>
                <c:pt idx="16">
                  <c:v>41.197157432496063</c:v>
                </c:pt>
                <c:pt idx="17">
                  <c:v>46.212317671248393</c:v>
                </c:pt>
                <c:pt idx="18">
                  <c:v>51.770847417967538</c:v>
                </c:pt>
                <c:pt idx="19">
                  <c:v>57.924145108437422</c:v>
                </c:pt>
                <c:pt idx="20">
                  <c:v>64.727734807034395</c:v>
                </c:pt>
                <c:pt idx="21">
                  <c:v>72.24153437269463</c:v>
                </c:pt>
                <c:pt idx="22">
                  <c:v>80.530136498789005</c:v>
                </c:pt>
                <c:pt idx="23">
                  <c:v>89.663102976083906</c:v>
                </c:pt>
                <c:pt idx="24">
                  <c:v>99.715272524899177</c:v>
                </c:pt>
                <c:pt idx="25">
                  <c:v>110.7670825390191</c:v>
                </c:pt>
                <c:pt idx="26">
                  <c:v>122.9049050798148</c:v>
                </c:pt>
                <c:pt idx="27">
                  <c:v>136.22139745441851</c:v>
                </c:pt>
                <c:pt idx="28">
                  <c:v>150.81586770666959</c:v>
                </c:pt>
                <c:pt idx="29">
                  <c:v>166.79465534392119</c:v>
                </c:pt>
                <c:pt idx="30">
                  <c:v>184.27152761667099</c:v>
                </c:pt>
                <c:pt idx="31">
                  <c:v>203.36809166137721</c:v>
                </c:pt>
                <c:pt idx="32">
                  <c:v>224.21422280972911</c:v>
                </c:pt>
                <c:pt idx="33">
                  <c:v>246.948509360109</c:v>
                </c:pt>
                <c:pt idx="34">
                  <c:v>271.71871409897739</c:v>
                </c:pt>
                <c:pt idx="35">
                  <c:v>298.68225285150749</c:v>
                </c:pt>
                <c:pt idx="36">
                  <c:v>328.00669033189951</c:v>
                </c:pt>
                <c:pt idx="37">
                  <c:v>359.87025355464118</c:v>
                </c:pt>
                <c:pt idx="38">
                  <c:v>394.46236305821861</c:v>
                </c:pt>
                <c:pt idx="39">
                  <c:v>431.98418218288151</c:v>
                </c:pt>
                <c:pt idx="40">
                  <c:v>472.64918463360698</c:v>
                </c:pt>
                <c:pt idx="41">
                  <c:v>516.68374054874801</c:v>
                </c:pt>
                <c:pt idx="42">
                  <c:v>564.32772128380736</c:v>
                </c:pt>
                <c:pt idx="43">
                  <c:v>615.83512310841729</c:v>
                </c:pt>
                <c:pt idx="44">
                  <c:v>671.47471000303938</c:v>
                </c:pt>
                <c:pt idx="45">
                  <c:v>731.53067572993086</c:v>
                </c:pt>
                <c:pt idx="46">
                  <c:v>796.30332534093441</c:v>
                </c:pt>
                <c:pt idx="47">
                  <c:v>866.10977627209695</c:v>
                </c:pt>
                <c:pt idx="48">
                  <c:v>941.28467916274826</c:v>
                </c:pt>
              </c:numCache>
            </c:numRef>
          </c:yVal>
          <c:smooth val="0"/>
        </c:ser>
        <c:dLbls>
          <c:showLegendKey val="0"/>
          <c:showVal val="0"/>
          <c:showCatName val="0"/>
          <c:showSerName val="0"/>
          <c:showPercent val="0"/>
          <c:showBubbleSize val="0"/>
        </c:dLbls>
        <c:axId val="103925632"/>
        <c:axId val="105250816"/>
      </c:scatterChart>
      <c:valAx>
        <c:axId val="103925632"/>
        <c:scaling>
          <c:orientation val="minMax"/>
          <c:max val="230"/>
          <c:min val="0"/>
        </c:scaling>
        <c:delete val="0"/>
        <c:axPos val="b"/>
        <c:title>
          <c:tx>
            <c:rich>
              <a:bodyPr/>
              <a:lstStyle/>
              <a:p>
                <a:pPr>
                  <a:defRPr/>
                </a:pPr>
                <a:r>
                  <a:rPr lang="en-US"/>
                  <a:t>Voltage(kV)</a:t>
                </a:r>
              </a:p>
            </c:rich>
          </c:tx>
          <c:layout/>
          <c:overlay val="0"/>
        </c:title>
        <c:numFmt formatCode="General" sourceLinked="1"/>
        <c:majorTickMark val="out"/>
        <c:minorTickMark val="in"/>
        <c:tickLblPos val="nextTo"/>
        <c:crossAx val="105250816"/>
        <c:crosses val="autoZero"/>
        <c:crossBetween val="midCat"/>
      </c:valAx>
      <c:valAx>
        <c:axId val="105250816"/>
        <c:scaling>
          <c:orientation val="minMax"/>
          <c:max val="1000"/>
        </c:scaling>
        <c:delete val="0"/>
        <c:axPos val="l"/>
        <c:title>
          <c:tx>
            <c:rich>
              <a:bodyPr/>
              <a:lstStyle/>
              <a:p>
                <a:pPr>
                  <a:defRPr/>
                </a:pPr>
                <a:r>
                  <a:rPr lang="en-US"/>
                  <a:t>I, pA</a:t>
                </a:r>
              </a:p>
            </c:rich>
          </c:tx>
          <c:layout/>
          <c:overlay val="0"/>
        </c:title>
        <c:numFmt formatCode="General" sourceLinked="1"/>
        <c:majorTickMark val="out"/>
        <c:minorTickMark val="none"/>
        <c:tickLblPos val="nextTo"/>
        <c:crossAx val="103925632"/>
        <c:crosses val="autoZero"/>
        <c:crossBetween val="midCat"/>
      </c:valAx>
    </c:plotArea>
    <c:legend>
      <c:legendPos val="r"/>
      <c:legendEntry>
        <c:idx val="1"/>
        <c:delete val="1"/>
      </c:legendEntry>
      <c:legendEntry>
        <c:idx val="3"/>
        <c:delete val="1"/>
      </c:legendEntry>
      <c:legendEntry>
        <c:idx val="5"/>
        <c:delete val="1"/>
      </c:legendEntry>
      <c:layout>
        <c:manualLayout>
          <c:xMode val="edge"/>
          <c:yMode val="edge"/>
          <c:x val="0.14524418213956999"/>
          <c:y val="0.55738427414882996"/>
          <c:w val="0.25340642484624498"/>
          <c:h val="0.24191593656426699"/>
        </c:manualLayout>
      </c:layout>
      <c:overlay val="0"/>
    </c:legend>
    <c:plotVisOnly val="1"/>
    <c:dispBlanksAs val="gap"/>
    <c:showDLblsOverMax val="0"/>
  </c:chart>
  <c:spPr>
    <a:solidFill>
      <a:schemeClr val="bg1"/>
    </a:solidFill>
  </c:spPr>
  <c:txPr>
    <a:bodyPr/>
    <a:lstStyle/>
    <a:p>
      <a:pPr>
        <a:defRPr sz="1400" b="0">
          <a:latin typeface="Cambria"/>
          <a:cs typeface="Cambria"/>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357948214219806"/>
          <c:y val="0.20319823992589225"/>
          <c:w val="0.73021477949059377"/>
          <c:h val="0.7629658792650964"/>
        </c:manualLayout>
      </c:layout>
      <c:scatterChart>
        <c:scatterStyle val="lineMarker"/>
        <c:varyColors val="0"/>
        <c:ser>
          <c:idx val="0"/>
          <c:order val="0"/>
          <c:tx>
            <c:v>50mm</c:v>
          </c:tx>
          <c:spPr>
            <a:ln w="28575">
              <a:noFill/>
            </a:ln>
          </c:spPr>
          <c:marker>
            <c:symbol val="triangle"/>
            <c:size val="5"/>
            <c:spPr>
              <a:solidFill>
                <a:schemeClr val="tx1"/>
              </a:solidFill>
              <a:ln>
                <a:solidFill>
                  <a:sysClr val="windowText" lastClr="000000"/>
                </a:solidFill>
              </a:ln>
            </c:spPr>
          </c:marker>
          <c:trendline>
            <c:trendlineType val="linear"/>
            <c:dispRSqr val="0"/>
            <c:dispEq val="0"/>
          </c:trendline>
          <c:xVal>
            <c:numRef>
              <c:f>'50mm_before'!$T$12:$Y$12</c:f>
              <c:numCache>
                <c:formatCode>General</c:formatCode>
                <c:ptCount val="6"/>
                <c:pt idx="0">
                  <c:v>1.4517159282271744E-7</c:v>
                </c:pt>
                <c:pt idx="1">
                  <c:v>1.3938447814451455E-7</c:v>
                </c:pt>
                <c:pt idx="2">
                  <c:v>1.2909222348445823E-7</c:v>
                </c:pt>
                <c:pt idx="3">
                  <c:v>1.2021542604347079E-7</c:v>
                </c:pt>
                <c:pt idx="4">
                  <c:v>1.1248087825069815E-7</c:v>
                </c:pt>
                <c:pt idx="5">
                  <c:v>1.0897519724510805E-7</c:v>
                </c:pt>
              </c:numCache>
            </c:numRef>
          </c:xVal>
          <c:yVal>
            <c:numRef>
              <c:f>'50mm_before'!$T$11:$Y$11</c:f>
              <c:numCache>
                <c:formatCode>General</c:formatCode>
                <c:ptCount val="6"/>
                <c:pt idx="0">
                  <c:v>-25.331982023576131</c:v>
                </c:pt>
                <c:pt idx="1">
                  <c:v>-24.973280900619461</c:v>
                </c:pt>
                <c:pt idx="2">
                  <c:v>-23.992222621988589</c:v>
                </c:pt>
                <c:pt idx="3">
                  <c:v>-23.389259830514305</c:v>
                </c:pt>
                <c:pt idx="4">
                  <c:v>-23.087059757353778</c:v>
                </c:pt>
                <c:pt idx="5">
                  <c:v>-22.954239353813129</c:v>
                </c:pt>
              </c:numCache>
            </c:numRef>
          </c:yVal>
          <c:smooth val="0"/>
        </c:ser>
        <c:ser>
          <c:idx val="1"/>
          <c:order val="1"/>
          <c:tx>
            <c:v>40mm</c:v>
          </c:tx>
          <c:spPr>
            <a:ln w="28575">
              <a:noFill/>
            </a:ln>
          </c:spPr>
          <c:marker>
            <c:symbol val="circle"/>
            <c:size val="5"/>
            <c:spPr>
              <a:solidFill>
                <a:sysClr val="windowText" lastClr="000000"/>
              </a:solidFill>
              <a:ln>
                <a:solidFill>
                  <a:schemeClr val="tx1"/>
                </a:solidFill>
              </a:ln>
            </c:spPr>
          </c:marker>
          <c:trendline>
            <c:trendlineType val="linear"/>
            <c:dispRSqr val="0"/>
            <c:dispEq val="0"/>
          </c:trendline>
          <c:xVal>
            <c:numRef>
              <c:f>'40mm_before'!$R$11:$V$11</c:f>
              <c:numCache>
                <c:formatCode>General</c:formatCode>
                <c:ptCount val="5"/>
                <c:pt idx="0">
                  <c:v>1.3681949404151207E-7</c:v>
                </c:pt>
                <c:pt idx="1">
                  <c:v>1.2626422050783554E-7</c:v>
                </c:pt>
                <c:pt idx="2">
                  <c:v>1.1722092627976042E-7</c:v>
                </c:pt>
                <c:pt idx="3">
                  <c:v>1.0938645139413108E-7</c:v>
                </c:pt>
                <c:pt idx="4">
                  <c:v>1.0253360538916682E-7</c:v>
                </c:pt>
              </c:numCache>
            </c:numRef>
          </c:xVal>
          <c:yVal>
            <c:numRef>
              <c:f>'40mm_before'!$R$10:$V$10</c:f>
              <c:numCache>
                <c:formatCode>General</c:formatCode>
                <c:ptCount val="5"/>
                <c:pt idx="0">
                  <c:v>-25.342779947500976</c:v>
                </c:pt>
                <c:pt idx="1">
                  <c:v>-24.453084043905466</c:v>
                </c:pt>
                <c:pt idx="2">
                  <c:v>-23.797126027862959</c:v>
                </c:pt>
                <c:pt idx="3">
                  <c:v>-23.309867630894935</c:v>
                </c:pt>
                <c:pt idx="4">
                  <c:v>-22.839465221971146</c:v>
                </c:pt>
              </c:numCache>
            </c:numRef>
          </c:yVal>
          <c:smooth val="0"/>
        </c:ser>
        <c:ser>
          <c:idx val="2"/>
          <c:order val="2"/>
          <c:tx>
            <c:v>30mm</c:v>
          </c:tx>
          <c:spPr>
            <a:ln w="28575">
              <a:noFill/>
            </a:ln>
          </c:spPr>
          <c:marker>
            <c:symbol val="square"/>
            <c:size val="5"/>
            <c:spPr>
              <a:solidFill>
                <a:sysClr val="windowText" lastClr="000000"/>
              </a:solidFill>
              <a:ln>
                <a:solidFill>
                  <a:sysClr val="windowText" lastClr="000000"/>
                </a:solidFill>
              </a:ln>
            </c:spPr>
          </c:marker>
          <c:trendline>
            <c:trendlineType val="linear"/>
            <c:dispRSqr val="0"/>
            <c:dispEq val="0"/>
          </c:trendline>
          <c:xVal>
            <c:numRef>
              <c:f>'30mm_before'!$S$11:$W$11</c:f>
              <c:numCache>
                <c:formatCode>General</c:formatCode>
                <c:ptCount val="5"/>
                <c:pt idx="0">
                  <c:v>1.3506395278164342E-7</c:v>
                </c:pt>
                <c:pt idx="1">
                  <c:v>1.237945505638852E-7</c:v>
                </c:pt>
                <c:pt idx="2">
                  <c:v>1.1426090334670289E-7</c:v>
                </c:pt>
                <c:pt idx="3">
                  <c:v>1.0609066508238002E-7</c:v>
                </c:pt>
                <c:pt idx="4">
                  <c:v>9.9010881295855232E-8</c:v>
                </c:pt>
              </c:numCache>
            </c:numRef>
          </c:xVal>
          <c:yVal>
            <c:numRef>
              <c:f>'30mm_before'!$S$10:$W$10</c:f>
              <c:numCache>
                <c:formatCode>General</c:formatCode>
                <c:ptCount val="5"/>
                <c:pt idx="0">
                  <c:v>-25.573696576207027</c:v>
                </c:pt>
                <c:pt idx="1">
                  <c:v>-24.528031324373821</c:v>
                </c:pt>
                <c:pt idx="2">
                  <c:v>-23.900193289234689</c:v>
                </c:pt>
                <c:pt idx="3">
                  <c:v>-23.323354727311138</c:v>
                </c:pt>
                <c:pt idx="4">
                  <c:v>-22.973687183502488</c:v>
                </c:pt>
              </c:numCache>
            </c:numRef>
          </c:yVal>
          <c:smooth val="0"/>
        </c:ser>
        <c:ser>
          <c:idx val="3"/>
          <c:order val="3"/>
          <c:tx>
            <c:v>20mm</c:v>
          </c:tx>
          <c:spPr>
            <a:ln w="28575">
              <a:noFill/>
            </a:ln>
          </c:spPr>
          <c:marker>
            <c:symbol val="diamond"/>
            <c:size val="5"/>
            <c:spPr>
              <a:solidFill>
                <a:sysClr val="windowText" lastClr="000000"/>
              </a:solidFill>
              <a:ln>
                <a:solidFill>
                  <a:sysClr val="windowText" lastClr="000000"/>
                </a:solidFill>
              </a:ln>
            </c:spPr>
          </c:marker>
          <c:trendline>
            <c:trendlineType val="linear"/>
            <c:dispRSqr val="0"/>
            <c:dispEq val="0"/>
          </c:trendline>
          <c:trendline>
            <c:trendlineType val="linear"/>
            <c:dispRSqr val="0"/>
            <c:dispEq val="0"/>
          </c:trendline>
          <c:xVal>
            <c:numRef>
              <c:f>'20mm_before'!$S$11:$W$11</c:f>
              <c:numCache>
                <c:formatCode>General</c:formatCode>
                <c:ptCount val="5"/>
                <c:pt idx="0">
                  <c:v>1.1987964084059693E-7</c:v>
                </c:pt>
                <c:pt idx="1">
                  <c:v>1.0900727078496223E-7</c:v>
                </c:pt>
                <c:pt idx="2">
                  <c:v>9.9943032471492176E-8</c:v>
                </c:pt>
                <c:pt idx="3">
                  <c:v>9.2270500198382441E-8</c:v>
                </c:pt>
                <c:pt idx="4">
                  <c:v>8.5692005792780754E-8</c:v>
                </c:pt>
              </c:numCache>
            </c:numRef>
          </c:xVal>
          <c:yVal>
            <c:numRef>
              <c:f>'20mm_before'!$S$10:$W$10</c:f>
              <c:numCache>
                <c:formatCode>General</c:formatCode>
                <c:ptCount val="5"/>
                <c:pt idx="0">
                  <c:v>-26.006430348100427</c:v>
                </c:pt>
                <c:pt idx="1">
                  <c:v>-24.351613657270736</c:v>
                </c:pt>
                <c:pt idx="2">
                  <c:v>-23.811855690431514</c:v>
                </c:pt>
                <c:pt idx="3">
                  <c:v>-23.328311409182849</c:v>
                </c:pt>
                <c:pt idx="4">
                  <c:v>-22.989120522065797</c:v>
                </c:pt>
              </c:numCache>
            </c:numRef>
          </c:yVal>
          <c:smooth val="0"/>
        </c:ser>
        <c:ser>
          <c:idx val="4"/>
          <c:order val="4"/>
          <c:tx>
            <c:v>50mm</c:v>
          </c:tx>
          <c:spPr>
            <a:ln w="28575">
              <a:noFill/>
            </a:ln>
          </c:spPr>
          <c:marker>
            <c:symbol val="triangle"/>
            <c:size val="5"/>
            <c:spPr>
              <a:noFill/>
              <a:ln>
                <a:solidFill>
                  <a:sysClr val="windowText" lastClr="000000"/>
                </a:solidFill>
              </a:ln>
            </c:spPr>
          </c:marker>
          <c:trendline>
            <c:trendlineType val="linear"/>
            <c:dispRSqr val="0"/>
            <c:dispEq val="0"/>
          </c:trendline>
          <c:xVal>
            <c:numRef>
              <c:f>'50_after'!$J$11:$O$11</c:f>
              <c:numCache>
                <c:formatCode>General</c:formatCode>
                <c:ptCount val="6"/>
                <c:pt idx="0">
                  <c:v>8.9458240893151777E-8</c:v>
                </c:pt>
                <c:pt idx="1">
                  <c:v>8.7226544782108736E-8</c:v>
                </c:pt>
                <c:pt idx="2">
                  <c:v>8.5103485838780521E-8</c:v>
                </c:pt>
                <c:pt idx="3">
                  <c:v>8.3081319996013093E-8</c:v>
                </c:pt>
                <c:pt idx="4">
                  <c:v>8.1153022138545274E-8</c:v>
                </c:pt>
                <c:pt idx="5">
                  <c:v>7.9312204562039039E-8</c:v>
                </c:pt>
              </c:numCache>
            </c:numRef>
          </c:xVal>
          <c:yVal>
            <c:numRef>
              <c:f>'50_after'!$J$10:$O$10</c:f>
              <c:numCache>
                <c:formatCode>General</c:formatCode>
                <c:ptCount val="6"/>
                <c:pt idx="0">
                  <c:v>-26.066040651421559</c:v>
                </c:pt>
                <c:pt idx="1">
                  <c:v>-25.972978086032271</c:v>
                </c:pt>
                <c:pt idx="2">
                  <c:v>-25.643795631802369</c:v>
                </c:pt>
                <c:pt idx="3">
                  <c:v>-25.302859467664131</c:v>
                </c:pt>
                <c:pt idx="4">
                  <c:v>-25.080491629382987</c:v>
                </c:pt>
                <c:pt idx="5">
                  <c:v>-24.787253884010926</c:v>
                </c:pt>
              </c:numCache>
            </c:numRef>
          </c:yVal>
          <c:smooth val="0"/>
        </c:ser>
        <c:ser>
          <c:idx val="5"/>
          <c:order val="5"/>
          <c:tx>
            <c:v>40mm</c:v>
          </c:tx>
          <c:spPr>
            <a:ln w="28575">
              <a:noFill/>
            </a:ln>
          </c:spPr>
          <c:marker>
            <c:symbol val="circle"/>
            <c:size val="5"/>
            <c:spPr>
              <a:noFill/>
              <a:ln>
                <a:solidFill>
                  <a:sysClr val="windowText" lastClr="000000"/>
                </a:solidFill>
              </a:ln>
            </c:spPr>
          </c:marker>
          <c:trendline>
            <c:trendlineType val="linear"/>
            <c:dispRSqr val="0"/>
            <c:dispEq val="0"/>
          </c:trendline>
          <c:xVal>
            <c:numRef>
              <c:f>'40_after'!$K$11:$O$11</c:f>
              <c:numCache>
                <c:formatCode>General</c:formatCode>
                <c:ptCount val="5"/>
                <c:pt idx="0">
                  <c:v>8.1988046142873389E-8</c:v>
                </c:pt>
                <c:pt idx="1">
                  <c:v>7.8076811967614408E-8</c:v>
                </c:pt>
                <c:pt idx="2">
                  <c:v>7.6257873625452129E-8</c:v>
                </c:pt>
                <c:pt idx="3">
                  <c:v>7.4521756626847817E-8</c:v>
                </c:pt>
                <c:pt idx="4">
                  <c:v>7.2862930255604202E-8</c:v>
                </c:pt>
              </c:numCache>
            </c:numRef>
          </c:xVal>
          <c:yVal>
            <c:numRef>
              <c:f>'40_after'!$K$10:$O$10</c:f>
              <c:numCache>
                <c:formatCode>General</c:formatCode>
                <c:ptCount val="5"/>
                <c:pt idx="0">
                  <c:v>-25.86585711197699</c:v>
                </c:pt>
                <c:pt idx="1">
                  <c:v>-25.411487066477548</c:v>
                </c:pt>
                <c:pt idx="2">
                  <c:v>-25.136958349512241</c:v>
                </c:pt>
                <c:pt idx="3">
                  <c:v>-24.853422044562066</c:v>
                </c:pt>
                <c:pt idx="4">
                  <c:v>-24.612660078899037</c:v>
                </c:pt>
              </c:numCache>
            </c:numRef>
          </c:yVal>
          <c:smooth val="0"/>
        </c:ser>
        <c:ser>
          <c:idx val="6"/>
          <c:order val="6"/>
          <c:tx>
            <c:v>30mm</c:v>
          </c:tx>
          <c:spPr>
            <a:ln w="28575">
              <a:noFill/>
            </a:ln>
          </c:spPr>
          <c:marker>
            <c:symbol val="square"/>
            <c:size val="5"/>
            <c:spPr>
              <a:noFill/>
              <a:ln>
                <a:solidFill>
                  <a:sysClr val="windowText" lastClr="000000"/>
                </a:solidFill>
              </a:ln>
            </c:spPr>
          </c:marker>
          <c:trendline>
            <c:trendlineType val="linear"/>
            <c:dispRSqr val="0"/>
            <c:dispEq val="0"/>
          </c:trendline>
          <c:xVal>
            <c:numRef>
              <c:f>'30_after'!$L$11:$P$11</c:f>
              <c:numCache>
                <c:formatCode>General</c:formatCode>
                <c:ptCount val="5"/>
                <c:pt idx="0">
                  <c:v>7.4239600887906443E-8</c:v>
                </c:pt>
                <c:pt idx="1">
                  <c:v>7.0701857337792826E-8</c:v>
                </c:pt>
                <c:pt idx="2">
                  <c:v>6.9056481296052789E-8</c:v>
                </c:pt>
                <c:pt idx="3">
                  <c:v>6.7485946051735359E-8</c:v>
                </c:pt>
                <c:pt idx="4">
                  <c:v>6.5985258893163726E-8</c:v>
                </c:pt>
              </c:numCache>
            </c:numRef>
          </c:xVal>
          <c:yVal>
            <c:numRef>
              <c:f>'30_after'!$L$10:$P$10</c:f>
              <c:numCache>
                <c:formatCode>General</c:formatCode>
                <c:ptCount val="5"/>
                <c:pt idx="0">
                  <c:v>-25.661931861731443</c:v>
                </c:pt>
                <c:pt idx="1">
                  <c:v>-25.025172440361295</c:v>
                </c:pt>
                <c:pt idx="2">
                  <c:v>-24.764391352375238</c:v>
                </c:pt>
                <c:pt idx="3">
                  <c:v>-24.484158667326227</c:v>
                </c:pt>
                <c:pt idx="4">
                  <c:v>-24.228270394637889</c:v>
                </c:pt>
              </c:numCache>
            </c:numRef>
          </c:yVal>
          <c:smooth val="0"/>
        </c:ser>
        <c:ser>
          <c:idx val="7"/>
          <c:order val="7"/>
          <c:tx>
            <c:v>20mm</c:v>
          </c:tx>
          <c:spPr>
            <a:ln w="28575">
              <a:noFill/>
            </a:ln>
          </c:spPr>
          <c:marker>
            <c:symbol val="diamond"/>
            <c:size val="5"/>
            <c:spPr>
              <a:noFill/>
              <a:ln>
                <a:solidFill>
                  <a:sysClr val="windowText" lastClr="000000"/>
                </a:solidFill>
              </a:ln>
            </c:spPr>
          </c:marker>
          <c:trendline>
            <c:trendlineType val="linear"/>
            <c:dispRSqr val="0"/>
            <c:dispEq val="0"/>
          </c:trendline>
          <c:xVal>
            <c:numRef>
              <c:f>'20_after'!$K$11:$O$11</c:f>
              <c:numCache>
                <c:formatCode>General</c:formatCode>
                <c:ptCount val="5"/>
                <c:pt idx="1">
                  <c:v>5.7163435979810547E-8</c:v>
                </c:pt>
                <c:pt idx="2">
                  <c:v>5.5835664472325579E-8</c:v>
                </c:pt>
                <c:pt idx="3">
                  <c:v>5.4568174749123395E-8</c:v>
                </c:pt>
                <c:pt idx="4">
                  <c:v>5.3356952677719072E-8</c:v>
                </c:pt>
              </c:numCache>
            </c:numRef>
          </c:xVal>
          <c:yVal>
            <c:numRef>
              <c:f>'20_after'!$K$10:$O$10</c:f>
              <c:numCache>
                <c:formatCode>General</c:formatCode>
                <c:ptCount val="5"/>
                <c:pt idx="1">
                  <c:v>-24.478313044511847</c:v>
                </c:pt>
                <c:pt idx="2">
                  <c:v>-24.23615131268383</c:v>
                </c:pt>
                <c:pt idx="3">
                  <c:v>-23.955547244152804</c:v>
                </c:pt>
                <c:pt idx="4">
                  <c:v>-23.715219407743206</c:v>
                </c:pt>
              </c:numCache>
            </c:numRef>
          </c:yVal>
          <c:smooth val="0"/>
        </c:ser>
        <c:dLbls>
          <c:showLegendKey val="0"/>
          <c:showVal val="0"/>
          <c:showCatName val="0"/>
          <c:showSerName val="0"/>
          <c:showPercent val="0"/>
          <c:showBubbleSize val="0"/>
        </c:dLbls>
        <c:axId val="104824832"/>
        <c:axId val="104826752"/>
      </c:scatterChart>
      <c:valAx>
        <c:axId val="104824832"/>
        <c:scaling>
          <c:orientation val="minMax"/>
        </c:scaling>
        <c:delete val="0"/>
        <c:axPos val="b"/>
        <c:title>
          <c:tx>
            <c:rich>
              <a:bodyPr/>
              <a:lstStyle/>
              <a:p>
                <a:pPr>
                  <a:defRPr sz="1400">
                    <a:latin typeface="Arial" pitchFamily="34" charset="0"/>
                    <a:cs typeface="Arial" pitchFamily="34" charset="0"/>
                  </a:defRPr>
                </a:pPr>
                <a:r>
                  <a:rPr lang="en-US" sz="1400" b="0">
                    <a:latin typeface="Arial" pitchFamily="34" charset="0"/>
                    <a:cs typeface="Arial" pitchFamily="34" charset="0"/>
                  </a:rPr>
                  <a:t>1/E (m/V)</a:t>
                </a:r>
              </a:p>
            </c:rich>
          </c:tx>
          <c:layout>
            <c:manualLayout>
              <c:xMode val="edge"/>
              <c:yMode val="edge"/>
              <c:x val="0.42765062817851995"/>
              <c:y val="4.1384900416859662E-3"/>
            </c:manualLayout>
          </c:layout>
          <c:overlay val="0"/>
        </c:title>
        <c:numFmt formatCode="0.0E+00" sourceLinked="0"/>
        <c:majorTickMark val="in"/>
        <c:minorTickMark val="in"/>
        <c:tickLblPos val="high"/>
        <c:txPr>
          <a:bodyPr/>
          <a:lstStyle/>
          <a:p>
            <a:pPr>
              <a:defRPr sz="1200">
                <a:latin typeface="Arial" pitchFamily="34" charset="0"/>
                <a:cs typeface="Arial" pitchFamily="34" charset="0"/>
              </a:defRPr>
            </a:pPr>
            <a:endParaRPr lang="en-US"/>
          </a:p>
        </c:txPr>
        <c:crossAx val="104826752"/>
        <c:crosses val="autoZero"/>
        <c:crossBetween val="midCat"/>
      </c:valAx>
      <c:valAx>
        <c:axId val="104826752"/>
        <c:scaling>
          <c:orientation val="minMax"/>
          <c:max val="-22"/>
          <c:min val="-26"/>
        </c:scaling>
        <c:delete val="0"/>
        <c:axPos val="l"/>
        <c:title>
          <c:tx>
            <c:rich>
              <a:bodyPr/>
              <a:lstStyle/>
              <a:p>
                <a:pPr>
                  <a:defRPr sz="1400">
                    <a:latin typeface="Arial" pitchFamily="34" charset="0"/>
                    <a:cs typeface="Arial" pitchFamily="34" charset="0"/>
                  </a:defRPr>
                </a:pPr>
                <a:r>
                  <a:rPr lang="en-US" sz="1400" b="0">
                    <a:latin typeface="Arial" pitchFamily="34" charset="0"/>
                    <a:cs typeface="Arial" pitchFamily="34" charset="0"/>
                  </a:rPr>
                  <a:t>I/E^2 (A/(v/m)^2)</a:t>
                </a:r>
              </a:p>
            </c:rich>
          </c:tx>
          <c:layout>
            <c:manualLayout>
              <c:xMode val="edge"/>
              <c:yMode val="edge"/>
              <c:x val="1.8775117898995066E-3"/>
              <c:y val="0.30371043693067895"/>
            </c:manualLayout>
          </c:layout>
          <c:overlay val="0"/>
        </c:title>
        <c:numFmt formatCode="#,##0.0" sourceLinked="0"/>
        <c:majorTickMark val="in"/>
        <c:minorTickMark val="in"/>
        <c:tickLblPos val="nextTo"/>
        <c:txPr>
          <a:bodyPr/>
          <a:lstStyle/>
          <a:p>
            <a:pPr>
              <a:defRPr sz="1200">
                <a:latin typeface="Arial" pitchFamily="34" charset="0"/>
                <a:cs typeface="Arial" pitchFamily="34" charset="0"/>
              </a:defRPr>
            </a:pPr>
            <a:endParaRPr lang="en-US"/>
          </a:p>
        </c:txPr>
        <c:crossAx val="104824832"/>
        <c:crosses val="autoZero"/>
        <c:crossBetween val="midCat"/>
        <c:majorUnit val="1"/>
      </c:valAx>
    </c:plotArea>
    <c:legend>
      <c:legendPos val="r"/>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ayout>
        <c:manualLayout>
          <c:xMode val="edge"/>
          <c:yMode val="edge"/>
          <c:x val="0.73695780985123327"/>
          <c:y val="0.29137332098193608"/>
          <c:w val="0.17693034849517153"/>
          <c:h val="0.44503551026709876"/>
        </c:manualLayout>
      </c:layout>
      <c:overlay val="0"/>
      <c:txPr>
        <a:bodyPr/>
        <a:lstStyle/>
        <a:p>
          <a:pPr>
            <a:defRPr>
              <a:latin typeface="Arial" pitchFamily="34" charset="0"/>
              <a:cs typeface="Arial" pitchFamily="34" charset="0"/>
            </a:defRPr>
          </a:pPr>
          <a:endParaRPr lang="en-U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latin typeface="Arial" pitchFamily="34" charset="0"/>
                <a:cs typeface="Arial" pitchFamily="34" charset="0"/>
              </a:defRPr>
            </a:pPr>
            <a:r>
              <a:rPr lang="en-US" b="0" dirty="0" smtClean="0">
                <a:latin typeface="Arial" pitchFamily="34" charset="0"/>
                <a:cs typeface="Arial" pitchFamily="34" charset="0"/>
              </a:rPr>
              <a:t>BCP Niobium </a:t>
            </a:r>
            <a:r>
              <a:rPr lang="en-US" b="0" dirty="0" err="1" smtClean="0">
                <a:latin typeface="Arial" pitchFamily="34" charset="0"/>
                <a:cs typeface="Arial" pitchFamily="34" charset="0"/>
              </a:rPr>
              <a:t>vs</a:t>
            </a:r>
            <a:r>
              <a:rPr lang="en-US" b="0" dirty="0" smtClean="0">
                <a:latin typeface="Arial" pitchFamily="34" charset="0"/>
                <a:cs typeface="Arial" pitchFamily="34" charset="0"/>
              </a:rPr>
              <a:t> </a:t>
            </a:r>
            <a:r>
              <a:rPr lang="en-US" b="0" dirty="0">
                <a:latin typeface="Arial" pitchFamily="34" charset="0"/>
                <a:cs typeface="Arial" pitchFamily="34" charset="0"/>
              </a:rPr>
              <a:t>Stainless Steel</a:t>
            </a:r>
          </a:p>
        </c:rich>
      </c:tx>
      <c:layout>
        <c:manualLayout>
          <c:xMode val="edge"/>
          <c:yMode val="edge"/>
          <c:x val="0.16406092681037801"/>
          <c:y val="2.1857892763405037E-2"/>
        </c:manualLayout>
      </c:layout>
      <c:overlay val="0"/>
    </c:title>
    <c:autoTitleDeleted val="0"/>
    <c:plotArea>
      <c:layout>
        <c:manualLayout>
          <c:layoutTarget val="inner"/>
          <c:xMode val="edge"/>
          <c:yMode val="edge"/>
          <c:x val="0.16289901262342221"/>
          <c:y val="0.16697444069491321"/>
          <c:w val="0.78655745362339125"/>
          <c:h val="0.60060148731410146"/>
        </c:manualLayout>
      </c:layout>
      <c:scatterChart>
        <c:scatterStyle val="smoothMarker"/>
        <c:varyColors val="0"/>
        <c:ser>
          <c:idx val="1"/>
          <c:order val="0"/>
          <c:tx>
            <c:v>niobium</c:v>
          </c:tx>
          <c:xVal>
            <c:numRef>
              <c:f>Sheet1!$A$31:$A$34</c:f>
              <c:numCache>
                <c:formatCode>General</c:formatCode>
                <c:ptCount val="4"/>
                <c:pt idx="0">
                  <c:v>150</c:v>
                </c:pt>
                <c:pt idx="1">
                  <c:v>160</c:v>
                </c:pt>
                <c:pt idx="2">
                  <c:v>170</c:v>
                </c:pt>
                <c:pt idx="3">
                  <c:v>180</c:v>
                </c:pt>
              </c:numCache>
            </c:numRef>
          </c:xVal>
          <c:yVal>
            <c:numRef>
              <c:f>Sheet1!$D$31:$D$34</c:f>
              <c:numCache>
                <c:formatCode>General</c:formatCode>
                <c:ptCount val="4"/>
                <c:pt idx="0">
                  <c:v>0</c:v>
                </c:pt>
                <c:pt idx="1">
                  <c:v>1.5</c:v>
                </c:pt>
                <c:pt idx="2">
                  <c:v>12</c:v>
                </c:pt>
                <c:pt idx="3">
                  <c:v>32</c:v>
                </c:pt>
              </c:numCache>
            </c:numRef>
          </c:yVal>
          <c:smooth val="1"/>
        </c:ser>
        <c:ser>
          <c:idx val="0"/>
          <c:order val="1"/>
          <c:tx>
            <c:v>304 SS</c:v>
          </c:tx>
          <c:xVal>
            <c:numRef>
              <c:f>Sheet1!$A$11:$A$15</c:f>
              <c:numCache>
                <c:formatCode>General</c:formatCode>
                <c:ptCount val="5"/>
                <c:pt idx="0">
                  <c:v>110</c:v>
                </c:pt>
                <c:pt idx="1">
                  <c:v>119.8</c:v>
                </c:pt>
                <c:pt idx="2">
                  <c:v>129.6</c:v>
                </c:pt>
                <c:pt idx="3">
                  <c:v>140.4</c:v>
                </c:pt>
                <c:pt idx="4">
                  <c:v>150.30000000000001</c:v>
                </c:pt>
              </c:numCache>
            </c:numRef>
          </c:xVal>
          <c:yVal>
            <c:numRef>
              <c:f>Sheet1!$B$11:$B$15</c:f>
              <c:numCache>
                <c:formatCode>General</c:formatCode>
                <c:ptCount val="5"/>
                <c:pt idx="0">
                  <c:v>0</c:v>
                </c:pt>
                <c:pt idx="1">
                  <c:v>3</c:v>
                </c:pt>
                <c:pt idx="2">
                  <c:v>13</c:v>
                </c:pt>
                <c:pt idx="3">
                  <c:v>45</c:v>
                </c:pt>
                <c:pt idx="4">
                  <c:v>125</c:v>
                </c:pt>
              </c:numCache>
            </c:numRef>
          </c:yVal>
          <c:smooth val="1"/>
        </c:ser>
        <c:ser>
          <c:idx val="2"/>
          <c:order val="2"/>
          <c:tx>
            <c:v>304 SS #2</c:v>
          </c:tx>
          <c:xVal>
            <c:numRef>
              <c:f>Sheet1!$C$11:$C$16</c:f>
              <c:numCache>
                <c:formatCode>General</c:formatCode>
                <c:ptCount val="6"/>
                <c:pt idx="0">
                  <c:v>100</c:v>
                </c:pt>
                <c:pt idx="1">
                  <c:v>109.7</c:v>
                </c:pt>
                <c:pt idx="2">
                  <c:v>120.4</c:v>
                </c:pt>
                <c:pt idx="3">
                  <c:v>130.19999999999999</c:v>
                </c:pt>
                <c:pt idx="4">
                  <c:v>140.4</c:v>
                </c:pt>
                <c:pt idx="5">
                  <c:v>149.80000000000001</c:v>
                </c:pt>
              </c:numCache>
            </c:numRef>
          </c:xVal>
          <c:yVal>
            <c:numRef>
              <c:f>Sheet1!$D$11:$D$16</c:f>
              <c:numCache>
                <c:formatCode>General</c:formatCode>
                <c:ptCount val="6"/>
                <c:pt idx="0">
                  <c:v>0</c:v>
                </c:pt>
                <c:pt idx="1">
                  <c:v>0.70000000000000162</c:v>
                </c:pt>
                <c:pt idx="2">
                  <c:v>5.5</c:v>
                </c:pt>
                <c:pt idx="3">
                  <c:v>20</c:v>
                </c:pt>
                <c:pt idx="4">
                  <c:v>65</c:v>
                </c:pt>
                <c:pt idx="5">
                  <c:v>170</c:v>
                </c:pt>
              </c:numCache>
            </c:numRef>
          </c:yVal>
          <c:smooth val="1"/>
        </c:ser>
        <c:dLbls>
          <c:showLegendKey val="0"/>
          <c:showVal val="0"/>
          <c:showCatName val="0"/>
          <c:showSerName val="0"/>
          <c:showPercent val="0"/>
          <c:showBubbleSize val="0"/>
        </c:dLbls>
        <c:axId val="105440384"/>
        <c:axId val="105442304"/>
      </c:scatterChart>
      <c:valAx>
        <c:axId val="105440384"/>
        <c:scaling>
          <c:orientation val="minMax"/>
        </c:scaling>
        <c:delete val="0"/>
        <c:axPos val="b"/>
        <c:title>
          <c:tx>
            <c:rich>
              <a:bodyPr/>
              <a:lstStyle/>
              <a:p>
                <a:pPr>
                  <a:defRPr sz="1600"/>
                </a:pPr>
                <a:r>
                  <a:rPr lang="en-US" sz="1600" b="0"/>
                  <a:t>Voltage (kV)</a:t>
                </a:r>
              </a:p>
            </c:rich>
          </c:tx>
          <c:layout>
            <c:manualLayout>
              <c:xMode val="edge"/>
              <c:yMode val="edge"/>
              <c:x val="0.424995106543885"/>
              <c:y val="0.86075396825396799"/>
            </c:manualLayout>
          </c:layout>
          <c:overlay val="0"/>
        </c:title>
        <c:numFmt formatCode="General" sourceLinked="1"/>
        <c:majorTickMark val="none"/>
        <c:minorTickMark val="none"/>
        <c:tickLblPos val="nextTo"/>
        <c:crossAx val="105442304"/>
        <c:crosses val="autoZero"/>
        <c:crossBetween val="midCat"/>
      </c:valAx>
      <c:valAx>
        <c:axId val="105442304"/>
        <c:scaling>
          <c:orientation val="minMax"/>
        </c:scaling>
        <c:delete val="0"/>
        <c:axPos val="l"/>
        <c:majorGridlines/>
        <c:title>
          <c:tx>
            <c:rich>
              <a:bodyPr/>
              <a:lstStyle/>
              <a:p>
                <a:pPr>
                  <a:defRPr sz="1600">
                    <a:latin typeface="+mn-lt"/>
                    <a:cs typeface="Arial" pitchFamily="34" charset="0"/>
                  </a:defRPr>
                </a:pPr>
                <a:r>
                  <a:rPr lang="en-US" sz="1600" b="0">
                    <a:latin typeface="+mn-lt"/>
                    <a:cs typeface="Arial" pitchFamily="34" charset="0"/>
                  </a:rPr>
                  <a:t>Field Emission Current (pA)</a:t>
                </a:r>
              </a:p>
            </c:rich>
          </c:tx>
          <c:layout>
            <c:manualLayout>
              <c:xMode val="edge"/>
              <c:yMode val="edge"/>
              <c:x val="1.9774011299435387E-2"/>
              <c:y val="9.1577615298087847E-2"/>
            </c:manualLayout>
          </c:layout>
          <c:overlay val="0"/>
        </c:title>
        <c:numFmt formatCode="General" sourceLinked="1"/>
        <c:majorTickMark val="none"/>
        <c:minorTickMark val="none"/>
        <c:tickLblPos val="nextTo"/>
        <c:crossAx val="105440384"/>
        <c:crosses val="autoZero"/>
        <c:crossBetween val="midCat"/>
      </c:valAx>
    </c:plotArea>
    <c:legend>
      <c:legendPos val="r"/>
      <c:layout>
        <c:manualLayout>
          <c:xMode val="edge"/>
          <c:yMode val="edge"/>
          <c:x val="0.16935442793522501"/>
          <c:y val="0.18074007142550041"/>
          <c:w val="0.223330106277699"/>
          <c:h val="0.22540526184227352"/>
        </c:manualLayout>
      </c:layout>
      <c:overlay val="0"/>
      <c:spPr>
        <a:solidFill>
          <a:sysClr val="window" lastClr="FFFFFF"/>
        </a:solidFill>
        <a:ln>
          <a:solidFill>
            <a:schemeClr val="accent1"/>
          </a:solidFill>
        </a:ln>
      </c:spPr>
    </c:legend>
    <c:plotVisOnly val="1"/>
    <c:dispBlanksAs val="gap"/>
    <c:showDLblsOverMax val="0"/>
  </c:chart>
  <c:spPr>
    <a:solidFill>
      <a:srgbClr val="FFFFFF"/>
    </a:solidFill>
    <a:ln>
      <a:solidFill>
        <a:schemeClr val="tx1"/>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0" dirty="0" err="1">
                <a:latin typeface="+mn-lt"/>
                <a:cs typeface="Arial" pitchFamily="34" charset="0"/>
              </a:rPr>
              <a:t>Bunchlength</a:t>
            </a:r>
            <a:r>
              <a:rPr lang="en-US" sz="1800" b="0" dirty="0">
                <a:latin typeface="+mn-lt"/>
                <a:cs typeface="Arial" pitchFamily="34" charset="0"/>
              </a:rPr>
              <a:t> </a:t>
            </a:r>
            <a:r>
              <a:rPr lang="en-US" sz="1800" b="0" dirty="0" err="1" smtClean="0">
                <a:latin typeface="+mn-lt"/>
                <a:cs typeface="Arial" pitchFamily="34" charset="0"/>
              </a:rPr>
              <a:t>vs</a:t>
            </a:r>
            <a:r>
              <a:rPr lang="en-US" sz="1800" b="0" dirty="0" smtClean="0">
                <a:latin typeface="+mn-lt"/>
                <a:cs typeface="Arial" pitchFamily="34" charset="0"/>
              </a:rPr>
              <a:t> Gun Voltage </a:t>
            </a:r>
            <a:endParaRPr lang="en-US" sz="1800" b="0" dirty="0">
              <a:latin typeface="+mn-lt"/>
              <a:cs typeface="Arial" pitchFamily="34" charset="0"/>
            </a:endParaRPr>
          </a:p>
        </c:rich>
      </c:tx>
      <c:layout>
        <c:manualLayout>
          <c:xMode val="edge"/>
          <c:yMode val="edge"/>
          <c:x val="0.17329554710833694"/>
          <c:y val="2.5157094333796367E-2"/>
        </c:manualLayout>
      </c:layout>
      <c:overlay val="0"/>
    </c:title>
    <c:autoTitleDeleted val="0"/>
    <c:plotArea>
      <c:layout>
        <c:manualLayout>
          <c:layoutTarget val="inner"/>
          <c:xMode val="edge"/>
          <c:yMode val="edge"/>
          <c:x val="0.13219113469135321"/>
          <c:y val="0.17685077968195087"/>
          <c:w val="0.69543095025570345"/>
          <c:h val="0.58721360197620998"/>
        </c:manualLayout>
      </c:layout>
      <c:scatterChart>
        <c:scatterStyle val="smoothMarker"/>
        <c:varyColors val="0"/>
        <c:ser>
          <c:idx val="0"/>
          <c:order val="0"/>
          <c:tx>
            <c:v>200KeV</c:v>
          </c:tx>
          <c:spPr>
            <a:ln>
              <a:solidFill>
                <a:schemeClr val="accent6"/>
              </a:solidFill>
            </a:ln>
          </c:spPr>
          <c:marker>
            <c:symbol val="none"/>
          </c:marker>
          <c:xVal>
            <c:numRef>
              <c:f>Sheet1!$I$10:$I$13</c:f>
              <c:numCache>
                <c:formatCode>0.00E+00</c:formatCode>
                <c:ptCount val="4"/>
                <c:pt idx="0">
                  <c:v>50</c:v>
                </c:pt>
                <c:pt idx="1">
                  <c:v>100</c:v>
                </c:pt>
                <c:pt idx="2">
                  <c:v>150</c:v>
                </c:pt>
                <c:pt idx="3">
                  <c:v>200</c:v>
                </c:pt>
              </c:numCache>
            </c:numRef>
          </c:xVal>
          <c:yVal>
            <c:numRef>
              <c:f>Sheet1!$B$17:$B$20</c:f>
              <c:numCache>
                <c:formatCode>General</c:formatCode>
                <c:ptCount val="4"/>
                <c:pt idx="0">
                  <c:v>51.5</c:v>
                </c:pt>
                <c:pt idx="1">
                  <c:v>56.2</c:v>
                </c:pt>
                <c:pt idx="2">
                  <c:v>60.20000000000001</c:v>
                </c:pt>
                <c:pt idx="3">
                  <c:v>64.099999999999994</c:v>
                </c:pt>
              </c:numCache>
            </c:numRef>
          </c:yVal>
          <c:smooth val="1"/>
        </c:ser>
        <c:ser>
          <c:idx val="1"/>
          <c:order val="1"/>
          <c:tx>
            <c:v>115KeV</c:v>
          </c:tx>
          <c:marker>
            <c:symbol val="none"/>
          </c:marker>
          <c:xVal>
            <c:numRef>
              <c:f>Sheet1!$I$10:$I$13</c:f>
              <c:numCache>
                <c:formatCode>0.00E+00</c:formatCode>
                <c:ptCount val="4"/>
                <c:pt idx="0">
                  <c:v>50</c:v>
                </c:pt>
                <c:pt idx="1">
                  <c:v>100</c:v>
                </c:pt>
                <c:pt idx="2">
                  <c:v>150</c:v>
                </c:pt>
                <c:pt idx="3">
                  <c:v>200</c:v>
                </c:pt>
              </c:numCache>
            </c:numRef>
          </c:xVal>
          <c:yVal>
            <c:numRef>
              <c:f>Sheet1!$C$17:$C$20</c:f>
              <c:numCache>
                <c:formatCode>General</c:formatCode>
                <c:ptCount val="4"/>
                <c:pt idx="0">
                  <c:v>55.7</c:v>
                </c:pt>
                <c:pt idx="1">
                  <c:v>68.400000000000006</c:v>
                </c:pt>
                <c:pt idx="2">
                  <c:v>78.7</c:v>
                </c:pt>
                <c:pt idx="3">
                  <c:v>87.5</c:v>
                </c:pt>
              </c:numCache>
            </c:numRef>
          </c:yVal>
          <c:smooth val="1"/>
        </c:ser>
        <c:ser>
          <c:idx val="2"/>
          <c:order val="2"/>
          <c:tx>
            <c:v>100KeV</c:v>
          </c:tx>
          <c:marker>
            <c:symbol val="none"/>
          </c:marker>
          <c:xVal>
            <c:numRef>
              <c:f>Sheet1!$I$10:$I$13</c:f>
              <c:numCache>
                <c:formatCode>0.00E+00</c:formatCode>
                <c:ptCount val="4"/>
                <c:pt idx="0">
                  <c:v>50</c:v>
                </c:pt>
                <c:pt idx="1">
                  <c:v>100</c:v>
                </c:pt>
                <c:pt idx="2">
                  <c:v>150</c:v>
                </c:pt>
                <c:pt idx="3">
                  <c:v>200</c:v>
                </c:pt>
              </c:numCache>
            </c:numRef>
          </c:xVal>
          <c:yVal>
            <c:numRef>
              <c:f>Sheet1!$D$17:$D$20</c:f>
              <c:numCache>
                <c:formatCode>General</c:formatCode>
                <c:ptCount val="4"/>
                <c:pt idx="0">
                  <c:v>58.4</c:v>
                </c:pt>
                <c:pt idx="1">
                  <c:v>73.7</c:v>
                </c:pt>
                <c:pt idx="2">
                  <c:v>85.7</c:v>
                </c:pt>
                <c:pt idx="3">
                  <c:v>95.7</c:v>
                </c:pt>
              </c:numCache>
            </c:numRef>
          </c:yVal>
          <c:smooth val="1"/>
        </c:ser>
        <c:ser>
          <c:idx val="3"/>
          <c:order val="3"/>
          <c:tx>
            <c:v>85KeV</c:v>
          </c:tx>
          <c:marker>
            <c:symbol val="none"/>
          </c:marker>
          <c:xVal>
            <c:numRef>
              <c:f>Sheet1!$I$10:$I$13</c:f>
              <c:numCache>
                <c:formatCode>0.00E+00</c:formatCode>
                <c:ptCount val="4"/>
                <c:pt idx="0">
                  <c:v>50</c:v>
                </c:pt>
                <c:pt idx="1">
                  <c:v>100</c:v>
                </c:pt>
                <c:pt idx="2">
                  <c:v>150</c:v>
                </c:pt>
                <c:pt idx="3">
                  <c:v>200</c:v>
                </c:pt>
              </c:numCache>
            </c:numRef>
          </c:xVal>
          <c:yVal>
            <c:numRef>
              <c:f>Sheet1!$E$17:$E$20</c:f>
              <c:numCache>
                <c:formatCode>General</c:formatCode>
                <c:ptCount val="4"/>
                <c:pt idx="0">
                  <c:v>62.70000000000001</c:v>
                </c:pt>
                <c:pt idx="1">
                  <c:v>81.099999999999994</c:v>
                </c:pt>
                <c:pt idx="2">
                  <c:v>95.2</c:v>
                </c:pt>
                <c:pt idx="3">
                  <c:v>99.800000000000011</c:v>
                </c:pt>
              </c:numCache>
            </c:numRef>
          </c:yVal>
          <c:smooth val="1"/>
        </c:ser>
        <c:ser>
          <c:idx val="4"/>
          <c:order val="4"/>
          <c:tx>
            <c:v>70KeV</c:v>
          </c:tx>
          <c:marker>
            <c:symbol val="none"/>
          </c:marker>
          <c:xVal>
            <c:numRef>
              <c:f>Sheet1!$I$10:$I$13</c:f>
              <c:numCache>
                <c:formatCode>0.00E+00</c:formatCode>
                <c:ptCount val="4"/>
                <c:pt idx="0">
                  <c:v>50</c:v>
                </c:pt>
                <c:pt idx="1">
                  <c:v>100</c:v>
                </c:pt>
                <c:pt idx="2">
                  <c:v>150</c:v>
                </c:pt>
                <c:pt idx="3">
                  <c:v>200</c:v>
                </c:pt>
              </c:numCache>
            </c:numRef>
          </c:xVal>
          <c:yVal>
            <c:numRef>
              <c:f>Sheet1!$F$17:$F$20</c:f>
              <c:numCache>
                <c:formatCode>General</c:formatCode>
                <c:ptCount val="4"/>
                <c:pt idx="0">
                  <c:v>68.2</c:v>
                </c:pt>
                <c:pt idx="1">
                  <c:v>91.7</c:v>
                </c:pt>
                <c:pt idx="2">
                  <c:v>103.4</c:v>
                </c:pt>
                <c:pt idx="3">
                  <c:v>105.5</c:v>
                </c:pt>
              </c:numCache>
            </c:numRef>
          </c:yVal>
          <c:smooth val="1"/>
        </c:ser>
        <c:dLbls>
          <c:showLegendKey val="0"/>
          <c:showVal val="0"/>
          <c:showCatName val="0"/>
          <c:showSerName val="0"/>
          <c:showPercent val="0"/>
          <c:showBubbleSize val="0"/>
        </c:dLbls>
        <c:axId val="105587456"/>
        <c:axId val="105589376"/>
      </c:scatterChart>
      <c:valAx>
        <c:axId val="105587456"/>
        <c:scaling>
          <c:orientation val="minMax"/>
          <c:max val="210"/>
          <c:min val="0"/>
        </c:scaling>
        <c:delete val="0"/>
        <c:axPos val="b"/>
        <c:title>
          <c:tx>
            <c:rich>
              <a:bodyPr/>
              <a:lstStyle/>
              <a:p>
                <a:pPr>
                  <a:defRPr b="0"/>
                </a:pPr>
                <a:r>
                  <a:rPr lang="en-US" sz="1200" b="0"/>
                  <a:t>Ave. Gun Current (</a:t>
                </a:r>
                <a:r>
                  <a:rPr lang="en-US" sz="1200" b="0" i="0" u="none" strike="noStrike" baseline="0"/>
                  <a:t>µA</a:t>
                </a:r>
                <a:r>
                  <a:rPr lang="en-US" sz="1200" b="0"/>
                  <a:t>)</a:t>
                </a:r>
              </a:p>
            </c:rich>
          </c:tx>
          <c:layout/>
          <c:overlay val="0"/>
        </c:title>
        <c:numFmt formatCode="General" sourceLinked="0"/>
        <c:majorTickMark val="out"/>
        <c:minorTickMark val="none"/>
        <c:tickLblPos val="nextTo"/>
        <c:crossAx val="105589376"/>
        <c:crosses val="autoZero"/>
        <c:crossBetween val="midCat"/>
      </c:valAx>
      <c:valAx>
        <c:axId val="105589376"/>
        <c:scaling>
          <c:orientation val="minMax"/>
          <c:max val="300"/>
          <c:min val="0"/>
        </c:scaling>
        <c:delete val="0"/>
        <c:axPos val="l"/>
        <c:majorGridlines/>
        <c:title>
          <c:tx>
            <c:rich>
              <a:bodyPr rot="-5400000" vert="horz"/>
              <a:lstStyle/>
              <a:p>
                <a:pPr>
                  <a:defRPr sz="1200">
                    <a:latin typeface="Arial" pitchFamily="34" charset="0"/>
                    <a:cs typeface="Arial" pitchFamily="34" charset="0"/>
                  </a:defRPr>
                </a:pPr>
                <a:r>
                  <a:rPr lang="en-US" sz="1200" b="0" dirty="0" smtClean="0">
                    <a:latin typeface="Arial" pitchFamily="34" charset="0"/>
                    <a:cs typeface="Arial" pitchFamily="34" charset="0"/>
                  </a:rPr>
                  <a:t>Electron </a:t>
                </a:r>
                <a:r>
                  <a:rPr lang="en-US" sz="1200" b="0" dirty="0" err="1" smtClean="0">
                    <a:latin typeface="Arial" pitchFamily="34" charset="0"/>
                    <a:cs typeface="Arial" pitchFamily="34" charset="0"/>
                  </a:rPr>
                  <a:t>Bunchlength</a:t>
                </a:r>
                <a:r>
                  <a:rPr lang="en-US" sz="1200" b="0" dirty="0" smtClean="0">
                    <a:latin typeface="Arial" pitchFamily="34" charset="0"/>
                    <a:cs typeface="Arial" pitchFamily="34" charset="0"/>
                  </a:rPr>
                  <a:t> </a:t>
                </a:r>
                <a:r>
                  <a:rPr lang="en-US" sz="1200" b="0" i="0" u="none" strike="noStrike" baseline="0" dirty="0" smtClean="0">
                    <a:latin typeface="Arial" pitchFamily="34" charset="0"/>
                    <a:cs typeface="Arial" pitchFamily="34" charset="0"/>
                  </a:rPr>
                  <a:t> </a:t>
                </a:r>
                <a:r>
                  <a:rPr lang="en-US" sz="1200" b="0" dirty="0">
                    <a:latin typeface="Arial" pitchFamily="34" charset="0"/>
                    <a:cs typeface="Arial" pitchFamily="34" charset="0"/>
                  </a:rPr>
                  <a:t>(</a:t>
                </a:r>
                <a:r>
                  <a:rPr lang="en-US" sz="1200" b="0" dirty="0" err="1">
                    <a:latin typeface="Arial" pitchFamily="34" charset="0"/>
                    <a:cs typeface="Arial" pitchFamily="34" charset="0"/>
                  </a:rPr>
                  <a:t>ps</a:t>
                </a:r>
                <a:r>
                  <a:rPr lang="en-US" sz="1200" b="0" dirty="0">
                    <a:latin typeface="Arial" pitchFamily="34" charset="0"/>
                    <a:cs typeface="Arial" pitchFamily="34" charset="0"/>
                  </a:rPr>
                  <a:t>)</a:t>
                </a:r>
              </a:p>
            </c:rich>
          </c:tx>
          <c:layout>
            <c:manualLayout>
              <c:xMode val="edge"/>
              <c:yMode val="edge"/>
              <c:x val="9.5800503980645734E-5"/>
              <c:y val="0.12095607534352312"/>
            </c:manualLayout>
          </c:layout>
          <c:overlay val="0"/>
        </c:title>
        <c:numFmt formatCode="General" sourceLinked="1"/>
        <c:majorTickMark val="out"/>
        <c:minorTickMark val="none"/>
        <c:tickLblPos val="nextTo"/>
        <c:txPr>
          <a:bodyPr/>
          <a:lstStyle/>
          <a:p>
            <a:pPr>
              <a:defRPr sz="1200"/>
            </a:pPr>
            <a:endParaRPr lang="en-US"/>
          </a:p>
        </c:txPr>
        <c:crossAx val="105587456"/>
        <c:crosses val="autoZero"/>
        <c:crossBetween val="midCat"/>
        <c:majorUnit val="50"/>
      </c:valAx>
    </c:plotArea>
    <c:legend>
      <c:legendPos val="r"/>
      <c:layout>
        <c:manualLayout>
          <c:xMode val="edge"/>
          <c:yMode val="edge"/>
          <c:x val="0.81364505388342834"/>
          <c:y val="0.14777134475837644"/>
          <c:w val="0.1748608541424248"/>
          <c:h val="0.37909671668399902"/>
        </c:manualLayout>
      </c:layout>
      <c:overlay val="0"/>
    </c:legend>
    <c:plotVisOnly val="1"/>
    <c:dispBlanksAs val="gap"/>
    <c:showDLblsOverMax val="0"/>
  </c:chart>
  <c:spPr>
    <a:ln>
      <a:solidFill>
        <a:schemeClr val="tx1"/>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latin typeface="Arial" pitchFamily="34" charset="0"/>
                <a:cs typeface="Arial" pitchFamily="34" charset="0"/>
              </a:defRPr>
            </a:pPr>
            <a:r>
              <a:rPr lang="en-US" sz="1800" b="0" dirty="0" err="1" smtClean="0">
                <a:latin typeface="+mn-lt"/>
                <a:cs typeface="Arial" pitchFamily="34" charset="0"/>
              </a:rPr>
              <a:t>Bunchlength</a:t>
            </a:r>
            <a:r>
              <a:rPr lang="en-US" sz="1800" b="0" dirty="0" smtClean="0">
                <a:latin typeface="+mn-lt"/>
                <a:cs typeface="Arial" pitchFamily="34" charset="0"/>
              </a:rPr>
              <a:t> </a:t>
            </a:r>
            <a:r>
              <a:rPr lang="en-US" sz="1800" b="0" dirty="0" err="1">
                <a:latin typeface="+mn-lt"/>
                <a:cs typeface="Arial" pitchFamily="34" charset="0"/>
              </a:rPr>
              <a:t>vs</a:t>
            </a:r>
            <a:r>
              <a:rPr lang="en-US" sz="1800" b="0" dirty="0">
                <a:latin typeface="+mn-lt"/>
                <a:cs typeface="Arial" pitchFamily="34" charset="0"/>
              </a:rPr>
              <a:t> Gun Voltage</a:t>
            </a:r>
          </a:p>
        </c:rich>
      </c:tx>
      <c:layout>
        <c:manualLayout>
          <c:xMode val="edge"/>
          <c:yMode val="edge"/>
          <c:x val="0.19046869141357331"/>
          <c:y val="2.9411764705882353E-2"/>
        </c:manualLayout>
      </c:layout>
      <c:overlay val="0"/>
    </c:title>
    <c:autoTitleDeleted val="0"/>
    <c:plotArea>
      <c:layout>
        <c:manualLayout>
          <c:layoutTarget val="inner"/>
          <c:xMode val="edge"/>
          <c:yMode val="edge"/>
          <c:x val="0.19054579115110867"/>
          <c:y val="0.19068627450980397"/>
          <c:w val="0.64984837832772113"/>
          <c:h val="0.57508144202563005"/>
        </c:manualLayout>
      </c:layout>
      <c:scatterChart>
        <c:scatterStyle val="smoothMarker"/>
        <c:varyColors val="0"/>
        <c:ser>
          <c:idx val="3"/>
          <c:order val="0"/>
          <c:tx>
            <c:v>115kV</c:v>
          </c:tx>
          <c:spPr>
            <a:ln>
              <a:solidFill>
                <a:srgbClr val="C00000"/>
              </a:solidFill>
            </a:ln>
          </c:spPr>
          <c:marker>
            <c:symbol val="square"/>
            <c:size val="7"/>
            <c:spPr>
              <a:solidFill>
                <a:srgbClr val="C00000"/>
              </a:solidFill>
              <a:ln>
                <a:solidFill>
                  <a:srgbClr val="C00000"/>
                </a:solidFill>
              </a:ln>
            </c:spPr>
          </c:marker>
          <c:xVal>
            <c:numRef>
              <c:f>'C:\Documents and Settings\poelker\My Documents\injector\Gun Voltage Study\[e-bunchlength vs gun voltage.xlsx]Sheet1'!$J$4:$J$9</c:f>
              <c:numCache>
                <c:formatCode>General</c:formatCode>
                <c:ptCount val="6"/>
                <c:pt idx="0">
                  <c:v>0.8</c:v>
                </c:pt>
                <c:pt idx="1">
                  <c:v>12</c:v>
                </c:pt>
                <c:pt idx="2">
                  <c:v>51</c:v>
                </c:pt>
                <c:pt idx="3">
                  <c:v>98</c:v>
                </c:pt>
                <c:pt idx="4">
                  <c:v>148</c:v>
                </c:pt>
                <c:pt idx="5">
                  <c:v>198</c:v>
                </c:pt>
              </c:numCache>
            </c:numRef>
          </c:xVal>
          <c:yVal>
            <c:numRef>
              <c:f>'C:\Documents and Settings\poelker\My Documents\injector\Gun Voltage Study\[e-bunchlength vs gun voltage.xlsx]Sheet1'!$L$4:$L$9</c:f>
              <c:numCache>
                <c:formatCode>General</c:formatCode>
                <c:ptCount val="6"/>
                <c:pt idx="0">
                  <c:v>43.771043771042834</c:v>
                </c:pt>
                <c:pt idx="1">
                  <c:v>60.606060606060574</c:v>
                </c:pt>
                <c:pt idx="2">
                  <c:v>104.37710437710425</c:v>
                </c:pt>
                <c:pt idx="3">
                  <c:v>138.04713804713867</c:v>
                </c:pt>
                <c:pt idx="4">
                  <c:v>161.61616161615814</c:v>
                </c:pt>
                <c:pt idx="5">
                  <c:v>188.55218855219218</c:v>
                </c:pt>
              </c:numCache>
            </c:numRef>
          </c:yVal>
          <c:smooth val="1"/>
        </c:ser>
        <c:ser>
          <c:idx val="2"/>
          <c:order val="1"/>
          <c:tx>
            <c:v>100kV</c:v>
          </c:tx>
          <c:xVal>
            <c:numRef>
              <c:f>'C:\Documents and Settings\poelker\My Documents\injector\Gun Voltage Study\[e-bunchlength vs gun voltage.xlsx]Sheet1'!$G$4:$G$13</c:f>
              <c:numCache>
                <c:formatCode>General</c:formatCode>
                <c:ptCount val="10"/>
                <c:pt idx="0">
                  <c:v>1</c:v>
                </c:pt>
                <c:pt idx="1">
                  <c:v>10</c:v>
                </c:pt>
                <c:pt idx="2">
                  <c:v>25</c:v>
                </c:pt>
                <c:pt idx="3">
                  <c:v>51</c:v>
                </c:pt>
                <c:pt idx="4">
                  <c:v>75</c:v>
                </c:pt>
                <c:pt idx="5">
                  <c:v>100</c:v>
                </c:pt>
                <c:pt idx="6">
                  <c:v>125</c:v>
                </c:pt>
                <c:pt idx="7">
                  <c:v>153</c:v>
                </c:pt>
                <c:pt idx="8">
                  <c:v>175</c:v>
                </c:pt>
                <c:pt idx="9">
                  <c:v>202</c:v>
                </c:pt>
              </c:numCache>
            </c:numRef>
          </c:xVal>
          <c:yVal>
            <c:numRef>
              <c:f>'C:\Documents and Settings\poelker\My Documents\injector\Gun Voltage Study\[e-bunchlength vs gun voltage.xlsx]Sheet1'!$I$4:$I$13</c:f>
              <c:numCache>
                <c:formatCode>General</c:formatCode>
                <c:ptCount val="10"/>
                <c:pt idx="0">
                  <c:v>43.859649122806744</c:v>
                </c:pt>
                <c:pt idx="1">
                  <c:v>70.175438596486742</c:v>
                </c:pt>
                <c:pt idx="2">
                  <c:v>96.4912280701772</c:v>
                </c:pt>
                <c:pt idx="3">
                  <c:v>125.73099415204678</c:v>
                </c:pt>
                <c:pt idx="4">
                  <c:v>149.12280701754653</c:v>
                </c:pt>
                <c:pt idx="5">
                  <c:v>152.04678362572992</c:v>
                </c:pt>
                <c:pt idx="6">
                  <c:v>181.2865497076024</c:v>
                </c:pt>
                <c:pt idx="7">
                  <c:v>198.83040935672929</c:v>
                </c:pt>
                <c:pt idx="8">
                  <c:v>213.45029239766362</c:v>
                </c:pt>
                <c:pt idx="9">
                  <c:v>233.91812865497081</c:v>
                </c:pt>
              </c:numCache>
            </c:numRef>
          </c:yVal>
          <c:smooth val="1"/>
        </c:ser>
        <c:ser>
          <c:idx val="1"/>
          <c:order val="2"/>
          <c:tx>
            <c:v>85kV</c:v>
          </c:tx>
          <c:spPr>
            <a:ln>
              <a:solidFill>
                <a:schemeClr val="accent4"/>
              </a:solidFill>
            </a:ln>
          </c:spPr>
          <c:marker>
            <c:symbol val="x"/>
            <c:size val="7"/>
            <c:spPr>
              <a:noFill/>
              <a:ln>
                <a:solidFill>
                  <a:srgbClr val="8064A2"/>
                </a:solidFill>
              </a:ln>
            </c:spPr>
          </c:marker>
          <c:xVal>
            <c:numRef>
              <c:f>'C:\Documents and Settings\poelker\My Documents\injector\Gun Voltage Study\[e-bunchlength vs gun voltage.xlsx]Sheet1'!$D$4:$D$13</c:f>
              <c:numCache>
                <c:formatCode>General</c:formatCode>
                <c:ptCount val="10"/>
                <c:pt idx="0">
                  <c:v>1</c:v>
                </c:pt>
                <c:pt idx="1">
                  <c:v>13.1</c:v>
                </c:pt>
                <c:pt idx="2">
                  <c:v>28</c:v>
                </c:pt>
                <c:pt idx="3">
                  <c:v>54</c:v>
                </c:pt>
                <c:pt idx="4">
                  <c:v>79</c:v>
                </c:pt>
                <c:pt idx="5">
                  <c:v>104</c:v>
                </c:pt>
                <c:pt idx="6">
                  <c:v>128</c:v>
                </c:pt>
                <c:pt idx="7">
                  <c:v>155</c:v>
                </c:pt>
                <c:pt idx="8">
                  <c:v>178</c:v>
                </c:pt>
                <c:pt idx="9">
                  <c:v>204</c:v>
                </c:pt>
              </c:numCache>
            </c:numRef>
          </c:xVal>
          <c:yVal>
            <c:numRef>
              <c:f>'C:\Documents and Settings\poelker\My Documents\injector\Gun Voltage Study\[e-bunchlength vs gun voltage.xlsx]Sheet1'!$F$4:$F$13</c:f>
              <c:numCache>
                <c:formatCode>General</c:formatCode>
                <c:ptCount val="10"/>
                <c:pt idx="0">
                  <c:v>53.872053872053883</c:v>
                </c:pt>
                <c:pt idx="1">
                  <c:v>77.441077441079159</c:v>
                </c:pt>
                <c:pt idx="2">
                  <c:v>107.74410774410936</c:v>
                </c:pt>
                <c:pt idx="3">
                  <c:v>144.78114478114458</c:v>
                </c:pt>
                <c:pt idx="4">
                  <c:v>158.24915824915263</c:v>
                </c:pt>
                <c:pt idx="5">
                  <c:v>181.81818181818181</c:v>
                </c:pt>
                <c:pt idx="6">
                  <c:v>208.75420875420858</c:v>
                </c:pt>
                <c:pt idx="7">
                  <c:v>232.32323232323267</c:v>
                </c:pt>
                <c:pt idx="8">
                  <c:v>255.892255892256</c:v>
                </c:pt>
                <c:pt idx="9">
                  <c:v>269.3602693602694</c:v>
                </c:pt>
              </c:numCache>
            </c:numRef>
          </c:yVal>
          <c:smooth val="1"/>
        </c:ser>
        <c:ser>
          <c:idx val="0"/>
          <c:order val="3"/>
          <c:tx>
            <c:v>70kV</c:v>
          </c:tx>
          <c:spPr>
            <a:ln>
              <a:solidFill>
                <a:schemeClr val="accent5"/>
              </a:solidFill>
            </a:ln>
          </c:spPr>
          <c:marker>
            <c:symbol val="diamond"/>
            <c:size val="7"/>
            <c:spPr>
              <a:solidFill>
                <a:schemeClr val="accent5"/>
              </a:solidFill>
              <a:ln>
                <a:solidFill>
                  <a:srgbClr val="4BACC6"/>
                </a:solidFill>
              </a:ln>
            </c:spPr>
          </c:marker>
          <c:xVal>
            <c:numRef>
              <c:f>'C:\Documents and Settings\poelker\My Documents\injector\Gun Voltage Study\[e-bunchlength vs gun voltage.xlsx]Sheet1'!$A$4:$A$13</c:f>
              <c:numCache>
                <c:formatCode>General</c:formatCode>
                <c:ptCount val="10"/>
                <c:pt idx="0">
                  <c:v>0.8</c:v>
                </c:pt>
                <c:pt idx="1">
                  <c:v>11</c:v>
                </c:pt>
                <c:pt idx="2">
                  <c:v>24.5</c:v>
                </c:pt>
                <c:pt idx="3">
                  <c:v>48.4</c:v>
                </c:pt>
                <c:pt idx="4">
                  <c:v>69.5</c:v>
                </c:pt>
                <c:pt idx="5">
                  <c:v>90.5</c:v>
                </c:pt>
                <c:pt idx="6">
                  <c:v>111.3</c:v>
                </c:pt>
                <c:pt idx="7">
                  <c:v>131.80000000000001</c:v>
                </c:pt>
                <c:pt idx="8">
                  <c:v>148</c:v>
                </c:pt>
                <c:pt idx="9">
                  <c:v>168</c:v>
                </c:pt>
              </c:numCache>
            </c:numRef>
          </c:xVal>
          <c:yVal>
            <c:numRef>
              <c:f>'C:\Documents and Settings\poelker\My Documents\injector\Gun Voltage Study\[e-bunchlength vs gun voltage.xlsx]Sheet1'!$C$4:$C$13</c:f>
              <c:numCache>
                <c:formatCode>General</c:formatCode>
                <c:ptCount val="10"/>
                <c:pt idx="0">
                  <c:v>50.854700854700795</c:v>
                </c:pt>
                <c:pt idx="1">
                  <c:v>77.777777777777558</c:v>
                </c:pt>
                <c:pt idx="2">
                  <c:v>113.67521367521402</c:v>
                </c:pt>
                <c:pt idx="3">
                  <c:v>152.56410256409995</c:v>
                </c:pt>
                <c:pt idx="4">
                  <c:v>173.5042735042735</c:v>
                </c:pt>
                <c:pt idx="5">
                  <c:v>203.41880341880341</c:v>
                </c:pt>
                <c:pt idx="6">
                  <c:v>227.35042735043547</c:v>
                </c:pt>
                <c:pt idx="7">
                  <c:v>245.29914529913955</c:v>
                </c:pt>
                <c:pt idx="8">
                  <c:v>260.25641025640863</c:v>
                </c:pt>
                <c:pt idx="9">
                  <c:v>278.20512820512693</c:v>
                </c:pt>
              </c:numCache>
            </c:numRef>
          </c:yVal>
          <c:smooth val="1"/>
        </c:ser>
        <c:dLbls>
          <c:showLegendKey val="0"/>
          <c:showVal val="0"/>
          <c:showCatName val="0"/>
          <c:showSerName val="0"/>
          <c:showPercent val="0"/>
          <c:showBubbleSize val="0"/>
        </c:dLbls>
        <c:axId val="107357312"/>
        <c:axId val="107359616"/>
      </c:scatterChart>
      <c:valAx>
        <c:axId val="107357312"/>
        <c:scaling>
          <c:orientation val="minMax"/>
          <c:max val="210"/>
          <c:min val="0"/>
        </c:scaling>
        <c:delete val="0"/>
        <c:axPos val="b"/>
        <c:title>
          <c:tx>
            <c:rich>
              <a:bodyPr/>
              <a:lstStyle/>
              <a:p>
                <a:pPr>
                  <a:defRPr b="0"/>
                </a:pPr>
                <a:r>
                  <a:rPr lang="en-US" b="0"/>
                  <a:t>Ave. Gun Current (uA)</a:t>
                </a:r>
              </a:p>
            </c:rich>
          </c:tx>
          <c:layout>
            <c:manualLayout>
              <c:xMode val="edge"/>
              <c:yMode val="edge"/>
              <c:x val="0.356273434570679"/>
              <c:y val="0.88406862745098103"/>
            </c:manualLayout>
          </c:layout>
          <c:overlay val="0"/>
        </c:title>
        <c:numFmt formatCode="General" sourceLinked="1"/>
        <c:majorTickMark val="out"/>
        <c:minorTickMark val="none"/>
        <c:tickLblPos val="nextTo"/>
        <c:txPr>
          <a:bodyPr/>
          <a:lstStyle/>
          <a:p>
            <a:pPr>
              <a:defRPr sz="1000"/>
            </a:pPr>
            <a:endParaRPr lang="en-US"/>
          </a:p>
        </c:txPr>
        <c:crossAx val="107359616"/>
        <c:crosses val="autoZero"/>
        <c:crossBetween val="midCat"/>
        <c:majorUnit val="50"/>
        <c:minorUnit val="10"/>
      </c:valAx>
      <c:valAx>
        <c:axId val="107359616"/>
        <c:scaling>
          <c:orientation val="minMax"/>
        </c:scaling>
        <c:delete val="0"/>
        <c:axPos val="l"/>
        <c:majorGridlines/>
        <c:title>
          <c:tx>
            <c:rich>
              <a:bodyPr/>
              <a:lstStyle/>
              <a:p>
                <a:pPr>
                  <a:defRPr b="0">
                    <a:latin typeface="Arial" pitchFamily="34" charset="0"/>
                    <a:cs typeface="Arial" pitchFamily="34" charset="0"/>
                  </a:defRPr>
                </a:pPr>
                <a:r>
                  <a:rPr lang="en-US" b="0" dirty="0">
                    <a:latin typeface="Arial" pitchFamily="34" charset="0"/>
                    <a:cs typeface="Arial" pitchFamily="34" charset="0"/>
                  </a:rPr>
                  <a:t>Electron </a:t>
                </a:r>
                <a:r>
                  <a:rPr lang="en-US" b="0" dirty="0" err="1">
                    <a:latin typeface="Arial" pitchFamily="34" charset="0"/>
                    <a:cs typeface="Arial" pitchFamily="34" charset="0"/>
                  </a:rPr>
                  <a:t>Bunchlength</a:t>
                </a:r>
                <a:r>
                  <a:rPr lang="en-US" b="0" dirty="0">
                    <a:latin typeface="Arial" pitchFamily="34" charset="0"/>
                    <a:cs typeface="Arial" pitchFamily="34" charset="0"/>
                  </a:rPr>
                  <a:t> (</a:t>
                </a:r>
                <a:r>
                  <a:rPr lang="en-US" b="0" dirty="0" err="1">
                    <a:latin typeface="Arial" pitchFamily="34" charset="0"/>
                    <a:cs typeface="Arial" pitchFamily="34" charset="0"/>
                  </a:rPr>
                  <a:t>ps</a:t>
                </a:r>
                <a:r>
                  <a:rPr lang="en-US" b="0" dirty="0">
                    <a:latin typeface="Arial" pitchFamily="34" charset="0"/>
                    <a:cs typeface="Arial" pitchFamily="34" charset="0"/>
                  </a:rPr>
                  <a:t>)</a:t>
                </a:r>
              </a:p>
            </c:rich>
          </c:tx>
          <c:layout>
            <c:manualLayout>
              <c:xMode val="edge"/>
              <c:yMode val="edge"/>
              <c:x val="4.4188695163104613E-2"/>
              <c:y val="0.154626756214297"/>
            </c:manualLayout>
          </c:layout>
          <c:overlay val="0"/>
        </c:title>
        <c:numFmt formatCode="General" sourceLinked="1"/>
        <c:majorTickMark val="out"/>
        <c:minorTickMark val="none"/>
        <c:tickLblPos val="nextTo"/>
        <c:crossAx val="107357312"/>
        <c:crosses val="autoZero"/>
        <c:crossBetween val="midCat"/>
      </c:valAx>
    </c:plotArea>
    <c:legend>
      <c:legendPos val="r"/>
      <c:layout>
        <c:manualLayout>
          <c:xMode val="edge"/>
          <c:yMode val="edge"/>
          <c:x val="0.83502976190476197"/>
          <c:y val="0.43687085070249393"/>
          <c:w val="0.16497023809524047"/>
          <c:h val="0.35456692913386911"/>
        </c:manualLayout>
      </c:layout>
      <c:overlay val="0"/>
      <c:txPr>
        <a:bodyPr/>
        <a:lstStyle/>
        <a:p>
          <a:pPr>
            <a:defRPr sz="1000" baseline="0"/>
          </a:pPr>
          <a:endParaRPr lang="en-US"/>
        </a:p>
      </c:txPr>
    </c:legend>
    <c:plotVisOnly val="1"/>
    <c:dispBlanksAs val="gap"/>
    <c:showDLblsOverMax val="0"/>
  </c:chart>
  <c:spPr>
    <a:ln>
      <a:solidFill>
        <a:schemeClr val="tx1"/>
      </a:solidFill>
    </a:ln>
  </c:spPr>
  <c:txPr>
    <a:bodyPr/>
    <a:lstStyle/>
    <a:p>
      <a:pPr>
        <a:defRPr sz="12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0">
                <a:latin typeface="Calibri" pitchFamily="34" charset="0"/>
              </a:defRPr>
            </a:pPr>
            <a:r>
              <a:rPr lang="en-US" sz="1800" b="0" dirty="0">
                <a:latin typeface="Calibri" pitchFamily="34" charset="0"/>
              </a:rPr>
              <a:t>Transmission </a:t>
            </a:r>
            <a:r>
              <a:rPr lang="en-US" sz="1800" b="0" dirty="0" err="1" smtClean="0">
                <a:latin typeface="Calibri" pitchFamily="34" charset="0"/>
              </a:rPr>
              <a:t>vs</a:t>
            </a:r>
            <a:r>
              <a:rPr lang="en-US" sz="1800" b="0" dirty="0" smtClean="0">
                <a:latin typeface="Calibri" pitchFamily="34" charset="0"/>
              </a:rPr>
              <a:t> Gun Voltage</a:t>
            </a:r>
            <a:endParaRPr lang="en-US" sz="1800" b="0" dirty="0">
              <a:latin typeface="Calibri" pitchFamily="34" charset="0"/>
            </a:endParaRPr>
          </a:p>
        </c:rich>
      </c:tx>
      <c:layout>
        <c:manualLayout>
          <c:xMode val="edge"/>
          <c:yMode val="edge"/>
          <c:x val="0.22252435346767024"/>
          <c:y val="2.5157232704402611E-2"/>
        </c:manualLayout>
      </c:layout>
      <c:overlay val="0"/>
      <c:spPr>
        <a:ln>
          <a:noFill/>
        </a:ln>
      </c:spPr>
    </c:title>
    <c:autoTitleDeleted val="0"/>
    <c:plotArea>
      <c:layout>
        <c:manualLayout>
          <c:layoutTarget val="inner"/>
          <c:xMode val="edge"/>
          <c:yMode val="edge"/>
          <c:x val="0.13344181977253047"/>
          <c:y val="0.14578392774432641"/>
          <c:w val="0.67684164479441955"/>
          <c:h val="0.61886096958468562"/>
        </c:manualLayout>
      </c:layout>
      <c:scatterChart>
        <c:scatterStyle val="smoothMarker"/>
        <c:varyColors val="0"/>
        <c:ser>
          <c:idx val="0"/>
          <c:order val="0"/>
          <c:tx>
            <c:v>200KeV</c:v>
          </c:tx>
          <c:spPr>
            <a:ln>
              <a:solidFill>
                <a:srgbClr val="F79646"/>
              </a:solidFill>
            </a:ln>
          </c:spPr>
          <c:marker>
            <c:symbol val="none"/>
          </c:marker>
          <c:xVal>
            <c:numRef>
              <c:f>Sheet1!$A$10:$A$13</c:f>
              <c:numCache>
                <c:formatCode>0.00E+00</c:formatCode>
                <c:ptCount val="4"/>
                <c:pt idx="0">
                  <c:v>50</c:v>
                </c:pt>
                <c:pt idx="1">
                  <c:v>100</c:v>
                </c:pt>
                <c:pt idx="2">
                  <c:v>150</c:v>
                </c:pt>
                <c:pt idx="3">
                  <c:v>200</c:v>
                </c:pt>
              </c:numCache>
            </c:numRef>
          </c:xVal>
          <c:yVal>
            <c:numRef>
              <c:f>Sheet1!$B$10:$B$13</c:f>
              <c:numCache>
                <c:formatCode>General</c:formatCode>
                <c:ptCount val="4"/>
                <c:pt idx="0">
                  <c:v>97.9</c:v>
                </c:pt>
                <c:pt idx="1">
                  <c:v>97.7</c:v>
                </c:pt>
                <c:pt idx="2">
                  <c:v>97</c:v>
                </c:pt>
                <c:pt idx="3">
                  <c:v>96.6</c:v>
                </c:pt>
              </c:numCache>
            </c:numRef>
          </c:yVal>
          <c:smooth val="1"/>
        </c:ser>
        <c:ser>
          <c:idx val="1"/>
          <c:order val="1"/>
          <c:tx>
            <c:v>115KeV</c:v>
          </c:tx>
          <c:marker>
            <c:symbol val="none"/>
          </c:marker>
          <c:xVal>
            <c:numRef>
              <c:f>Sheet1!$A$10:$A$13</c:f>
              <c:numCache>
                <c:formatCode>0.00E+00</c:formatCode>
                <c:ptCount val="4"/>
                <c:pt idx="0">
                  <c:v>50</c:v>
                </c:pt>
                <c:pt idx="1">
                  <c:v>100</c:v>
                </c:pt>
                <c:pt idx="2">
                  <c:v>150</c:v>
                </c:pt>
                <c:pt idx="3">
                  <c:v>200</c:v>
                </c:pt>
              </c:numCache>
            </c:numRef>
          </c:xVal>
          <c:yVal>
            <c:numRef>
              <c:f>Sheet1!$C$10:$C$13</c:f>
              <c:numCache>
                <c:formatCode>General</c:formatCode>
                <c:ptCount val="4"/>
                <c:pt idx="0">
                  <c:v>93.7</c:v>
                </c:pt>
                <c:pt idx="1">
                  <c:v>86.6</c:v>
                </c:pt>
                <c:pt idx="2">
                  <c:v>77.8</c:v>
                </c:pt>
                <c:pt idx="3">
                  <c:v>69.900000000000006</c:v>
                </c:pt>
              </c:numCache>
            </c:numRef>
          </c:yVal>
          <c:smooth val="1"/>
        </c:ser>
        <c:ser>
          <c:idx val="2"/>
          <c:order val="2"/>
          <c:tx>
            <c:v>100KeV</c:v>
          </c:tx>
          <c:marker>
            <c:symbol val="none"/>
          </c:marker>
          <c:xVal>
            <c:numRef>
              <c:f>Sheet1!$A$10:$A$13</c:f>
              <c:numCache>
                <c:formatCode>0.00E+00</c:formatCode>
                <c:ptCount val="4"/>
                <c:pt idx="0">
                  <c:v>50</c:v>
                </c:pt>
                <c:pt idx="1">
                  <c:v>100</c:v>
                </c:pt>
                <c:pt idx="2">
                  <c:v>150</c:v>
                </c:pt>
                <c:pt idx="3">
                  <c:v>200</c:v>
                </c:pt>
              </c:numCache>
            </c:numRef>
          </c:xVal>
          <c:yVal>
            <c:numRef>
              <c:f>Sheet1!$D$10:$D$13</c:f>
              <c:numCache>
                <c:formatCode>General</c:formatCode>
                <c:ptCount val="4"/>
                <c:pt idx="0">
                  <c:v>92.600000000000009</c:v>
                </c:pt>
                <c:pt idx="1">
                  <c:v>78.400000000000006</c:v>
                </c:pt>
                <c:pt idx="2">
                  <c:v>67.400000000000006</c:v>
                </c:pt>
                <c:pt idx="3">
                  <c:v>60.3</c:v>
                </c:pt>
              </c:numCache>
            </c:numRef>
          </c:yVal>
          <c:smooth val="1"/>
        </c:ser>
        <c:ser>
          <c:idx val="3"/>
          <c:order val="3"/>
          <c:tx>
            <c:v>85KeV</c:v>
          </c:tx>
          <c:marker>
            <c:symbol val="none"/>
          </c:marker>
          <c:xVal>
            <c:numRef>
              <c:f>Sheet1!$A$10:$A$13</c:f>
              <c:numCache>
                <c:formatCode>0.00E+00</c:formatCode>
                <c:ptCount val="4"/>
                <c:pt idx="0">
                  <c:v>50</c:v>
                </c:pt>
                <c:pt idx="1">
                  <c:v>100</c:v>
                </c:pt>
                <c:pt idx="2">
                  <c:v>150</c:v>
                </c:pt>
                <c:pt idx="3">
                  <c:v>200</c:v>
                </c:pt>
              </c:numCache>
            </c:numRef>
          </c:xVal>
          <c:yVal>
            <c:numRef>
              <c:f>Sheet1!$E$10:$E$13</c:f>
              <c:numCache>
                <c:formatCode>General</c:formatCode>
                <c:ptCount val="4"/>
                <c:pt idx="0">
                  <c:v>85.6</c:v>
                </c:pt>
                <c:pt idx="1">
                  <c:v>66.7</c:v>
                </c:pt>
                <c:pt idx="2">
                  <c:v>57.3</c:v>
                </c:pt>
                <c:pt idx="3">
                  <c:v>50.9</c:v>
                </c:pt>
              </c:numCache>
            </c:numRef>
          </c:yVal>
          <c:smooth val="1"/>
        </c:ser>
        <c:ser>
          <c:idx val="4"/>
          <c:order val="4"/>
          <c:tx>
            <c:v>70KeV</c:v>
          </c:tx>
          <c:marker>
            <c:symbol val="none"/>
          </c:marker>
          <c:xVal>
            <c:numRef>
              <c:f>Sheet1!$A$10:$A$13</c:f>
              <c:numCache>
                <c:formatCode>0.00E+00</c:formatCode>
                <c:ptCount val="4"/>
                <c:pt idx="0">
                  <c:v>50</c:v>
                </c:pt>
                <c:pt idx="1">
                  <c:v>100</c:v>
                </c:pt>
                <c:pt idx="2">
                  <c:v>150</c:v>
                </c:pt>
                <c:pt idx="3">
                  <c:v>200</c:v>
                </c:pt>
              </c:numCache>
            </c:numRef>
          </c:xVal>
          <c:yVal>
            <c:numRef>
              <c:f>Sheet1!$F$10:$F$13</c:f>
              <c:numCache>
                <c:formatCode>General</c:formatCode>
                <c:ptCount val="4"/>
                <c:pt idx="0">
                  <c:v>72.5</c:v>
                </c:pt>
                <c:pt idx="1">
                  <c:v>54.500000000000007</c:v>
                </c:pt>
                <c:pt idx="2">
                  <c:v>46.2</c:v>
                </c:pt>
                <c:pt idx="3">
                  <c:v>39.6</c:v>
                </c:pt>
              </c:numCache>
            </c:numRef>
          </c:yVal>
          <c:smooth val="1"/>
        </c:ser>
        <c:dLbls>
          <c:showLegendKey val="0"/>
          <c:showVal val="0"/>
          <c:showCatName val="0"/>
          <c:showSerName val="0"/>
          <c:showPercent val="0"/>
          <c:showBubbleSize val="0"/>
        </c:dLbls>
        <c:axId val="107408384"/>
        <c:axId val="105653376"/>
      </c:scatterChart>
      <c:valAx>
        <c:axId val="107408384"/>
        <c:scaling>
          <c:orientation val="minMax"/>
          <c:max val="210"/>
          <c:min val="0"/>
        </c:scaling>
        <c:delete val="0"/>
        <c:axPos val="b"/>
        <c:title>
          <c:tx>
            <c:rich>
              <a:bodyPr/>
              <a:lstStyle/>
              <a:p>
                <a:pPr>
                  <a:defRPr sz="1200" b="0"/>
                </a:pPr>
                <a:r>
                  <a:rPr lang="en-US" sz="1200" b="0"/>
                  <a:t>Ave. Gun Current (</a:t>
                </a:r>
                <a:r>
                  <a:rPr lang="en-US" sz="1200" b="0" i="0" u="none" strike="noStrike" baseline="0"/>
                  <a:t>µA)</a:t>
                </a:r>
                <a:endParaRPr lang="en-US" sz="1200" b="0"/>
              </a:p>
            </c:rich>
          </c:tx>
          <c:layout/>
          <c:overlay val="0"/>
        </c:title>
        <c:numFmt formatCode="General" sourceLinked="0"/>
        <c:majorTickMark val="out"/>
        <c:minorTickMark val="none"/>
        <c:tickLblPos val="nextTo"/>
        <c:crossAx val="105653376"/>
        <c:crosses val="autoZero"/>
        <c:crossBetween val="midCat"/>
      </c:valAx>
      <c:valAx>
        <c:axId val="105653376"/>
        <c:scaling>
          <c:orientation val="minMax"/>
          <c:max val="105"/>
          <c:min val="0"/>
        </c:scaling>
        <c:delete val="0"/>
        <c:axPos val="l"/>
        <c:majorGridlines/>
        <c:title>
          <c:tx>
            <c:rich>
              <a:bodyPr rot="-5400000" vert="horz"/>
              <a:lstStyle/>
              <a:p>
                <a:pPr>
                  <a:defRPr/>
                </a:pPr>
                <a:r>
                  <a:rPr lang="en-US" sz="1400" b="0" dirty="0">
                    <a:latin typeface="+mj-lt"/>
                    <a:cs typeface="Times New Roman" pitchFamily="18" charset="0"/>
                  </a:rPr>
                  <a:t>Transmission (%)</a:t>
                </a:r>
              </a:p>
            </c:rich>
          </c:tx>
          <c:layout>
            <c:manualLayout>
              <c:xMode val="edge"/>
              <c:yMode val="edge"/>
              <c:x val="0"/>
              <c:y val="0.21617029488960901"/>
            </c:manualLayout>
          </c:layout>
          <c:overlay val="0"/>
        </c:title>
        <c:numFmt formatCode="General" sourceLinked="1"/>
        <c:majorTickMark val="out"/>
        <c:minorTickMark val="none"/>
        <c:tickLblPos val="nextTo"/>
        <c:crossAx val="107408384"/>
        <c:crosses val="autoZero"/>
        <c:crossBetween val="midCat"/>
        <c:majorUnit val="10"/>
      </c:valAx>
    </c:plotArea>
    <c:legend>
      <c:legendPos val="r"/>
      <c:layout>
        <c:manualLayout>
          <c:xMode val="edge"/>
          <c:yMode val="edge"/>
          <c:x val="0.80733324282740349"/>
          <c:y val="0.41041145592095657"/>
          <c:w val="0.19091795637614559"/>
          <c:h val="0.37909671668399902"/>
        </c:manualLayout>
      </c:layout>
      <c:overlay val="0"/>
    </c:legend>
    <c:plotVisOnly val="1"/>
    <c:dispBlanksAs val="gap"/>
    <c:showDLblsOverMax val="0"/>
  </c:chart>
  <c:spPr>
    <a:ln>
      <a:solidFill>
        <a:schemeClr val="tx1"/>
      </a:solid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0" dirty="0"/>
              <a:t>Transmission </a:t>
            </a:r>
            <a:r>
              <a:rPr lang="en-US" b="0" dirty="0" err="1"/>
              <a:t>vs</a:t>
            </a:r>
            <a:r>
              <a:rPr lang="en-US" b="0" dirty="0"/>
              <a:t> Gun Voltage</a:t>
            </a:r>
          </a:p>
        </c:rich>
      </c:tx>
      <c:layout>
        <c:manualLayout>
          <c:xMode val="edge"/>
          <c:yMode val="edge"/>
          <c:x val="0.164504175614412"/>
          <c:y val="2.9917014049714405E-2"/>
        </c:manualLayout>
      </c:layout>
      <c:overlay val="0"/>
    </c:title>
    <c:autoTitleDeleted val="0"/>
    <c:plotArea>
      <c:layout>
        <c:manualLayout>
          <c:layoutTarget val="inner"/>
          <c:xMode val="edge"/>
          <c:yMode val="edge"/>
          <c:x val="0.16235099021713201"/>
          <c:y val="0.18826648346809663"/>
          <c:w val="0.65573228346458534"/>
          <c:h val="0.57529450362822465"/>
        </c:manualLayout>
      </c:layout>
      <c:scatterChart>
        <c:scatterStyle val="smoothMarker"/>
        <c:varyColors val="0"/>
        <c:ser>
          <c:idx val="1"/>
          <c:order val="0"/>
          <c:tx>
            <c:v>115kV</c:v>
          </c:tx>
          <c:xVal>
            <c:numRef>
              <c:f>Sheet1!$D$87:$D$95</c:f>
              <c:numCache>
                <c:formatCode>General</c:formatCode>
                <c:ptCount val="9"/>
                <c:pt idx="0">
                  <c:v>11.7</c:v>
                </c:pt>
                <c:pt idx="1">
                  <c:v>26</c:v>
                </c:pt>
                <c:pt idx="2">
                  <c:v>51.4</c:v>
                </c:pt>
                <c:pt idx="3">
                  <c:v>74.8</c:v>
                </c:pt>
                <c:pt idx="4">
                  <c:v>98.2</c:v>
                </c:pt>
                <c:pt idx="5">
                  <c:v>122.2</c:v>
                </c:pt>
                <c:pt idx="6">
                  <c:v>148</c:v>
                </c:pt>
                <c:pt idx="7">
                  <c:v>170.5</c:v>
                </c:pt>
                <c:pt idx="8">
                  <c:v>198</c:v>
                </c:pt>
              </c:numCache>
            </c:numRef>
          </c:xVal>
          <c:yVal>
            <c:numRef>
              <c:f>Sheet1!$J$87:$J$95</c:f>
              <c:numCache>
                <c:formatCode>General</c:formatCode>
                <c:ptCount val="9"/>
                <c:pt idx="0">
                  <c:v>96.581196581196622</c:v>
                </c:pt>
                <c:pt idx="1">
                  <c:v>92.692307692307679</c:v>
                </c:pt>
                <c:pt idx="2">
                  <c:v>82.490272373540748</c:v>
                </c:pt>
                <c:pt idx="3">
                  <c:v>73.262032085561358</c:v>
                </c:pt>
                <c:pt idx="4">
                  <c:v>67.006109979633422</c:v>
                </c:pt>
                <c:pt idx="5">
                  <c:v>61.783960720130963</c:v>
                </c:pt>
                <c:pt idx="6">
                  <c:v>57.63513513513626</c:v>
                </c:pt>
                <c:pt idx="7">
                  <c:v>54.897360703811991</c:v>
                </c:pt>
                <c:pt idx="8">
                  <c:v>51.313131313131308</c:v>
                </c:pt>
              </c:numCache>
            </c:numRef>
          </c:yVal>
          <c:smooth val="1"/>
        </c:ser>
        <c:ser>
          <c:idx val="2"/>
          <c:order val="1"/>
          <c:tx>
            <c:v>100kV</c:v>
          </c:tx>
          <c:xVal>
            <c:numRef>
              <c:f>Sheet1!$D$3:$D$11</c:f>
              <c:numCache>
                <c:formatCode>General</c:formatCode>
                <c:ptCount val="9"/>
                <c:pt idx="0">
                  <c:v>10.1</c:v>
                </c:pt>
                <c:pt idx="1">
                  <c:v>24.8</c:v>
                </c:pt>
                <c:pt idx="2">
                  <c:v>51</c:v>
                </c:pt>
                <c:pt idx="3">
                  <c:v>75.2</c:v>
                </c:pt>
                <c:pt idx="4">
                  <c:v>100</c:v>
                </c:pt>
                <c:pt idx="5">
                  <c:v>125.4</c:v>
                </c:pt>
                <c:pt idx="6">
                  <c:v>153</c:v>
                </c:pt>
                <c:pt idx="7">
                  <c:v>174.6</c:v>
                </c:pt>
                <c:pt idx="8">
                  <c:v>202</c:v>
                </c:pt>
              </c:numCache>
            </c:numRef>
          </c:xVal>
          <c:yVal>
            <c:numRef>
              <c:f>Sheet1!$J$3:$J$11</c:f>
              <c:numCache>
                <c:formatCode>General</c:formatCode>
                <c:ptCount val="9"/>
                <c:pt idx="0">
                  <c:v>99.009900990099013</c:v>
                </c:pt>
                <c:pt idx="1">
                  <c:v>92.741935483871927</c:v>
                </c:pt>
                <c:pt idx="2">
                  <c:v>77.843137254901848</c:v>
                </c:pt>
                <c:pt idx="3">
                  <c:v>66.755319148936181</c:v>
                </c:pt>
                <c:pt idx="4">
                  <c:v>59.20000000000001</c:v>
                </c:pt>
                <c:pt idx="5">
                  <c:v>52.791068580542195</c:v>
                </c:pt>
                <c:pt idx="6">
                  <c:v>47.450980392156858</c:v>
                </c:pt>
                <c:pt idx="7">
                  <c:v>44.215349369988552</c:v>
                </c:pt>
                <c:pt idx="8">
                  <c:v>40.594059405940094</c:v>
                </c:pt>
              </c:numCache>
            </c:numRef>
          </c:yVal>
          <c:smooth val="1"/>
        </c:ser>
        <c:ser>
          <c:idx val="3"/>
          <c:order val="2"/>
          <c:tx>
            <c:v>85kV</c:v>
          </c:tx>
          <c:xVal>
            <c:numRef>
              <c:f>Sheet1!$D$63:$D$71</c:f>
              <c:numCache>
                <c:formatCode>General</c:formatCode>
                <c:ptCount val="9"/>
                <c:pt idx="0">
                  <c:v>13.1</c:v>
                </c:pt>
                <c:pt idx="1">
                  <c:v>28.1</c:v>
                </c:pt>
                <c:pt idx="2">
                  <c:v>54.7</c:v>
                </c:pt>
                <c:pt idx="3">
                  <c:v>79.3</c:v>
                </c:pt>
                <c:pt idx="4">
                  <c:v>104.1</c:v>
                </c:pt>
                <c:pt idx="5">
                  <c:v>128.80000000000001</c:v>
                </c:pt>
                <c:pt idx="6">
                  <c:v>155.80000000000001</c:v>
                </c:pt>
                <c:pt idx="7">
                  <c:v>178.5</c:v>
                </c:pt>
                <c:pt idx="8">
                  <c:v>204</c:v>
                </c:pt>
              </c:numCache>
            </c:numRef>
          </c:xVal>
          <c:yVal>
            <c:numRef>
              <c:f>Sheet1!$J$63:$J$71</c:f>
              <c:numCache>
                <c:formatCode>General</c:formatCode>
                <c:ptCount val="9"/>
                <c:pt idx="0">
                  <c:v>93.893129770993127</c:v>
                </c:pt>
                <c:pt idx="1">
                  <c:v>83.274021352313156</c:v>
                </c:pt>
                <c:pt idx="2">
                  <c:v>67.276051188299718</c:v>
                </c:pt>
                <c:pt idx="3">
                  <c:v>56.242118537200511</c:v>
                </c:pt>
                <c:pt idx="4">
                  <c:v>47.646493756003842</c:v>
                </c:pt>
                <c:pt idx="5">
                  <c:v>40.916149068322895</c:v>
                </c:pt>
                <c:pt idx="6">
                  <c:v>35.044929396661999</c:v>
                </c:pt>
                <c:pt idx="7">
                  <c:v>30.92436974789916</c:v>
                </c:pt>
                <c:pt idx="8">
                  <c:v>27.205882352941082</c:v>
                </c:pt>
              </c:numCache>
            </c:numRef>
          </c:yVal>
          <c:smooth val="1"/>
        </c:ser>
        <c:ser>
          <c:idx val="0"/>
          <c:order val="3"/>
          <c:tx>
            <c:v>70kV</c:v>
          </c:tx>
          <c:spPr>
            <a:ln>
              <a:solidFill>
                <a:schemeClr val="accent5"/>
              </a:solidFill>
            </a:ln>
          </c:spPr>
          <c:marker>
            <c:symbol val="diamond"/>
            <c:size val="7"/>
            <c:spPr>
              <a:solidFill>
                <a:schemeClr val="accent5"/>
              </a:solidFill>
            </c:spPr>
          </c:marker>
          <c:xVal>
            <c:numRef>
              <c:f>Sheet1!$D$39:$D$47</c:f>
              <c:numCache>
                <c:formatCode>General</c:formatCode>
                <c:ptCount val="9"/>
                <c:pt idx="0">
                  <c:v>11</c:v>
                </c:pt>
                <c:pt idx="1">
                  <c:v>24.5</c:v>
                </c:pt>
                <c:pt idx="2">
                  <c:v>48.4</c:v>
                </c:pt>
                <c:pt idx="3">
                  <c:v>69.5</c:v>
                </c:pt>
                <c:pt idx="4">
                  <c:v>90.5</c:v>
                </c:pt>
                <c:pt idx="5">
                  <c:v>111.3</c:v>
                </c:pt>
                <c:pt idx="6">
                  <c:v>131.80000000000001</c:v>
                </c:pt>
                <c:pt idx="7">
                  <c:v>148</c:v>
                </c:pt>
                <c:pt idx="8">
                  <c:v>168</c:v>
                </c:pt>
              </c:numCache>
            </c:numRef>
          </c:xVal>
          <c:yVal>
            <c:numRef>
              <c:f>Sheet1!$J$39:$J$47</c:f>
              <c:numCache>
                <c:formatCode>General</c:formatCode>
                <c:ptCount val="9"/>
                <c:pt idx="0">
                  <c:v>77.272727272724978</c:v>
                </c:pt>
                <c:pt idx="1">
                  <c:v>61.632653061224445</c:v>
                </c:pt>
                <c:pt idx="2">
                  <c:v>45.247933884297495</c:v>
                </c:pt>
                <c:pt idx="3">
                  <c:v>35.971223021581999</c:v>
                </c:pt>
                <c:pt idx="4">
                  <c:v>29.060773480662789</c:v>
                </c:pt>
                <c:pt idx="5">
                  <c:v>23.719676549864989</c:v>
                </c:pt>
                <c:pt idx="6">
                  <c:v>19.802731411229122</c:v>
                </c:pt>
                <c:pt idx="7">
                  <c:v>17.297297297297288</c:v>
                </c:pt>
                <c:pt idx="8">
                  <c:v>14.52380952380952</c:v>
                </c:pt>
              </c:numCache>
            </c:numRef>
          </c:yVal>
          <c:smooth val="1"/>
        </c:ser>
        <c:dLbls>
          <c:showLegendKey val="0"/>
          <c:showVal val="0"/>
          <c:showCatName val="0"/>
          <c:showSerName val="0"/>
          <c:showPercent val="0"/>
          <c:showBubbleSize val="0"/>
        </c:dLbls>
        <c:axId val="105680256"/>
        <c:axId val="105682816"/>
      </c:scatterChart>
      <c:valAx>
        <c:axId val="105680256"/>
        <c:scaling>
          <c:orientation val="minMax"/>
          <c:max val="210"/>
          <c:min val="0"/>
        </c:scaling>
        <c:delete val="0"/>
        <c:axPos val="b"/>
        <c:title>
          <c:tx>
            <c:rich>
              <a:bodyPr/>
              <a:lstStyle/>
              <a:p>
                <a:pPr>
                  <a:defRPr sz="1200"/>
                </a:pPr>
                <a:r>
                  <a:rPr lang="en-US" sz="1200" b="0" dirty="0" smtClean="0"/>
                  <a:t>Ave. Gun Current </a:t>
                </a:r>
                <a:r>
                  <a:rPr lang="en-US" sz="1200" b="0" dirty="0"/>
                  <a:t>(</a:t>
                </a:r>
                <a:r>
                  <a:rPr lang="en-US" sz="1200" b="0" dirty="0" err="1"/>
                  <a:t>uA</a:t>
                </a:r>
                <a:r>
                  <a:rPr lang="en-US" sz="1200" b="0" dirty="0"/>
                  <a:t>)</a:t>
                </a:r>
              </a:p>
            </c:rich>
          </c:tx>
          <c:layout>
            <c:manualLayout>
              <c:xMode val="edge"/>
              <c:yMode val="edge"/>
              <c:x val="0.348039131472202"/>
              <c:y val="0.8781480623745791"/>
            </c:manualLayout>
          </c:layout>
          <c:overlay val="0"/>
        </c:title>
        <c:numFmt formatCode="General" sourceLinked="1"/>
        <c:majorTickMark val="out"/>
        <c:minorTickMark val="none"/>
        <c:tickLblPos val="nextTo"/>
        <c:crossAx val="105682816"/>
        <c:crosses val="autoZero"/>
        <c:crossBetween val="midCat"/>
        <c:majorUnit val="50"/>
        <c:minorUnit val="10"/>
      </c:valAx>
      <c:valAx>
        <c:axId val="105682816"/>
        <c:scaling>
          <c:orientation val="minMax"/>
          <c:max val="100"/>
        </c:scaling>
        <c:delete val="0"/>
        <c:axPos val="l"/>
        <c:majorGridlines/>
        <c:title>
          <c:tx>
            <c:rich>
              <a:bodyPr/>
              <a:lstStyle/>
              <a:p>
                <a:pPr>
                  <a:defRPr/>
                </a:pPr>
                <a:r>
                  <a:rPr lang="en-US" sz="1400" b="0"/>
                  <a:t>Transmission (%)</a:t>
                </a:r>
              </a:p>
            </c:rich>
          </c:tx>
          <c:layout>
            <c:manualLayout>
              <c:xMode val="edge"/>
              <c:yMode val="edge"/>
              <c:x val="3.0303030303030311E-2"/>
              <c:y val="0.24283078585765044"/>
            </c:manualLayout>
          </c:layout>
          <c:overlay val="0"/>
        </c:title>
        <c:numFmt formatCode="General" sourceLinked="1"/>
        <c:majorTickMark val="out"/>
        <c:minorTickMark val="none"/>
        <c:tickLblPos val="nextTo"/>
        <c:crossAx val="105680256"/>
        <c:crosses val="autoZero"/>
        <c:crossBetween val="midCat"/>
      </c:valAx>
    </c:plotArea>
    <c:legend>
      <c:legendPos val="r"/>
      <c:layout>
        <c:manualLayout>
          <c:xMode val="edge"/>
          <c:yMode val="edge"/>
          <c:x val="0.79785349558578877"/>
          <c:y val="0.16174778488259881"/>
          <c:w val="0.20127606776425697"/>
          <c:h val="0.29224910522548331"/>
        </c:manualLayout>
      </c:layout>
      <c:overlay val="0"/>
    </c:legend>
    <c:plotVisOnly val="1"/>
    <c:dispBlanksAs val="gap"/>
    <c:showDLblsOverMax val="0"/>
  </c:chart>
  <c:spPr>
    <a:ln>
      <a:solidFill>
        <a:schemeClr val="tx1"/>
      </a:solidFill>
    </a:ln>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0.58413</cdr:x>
      <cdr:y>0.38164</cdr:y>
    </cdr:from>
    <cdr:to>
      <cdr:x>0.66984</cdr:x>
      <cdr:y>0.4686</cdr:y>
    </cdr:to>
    <cdr:sp macro="" textlink="">
      <cdr:nvSpPr>
        <cdr:cNvPr id="3" name="Text Box 1"/>
        <cdr:cNvSpPr txBox="1"/>
      </cdr:nvSpPr>
      <cdr:spPr>
        <a:xfrm xmlns:a="http://schemas.openxmlformats.org/drawingml/2006/main">
          <a:off x="2336800" y="1003300"/>
          <a:ext cx="342900" cy="228600"/>
        </a:xfrm>
        <a:prstGeom xmlns:a="http://schemas.openxmlformats.org/drawingml/2006/main" prst="rect">
          <a:avLst/>
        </a:prstGeom>
      </cdr:spPr>
    </cdr:sp>
  </cdr:relSizeAnchor>
  <cdr:relSizeAnchor xmlns:cdr="http://schemas.openxmlformats.org/drawingml/2006/chartDrawing">
    <cdr:from>
      <cdr:x>0.49673</cdr:x>
      <cdr:y>0.10478</cdr:y>
    </cdr:from>
    <cdr:to>
      <cdr:x>0.93466</cdr:x>
      <cdr:y>0.51737</cdr:y>
    </cdr:to>
    <cdr:grpSp>
      <cdr:nvGrpSpPr>
        <cdr:cNvPr id="7" name="Group 6"/>
        <cdr:cNvGrpSpPr/>
      </cdr:nvGrpSpPr>
      <cdr:grpSpPr>
        <a:xfrm xmlns:a="http://schemas.openxmlformats.org/drawingml/2006/main">
          <a:off x="2786829" y="394500"/>
          <a:ext cx="2456941" cy="1553416"/>
          <a:chOff x="1987161" y="275443"/>
          <a:chExt cx="1751941" cy="1084675"/>
        </a:xfrm>
      </cdr:grpSpPr>
      <cdr:sp macro="" textlink="">
        <cdr:nvSpPr>
          <cdr:cNvPr id="2" name="Text Box 1"/>
          <cdr:cNvSpPr txBox="1"/>
        </cdr:nvSpPr>
        <cdr:spPr>
          <a:xfrm xmlns:a="http://schemas.openxmlformats.org/drawingml/2006/main">
            <a:off x="1987161" y="1131518"/>
            <a:ext cx="3429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(1)</a:t>
            </a:r>
          </a:p>
        </cdr:txBody>
      </cdr:sp>
      <cdr:sp macro="" textlink="">
        <cdr:nvSpPr>
          <cdr:cNvPr id="5" name="Text Box 4"/>
          <cdr:cNvSpPr txBox="1"/>
        </cdr:nvSpPr>
        <cdr:spPr>
          <a:xfrm xmlns:a="http://schemas.openxmlformats.org/drawingml/2006/main">
            <a:off x="3396202" y="870730"/>
            <a:ext cx="3429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(2)</a:t>
            </a:r>
          </a:p>
        </cdr:txBody>
      </cdr:sp>
      <cdr:sp macro="" textlink="">
        <cdr:nvSpPr>
          <cdr:cNvPr id="6" name="Text Box 5"/>
          <cdr:cNvSpPr txBox="1"/>
        </cdr:nvSpPr>
        <cdr:spPr>
          <a:xfrm xmlns:a="http://schemas.openxmlformats.org/drawingml/2006/main">
            <a:off x="3101988" y="275443"/>
            <a:ext cx="3429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(3)</a:t>
            </a:r>
          </a:p>
        </cdr:txBody>
      </cdr:sp>
    </cdr:grpSp>
  </cdr:relSizeAnchor>
  <cdr:relSizeAnchor xmlns:cdr="http://schemas.openxmlformats.org/drawingml/2006/chartDrawing">
    <cdr:from>
      <cdr:x>0.43858</cdr:x>
      <cdr:y>0.29727</cdr:y>
    </cdr:from>
    <cdr:to>
      <cdr:x>0.63453</cdr:x>
      <cdr:y>0.4242</cdr:y>
    </cdr:to>
    <cdr:sp macro="" textlink="">
      <cdr:nvSpPr>
        <cdr:cNvPr id="4" name="TextBox 3"/>
        <cdr:cNvSpPr txBox="1"/>
      </cdr:nvSpPr>
      <cdr:spPr>
        <a:xfrm xmlns:a="http://schemas.openxmlformats.org/drawingml/2006/main">
          <a:off x="2758508" y="1283627"/>
          <a:ext cx="1232468" cy="5480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latin typeface="Cambria"/>
              <a:cs typeface="Cambria"/>
            </a:rPr>
            <a:t>Before Gas</a:t>
          </a:r>
        </a:p>
        <a:p xmlns:a="http://schemas.openxmlformats.org/drawingml/2006/main">
          <a:r>
            <a:rPr lang="en-US" sz="1400" dirty="0" smtClean="0">
              <a:latin typeface="Cambria"/>
              <a:cs typeface="Cambria"/>
            </a:rPr>
            <a:t> processing</a:t>
          </a:r>
          <a:endParaRPr lang="en-US" sz="1400" dirty="0">
            <a:latin typeface="Cambria"/>
            <a:cs typeface="Cambria"/>
          </a:endParaRPr>
        </a:p>
      </cdr:txBody>
    </cdr:sp>
  </cdr:relSizeAnchor>
  <cdr:relSizeAnchor xmlns:cdr="http://schemas.openxmlformats.org/drawingml/2006/chartDrawing">
    <cdr:from>
      <cdr:x>0.77985</cdr:x>
      <cdr:y>0.21485</cdr:y>
    </cdr:from>
    <cdr:to>
      <cdr:x>1</cdr:x>
      <cdr:y>0.34178</cdr:y>
    </cdr:to>
    <cdr:sp macro="" textlink="">
      <cdr:nvSpPr>
        <cdr:cNvPr id="8" name="TextBox 7"/>
        <cdr:cNvSpPr txBox="1"/>
      </cdr:nvSpPr>
      <cdr:spPr>
        <a:xfrm xmlns:a="http://schemas.openxmlformats.org/drawingml/2006/main">
          <a:off x="4375231" y="808929"/>
          <a:ext cx="1235119" cy="47789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Cambria"/>
              <a:cs typeface="Cambria"/>
            </a:rPr>
            <a:t>After Gas</a:t>
          </a:r>
        </a:p>
        <a:p xmlns:a="http://schemas.openxmlformats.org/drawingml/2006/main">
          <a:r>
            <a:rPr lang="en-US" sz="1400" dirty="0" smtClean="0">
              <a:latin typeface="Cambria"/>
              <a:cs typeface="Cambria"/>
            </a:rPr>
            <a:t> processing</a:t>
          </a:r>
          <a:endParaRPr lang="en-US" sz="1400" dirty="0">
            <a:latin typeface="Cambria"/>
            <a:cs typeface="Cambria"/>
          </a:endParaRPr>
        </a:p>
      </cdr:txBody>
    </cdr:sp>
  </cdr:relSizeAnchor>
  <cdr:relSizeAnchor xmlns:cdr="http://schemas.openxmlformats.org/drawingml/2006/chartDrawing">
    <cdr:from>
      <cdr:x>0.71964</cdr:x>
      <cdr:y>0.03592</cdr:y>
    </cdr:from>
    <cdr:to>
      <cdr:x>0.95711</cdr:x>
      <cdr:y>0.11901</cdr:y>
    </cdr:to>
    <cdr:sp macro="" textlink="">
      <cdr:nvSpPr>
        <cdr:cNvPr id="9" name="TextBox 8"/>
        <cdr:cNvSpPr txBox="1"/>
      </cdr:nvSpPr>
      <cdr:spPr>
        <a:xfrm xmlns:a="http://schemas.openxmlformats.org/drawingml/2006/main">
          <a:off x="4526271" y="155083"/>
          <a:ext cx="1493652" cy="3588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Cambria"/>
              <a:cs typeface="Cambria"/>
            </a:rPr>
            <a:t>After Heating</a:t>
          </a:r>
          <a:endParaRPr lang="en-US" sz="1400" dirty="0">
            <a:latin typeface="Cambria"/>
            <a:cs typeface="Cambria"/>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321A8C-9A5E-8C49-B7EC-52E69FA4E106}" type="datetimeFigureOut">
              <a:rPr lang="en-US" smtClean="0"/>
              <a:t>11/10/2014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E1DE24-5F93-414B-B4BB-D5F834695149}" type="slidenum">
              <a:rPr lang="en-US" smtClean="0"/>
              <a:t>‹#›</a:t>
            </a:fld>
            <a:endParaRPr lang="en-US"/>
          </a:p>
        </p:txBody>
      </p:sp>
    </p:spTree>
    <p:extLst>
      <p:ext uri="{BB962C8B-B14F-4D97-AF65-F5344CB8AC3E}">
        <p14:creationId xmlns:p14="http://schemas.microsoft.com/office/powerpoint/2010/main" val="28864938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a:t>
            </a:r>
            <a:r>
              <a:rPr lang="en-US" baseline="0" dirty="0" smtClean="0"/>
              <a:t> Design 1</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A97653F4-FF2E-4F82-93CF-64388F01B8B7}"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a:t>
            </a:r>
            <a:r>
              <a:rPr lang="en-US" baseline="0" dirty="0" smtClean="0"/>
              <a:t> Design 1</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192690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2805063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403245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1C8E1-16EF-428A-9B8A-8BB1379154F3}"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945014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1C8E1-16EF-428A-9B8A-8BB1379154F3}"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244960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1C8E1-16EF-428A-9B8A-8BB1379154F3}"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1689913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1C8E1-16EF-428A-9B8A-8BB1379154F3}"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925260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1C8E1-16EF-428A-9B8A-8BB1379154F3}" type="datetimeFigureOut">
              <a:rPr lang="en-US" smtClean="0"/>
              <a:t>11/10/2014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365456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1C8E1-16EF-428A-9B8A-8BB1379154F3}" type="datetimeFigureOut">
              <a:rPr lang="en-US" smtClean="0"/>
              <a:t>11/10/2014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2428422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1C8E1-16EF-428A-9B8A-8BB1379154F3}" type="datetimeFigureOut">
              <a:rPr lang="en-US" smtClean="0"/>
              <a:t>11/10/2014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4227770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1C8E1-16EF-428A-9B8A-8BB1379154F3}"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2928411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052785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1C8E1-16EF-428A-9B8A-8BB1379154F3}"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2312087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1C8E1-16EF-428A-9B8A-8BB1379154F3}"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709234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1C8E1-16EF-428A-9B8A-8BB1379154F3}"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2562384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1C8E1-16EF-428A-9B8A-8BB1379154F3}" type="datetimeFigureOut">
              <a:rPr lang="en-US" smtClean="0"/>
              <a:t>11/10/2014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B0726D-F071-4674-896B-881306E4FCE7}" type="slidenum">
              <a:rPr lang="en-US" smtClean="0"/>
              <a:t>‹#›</a:t>
            </a:fld>
            <a:endParaRPr lang="en-US"/>
          </a:p>
        </p:txBody>
      </p:sp>
    </p:spTree>
    <p:extLst>
      <p:ext uri="{BB962C8B-B14F-4D97-AF65-F5344CB8AC3E}">
        <p14:creationId xmlns:p14="http://schemas.microsoft.com/office/powerpoint/2010/main" val="469682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dirty="0" smtClean="0"/>
              <a:t>11/10/2014</a:t>
            </a:r>
            <a:endParaRPr lang="en-US" dirty="0"/>
          </a:p>
        </p:txBody>
      </p:sp>
      <p:sp>
        <p:nvSpPr>
          <p:cNvPr id="5" name="Footer Placeholder 4"/>
          <p:cNvSpPr>
            <a:spLocks noGrp="1"/>
          </p:cNvSpPr>
          <p:nvPr>
            <p:ph type="ftr" sz="quarter" idx="11"/>
          </p:nvPr>
        </p:nvSpPr>
        <p:spPr/>
        <p:txBody>
          <a:bodyPr/>
          <a:lstStyle/>
          <a:p>
            <a:r>
              <a:rPr lang="en-US" dirty="0" smtClean="0"/>
              <a:t>Matt </a:t>
            </a:r>
            <a:r>
              <a:rPr lang="en-US" dirty="0" err="1" smtClean="0"/>
              <a:t>Poelker</a:t>
            </a:r>
            <a:endParaRPr lang="en-US" dirty="0"/>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2699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04254E-A8A9-4592-9F2F-9F1A9EAEB81A}"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1964998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4254E-A8A9-4592-9F2F-9F1A9EAEB81A}"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3050744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04254E-A8A9-4592-9F2F-9F1A9EAEB81A}"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4023685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04254E-A8A9-4592-9F2F-9F1A9EAEB81A}"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659097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04254E-A8A9-4592-9F2F-9F1A9EAEB81A}" type="datetimeFigureOut">
              <a:rPr lang="en-US" smtClean="0"/>
              <a:t>11/10/2014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1589199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2244368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04254E-A8A9-4592-9F2F-9F1A9EAEB81A}" type="datetimeFigureOut">
              <a:rPr lang="en-US" smtClean="0"/>
              <a:t>11/10/2014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907221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4254E-A8A9-4592-9F2F-9F1A9EAEB81A}" type="datetimeFigureOut">
              <a:rPr lang="en-US" smtClean="0"/>
              <a:t>11/10/2014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2461919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04254E-A8A9-4592-9F2F-9F1A9EAEB81A}"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1081837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04254E-A8A9-4592-9F2F-9F1A9EAEB81A}" type="datetimeFigureOut">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1896434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4254E-A8A9-4592-9F2F-9F1A9EAEB81A}"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2072557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4254E-A8A9-4592-9F2F-9F1A9EAEB81A}" type="datetimeFigureOut">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C8ADF-91B7-4239-B6DF-58F7C9EA5B03}" type="slidenum">
              <a:rPr lang="en-US" smtClean="0"/>
              <a:t>‹#›</a:t>
            </a:fld>
            <a:endParaRPr lang="en-US"/>
          </a:p>
        </p:txBody>
      </p:sp>
    </p:spTree>
    <p:extLst>
      <p:ext uri="{BB962C8B-B14F-4D97-AF65-F5344CB8AC3E}">
        <p14:creationId xmlns:p14="http://schemas.microsoft.com/office/powerpoint/2010/main" val="2839656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039732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4683646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966159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428433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03177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1393001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2830700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084001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1664581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505417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849886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382620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89105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529757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281677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CD38C-E2B0-A948-8A8E-FE3D2A3BDD79}" type="datetimeFigureOut">
              <a:rPr lang="en-US" smtClean="0"/>
              <a:pPr/>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1287B-1259-6749-A0C8-35204E64A285}" type="slidenum">
              <a:rPr lang="en-US" smtClean="0"/>
              <a:pPr/>
              <a:t>‹#›</a:t>
            </a:fld>
            <a:endParaRPr lang="en-US"/>
          </a:p>
        </p:txBody>
      </p:sp>
    </p:spTree>
    <p:extLst>
      <p:ext uri="{BB962C8B-B14F-4D97-AF65-F5344CB8AC3E}">
        <p14:creationId xmlns:p14="http://schemas.microsoft.com/office/powerpoint/2010/main" val="141670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CD38C-E2B0-A948-8A8E-FE3D2A3BDD79}" type="datetimeFigureOut">
              <a:rPr lang="en-US" smtClean="0"/>
              <a:pPr/>
              <a:t>11/10/2014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1287B-1259-6749-A0C8-35204E64A285}" type="slidenum">
              <a:rPr lang="en-US" smtClean="0"/>
              <a:pPr/>
              <a:t>‹#›</a:t>
            </a:fld>
            <a:endParaRPr lang="en-US"/>
          </a:p>
        </p:txBody>
      </p:sp>
    </p:spTree>
    <p:extLst>
      <p:ext uri="{BB962C8B-B14F-4D97-AF65-F5344CB8AC3E}">
        <p14:creationId xmlns:p14="http://schemas.microsoft.com/office/powerpoint/2010/main" val="5146072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1C8E1-16EF-428A-9B8A-8BB1379154F3}" type="datetimeFigureOut">
              <a:rPr lang="en-US" smtClean="0"/>
              <a:t>11/10/2014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0726D-F071-4674-896B-881306E4FCE7}" type="slidenum">
              <a:rPr lang="en-US" smtClean="0"/>
              <a:t>‹#›</a:t>
            </a:fld>
            <a:endParaRPr lang="en-US"/>
          </a:p>
        </p:txBody>
      </p:sp>
    </p:spTree>
    <p:extLst>
      <p:ext uri="{BB962C8B-B14F-4D97-AF65-F5344CB8AC3E}">
        <p14:creationId xmlns:p14="http://schemas.microsoft.com/office/powerpoint/2010/main" val="42342174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CD38C-E2B0-A948-8A8E-FE3D2A3BDD79}" type="datetimeFigureOut">
              <a:rPr lang="en-US" smtClean="0"/>
              <a:pPr/>
              <a:t>11/10/2014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1287B-1259-6749-A0C8-35204E64A28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4254E-A8A9-4592-9F2F-9F1A9EAEB81A}" type="datetimeFigureOut">
              <a:rPr lang="en-US" smtClean="0"/>
              <a:t>11/10/2014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C8ADF-91B7-4239-B6DF-58F7C9EA5B03}" type="slidenum">
              <a:rPr lang="en-US" smtClean="0"/>
              <a:t>‹#›</a:t>
            </a:fld>
            <a:endParaRPr lang="en-US"/>
          </a:p>
        </p:txBody>
      </p:sp>
    </p:spTree>
    <p:extLst>
      <p:ext uri="{BB962C8B-B14F-4D97-AF65-F5344CB8AC3E}">
        <p14:creationId xmlns:p14="http://schemas.microsoft.com/office/powerpoint/2010/main" val="1560914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CD38C-E2B0-A948-8A8E-FE3D2A3BDD79}" type="datetimeFigureOut">
              <a:rPr lang="en-US" smtClean="0"/>
              <a:pPr/>
              <a:t>11/10/2014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1287B-1259-6749-A0C8-35204E64A285}" type="slidenum">
              <a:rPr lang="en-US" smtClean="0"/>
              <a:pPr/>
              <a:t>‹#›</a:t>
            </a:fld>
            <a:endParaRPr lang="en-US"/>
          </a:p>
        </p:txBody>
      </p:sp>
    </p:spTree>
    <p:extLst>
      <p:ext uri="{BB962C8B-B14F-4D97-AF65-F5344CB8AC3E}">
        <p14:creationId xmlns:p14="http://schemas.microsoft.com/office/powerpoint/2010/main" val="26462526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1.jpeg"/><Relationship Id="rId7"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 Id="rId9" Type="http://schemas.openxmlformats.org/officeDocument/2006/relationships/image" Target="../media/image42.emf"/></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e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7.jpe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66.png"/><Relationship Id="rId9"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8.jpeg"/><Relationship Id="rId1" Type="http://schemas.openxmlformats.org/officeDocument/2006/relationships/slideLayout" Target="../slideLayouts/slideLayout3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jpeg"/><Relationship Id="rId1" Type="http://schemas.openxmlformats.org/officeDocument/2006/relationships/slideLayout" Target="../slideLayouts/slideLayout30.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gif"/><Relationship Id="rId1" Type="http://schemas.openxmlformats.org/officeDocument/2006/relationships/slideLayout" Target="../slideLayouts/slideLayout30.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0.xml"/><Relationship Id="rId5" Type="http://schemas.openxmlformats.org/officeDocument/2006/relationships/chart" Target="../charts/chart7.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High Voltage Studies at </a:t>
            </a:r>
            <a:r>
              <a:rPr lang="en-US" sz="4000" cap="small" dirty="0" err="1" smtClean="0">
                <a:solidFill>
                  <a:schemeClr val="tx1">
                    <a:lumMod val="75000"/>
                    <a:lumOff val="25000"/>
                  </a:schemeClr>
                </a:solidFill>
                <a:latin typeface="Minion Pro"/>
                <a:cs typeface="Minion Pro"/>
              </a:rPr>
              <a:t>JLab</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381000" y="950121"/>
            <a:ext cx="8229600" cy="1001858"/>
          </a:xfrm>
          <a:solidFill>
            <a:schemeClr val="bg1">
              <a:lumMod val="95000"/>
            </a:schemeClr>
          </a:solidFill>
        </p:spPr>
        <p:txBody>
          <a:bodyPr>
            <a:normAutofit/>
          </a:bodyPr>
          <a:lstStyle/>
          <a:p>
            <a:pPr marL="0" indent="0" algn="ctr">
              <a:buClr>
                <a:schemeClr val="tx1">
                  <a:lumMod val="85000"/>
                  <a:lumOff val="15000"/>
                </a:schemeClr>
              </a:buClr>
              <a:buNone/>
            </a:pPr>
            <a:r>
              <a:rPr lang="en-US" sz="2400" dirty="0" smtClean="0">
                <a:solidFill>
                  <a:schemeClr val="tx1">
                    <a:lumMod val="75000"/>
                    <a:lumOff val="25000"/>
                  </a:schemeClr>
                </a:solidFill>
                <a:latin typeface="Century Gothic"/>
                <a:cs typeface="Century Gothic"/>
              </a:rPr>
              <a:t>Can our experience building DC high voltage </a:t>
            </a:r>
            <a:r>
              <a:rPr lang="en-US" sz="2400" dirty="0" err="1" smtClean="0">
                <a:solidFill>
                  <a:schemeClr val="tx1">
                    <a:lumMod val="75000"/>
                    <a:lumOff val="25000"/>
                  </a:schemeClr>
                </a:solidFill>
                <a:latin typeface="Century Gothic"/>
                <a:cs typeface="Century Gothic"/>
              </a:rPr>
              <a:t>photoguns</a:t>
            </a:r>
            <a:r>
              <a:rPr lang="en-US" sz="2400" dirty="0" smtClean="0">
                <a:solidFill>
                  <a:schemeClr val="tx1">
                    <a:lumMod val="75000"/>
                    <a:lumOff val="25000"/>
                  </a:schemeClr>
                </a:solidFill>
                <a:latin typeface="Century Gothic"/>
                <a:cs typeface="Century Gothic"/>
              </a:rPr>
              <a:t> help the Proton Ring EDM effort?</a:t>
            </a:r>
          </a:p>
          <a:p>
            <a:pPr algn="ctr">
              <a:buClr>
                <a:schemeClr val="tx1">
                  <a:lumMod val="85000"/>
                  <a:lumOff val="15000"/>
                </a:schemeClr>
              </a:buClr>
            </a:pP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a:t>
            </a:fld>
            <a:endParaRPr lang="en-US" dirty="0"/>
          </a:p>
        </p:txBody>
      </p:sp>
      <p:sp>
        <p:nvSpPr>
          <p:cNvPr id="7" name="Content Placeholder 2"/>
          <p:cNvSpPr txBox="1">
            <a:spLocks/>
          </p:cNvSpPr>
          <p:nvPr/>
        </p:nvSpPr>
        <p:spPr>
          <a:xfrm>
            <a:off x="457200" y="2714625"/>
            <a:ext cx="8229600" cy="176385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000" u="sng" dirty="0" smtClean="0">
                <a:latin typeface="Century Gothic" panose="020B0502020202020204" pitchFamily="34" charset="0"/>
              </a:rPr>
              <a:t>M. </a:t>
            </a:r>
            <a:r>
              <a:rPr lang="en-US" sz="2000" u="sng" dirty="0" err="1" smtClean="0">
                <a:latin typeface="Century Gothic" panose="020B0502020202020204" pitchFamily="34" charset="0"/>
              </a:rPr>
              <a:t>Poelker</a:t>
            </a:r>
            <a:r>
              <a:rPr lang="en-US" sz="2000" dirty="0" smtClean="0">
                <a:latin typeface="Century Gothic" panose="020B0502020202020204" pitchFamily="34" charset="0"/>
              </a:rPr>
              <a:t>, </a:t>
            </a:r>
            <a:r>
              <a:rPr lang="en-US" sz="2000" dirty="0">
                <a:latin typeface="Century Gothic" panose="020B0502020202020204" pitchFamily="34" charset="0"/>
              </a:rPr>
              <a:t>P. Adderley, </a:t>
            </a:r>
            <a:r>
              <a:rPr lang="en-US" sz="2000" dirty="0" smtClean="0">
                <a:latin typeface="Century Gothic" panose="020B0502020202020204" pitchFamily="34" charset="0"/>
              </a:rPr>
              <a:t>D. Bullard, J</a:t>
            </a:r>
            <a:r>
              <a:rPr lang="en-US" sz="2000" dirty="0">
                <a:latin typeface="Century Gothic" panose="020B0502020202020204" pitchFamily="34" charset="0"/>
              </a:rPr>
              <a:t>. </a:t>
            </a:r>
            <a:r>
              <a:rPr lang="en-US" sz="2000" dirty="0" err="1">
                <a:latin typeface="Century Gothic" panose="020B0502020202020204" pitchFamily="34" charset="0"/>
              </a:rPr>
              <a:t>Grames</a:t>
            </a:r>
            <a:r>
              <a:rPr lang="en-US" sz="2000" dirty="0">
                <a:latin typeface="Century Gothic" panose="020B0502020202020204" pitchFamily="34" charset="0"/>
              </a:rPr>
              <a:t>, J. </a:t>
            </a:r>
            <a:r>
              <a:rPr lang="en-US" sz="2000" dirty="0" err="1">
                <a:latin typeface="Century Gothic" panose="020B0502020202020204" pitchFamily="34" charset="0"/>
              </a:rPr>
              <a:t>Hansknecht</a:t>
            </a:r>
            <a:r>
              <a:rPr lang="en-US" sz="2000" dirty="0">
                <a:latin typeface="Century Gothic" panose="020B0502020202020204" pitchFamily="34" charset="0"/>
              </a:rPr>
              <a:t>, </a:t>
            </a:r>
          </a:p>
          <a:p>
            <a:pPr marL="0" indent="0" algn="ctr">
              <a:lnSpc>
                <a:spcPct val="80000"/>
              </a:lnSpc>
              <a:buNone/>
            </a:pPr>
            <a:r>
              <a:rPr lang="en-US" sz="2000" dirty="0" smtClean="0">
                <a:latin typeface="Century Gothic" panose="020B0502020202020204" pitchFamily="34" charset="0"/>
              </a:rPr>
              <a:t>C. Hernandez-Garcia, </a:t>
            </a:r>
            <a:r>
              <a:rPr lang="en-US" sz="2000" dirty="0">
                <a:latin typeface="Century Gothic" panose="020B0502020202020204" pitchFamily="34" charset="0"/>
              </a:rPr>
              <a:t>M. </a:t>
            </a:r>
            <a:r>
              <a:rPr lang="en-US" sz="2000" dirty="0" err="1">
                <a:latin typeface="Century Gothic" panose="020B0502020202020204" pitchFamily="34" charset="0"/>
              </a:rPr>
              <a:t>Stutzman</a:t>
            </a:r>
            <a:r>
              <a:rPr lang="en-US" sz="2000" dirty="0">
                <a:latin typeface="Century Gothic" panose="020B0502020202020204" pitchFamily="34" charset="0"/>
              </a:rPr>
              <a:t>, R. </a:t>
            </a:r>
            <a:r>
              <a:rPr lang="en-US" sz="2000" dirty="0" smtClean="0">
                <a:latin typeface="Century Gothic" panose="020B0502020202020204" pitchFamily="34" charset="0"/>
              </a:rPr>
              <a:t>Suleiman, S. Zhang</a:t>
            </a:r>
          </a:p>
          <a:p>
            <a:pPr marL="0" indent="0" algn="ctr">
              <a:lnSpc>
                <a:spcPct val="80000"/>
              </a:lnSpc>
              <a:buNone/>
            </a:pPr>
            <a:endParaRPr lang="en-US" sz="2000" dirty="0">
              <a:solidFill>
                <a:schemeClr val="tx1">
                  <a:lumMod val="75000"/>
                  <a:lumOff val="25000"/>
                </a:schemeClr>
              </a:solidFill>
              <a:latin typeface="Century Gothic" panose="020B0502020202020204" pitchFamily="34" charset="0"/>
              <a:cs typeface="Century Gothic"/>
            </a:endParaRPr>
          </a:p>
          <a:p>
            <a:pPr marL="0" indent="0" algn="ctr">
              <a:lnSpc>
                <a:spcPct val="80000"/>
              </a:lnSpc>
              <a:buNone/>
            </a:pPr>
            <a:r>
              <a:rPr lang="en-US" sz="2000" dirty="0" smtClean="0">
                <a:solidFill>
                  <a:schemeClr val="tx1">
                    <a:lumMod val="75000"/>
                    <a:lumOff val="25000"/>
                  </a:schemeClr>
                </a:solidFill>
                <a:latin typeface="Century Gothic" panose="020B0502020202020204" pitchFamily="34" charset="0"/>
                <a:cs typeface="Century Gothic"/>
              </a:rPr>
              <a:t>Students: M. </a:t>
            </a:r>
            <a:r>
              <a:rPr lang="en-US" sz="2000" dirty="0" err="1" smtClean="0">
                <a:solidFill>
                  <a:schemeClr val="tx1">
                    <a:lumMod val="75000"/>
                    <a:lumOff val="25000"/>
                  </a:schemeClr>
                </a:solidFill>
                <a:latin typeface="Century Gothic" panose="020B0502020202020204" pitchFamily="34" charset="0"/>
                <a:cs typeface="Century Gothic"/>
              </a:rPr>
              <a:t>BastaniNejad</a:t>
            </a:r>
            <a:r>
              <a:rPr lang="en-US" sz="2000" dirty="0" smtClean="0">
                <a:solidFill>
                  <a:schemeClr val="tx1">
                    <a:lumMod val="75000"/>
                    <a:lumOff val="25000"/>
                  </a:schemeClr>
                </a:solidFill>
                <a:latin typeface="Century Gothic" panose="020B0502020202020204" pitchFamily="34" charset="0"/>
                <a:cs typeface="Century Gothic"/>
              </a:rPr>
              <a:t>, E. Forman, Md. Abdullah A. </a:t>
            </a:r>
            <a:r>
              <a:rPr lang="en-US" sz="2000" dirty="0" err="1" smtClean="0">
                <a:solidFill>
                  <a:schemeClr val="tx1">
                    <a:lumMod val="75000"/>
                    <a:lumOff val="25000"/>
                  </a:schemeClr>
                </a:solidFill>
                <a:latin typeface="Century Gothic" panose="020B0502020202020204" pitchFamily="34" charset="0"/>
                <a:cs typeface="Century Gothic"/>
              </a:rPr>
              <a:t>Mamun</a:t>
            </a:r>
            <a:r>
              <a:rPr lang="en-US" sz="2000" dirty="0" smtClean="0">
                <a:solidFill>
                  <a:schemeClr val="tx1">
                    <a:lumMod val="75000"/>
                    <a:lumOff val="25000"/>
                  </a:schemeClr>
                </a:solidFill>
                <a:latin typeface="Century Gothic" panose="020B0502020202020204" pitchFamily="34" charset="0"/>
                <a:cs typeface="Century Gothic"/>
              </a:rPr>
              <a:t>, R. </a:t>
            </a:r>
            <a:r>
              <a:rPr lang="en-US" sz="2000" dirty="0" err="1" smtClean="0">
                <a:solidFill>
                  <a:schemeClr val="tx1">
                    <a:lumMod val="75000"/>
                    <a:lumOff val="25000"/>
                  </a:schemeClr>
                </a:solidFill>
                <a:latin typeface="Century Gothic" panose="020B0502020202020204" pitchFamily="34" charset="0"/>
                <a:cs typeface="Century Gothic"/>
              </a:rPr>
              <a:t>Taus</a:t>
            </a:r>
            <a:r>
              <a:rPr lang="en-US" sz="2000" dirty="0" smtClean="0">
                <a:solidFill>
                  <a:schemeClr val="tx1">
                    <a:lumMod val="75000"/>
                    <a:lumOff val="25000"/>
                  </a:schemeClr>
                </a:solidFill>
                <a:latin typeface="Century Gothic" panose="020B0502020202020204" pitchFamily="34" charset="0"/>
                <a:cs typeface="Century Gothic"/>
              </a:rPr>
              <a:t> </a:t>
            </a:r>
            <a:endParaRPr lang="en-US" sz="2000" dirty="0">
              <a:solidFill>
                <a:schemeClr val="tx1">
                  <a:lumMod val="75000"/>
                  <a:lumOff val="25000"/>
                </a:schemeClr>
              </a:solidFill>
              <a:latin typeface="Century Gothic" panose="020B0502020202020204" pitchFamily="34" charset="0"/>
              <a:cs typeface="Century Gothic"/>
            </a:endParaRPr>
          </a:p>
        </p:txBody>
      </p:sp>
      <p:sp>
        <p:nvSpPr>
          <p:cNvPr id="8" name="Title 1"/>
          <p:cNvSpPr txBox="1">
            <a:spLocks/>
          </p:cNvSpPr>
          <p:nvPr/>
        </p:nvSpPr>
        <p:spPr>
          <a:xfrm>
            <a:off x="609600" y="5804382"/>
            <a:ext cx="7772400" cy="5334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t>Ring EDM Collaboration Meeting, November 10-11, 2014</a:t>
            </a:r>
          </a:p>
          <a:p>
            <a:r>
              <a:rPr lang="en-US" sz="1600" dirty="0" smtClean="0"/>
              <a:t>Brookhaven National Lab,</a:t>
            </a:r>
            <a:endParaRPr lang="en-US" sz="1600" dirty="0"/>
          </a:p>
        </p:txBody>
      </p:sp>
    </p:spTree>
    <p:extLst>
      <p:ext uri="{BB962C8B-B14F-4D97-AF65-F5344CB8AC3E}">
        <p14:creationId xmlns:p14="http://schemas.microsoft.com/office/powerpoint/2010/main" val="23195110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Things we’ve been Studying</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993197"/>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Fowler-</a:t>
            </a:r>
            <a:r>
              <a:rPr lang="en-US" sz="2400" dirty="0" err="1" smtClean="0">
                <a:solidFill>
                  <a:schemeClr val="tx1">
                    <a:lumMod val="75000"/>
                    <a:lumOff val="25000"/>
                  </a:schemeClr>
                </a:solidFill>
                <a:latin typeface="Century Gothic"/>
                <a:cs typeface="Century Gothic"/>
              </a:rPr>
              <a:t>Nordheim</a:t>
            </a:r>
            <a:r>
              <a:rPr lang="en-US" sz="2400" dirty="0" smtClean="0">
                <a:solidFill>
                  <a:schemeClr val="tx1">
                    <a:lumMod val="75000"/>
                    <a:lumOff val="25000"/>
                  </a:schemeClr>
                </a:solidFill>
                <a:latin typeface="Century Gothic"/>
                <a:cs typeface="Century Gothic"/>
              </a:rPr>
              <a:t> Theory: a good place to start, but it will disappoint you…</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Diamond-paste polished stainless steel</a:t>
            </a:r>
          </a:p>
          <a:p>
            <a:pPr lvl="1">
              <a:buClr>
                <a:schemeClr val="tx1">
                  <a:lumMod val="85000"/>
                  <a:lumOff val="15000"/>
                </a:schemeClr>
              </a:buClr>
            </a:pPr>
            <a:r>
              <a:rPr lang="en-US" sz="2000" dirty="0" smtClean="0">
                <a:solidFill>
                  <a:schemeClr val="tx1">
                    <a:lumMod val="75000"/>
                    <a:lumOff val="25000"/>
                  </a:schemeClr>
                </a:solidFill>
                <a:latin typeface="Century Gothic"/>
                <a:cs typeface="Century Gothic"/>
              </a:rPr>
              <a:t>Is it necessary to have such a smooth surface?</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Gas conditioning: an essential tool</a:t>
            </a:r>
          </a:p>
          <a:p>
            <a:pPr>
              <a:buClr>
                <a:schemeClr val="tx1">
                  <a:lumMod val="85000"/>
                  <a:lumOff val="15000"/>
                </a:schemeClr>
              </a:buClr>
            </a:pPr>
            <a:r>
              <a:rPr lang="en-US" sz="2400" dirty="0" err="1" smtClean="0">
                <a:solidFill>
                  <a:schemeClr val="tx1">
                    <a:lumMod val="75000"/>
                    <a:lumOff val="25000"/>
                  </a:schemeClr>
                </a:solidFill>
                <a:latin typeface="Century Gothic"/>
                <a:cs typeface="Century Gothic"/>
              </a:rPr>
              <a:t>Electropolished</a:t>
            </a:r>
            <a:r>
              <a:rPr lang="en-US" sz="2400" dirty="0" smtClean="0">
                <a:solidFill>
                  <a:schemeClr val="tx1">
                    <a:lumMod val="75000"/>
                    <a:lumOff val="25000"/>
                  </a:schemeClr>
                </a:solidFill>
                <a:latin typeface="Century Gothic"/>
                <a:cs typeface="Century Gothic"/>
              </a:rPr>
              <a:t> stainless steel: might be an option</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Barrel-polished stainless steel: another option</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BCP-d niobium: pricey</a:t>
            </a:r>
          </a:p>
          <a:p>
            <a:pPr>
              <a:buClr>
                <a:schemeClr val="tx1">
                  <a:lumMod val="85000"/>
                  <a:lumOff val="15000"/>
                </a:schemeClr>
              </a:buClr>
            </a:pPr>
            <a:r>
              <a:rPr lang="en-US" sz="2400" dirty="0" err="1" smtClean="0">
                <a:solidFill>
                  <a:schemeClr val="tx1">
                    <a:lumMod val="75000"/>
                    <a:lumOff val="25000"/>
                  </a:schemeClr>
                </a:solidFill>
                <a:latin typeface="Century Gothic"/>
                <a:cs typeface="Century Gothic"/>
              </a:rPr>
              <a:t>TiN</a:t>
            </a:r>
            <a:r>
              <a:rPr lang="en-US" sz="2400" dirty="0" smtClean="0">
                <a:solidFill>
                  <a:schemeClr val="tx1">
                    <a:lumMod val="75000"/>
                    <a:lumOff val="25000"/>
                  </a:schemeClr>
                </a:solidFill>
                <a:latin typeface="Century Gothic"/>
                <a:cs typeface="Century Gothic"/>
              </a:rPr>
              <a:t>-coated aluminum: promising…</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900 </a:t>
            </a:r>
            <a:r>
              <a:rPr lang="en-US" sz="2400" baseline="30000" dirty="0" err="1" smtClean="0">
                <a:solidFill>
                  <a:schemeClr val="tx1">
                    <a:lumMod val="75000"/>
                    <a:lumOff val="25000"/>
                  </a:schemeClr>
                </a:solidFill>
                <a:latin typeface="Century Gothic"/>
                <a:cs typeface="Century Gothic"/>
              </a:rPr>
              <a:t>o</a:t>
            </a:r>
            <a:r>
              <a:rPr lang="en-US" sz="2400" dirty="0" err="1" smtClean="0">
                <a:solidFill>
                  <a:schemeClr val="tx1">
                    <a:lumMod val="75000"/>
                    <a:lumOff val="25000"/>
                  </a:schemeClr>
                </a:solidFill>
                <a:latin typeface="Century Gothic"/>
                <a:cs typeface="Century Gothic"/>
              </a:rPr>
              <a:t>C</a:t>
            </a:r>
            <a:r>
              <a:rPr lang="en-US" sz="2400" dirty="0" smtClean="0">
                <a:solidFill>
                  <a:schemeClr val="tx1">
                    <a:lumMod val="75000"/>
                    <a:lumOff val="25000"/>
                  </a:schemeClr>
                </a:solidFill>
                <a:latin typeface="Century Gothic"/>
                <a:cs typeface="Century Gothic"/>
              </a:rPr>
              <a:t> degas, CO</a:t>
            </a:r>
            <a:r>
              <a:rPr lang="en-US" sz="2400" baseline="-25000" dirty="0" smtClean="0">
                <a:solidFill>
                  <a:schemeClr val="tx1">
                    <a:lumMod val="75000"/>
                    <a:lumOff val="25000"/>
                  </a:schemeClr>
                </a:solidFill>
                <a:latin typeface="Century Gothic"/>
                <a:cs typeface="Century Gothic"/>
              </a:rPr>
              <a:t>2</a:t>
            </a:r>
            <a:r>
              <a:rPr lang="en-US" sz="2400" dirty="0" smtClean="0">
                <a:solidFill>
                  <a:schemeClr val="tx1">
                    <a:lumMod val="75000"/>
                    <a:lumOff val="25000"/>
                  </a:schemeClr>
                </a:solidFill>
                <a:latin typeface="Century Gothic"/>
                <a:cs typeface="Century Gothic"/>
              </a:rPr>
              <a:t> snow, high pressure rinsing…?</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Small inverted insulators and breakdown, </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What about high voltage ripple?</a:t>
            </a:r>
          </a:p>
          <a:p>
            <a:pPr>
              <a:buClr>
                <a:schemeClr val="tx1">
                  <a:lumMod val="85000"/>
                  <a:lumOff val="15000"/>
                </a:schemeClr>
              </a:buClr>
            </a:pP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10</a:t>
            </a:fld>
            <a:endParaRPr lang="en-US" dirty="0"/>
          </a:p>
        </p:txBody>
      </p:sp>
    </p:spTree>
    <p:extLst>
      <p:ext uri="{BB962C8B-B14F-4D97-AF65-F5344CB8AC3E}">
        <p14:creationId xmlns:p14="http://schemas.microsoft.com/office/powerpoint/2010/main" val="201454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Field Emission Test Stand</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11</a:t>
            </a:fld>
            <a:endParaRPr lang="en-US" dirty="0"/>
          </a:p>
        </p:txBody>
      </p:sp>
      <p:pic>
        <p:nvPicPr>
          <p:cNvPr id="8" name="Picture 7"/>
          <p:cNvPicPr/>
          <p:nvPr/>
        </p:nvPicPr>
        <p:blipFill>
          <a:blip r:embed="rId4" cstate="print"/>
          <a:stretch>
            <a:fillRect/>
          </a:stretch>
        </p:blipFill>
        <p:spPr>
          <a:xfrm>
            <a:off x="1137802" y="962838"/>
            <a:ext cx="6868391" cy="3137564"/>
          </a:xfrm>
          <a:prstGeom prst="rect">
            <a:avLst/>
          </a:prstGeom>
        </p:spPr>
      </p:pic>
      <p:sp>
        <p:nvSpPr>
          <p:cNvPr id="9" name="Content Placeholder 2"/>
          <p:cNvSpPr>
            <a:spLocks noGrp="1"/>
          </p:cNvSpPr>
          <p:nvPr>
            <p:ph idx="1"/>
          </p:nvPr>
        </p:nvSpPr>
        <p:spPr>
          <a:xfrm>
            <a:off x="457200" y="4244249"/>
            <a:ext cx="8229600" cy="2123936"/>
          </a:xfrm>
        </p:spPr>
        <p:txBody>
          <a:bodyPr>
            <a:normAutofit fontScale="92500" lnSpcReduction="10000"/>
          </a:bodyPr>
          <a:lstStyle/>
          <a:p>
            <a:pPr>
              <a:buClr>
                <a:schemeClr val="tx1">
                  <a:lumMod val="85000"/>
                  <a:lumOff val="15000"/>
                </a:schemeClr>
              </a:buClr>
            </a:pPr>
            <a:r>
              <a:rPr lang="en-US" sz="2400" dirty="0" smtClean="0">
                <a:latin typeface="Century Gothic"/>
                <a:cs typeface="Century Gothic"/>
              </a:rPr>
              <a:t>Spellman -225kV supply, small “R28” inverted insulators, variable cathode/anode gap from to 10 to 50mm, field strength to ~ 20 MV/m</a:t>
            </a:r>
          </a:p>
          <a:p>
            <a:pPr>
              <a:buClr>
                <a:schemeClr val="tx1">
                  <a:lumMod val="85000"/>
                  <a:lumOff val="15000"/>
                </a:schemeClr>
              </a:buClr>
            </a:pPr>
            <a:r>
              <a:rPr lang="en-US" sz="2400" dirty="0" smtClean="0">
                <a:latin typeface="Century Gothic"/>
                <a:cs typeface="Century Gothic"/>
              </a:rPr>
              <a:t>Build a test stand that resembles an actual gun (tests with small gaps and high field strength but low voltage, don’t appear to be very useful)</a:t>
            </a:r>
            <a:endParaRPr lang="en-US" sz="2400" dirty="0">
              <a:latin typeface="Century Gothic"/>
              <a:cs typeface="Century Gothic"/>
            </a:endParaRPr>
          </a:p>
        </p:txBody>
      </p:sp>
    </p:spTree>
    <p:extLst>
      <p:ext uri="{BB962C8B-B14F-4D97-AF65-F5344CB8AC3E}">
        <p14:creationId xmlns:p14="http://schemas.microsoft.com/office/powerpoint/2010/main" val="2634010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Diamond-Paste Polishing</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540328" y="1067447"/>
            <a:ext cx="8229600" cy="5236179"/>
          </a:xfrm>
        </p:spPr>
        <p:txBody>
          <a:bodyPr>
            <a:normAutofit fontScale="92500" lnSpcReduction="10000"/>
          </a:bodyPr>
          <a:lstStyle/>
          <a:p>
            <a:pPr lvl="0"/>
            <a:r>
              <a:rPr lang="en-GB" sz="2400" dirty="0">
                <a:latin typeface="Century Gothic" panose="020B0502020202020204" pitchFamily="34" charset="0"/>
              </a:rPr>
              <a:t>Receive the electrode from the machine shop with “32” surface finish </a:t>
            </a:r>
            <a:endParaRPr lang="en-GB" sz="2400" dirty="0" smtClean="0">
              <a:latin typeface="Century Gothic" panose="020B0502020202020204" pitchFamily="34" charset="0"/>
            </a:endParaRPr>
          </a:p>
          <a:p>
            <a:pPr lvl="0"/>
            <a:r>
              <a:rPr lang="en-GB" sz="2400" dirty="0" smtClean="0">
                <a:latin typeface="Century Gothic" panose="020B0502020202020204" pitchFamily="34" charset="0"/>
              </a:rPr>
              <a:t>Silicon </a:t>
            </a:r>
            <a:r>
              <a:rPr lang="en-GB" sz="2400" dirty="0">
                <a:latin typeface="Century Gothic" panose="020B0502020202020204" pitchFamily="34" charset="0"/>
              </a:rPr>
              <a:t>carbide polishing with 300 grit paper to remove obvious visible scratches</a:t>
            </a:r>
            <a:endParaRPr lang="en-US" sz="2400" dirty="0">
              <a:latin typeface="Century Gothic" panose="020B0502020202020204" pitchFamily="34" charset="0"/>
            </a:endParaRPr>
          </a:p>
          <a:p>
            <a:pPr lvl="0"/>
            <a:r>
              <a:rPr lang="en-GB" sz="2400" dirty="0">
                <a:latin typeface="Century Gothic" panose="020B0502020202020204" pitchFamily="34" charset="0"/>
              </a:rPr>
              <a:t>Solvent cleaning in ultrasonic bath of alkali solution</a:t>
            </a:r>
            <a:endParaRPr lang="en-US" sz="2400" dirty="0">
              <a:latin typeface="Century Gothic" panose="020B0502020202020204" pitchFamily="34" charset="0"/>
            </a:endParaRPr>
          </a:p>
          <a:p>
            <a:pPr lvl="0"/>
            <a:r>
              <a:rPr lang="en-GB" sz="2400" dirty="0">
                <a:latin typeface="Century Gothic" panose="020B0502020202020204" pitchFamily="34" charset="0"/>
              </a:rPr>
              <a:t>Silicon carbide polishing with 600 grit paper</a:t>
            </a:r>
            <a:endParaRPr lang="en-US" sz="2400" dirty="0">
              <a:latin typeface="Century Gothic" panose="020B0502020202020204" pitchFamily="34" charset="0"/>
            </a:endParaRPr>
          </a:p>
          <a:p>
            <a:pPr lvl="0"/>
            <a:r>
              <a:rPr lang="en-GB" sz="2400" dirty="0">
                <a:latin typeface="Century Gothic" panose="020B0502020202020204" pitchFamily="34" charset="0"/>
              </a:rPr>
              <a:t>Solvent cleaning in ultrasonic bath of alkali solution</a:t>
            </a:r>
            <a:endParaRPr lang="en-US" sz="2400" dirty="0">
              <a:latin typeface="Century Gothic" panose="020B0502020202020204" pitchFamily="34" charset="0"/>
            </a:endParaRPr>
          </a:p>
          <a:p>
            <a:pPr lvl="0"/>
            <a:r>
              <a:rPr lang="en-GB" sz="2400" dirty="0">
                <a:latin typeface="Century Gothic" panose="020B0502020202020204" pitchFamily="34" charset="0"/>
              </a:rPr>
              <a:t>Polish with 6mm grit </a:t>
            </a:r>
            <a:endParaRPr lang="en-US" sz="2400" dirty="0">
              <a:latin typeface="Century Gothic" panose="020B0502020202020204" pitchFamily="34" charset="0"/>
            </a:endParaRPr>
          </a:p>
          <a:p>
            <a:pPr lvl="0"/>
            <a:r>
              <a:rPr lang="en-GB" sz="2400" dirty="0">
                <a:latin typeface="Century Gothic" panose="020B0502020202020204" pitchFamily="34" charset="0"/>
              </a:rPr>
              <a:t>Ultrasonic clean</a:t>
            </a:r>
            <a:endParaRPr lang="en-US" sz="2400" dirty="0">
              <a:latin typeface="Century Gothic" panose="020B0502020202020204" pitchFamily="34" charset="0"/>
            </a:endParaRPr>
          </a:p>
          <a:p>
            <a:pPr lvl="0"/>
            <a:r>
              <a:rPr lang="en-GB" sz="2400" dirty="0">
                <a:latin typeface="Century Gothic" panose="020B0502020202020204" pitchFamily="34" charset="0"/>
              </a:rPr>
              <a:t>Polish with 3mm grit </a:t>
            </a:r>
            <a:endParaRPr lang="en-US" sz="2400" dirty="0">
              <a:latin typeface="Century Gothic" panose="020B0502020202020204" pitchFamily="34" charset="0"/>
            </a:endParaRPr>
          </a:p>
          <a:p>
            <a:pPr lvl="0"/>
            <a:r>
              <a:rPr lang="en-GB" sz="2400" dirty="0">
                <a:latin typeface="Century Gothic" panose="020B0502020202020204" pitchFamily="34" charset="0"/>
              </a:rPr>
              <a:t>Ultrasonic clean</a:t>
            </a:r>
            <a:endParaRPr lang="en-US" sz="2400" dirty="0">
              <a:latin typeface="Century Gothic" panose="020B0502020202020204" pitchFamily="34" charset="0"/>
            </a:endParaRPr>
          </a:p>
          <a:p>
            <a:pPr lvl="0"/>
            <a:r>
              <a:rPr lang="en-GB" sz="2400" dirty="0">
                <a:latin typeface="Century Gothic" panose="020B0502020202020204" pitchFamily="34" charset="0"/>
              </a:rPr>
              <a:t>High pressure rinsing (1200 psi) for 20 minutes with ultrapure de-ionized water with resistivity &gt; 18 </a:t>
            </a:r>
            <a:r>
              <a:rPr lang="en-GB" sz="2400" dirty="0" err="1">
                <a:latin typeface="Century Gothic" panose="020B0502020202020204" pitchFamily="34" charset="0"/>
              </a:rPr>
              <a:t>M</a:t>
            </a:r>
            <a:r>
              <a:rPr lang="en-GB" sz="2400" dirty="0" err="1">
                <a:latin typeface="Symbol" panose="05050102010706020507" pitchFamily="18" charset="2"/>
              </a:rPr>
              <a:t>W</a:t>
            </a:r>
            <a:r>
              <a:rPr lang="en-GB" sz="2400" dirty="0" err="1">
                <a:latin typeface="Century Gothic" panose="020B0502020202020204" pitchFamily="34" charset="0"/>
              </a:rPr>
              <a:t>cm</a:t>
            </a:r>
            <a:r>
              <a:rPr lang="en-GB" sz="2400" dirty="0">
                <a:latin typeface="Century Gothic" panose="020B0502020202020204" pitchFamily="34" charset="0"/>
              </a:rPr>
              <a:t>.</a:t>
            </a:r>
            <a:endParaRPr lang="en-US" sz="2400" dirty="0">
              <a:latin typeface="Century Gothic" panose="020B0502020202020204" pitchFamily="34" charset="0"/>
            </a:endParaRPr>
          </a:p>
          <a:p>
            <a:pPr lvl="0"/>
            <a:r>
              <a:rPr lang="en-GB" sz="2400" dirty="0">
                <a:latin typeface="Century Gothic" panose="020B0502020202020204" pitchFamily="34" charset="0"/>
              </a:rPr>
              <a:t>High temperature (900</a:t>
            </a:r>
            <a:r>
              <a:rPr lang="en-GB" sz="2400" baseline="30000" dirty="0">
                <a:latin typeface="Century Gothic" panose="020B0502020202020204" pitchFamily="34" charset="0"/>
              </a:rPr>
              <a:t>o</a:t>
            </a:r>
            <a:r>
              <a:rPr lang="en-GB" sz="2400" dirty="0">
                <a:latin typeface="Century Gothic" panose="020B0502020202020204" pitchFamily="34" charset="0"/>
              </a:rPr>
              <a:t>C) vacuum degas for one hour</a:t>
            </a:r>
            <a:endParaRPr lang="en-US" sz="2400" dirty="0">
              <a:latin typeface="Century Gothic" panose="020B0502020202020204" pitchFamily="34" charset="0"/>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12</a:t>
            </a:fld>
            <a:endParaRPr lang="en-US" dirty="0"/>
          </a:p>
        </p:txBody>
      </p:sp>
    </p:spTree>
    <p:extLst>
      <p:ext uri="{BB962C8B-B14F-4D97-AF65-F5344CB8AC3E}">
        <p14:creationId xmlns:p14="http://schemas.microsoft.com/office/powerpoint/2010/main" val="778917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4841"/>
          </a:xfrm>
        </p:spPr>
        <p:txBody>
          <a:bodyPr>
            <a:normAutofit fontScale="90000"/>
          </a:bodyPr>
          <a:lstStyle/>
          <a:p>
            <a:r>
              <a:rPr lang="en-US" sz="4000" cap="small" dirty="0" smtClean="0">
                <a:solidFill>
                  <a:schemeClr val="tx1">
                    <a:lumMod val="75000"/>
                    <a:lumOff val="25000"/>
                  </a:schemeClr>
                </a:solidFill>
                <a:latin typeface="Minion Pro"/>
                <a:cs typeface="Minion Pro"/>
              </a:rPr>
              <a:t>Diamond-Paste Polished Stainless Steel</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88373" y="1088230"/>
            <a:ext cx="4322618" cy="1415980"/>
          </a:xfrm>
        </p:spPr>
        <p:txBody>
          <a:bodyPr>
            <a:normAutofit fontScale="92500" lnSpcReduction="10000"/>
          </a:bodyPr>
          <a:lstStyle/>
          <a:p>
            <a:pPr>
              <a:buClr>
                <a:schemeClr val="tx1">
                  <a:lumMod val="85000"/>
                  <a:lumOff val="15000"/>
                </a:schemeClr>
              </a:buClr>
            </a:pPr>
            <a:r>
              <a:rPr lang="en-US" sz="2400" dirty="0" smtClean="0">
                <a:latin typeface="Century Gothic"/>
                <a:cs typeface="Century Gothic"/>
              </a:rPr>
              <a:t>Variable performance is common</a:t>
            </a:r>
          </a:p>
          <a:p>
            <a:pPr>
              <a:buClr>
                <a:schemeClr val="tx1">
                  <a:lumMod val="85000"/>
                  <a:lumOff val="15000"/>
                </a:schemeClr>
              </a:buClr>
            </a:pPr>
            <a:r>
              <a:rPr lang="en-US" sz="2400" dirty="0" smtClean="0">
                <a:latin typeface="Century Gothic"/>
                <a:cs typeface="Century Gothic"/>
              </a:rPr>
              <a:t>Favorable response to gas conditioning</a:t>
            </a:r>
            <a:endParaRPr lang="en-US" sz="2400" dirty="0">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13</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888" y="964841"/>
            <a:ext cx="2997621" cy="547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76" y="2732808"/>
            <a:ext cx="4204920" cy="3493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75709" y="2732809"/>
            <a:ext cx="1882987" cy="341861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6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Gas Conditioning</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51103" y="4527480"/>
            <a:ext cx="4683052" cy="1891144"/>
          </a:xfrm>
        </p:spPr>
        <p:txBody>
          <a:bodyPr>
            <a:normAutofit fontScale="92500" lnSpcReduction="20000"/>
          </a:bodyPr>
          <a:lstStyle/>
          <a:p>
            <a:pPr>
              <a:buClr>
                <a:schemeClr val="tx1">
                  <a:lumMod val="85000"/>
                  <a:lumOff val="15000"/>
                </a:schemeClr>
              </a:buClr>
            </a:pPr>
            <a:r>
              <a:rPr lang="en-US" sz="2400" dirty="0" smtClean="0">
                <a:latin typeface="Century Gothic"/>
                <a:cs typeface="Century Gothic"/>
              </a:rPr>
              <a:t>Field emission ionizes inert gas</a:t>
            </a:r>
          </a:p>
          <a:p>
            <a:pPr>
              <a:buClr>
                <a:schemeClr val="tx1">
                  <a:lumMod val="85000"/>
                  <a:lumOff val="15000"/>
                </a:schemeClr>
              </a:buClr>
            </a:pPr>
            <a:r>
              <a:rPr lang="en-US" sz="2400" dirty="0" smtClean="0">
                <a:latin typeface="Century Gothic"/>
                <a:cs typeface="Century Gothic"/>
              </a:rPr>
              <a:t>Ions bombard electrode, hopefully near field emitter, which can be sputtered away</a:t>
            </a:r>
          </a:p>
          <a:p>
            <a:pPr>
              <a:buClr>
                <a:schemeClr val="tx1">
                  <a:lumMod val="85000"/>
                  <a:lumOff val="15000"/>
                </a:schemeClr>
              </a:buClr>
            </a:pPr>
            <a:r>
              <a:rPr lang="en-US" sz="2400" dirty="0" smtClean="0">
                <a:latin typeface="Century Gothic"/>
                <a:cs typeface="Century Gothic"/>
              </a:rPr>
              <a:t>And ions get implanted, increasing work function</a:t>
            </a:r>
            <a:endParaRPr lang="en-US" sz="2400" dirty="0">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14</a:t>
            </a:fld>
            <a:endParaRPr lang="en-US" dirty="0"/>
          </a:p>
        </p:txBody>
      </p:sp>
      <p:grpSp>
        <p:nvGrpSpPr>
          <p:cNvPr id="7" name="Group 6"/>
          <p:cNvGrpSpPr/>
          <p:nvPr/>
        </p:nvGrpSpPr>
        <p:grpSpPr>
          <a:xfrm>
            <a:off x="4679891" y="1074736"/>
            <a:ext cx="4128439" cy="5229187"/>
            <a:chOff x="-81399" y="1151753"/>
            <a:chExt cx="4450557" cy="5934077"/>
          </a:xfrm>
        </p:grpSpPr>
        <p:pic>
          <p:nvPicPr>
            <p:cNvPr id="8" name="Picture 7"/>
            <p:cNvPicPr>
              <a:picLocks noChangeAspect="1"/>
            </p:cNvPicPr>
            <p:nvPr/>
          </p:nvPicPr>
          <p:blipFill>
            <a:blip r:embed="rId4"/>
            <a:stretch>
              <a:fillRect/>
            </a:stretch>
          </p:blipFill>
          <p:spPr>
            <a:xfrm>
              <a:off x="-81399" y="1151753"/>
              <a:ext cx="4450557" cy="5934077"/>
            </a:xfrm>
            <a:prstGeom prst="rect">
              <a:avLst/>
            </a:prstGeom>
          </p:spPr>
        </p:pic>
        <p:sp>
          <p:nvSpPr>
            <p:cNvPr id="9" name="TextBox 8"/>
            <p:cNvSpPr txBox="1"/>
            <p:nvPr/>
          </p:nvSpPr>
          <p:spPr>
            <a:xfrm>
              <a:off x="1204530" y="6197600"/>
              <a:ext cx="1358553" cy="369332"/>
            </a:xfrm>
            <a:prstGeom prst="rect">
              <a:avLst/>
            </a:prstGeom>
            <a:noFill/>
          </p:spPr>
          <p:txBody>
            <a:bodyPr wrap="none" rtlCol="0">
              <a:spAutoFit/>
            </a:bodyPr>
            <a:lstStyle/>
            <a:p>
              <a:r>
                <a:rPr lang="en-US" b="1" dirty="0" smtClean="0">
                  <a:solidFill>
                    <a:schemeClr val="bg1"/>
                  </a:solidFill>
                </a:rPr>
                <a:t>Gas Bottle</a:t>
              </a:r>
              <a:endParaRPr lang="en-US" b="1" dirty="0">
                <a:solidFill>
                  <a:schemeClr val="bg1"/>
                </a:solidFill>
              </a:endParaRPr>
            </a:p>
          </p:txBody>
        </p:sp>
      </p:grpSp>
      <p:pic>
        <p:nvPicPr>
          <p:cNvPr id="10" name="Picture 9"/>
          <p:cNvPicPr/>
          <p:nvPr/>
        </p:nvPicPr>
        <p:blipFill rotWithShape="1">
          <a:blip r:embed="rId5">
            <a:extLst>
              <a:ext uri="{28A0092B-C50C-407E-A947-70E740481C1C}">
                <a14:useLocalDpi xmlns:a14="http://schemas.microsoft.com/office/drawing/2010/main" val="0"/>
              </a:ext>
            </a:extLst>
          </a:blip>
          <a:srcRect t="4434" r="4551"/>
          <a:stretch/>
        </p:blipFill>
        <p:spPr bwMode="auto">
          <a:xfrm>
            <a:off x="363682" y="964841"/>
            <a:ext cx="3870858" cy="3562639"/>
          </a:xfrm>
          <a:prstGeom prst="rect">
            <a:avLst/>
          </a:prstGeom>
          <a:noFill/>
          <a:ln>
            <a:noFill/>
          </a:ln>
        </p:spPr>
      </p:pic>
    </p:spTree>
    <p:extLst>
      <p:ext uri="{BB962C8B-B14F-4D97-AF65-F5344CB8AC3E}">
        <p14:creationId xmlns:p14="http://schemas.microsoft.com/office/powerpoint/2010/main" val="4100954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A Powerful Technique</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168643" y="982595"/>
            <a:ext cx="3260357" cy="5236179"/>
          </a:xfrm>
        </p:spPr>
        <p:txBody>
          <a:bodyPr>
            <a:normAutofit lnSpcReduction="10000"/>
          </a:bodyPr>
          <a:lstStyle/>
          <a:p>
            <a:pPr marL="176213" indent="-176213">
              <a:buClr>
                <a:schemeClr val="tx1">
                  <a:lumMod val="85000"/>
                  <a:lumOff val="15000"/>
                </a:schemeClr>
              </a:buClr>
            </a:pPr>
            <a:r>
              <a:rPr lang="en-US" sz="2400" dirty="0" smtClean="0">
                <a:solidFill>
                  <a:schemeClr val="tx1">
                    <a:lumMod val="75000"/>
                    <a:lumOff val="25000"/>
                  </a:schemeClr>
                </a:solidFill>
                <a:latin typeface="Century Gothic"/>
                <a:cs typeface="Century Gothic"/>
              </a:rPr>
              <a:t>Gas conditioning can turn a BAD electrode into a GOOD electrode</a:t>
            </a:r>
          </a:p>
          <a:p>
            <a:pPr marL="176213" indent="-176213">
              <a:buClr>
                <a:schemeClr val="tx1">
                  <a:lumMod val="85000"/>
                  <a:lumOff val="15000"/>
                </a:schemeClr>
              </a:buClr>
            </a:pPr>
            <a:r>
              <a:rPr lang="en-US" sz="2400" dirty="0" smtClean="0">
                <a:solidFill>
                  <a:schemeClr val="tx1">
                    <a:lumMod val="75000"/>
                    <a:lumOff val="25000"/>
                  </a:schemeClr>
                </a:solidFill>
                <a:latin typeface="Century Gothic"/>
                <a:cs typeface="Century Gothic"/>
              </a:rPr>
              <a:t>TURN OFF ion pump</a:t>
            </a:r>
          </a:p>
          <a:p>
            <a:pPr marL="176213" indent="-176213">
              <a:buClr>
                <a:schemeClr val="tx1">
                  <a:lumMod val="85000"/>
                  <a:lumOff val="15000"/>
                </a:schemeClr>
              </a:buClr>
            </a:pPr>
            <a:r>
              <a:rPr lang="en-US" sz="2400" dirty="0" smtClean="0">
                <a:solidFill>
                  <a:schemeClr val="tx1">
                    <a:lumMod val="75000"/>
                    <a:lumOff val="25000"/>
                  </a:schemeClr>
                </a:solidFill>
                <a:latin typeface="Century Gothic"/>
                <a:cs typeface="Century Gothic"/>
              </a:rPr>
              <a:t>NEG pumps don’t pump inert gas</a:t>
            </a:r>
          </a:p>
          <a:p>
            <a:pPr marL="176213" indent="-176213">
              <a:buClr>
                <a:schemeClr val="tx1">
                  <a:lumMod val="85000"/>
                  <a:lumOff val="15000"/>
                </a:schemeClr>
              </a:buClr>
            </a:pPr>
            <a:r>
              <a:rPr lang="en-US" sz="2400" dirty="0" smtClean="0">
                <a:solidFill>
                  <a:schemeClr val="tx1">
                    <a:lumMod val="75000"/>
                    <a:lumOff val="25000"/>
                  </a:schemeClr>
                </a:solidFill>
                <a:latin typeface="Century Gothic"/>
                <a:cs typeface="Century Gothic"/>
              </a:rPr>
              <a:t>Set voltage to excite field emitter</a:t>
            </a:r>
          </a:p>
          <a:p>
            <a:pPr marL="176213" indent="-176213">
              <a:buClr>
                <a:schemeClr val="tx1">
                  <a:lumMod val="85000"/>
                  <a:lumOff val="15000"/>
                </a:schemeClr>
              </a:buClr>
            </a:pPr>
            <a:r>
              <a:rPr lang="en-US" sz="2400" dirty="0" smtClean="0">
                <a:solidFill>
                  <a:schemeClr val="tx1">
                    <a:lumMod val="75000"/>
                    <a:lumOff val="25000"/>
                  </a:schemeClr>
                </a:solidFill>
                <a:latin typeface="Century Gothic"/>
                <a:cs typeface="Century Gothic"/>
              </a:rPr>
              <a:t>Add gas at 10</a:t>
            </a:r>
            <a:r>
              <a:rPr lang="en-US" sz="2400" baseline="30000" dirty="0" smtClean="0">
                <a:solidFill>
                  <a:schemeClr val="tx1">
                    <a:lumMod val="75000"/>
                    <a:lumOff val="25000"/>
                  </a:schemeClr>
                </a:solidFill>
                <a:latin typeface="Century Gothic"/>
                <a:cs typeface="Century Gothic"/>
              </a:rPr>
              <a:t>-5</a:t>
            </a:r>
            <a:r>
              <a:rPr lang="en-US" sz="2400" dirty="0" smtClean="0">
                <a:solidFill>
                  <a:schemeClr val="tx1">
                    <a:lumMod val="75000"/>
                    <a:lumOff val="25000"/>
                  </a:schemeClr>
                </a:solidFill>
                <a:latin typeface="Century Gothic"/>
                <a:cs typeface="Century Gothic"/>
              </a:rPr>
              <a:t> </a:t>
            </a:r>
            <a:r>
              <a:rPr lang="en-US" sz="2400" dirty="0" err="1">
                <a:solidFill>
                  <a:schemeClr val="tx1">
                    <a:lumMod val="75000"/>
                    <a:lumOff val="25000"/>
                  </a:schemeClr>
                </a:solidFill>
                <a:latin typeface="Century Gothic"/>
                <a:cs typeface="Century Gothic"/>
              </a:rPr>
              <a:t>T</a:t>
            </a:r>
            <a:r>
              <a:rPr lang="en-US" sz="2400" dirty="0" err="1" smtClean="0">
                <a:solidFill>
                  <a:schemeClr val="tx1">
                    <a:lumMod val="75000"/>
                    <a:lumOff val="25000"/>
                  </a:schemeClr>
                </a:solidFill>
                <a:latin typeface="Century Gothic"/>
                <a:cs typeface="Century Gothic"/>
              </a:rPr>
              <a:t>orr</a:t>
            </a:r>
            <a:r>
              <a:rPr lang="en-US" sz="2400" dirty="0" smtClean="0">
                <a:solidFill>
                  <a:schemeClr val="tx1">
                    <a:lumMod val="75000"/>
                    <a:lumOff val="25000"/>
                  </a:schemeClr>
                </a:solidFill>
                <a:latin typeface="Century Gothic"/>
                <a:cs typeface="Century Gothic"/>
              </a:rPr>
              <a:t>, apply voltage and watch for sharp decrease in FE current</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15</a:t>
            </a:fld>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183505"/>
            <a:ext cx="571500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67802" y="5774555"/>
            <a:ext cx="3865161" cy="369332"/>
          </a:xfrm>
          <a:prstGeom prst="rect">
            <a:avLst/>
          </a:prstGeom>
          <a:solidFill>
            <a:schemeClr val="bg1">
              <a:lumMod val="95000"/>
            </a:schemeClr>
          </a:solidFill>
          <a:ln w="28575">
            <a:solidFill>
              <a:srgbClr val="FF0000"/>
            </a:solidFill>
          </a:ln>
        </p:spPr>
        <p:txBody>
          <a:bodyPr wrap="none" rtlCol="0">
            <a:spAutoFit/>
          </a:bodyPr>
          <a:lstStyle/>
          <a:p>
            <a:r>
              <a:rPr lang="en-US" dirty="0" smtClean="0">
                <a:latin typeface="Century Gothic" panose="020B0502020202020204" pitchFamily="34" charset="0"/>
              </a:rPr>
              <a:t>Perhaps 316L is better than 304L?</a:t>
            </a:r>
            <a:endParaRPr lang="en-US" dirty="0">
              <a:latin typeface="Century Gothic" panose="020B0502020202020204" pitchFamily="34" charset="0"/>
            </a:endParaRPr>
          </a:p>
        </p:txBody>
      </p:sp>
    </p:spTree>
    <p:extLst>
      <p:ext uri="{BB962C8B-B14F-4D97-AF65-F5344CB8AC3E}">
        <p14:creationId xmlns:p14="http://schemas.microsoft.com/office/powerpoint/2010/main" val="3497614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What Does Gas Conditioning Do?</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982806"/>
            <a:ext cx="8229600" cy="5236179"/>
          </a:xfrm>
        </p:spPr>
        <p:txBody>
          <a:bodyPr>
            <a:normAutofit/>
          </a:bodyPr>
          <a:lstStyle/>
          <a:p>
            <a:pPr marL="285750" indent="-285750"/>
            <a:r>
              <a:rPr lang="en-US" sz="2400" dirty="0" smtClean="0">
                <a:latin typeface="Century Gothic" panose="020B0502020202020204" pitchFamily="34" charset="0"/>
                <a:cs typeface="Cambria"/>
              </a:rPr>
              <a:t>Helium: we want a </a:t>
            </a:r>
            <a:r>
              <a:rPr lang="en-US" sz="2400" dirty="0">
                <a:latin typeface="Century Gothic" panose="020B0502020202020204" pitchFamily="34" charset="0"/>
                <a:cs typeface="Cambria"/>
              </a:rPr>
              <a:t>shallow implantation </a:t>
            </a:r>
            <a:r>
              <a:rPr lang="en-US" sz="2400" dirty="0" smtClean="0">
                <a:latin typeface="Century Gothic" panose="020B0502020202020204" pitchFamily="34" charset="0"/>
                <a:cs typeface="Cambria"/>
              </a:rPr>
              <a:t>depth, so it seems to work best when FE turns ON at lower voltages, and/or with small </a:t>
            </a:r>
            <a:r>
              <a:rPr lang="en-US" sz="2400" dirty="0">
                <a:latin typeface="Century Gothic" panose="020B0502020202020204" pitchFamily="34" charset="0"/>
                <a:cs typeface="Cambria"/>
              </a:rPr>
              <a:t>gaps </a:t>
            </a:r>
            <a:r>
              <a:rPr lang="en-US" sz="2400" dirty="0" smtClean="0">
                <a:latin typeface="Century Gothic" panose="020B0502020202020204" pitchFamily="34" charset="0"/>
                <a:cs typeface="Cambria"/>
              </a:rPr>
              <a:t>(10 to 20mm)</a:t>
            </a:r>
          </a:p>
          <a:p>
            <a:pPr marL="285750" indent="-285750"/>
            <a:r>
              <a:rPr lang="en-US" sz="2400" dirty="0" smtClean="0">
                <a:latin typeface="Century Gothic" panose="020B0502020202020204" pitchFamily="34" charset="0"/>
                <a:cs typeface="Cambria"/>
              </a:rPr>
              <a:t>Krypton: can work at any voltage, good for larger </a:t>
            </a:r>
            <a:r>
              <a:rPr lang="en-US" sz="2400" dirty="0">
                <a:latin typeface="Century Gothic" panose="020B0502020202020204" pitchFamily="34" charset="0"/>
                <a:cs typeface="Cambria"/>
              </a:rPr>
              <a:t>gaps </a:t>
            </a:r>
            <a:r>
              <a:rPr lang="en-US" sz="2400" dirty="0" smtClean="0">
                <a:latin typeface="Century Gothic" panose="020B0502020202020204" pitchFamily="34" charset="0"/>
                <a:cs typeface="Cambria"/>
              </a:rPr>
              <a:t>(30 to 50mm), sometimes too much sputtering</a:t>
            </a:r>
            <a:endParaRPr lang="en-US" sz="2400" dirty="0">
              <a:latin typeface="Century Gothic" panose="020B0502020202020204" pitchFamily="34" charset="0"/>
              <a:cs typeface="Cambria"/>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16</a:t>
            </a:fld>
            <a:endParaRPr lang="en-US" dirty="0"/>
          </a:p>
        </p:txBody>
      </p:sp>
      <p:grpSp>
        <p:nvGrpSpPr>
          <p:cNvPr id="13" name="Group 12"/>
          <p:cNvGrpSpPr/>
          <p:nvPr/>
        </p:nvGrpSpPr>
        <p:grpSpPr>
          <a:xfrm>
            <a:off x="190067" y="3376859"/>
            <a:ext cx="8572500" cy="2383624"/>
            <a:chOff x="0" y="3655655"/>
            <a:chExt cx="8572500" cy="2383624"/>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79320"/>
              <a:ext cx="4457700" cy="235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8499" y="3655655"/>
              <a:ext cx="4304001" cy="238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078181" y="3719645"/>
              <a:ext cx="945573" cy="369332"/>
            </a:xfrm>
            <a:prstGeom prst="rect">
              <a:avLst/>
            </a:prstGeom>
            <a:solidFill>
              <a:schemeClr val="bg1"/>
            </a:solidFill>
          </p:spPr>
          <p:txBody>
            <a:bodyPr wrap="square" rtlCol="0">
              <a:spAutoFit/>
            </a:bodyPr>
            <a:lstStyle/>
            <a:p>
              <a:r>
                <a:rPr lang="en-US" dirty="0" smtClean="0"/>
                <a:t>Helium</a:t>
              </a:r>
              <a:endParaRPr lang="en-US" dirty="0"/>
            </a:p>
          </p:txBody>
        </p:sp>
        <p:sp>
          <p:nvSpPr>
            <p:cNvPr id="17" name="TextBox 16"/>
            <p:cNvSpPr txBox="1"/>
            <p:nvPr/>
          </p:nvSpPr>
          <p:spPr>
            <a:xfrm>
              <a:off x="5947712" y="3676838"/>
              <a:ext cx="945573" cy="369332"/>
            </a:xfrm>
            <a:prstGeom prst="rect">
              <a:avLst/>
            </a:prstGeom>
            <a:solidFill>
              <a:schemeClr val="bg1"/>
            </a:solidFill>
          </p:spPr>
          <p:txBody>
            <a:bodyPr wrap="square" rtlCol="0">
              <a:spAutoFit/>
            </a:bodyPr>
            <a:lstStyle/>
            <a:p>
              <a:r>
                <a:rPr lang="en-US" dirty="0" smtClean="0"/>
                <a:t>Krypton</a:t>
              </a:r>
              <a:endParaRPr lang="en-US" dirty="0"/>
            </a:p>
          </p:txBody>
        </p:sp>
      </p:grpSp>
      <p:grpSp>
        <p:nvGrpSpPr>
          <p:cNvPr id="19" name="Group 18"/>
          <p:cNvGrpSpPr/>
          <p:nvPr/>
        </p:nvGrpSpPr>
        <p:grpSpPr>
          <a:xfrm>
            <a:off x="1943896" y="3035952"/>
            <a:ext cx="4790209" cy="3288389"/>
            <a:chOff x="4166754" y="2640845"/>
            <a:chExt cx="4790209" cy="3288389"/>
          </a:xfrm>
        </p:grpSpPr>
        <p:pic>
          <p:nvPicPr>
            <p:cNvPr id="20" name="Picture 19"/>
            <p:cNvPicPr/>
            <p:nvPr/>
          </p:nvPicPr>
          <p:blipFill>
            <a:blip r:embed="rId6">
              <a:extLst>
                <a:ext uri="{28A0092B-C50C-407E-A947-70E740481C1C}">
                  <a14:useLocalDpi xmlns:a14="http://schemas.microsoft.com/office/drawing/2010/main" val="0"/>
                </a:ext>
              </a:extLst>
            </a:blip>
            <a:srcRect/>
            <a:stretch>
              <a:fillRect/>
            </a:stretch>
          </p:blipFill>
          <p:spPr bwMode="auto">
            <a:xfrm>
              <a:off x="4166754" y="2640845"/>
              <a:ext cx="4790209" cy="2951323"/>
            </a:xfrm>
            <a:prstGeom prst="rect">
              <a:avLst/>
            </a:prstGeom>
            <a:noFill/>
            <a:ln>
              <a:noFill/>
            </a:ln>
          </p:spPr>
        </p:pic>
        <p:sp>
          <p:nvSpPr>
            <p:cNvPr id="21" name="TextBox 20"/>
            <p:cNvSpPr txBox="1"/>
            <p:nvPr/>
          </p:nvSpPr>
          <p:spPr>
            <a:xfrm>
              <a:off x="5601498" y="5559902"/>
              <a:ext cx="1920719" cy="369332"/>
            </a:xfrm>
            <a:prstGeom prst="rect">
              <a:avLst/>
            </a:prstGeom>
            <a:noFill/>
          </p:spPr>
          <p:txBody>
            <a:bodyPr wrap="none" rtlCol="0">
              <a:spAutoFit/>
            </a:bodyPr>
            <a:lstStyle/>
            <a:p>
              <a:r>
                <a:rPr lang="en-US" dirty="0" smtClean="0">
                  <a:latin typeface="Century Gothic" panose="020B0502020202020204" pitchFamily="34" charset="0"/>
                </a:rPr>
                <a:t>Sputtering Yield</a:t>
              </a:r>
              <a:endParaRPr lang="en-US" dirty="0">
                <a:latin typeface="Century Gothic" panose="020B0502020202020204" pitchFamily="34" charset="0"/>
              </a:endParaRPr>
            </a:p>
          </p:txBody>
        </p:sp>
      </p:grpSp>
    </p:spTree>
    <p:extLst>
      <p:ext uri="{BB962C8B-B14F-4D97-AF65-F5344CB8AC3E}">
        <p14:creationId xmlns:p14="http://schemas.microsoft.com/office/powerpoint/2010/main" val="309088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a:solidFill>
                  <a:schemeClr val="tx1">
                    <a:lumMod val="75000"/>
                    <a:lumOff val="25000"/>
                  </a:schemeClr>
                </a:solidFill>
                <a:latin typeface="Minion Pro"/>
                <a:cs typeface="Minion Pro"/>
              </a:rPr>
              <a:t>What Does Gas Conditioning Do?</a:t>
            </a: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Benefits of implantation are reversible</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17</a:t>
            </a:fld>
            <a:endParaRPr lang="en-US" dirty="0"/>
          </a:p>
        </p:txBody>
      </p:sp>
      <p:graphicFrame>
        <p:nvGraphicFramePr>
          <p:cNvPr id="7" name="Chart 6"/>
          <p:cNvGraphicFramePr/>
          <p:nvPr>
            <p:extLst>
              <p:ext uri="{D42A27DB-BD31-4B8C-83A1-F6EECF244321}">
                <p14:modId xmlns:p14="http://schemas.microsoft.com/office/powerpoint/2010/main" val="3404606592"/>
              </p:ext>
            </p:extLst>
          </p:nvPr>
        </p:nvGraphicFramePr>
        <p:xfrm>
          <a:off x="3260807" y="2036617"/>
          <a:ext cx="5610350" cy="3765034"/>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p:cNvPicPr>
            <a:picLocks noChangeAspect="1"/>
          </p:cNvPicPr>
          <p:nvPr/>
        </p:nvPicPr>
        <p:blipFill>
          <a:blip r:embed="rId5"/>
          <a:stretch>
            <a:fillRect/>
          </a:stretch>
        </p:blipFill>
        <p:spPr>
          <a:xfrm>
            <a:off x="457200" y="2036617"/>
            <a:ext cx="2570064" cy="3426753"/>
          </a:xfrm>
          <a:prstGeom prst="rect">
            <a:avLst/>
          </a:prstGeom>
        </p:spPr>
      </p:pic>
    </p:spTree>
    <p:extLst>
      <p:ext uri="{BB962C8B-B14F-4D97-AF65-F5344CB8AC3E}">
        <p14:creationId xmlns:p14="http://schemas.microsoft.com/office/powerpoint/2010/main" val="1855662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err="1" smtClean="0">
                <a:solidFill>
                  <a:schemeClr val="tx1">
                    <a:lumMod val="75000"/>
                    <a:lumOff val="25000"/>
                  </a:schemeClr>
                </a:solidFill>
                <a:latin typeface="Minion Pro"/>
                <a:cs typeface="Minion Pro"/>
              </a:rPr>
              <a:t>Electropolished</a:t>
            </a:r>
            <a:r>
              <a:rPr lang="en-US" sz="4000" cap="small" dirty="0" smtClean="0">
                <a:solidFill>
                  <a:schemeClr val="tx1">
                    <a:lumMod val="75000"/>
                    <a:lumOff val="25000"/>
                  </a:schemeClr>
                </a:solidFill>
                <a:latin typeface="Minion Pro"/>
                <a:cs typeface="Minion Pro"/>
              </a:rPr>
              <a:t> Stainless Steel</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83128" y="1090169"/>
            <a:ext cx="2815936" cy="5236179"/>
          </a:xfrm>
        </p:spPr>
        <p:txBody>
          <a:bodyPr>
            <a:normAutofit/>
          </a:bodyPr>
          <a:lstStyle/>
          <a:p>
            <a:pPr marL="228600" indent="-228600">
              <a:buClr>
                <a:schemeClr val="tx1">
                  <a:lumMod val="85000"/>
                  <a:lumOff val="15000"/>
                </a:schemeClr>
              </a:buClr>
            </a:pPr>
            <a:r>
              <a:rPr lang="en-US" sz="2400" dirty="0" smtClean="0">
                <a:solidFill>
                  <a:schemeClr val="tx1">
                    <a:lumMod val="75000"/>
                    <a:lumOff val="25000"/>
                  </a:schemeClr>
                </a:solidFill>
                <a:latin typeface="Century Gothic"/>
                <a:cs typeface="Century Gothic"/>
              </a:rPr>
              <a:t>Can we avoid time-consuming diamond-</a:t>
            </a:r>
            <a:r>
              <a:rPr lang="en-US" sz="2400" dirty="0">
                <a:solidFill>
                  <a:schemeClr val="tx1">
                    <a:lumMod val="75000"/>
                    <a:lumOff val="25000"/>
                  </a:schemeClr>
                </a:solidFill>
                <a:latin typeface="Century Gothic"/>
                <a:cs typeface="Century Gothic"/>
              </a:rPr>
              <a:t>p</a:t>
            </a:r>
            <a:r>
              <a:rPr lang="en-US" sz="2400" dirty="0" smtClean="0">
                <a:solidFill>
                  <a:schemeClr val="tx1">
                    <a:lumMod val="75000"/>
                    <a:lumOff val="25000"/>
                  </a:schemeClr>
                </a:solidFill>
                <a:latin typeface="Century Gothic"/>
                <a:cs typeface="Century Gothic"/>
              </a:rPr>
              <a:t>aste polishing?</a:t>
            </a:r>
          </a:p>
          <a:p>
            <a:pPr marL="228600" indent="-228600">
              <a:buClr>
                <a:schemeClr val="tx1">
                  <a:lumMod val="85000"/>
                  <a:lumOff val="15000"/>
                </a:schemeClr>
              </a:buClr>
            </a:pPr>
            <a:r>
              <a:rPr lang="en-US" sz="2400" dirty="0" smtClean="0">
                <a:solidFill>
                  <a:schemeClr val="tx1">
                    <a:lumMod val="75000"/>
                    <a:lumOff val="25000"/>
                  </a:schemeClr>
                </a:solidFill>
                <a:latin typeface="Century Gothic"/>
                <a:cs typeface="Century Gothic"/>
              </a:rPr>
              <a:t>Start with three test electrodes having different surface finish, and send them to commercial </a:t>
            </a:r>
            <a:r>
              <a:rPr lang="en-US" sz="2400" dirty="0" err="1" smtClean="0">
                <a:solidFill>
                  <a:schemeClr val="tx1">
                    <a:lumMod val="75000"/>
                    <a:lumOff val="25000"/>
                  </a:schemeClr>
                </a:solidFill>
                <a:latin typeface="Century Gothic"/>
                <a:cs typeface="Century Gothic"/>
              </a:rPr>
              <a:t>electropolishing</a:t>
            </a:r>
            <a:r>
              <a:rPr lang="en-US" sz="2400" dirty="0" smtClean="0">
                <a:solidFill>
                  <a:schemeClr val="tx1">
                    <a:lumMod val="75000"/>
                    <a:lumOff val="25000"/>
                  </a:schemeClr>
                </a:solidFill>
                <a:latin typeface="Century Gothic"/>
                <a:cs typeface="Century Gothic"/>
              </a:rPr>
              <a:t> company</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18</a:t>
            </a:fld>
            <a:endParaRPr lang="en-US" dirty="0"/>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2986052" y="2940628"/>
            <a:ext cx="6045345" cy="2846300"/>
          </a:xfrm>
          <a:prstGeom prst="rect">
            <a:avLst/>
          </a:prstGeom>
          <a:noFill/>
          <a:ln>
            <a:noFill/>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6052" y="964841"/>
            <a:ext cx="6157948" cy="171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0102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err="1" smtClean="0">
                <a:solidFill>
                  <a:schemeClr val="tx1">
                    <a:lumMod val="75000"/>
                    <a:lumOff val="25000"/>
                  </a:schemeClr>
                </a:solidFill>
                <a:latin typeface="Minion Pro"/>
                <a:cs typeface="Minion Pro"/>
              </a:rPr>
              <a:t>Electropolished</a:t>
            </a:r>
            <a:r>
              <a:rPr lang="en-US" sz="4000" cap="small" dirty="0" smtClean="0">
                <a:solidFill>
                  <a:schemeClr val="tx1">
                    <a:lumMod val="75000"/>
                    <a:lumOff val="25000"/>
                  </a:schemeClr>
                </a:solidFill>
                <a:latin typeface="Minion Pro"/>
                <a:cs typeface="Minion Pro"/>
              </a:rPr>
              <a:t> Stainless Steel</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19</a:t>
            </a:fld>
            <a:endParaRPr lang="en-US" dirty="0"/>
          </a:p>
        </p:txBody>
      </p:sp>
      <p:grpSp>
        <p:nvGrpSpPr>
          <p:cNvPr id="7" name="Group 6"/>
          <p:cNvGrpSpPr/>
          <p:nvPr/>
        </p:nvGrpSpPr>
        <p:grpSpPr>
          <a:xfrm>
            <a:off x="2857501" y="1001965"/>
            <a:ext cx="6048204" cy="5490909"/>
            <a:chOff x="457200" y="964841"/>
            <a:chExt cx="5788431" cy="5234202"/>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39091"/>
              <a:ext cx="2877967" cy="515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217" y="964841"/>
              <a:ext cx="2932414" cy="523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Content Placeholder 2"/>
          <p:cNvSpPr>
            <a:spLocks noGrp="1"/>
          </p:cNvSpPr>
          <p:nvPr>
            <p:ph idx="1"/>
          </p:nvPr>
        </p:nvSpPr>
        <p:spPr>
          <a:xfrm>
            <a:off x="197428" y="1095005"/>
            <a:ext cx="2660073" cy="5236179"/>
          </a:xfrm>
        </p:spPr>
        <p:txBody>
          <a:bodyPr>
            <a:normAutofit/>
          </a:bodyPr>
          <a:lstStyle/>
          <a:p>
            <a:pPr marL="228600" indent="-228600">
              <a:buClr>
                <a:schemeClr val="tx1">
                  <a:lumMod val="85000"/>
                  <a:lumOff val="15000"/>
                </a:schemeClr>
              </a:buClr>
            </a:pPr>
            <a:r>
              <a:rPr lang="en-US" sz="2400" dirty="0" smtClean="0">
                <a:solidFill>
                  <a:schemeClr val="tx1">
                    <a:lumMod val="75000"/>
                    <a:lumOff val="25000"/>
                  </a:schemeClr>
                </a:solidFill>
                <a:latin typeface="Century Gothic"/>
                <a:cs typeface="Century Gothic"/>
              </a:rPr>
              <a:t>EP-d electrodes exhibited less variability</a:t>
            </a:r>
          </a:p>
          <a:p>
            <a:pPr marL="228600" indent="-228600">
              <a:buClr>
                <a:schemeClr val="tx1">
                  <a:lumMod val="85000"/>
                  <a:lumOff val="15000"/>
                </a:schemeClr>
              </a:buClr>
            </a:pPr>
            <a:r>
              <a:rPr lang="en-US" sz="2400" dirty="0" smtClean="0">
                <a:solidFill>
                  <a:schemeClr val="tx1">
                    <a:lumMod val="75000"/>
                    <a:lumOff val="25000"/>
                  </a:schemeClr>
                </a:solidFill>
                <a:latin typeface="Century Gothic"/>
                <a:cs typeface="Century Gothic"/>
              </a:rPr>
              <a:t>EP-d electrodes did not respond favorably to gas conditioning</a:t>
            </a:r>
          </a:p>
          <a:p>
            <a:pPr marL="228600" indent="-228600">
              <a:buClr>
                <a:schemeClr val="tx1">
                  <a:lumMod val="85000"/>
                  <a:lumOff val="15000"/>
                </a:schemeClr>
              </a:buClr>
            </a:pPr>
            <a:r>
              <a:rPr lang="en-US" sz="2400" dirty="0" smtClean="0">
                <a:solidFill>
                  <a:schemeClr val="tx1">
                    <a:lumMod val="75000"/>
                    <a:lumOff val="25000"/>
                  </a:schemeClr>
                </a:solidFill>
                <a:latin typeface="Century Gothic"/>
                <a:cs typeface="Century Gothic"/>
              </a:rPr>
              <a:t>Best electrode was DPP-d and EP-d</a:t>
            </a:r>
            <a:endParaRPr lang="en-US" sz="2400" dirty="0">
              <a:solidFill>
                <a:schemeClr val="tx1">
                  <a:lumMod val="75000"/>
                  <a:lumOff val="25000"/>
                </a:schemeClr>
              </a:solidFill>
              <a:latin typeface="Century Gothic"/>
              <a:cs typeface="Century Gothic"/>
            </a:endParaRPr>
          </a:p>
        </p:txBody>
      </p:sp>
      <p:grpSp>
        <p:nvGrpSpPr>
          <p:cNvPr id="3" name="Group 2"/>
          <p:cNvGrpSpPr/>
          <p:nvPr/>
        </p:nvGrpSpPr>
        <p:grpSpPr>
          <a:xfrm>
            <a:off x="3385329" y="1158148"/>
            <a:ext cx="5301471" cy="4988043"/>
            <a:chOff x="3385329" y="1158148"/>
            <a:chExt cx="5301471" cy="4988043"/>
          </a:xfrm>
        </p:grpSpPr>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3385329" y="1158148"/>
              <a:ext cx="5301471" cy="4988042"/>
            </a:xfrm>
            <a:prstGeom prst="rect">
              <a:avLst/>
            </a:prstGeom>
            <a:noFill/>
            <a:ln>
              <a:noFill/>
            </a:ln>
          </p:spPr>
        </p:pic>
        <p:sp>
          <p:nvSpPr>
            <p:cNvPr id="8" name="Oval 7"/>
            <p:cNvSpPr/>
            <p:nvPr/>
          </p:nvSpPr>
          <p:spPr>
            <a:xfrm>
              <a:off x="5595450" y="4000501"/>
              <a:ext cx="881228" cy="214569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059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8281" y="0"/>
            <a:ext cx="8567899" cy="655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108665" y="404037"/>
            <a:ext cx="7180854" cy="3742661"/>
            <a:chOff x="1108665" y="404037"/>
            <a:chExt cx="7180854" cy="3742661"/>
          </a:xfrm>
        </p:grpSpPr>
        <p:sp>
          <p:nvSpPr>
            <p:cNvPr id="3" name="Rectangle 2"/>
            <p:cNvSpPr/>
            <p:nvPr/>
          </p:nvSpPr>
          <p:spPr>
            <a:xfrm>
              <a:off x="2105247" y="404037"/>
              <a:ext cx="5231218" cy="3742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665" y="570392"/>
              <a:ext cx="443865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00639" y="1522146"/>
              <a:ext cx="2288880" cy="1754326"/>
            </a:xfrm>
            <a:prstGeom prst="rect">
              <a:avLst/>
            </a:prstGeom>
            <a:solidFill>
              <a:schemeClr val="bg1">
                <a:lumMod val="95000"/>
              </a:schemeClr>
            </a:solidFill>
            <a:ln w="28575">
              <a:solidFill>
                <a:srgbClr val="FF0000"/>
              </a:solidFill>
            </a:ln>
          </p:spPr>
          <p:txBody>
            <a:bodyPr wrap="square" rtlCol="0">
              <a:spAutoFit/>
            </a:bodyPr>
            <a:lstStyle/>
            <a:p>
              <a:pPr algn="ctr"/>
              <a:r>
                <a:rPr lang="en-US" dirty="0"/>
                <a:t>a</a:t>
              </a:r>
              <a:r>
                <a:rPr lang="en-US" dirty="0" smtClean="0"/>
                <a:t>t AGS, field strength ~ 4.5 MV/m</a:t>
              </a:r>
            </a:p>
            <a:p>
              <a:pPr algn="ctr"/>
              <a:r>
                <a:rPr lang="en-US" dirty="0" smtClean="0"/>
                <a:t>3 cm gap, +/- 67.5 kV?</a:t>
              </a:r>
            </a:p>
            <a:p>
              <a:pPr algn="ctr"/>
              <a:r>
                <a:rPr lang="en-US" dirty="0" smtClean="0"/>
                <a:t>~ 650 m x </a:t>
              </a:r>
              <a:r>
                <a:rPr lang="en-US" dirty="0"/>
                <a:t>2 = </a:t>
              </a:r>
              <a:r>
                <a:rPr lang="en-US" dirty="0" smtClean="0"/>
                <a:t>1300 m of electrode,</a:t>
              </a:r>
            </a:p>
            <a:p>
              <a:pPr algn="ctr"/>
              <a:r>
                <a:rPr lang="en-US" dirty="0" smtClean="0"/>
                <a:t>height 20 </a:t>
              </a:r>
              <a:r>
                <a:rPr lang="en-US" dirty="0"/>
                <a:t>cm</a:t>
              </a:r>
            </a:p>
          </p:txBody>
        </p:sp>
      </p:grpSp>
    </p:spTree>
    <p:extLst>
      <p:ext uri="{BB962C8B-B14F-4D97-AF65-F5344CB8AC3E}">
        <p14:creationId xmlns:p14="http://schemas.microsoft.com/office/powerpoint/2010/main" val="478411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fontScale="90000"/>
          </a:bodyPr>
          <a:lstStyle/>
          <a:p>
            <a:r>
              <a:rPr lang="en-US" sz="4000" cap="small" dirty="0" smtClean="0">
                <a:solidFill>
                  <a:schemeClr val="tx1">
                    <a:lumMod val="75000"/>
                    <a:lumOff val="25000"/>
                  </a:schemeClr>
                </a:solidFill>
                <a:latin typeface="Minion Pro"/>
                <a:cs typeface="Minion Pro"/>
              </a:rPr>
              <a:t>Barrel Polishing of Stainless Steel</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20</a:t>
            </a:fld>
            <a:endParaRPr lang="en-US" dirty="0"/>
          </a:p>
        </p:txBody>
      </p:sp>
      <p:pic>
        <p:nvPicPr>
          <p:cNvPr id="6146" name="Picture 2" descr="G:\my_pix\10161409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472" y="1077838"/>
            <a:ext cx="6234545" cy="467590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078340" y="1927505"/>
            <a:ext cx="7384796" cy="4227377"/>
            <a:chOff x="1078340" y="1927505"/>
            <a:chExt cx="7384796" cy="4227377"/>
          </a:xfrm>
        </p:grpSpPr>
        <p:pic>
          <p:nvPicPr>
            <p:cNvPr id="7" name="Picture 2" descr="F:\my_pix\1009141359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340" y="1927505"/>
              <a:ext cx="5636502" cy="42273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951" y="5292082"/>
              <a:ext cx="4091185" cy="461665"/>
            </a:xfrm>
            <a:prstGeom prst="rect">
              <a:avLst/>
            </a:prstGeom>
            <a:solidFill>
              <a:schemeClr val="bg2"/>
            </a:solidFill>
            <a:ln w="38100">
              <a:solidFill>
                <a:srgbClr val="FF0000"/>
              </a:solidFill>
            </a:ln>
          </p:spPr>
          <p:txBody>
            <a:bodyPr wrap="none" rtlCol="0">
              <a:spAutoFit/>
            </a:bodyPr>
            <a:lstStyle/>
            <a:p>
              <a:r>
                <a:rPr lang="en-US" sz="2400" dirty="0" smtClean="0">
                  <a:latin typeface="Century Gothic" panose="020B0502020202020204" pitchFamily="34" charset="0"/>
                </a:rPr>
                <a:t>On our to-do list for testing</a:t>
              </a:r>
              <a:endParaRPr lang="en-US" sz="2400" dirty="0">
                <a:latin typeface="Century Gothic" panose="020B0502020202020204" pitchFamily="34" charset="0"/>
              </a:endParaRPr>
            </a:p>
          </p:txBody>
        </p:sp>
      </p:grpSp>
    </p:spTree>
    <p:extLst>
      <p:ext uri="{BB962C8B-B14F-4D97-AF65-F5344CB8AC3E}">
        <p14:creationId xmlns:p14="http://schemas.microsoft.com/office/powerpoint/2010/main" val="8604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3200" cap="small" dirty="0" smtClean="0">
                <a:solidFill>
                  <a:schemeClr val="tx1">
                    <a:lumMod val="75000"/>
                    <a:lumOff val="25000"/>
                  </a:schemeClr>
                </a:solidFill>
                <a:latin typeface="Minion Pro"/>
                <a:cs typeface="Minion Pro"/>
              </a:rPr>
              <a:t>Buffered Chemical Polishing of Niobium </a:t>
            </a:r>
            <a:endParaRPr lang="en-US" sz="32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290946" y="1171356"/>
            <a:ext cx="8562108" cy="5236179"/>
          </a:xfrm>
        </p:spPr>
        <p:txBody>
          <a:bodyPr>
            <a:normAutofit/>
          </a:bodyPr>
          <a:lstStyle/>
          <a:p>
            <a:pPr lvl="0"/>
            <a:r>
              <a:rPr lang="en-GB" sz="2400" dirty="0">
                <a:latin typeface="Century Gothic" panose="020B0502020202020204" pitchFamily="34" charset="0"/>
              </a:rPr>
              <a:t>Receive the electrode from the machine shop with “32” surface finish </a:t>
            </a:r>
            <a:endParaRPr lang="en-GB" sz="2400" dirty="0" smtClean="0">
              <a:latin typeface="Century Gothic" panose="020B0502020202020204" pitchFamily="34" charset="0"/>
            </a:endParaRPr>
          </a:p>
          <a:p>
            <a:pPr lvl="0"/>
            <a:r>
              <a:rPr lang="en-GB" sz="2400" dirty="0" smtClean="0">
                <a:latin typeface="Century Gothic" panose="020B0502020202020204" pitchFamily="34" charset="0"/>
              </a:rPr>
              <a:t>Silicon </a:t>
            </a:r>
            <a:r>
              <a:rPr lang="en-GB" sz="2400" dirty="0">
                <a:latin typeface="Century Gothic" panose="020B0502020202020204" pitchFamily="34" charset="0"/>
              </a:rPr>
              <a:t>carbide polishing with 600 grit paper, if necessary, to remove obvious visible scratches</a:t>
            </a:r>
            <a:endParaRPr lang="en-US" sz="2400" dirty="0">
              <a:latin typeface="Century Gothic" panose="020B0502020202020204" pitchFamily="34" charset="0"/>
            </a:endParaRPr>
          </a:p>
          <a:p>
            <a:pPr lvl="0"/>
            <a:r>
              <a:rPr lang="en-GB" sz="2400" dirty="0">
                <a:latin typeface="Century Gothic" panose="020B0502020202020204" pitchFamily="34" charset="0"/>
              </a:rPr>
              <a:t>Solvent cleaning in ultrasonic bath of alkali solution</a:t>
            </a:r>
            <a:endParaRPr lang="en-US" sz="2400" dirty="0">
              <a:latin typeface="Century Gothic" panose="020B0502020202020204" pitchFamily="34" charset="0"/>
            </a:endParaRPr>
          </a:p>
          <a:p>
            <a:pPr lvl="0"/>
            <a:r>
              <a:rPr lang="en-GB" sz="2400" dirty="0">
                <a:latin typeface="Century Gothic" panose="020B0502020202020204" pitchFamily="34" charset="0"/>
              </a:rPr>
              <a:t>Buffered-chemical polishing to remove ~ 100 </a:t>
            </a:r>
            <a:r>
              <a:rPr lang="en-GB" sz="2400" dirty="0">
                <a:latin typeface="Symbol" panose="05050102010706020507" pitchFamily="18" charset="2"/>
              </a:rPr>
              <a:t>m</a:t>
            </a:r>
            <a:r>
              <a:rPr lang="en-GB" sz="2400" dirty="0">
                <a:latin typeface="Century Gothic" panose="020B0502020202020204" pitchFamily="34" charset="0"/>
              </a:rPr>
              <a:t>m material</a:t>
            </a:r>
            <a:endParaRPr lang="en-US" sz="2400" dirty="0">
              <a:latin typeface="Century Gothic" panose="020B0502020202020204" pitchFamily="34" charset="0"/>
            </a:endParaRPr>
          </a:p>
          <a:p>
            <a:pPr lvl="0"/>
            <a:r>
              <a:rPr lang="en-GB" sz="2400" dirty="0">
                <a:latin typeface="Century Gothic" panose="020B0502020202020204" pitchFamily="34" charset="0"/>
              </a:rPr>
              <a:t>High pressure rinsing (1200 psi) for 20 minutes with ultrapure de-ionized water with resistivity &gt; 18 </a:t>
            </a:r>
            <a:r>
              <a:rPr lang="en-GB" sz="2400" dirty="0" err="1">
                <a:latin typeface="Century Gothic" panose="020B0502020202020204" pitchFamily="34" charset="0"/>
              </a:rPr>
              <a:t>M</a:t>
            </a:r>
            <a:r>
              <a:rPr lang="en-GB" sz="2400" dirty="0" err="1">
                <a:latin typeface="Symbol" panose="05050102010706020507" pitchFamily="18" charset="2"/>
              </a:rPr>
              <a:t>W</a:t>
            </a:r>
            <a:r>
              <a:rPr lang="en-GB" sz="2400" dirty="0" err="1">
                <a:latin typeface="Century Gothic" panose="020B0502020202020204" pitchFamily="34" charset="0"/>
              </a:rPr>
              <a:t>cm</a:t>
            </a:r>
            <a:r>
              <a:rPr lang="en-GB" sz="2400" dirty="0">
                <a:latin typeface="Century Gothic" panose="020B0502020202020204" pitchFamily="34" charset="0"/>
              </a:rPr>
              <a:t>.</a:t>
            </a:r>
            <a:endParaRPr lang="en-US" sz="2400" dirty="0">
              <a:latin typeface="Century Gothic" panose="020B0502020202020204" pitchFamily="34" charset="0"/>
            </a:endParaRPr>
          </a:p>
          <a:p>
            <a:pPr lvl="0"/>
            <a:r>
              <a:rPr lang="en-GB" sz="2400" dirty="0">
                <a:latin typeface="Century Gothic" panose="020B0502020202020204" pitchFamily="34" charset="0"/>
              </a:rPr>
              <a:t>High temperature (900</a:t>
            </a:r>
            <a:r>
              <a:rPr lang="en-GB" sz="2400" baseline="30000" dirty="0">
                <a:latin typeface="Century Gothic" panose="020B0502020202020204" pitchFamily="34" charset="0"/>
              </a:rPr>
              <a:t>o</a:t>
            </a:r>
            <a:r>
              <a:rPr lang="en-GB" sz="2400" dirty="0">
                <a:latin typeface="Century Gothic" panose="020B0502020202020204" pitchFamily="34" charset="0"/>
              </a:rPr>
              <a:t>C) vacuum degas for one hour</a:t>
            </a:r>
            <a:endParaRPr lang="en-US" sz="2400" dirty="0">
              <a:latin typeface="Century Gothic" panose="020B0502020202020204" pitchFamily="34" charset="0"/>
            </a:endParaRPr>
          </a:p>
        </p:txBody>
      </p:sp>
      <p:cxnSp>
        <p:nvCxnSpPr>
          <p:cNvPr id="5" name="Straight Connector 4"/>
          <p:cNvCxnSpPr/>
          <p:nvPr/>
        </p:nvCxnSpPr>
        <p:spPr>
          <a:xfrm>
            <a:off x="457200" y="982940"/>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21</a:t>
            </a:fld>
            <a:endParaRPr lang="en-US" dirty="0"/>
          </a:p>
        </p:txBody>
      </p:sp>
    </p:spTree>
    <p:extLst>
      <p:ext uri="{BB962C8B-B14F-4D97-AF65-F5344CB8AC3E}">
        <p14:creationId xmlns:p14="http://schemas.microsoft.com/office/powerpoint/2010/main" val="3029360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I to V curves for Niobium</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Text goes here</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22</a:t>
            </a:fld>
            <a:endParaRPr lang="en-US" dirty="0"/>
          </a:p>
        </p:txBody>
      </p:sp>
      <p:grpSp>
        <p:nvGrpSpPr>
          <p:cNvPr id="7" name="Group 6"/>
          <p:cNvGrpSpPr/>
          <p:nvPr/>
        </p:nvGrpSpPr>
        <p:grpSpPr>
          <a:xfrm>
            <a:off x="187036" y="1036589"/>
            <a:ext cx="8769927" cy="5396047"/>
            <a:chOff x="0" y="482600"/>
            <a:chExt cx="9144000" cy="5870661"/>
          </a:xfrm>
        </p:grpSpPr>
        <p:pic>
          <p:nvPicPr>
            <p:cNvPr id="8" name="Picture 7"/>
            <p:cNvPicPr>
              <a:picLocks noChangeAspect="1"/>
            </p:cNvPicPr>
            <p:nvPr/>
          </p:nvPicPr>
          <p:blipFill>
            <a:blip r:embed="rId4"/>
            <a:stretch>
              <a:fillRect/>
            </a:stretch>
          </p:blipFill>
          <p:spPr>
            <a:xfrm>
              <a:off x="0" y="482600"/>
              <a:ext cx="9144000" cy="5870661"/>
            </a:xfrm>
            <a:prstGeom prst="rect">
              <a:avLst/>
            </a:prstGeom>
          </p:spPr>
        </p:pic>
        <p:sp>
          <p:nvSpPr>
            <p:cNvPr id="9" name="TextBox 8"/>
            <p:cNvSpPr txBox="1"/>
            <p:nvPr/>
          </p:nvSpPr>
          <p:spPr>
            <a:xfrm>
              <a:off x="1335512" y="772548"/>
              <a:ext cx="948005" cy="401817"/>
            </a:xfrm>
            <a:prstGeom prst="rect">
              <a:avLst/>
            </a:prstGeom>
            <a:solidFill>
              <a:schemeClr val="bg1"/>
            </a:solidFill>
          </p:spPr>
          <p:txBody>
            <a:bodyPr wrap="none" rtlCol="0">
              <a:spAutoFit/>
            </a:bodyPr>
            <a:lstStyle/>
            <a:p>
              <a:r>
                <a:rPr lang="en-US" b="1" dirty="0" smtClean="0">
                  <a:solidFill>
                    <a:srgbClr val="0070C0"/>
                  </a:solidFill>
                  <a:latin typeface="Cambria"/>
                  <a:cs typeface="Cambria"/>
                </a:rPr>
                <a:t>304-SS</a:t>
              </a:r>
              <a:endParaRPr lang="en-US" b="1" dirty="0">
                <a:solidFill>
                  <a:srgbClr val="0070C0"/>
                </a:solidFill>
                <a:latin typeface="Cambria"/>
                <a:cs typeface="Cambria"/>
              </a:endParaRPr>
            </a:p>
          </p:txBody>
        </p:sp>
        <p:sp>
          <p:nvSpPr>
            <p:cNvPr id="10" name="TextBox 9"/>
            <p:cNvSpPr txBox="1"/>
            <p:nvPr/>
          </p:nvSpPr>
          <p:spPr>
            <a:xfrm>
              <a:off x="5965789" y="785642"/>
              <a:ext cx="1695980" cy="401817"/>
            </a:xfrm>
            <a:prstGeom prst="rect">
              <a:avLst/>
            </a:prstGeom>
            <a:solidFill>
              <a:schemeClr val="bg1"/>
            </a:solidFill>
          </p:spPr>
          <p:txBody>
            <a:bodyPr wrap="none" rtlCol="0">
              <a:spAutoFit/>
            </a:bodyPr>
            <a:lstStyle/>
            <a:p>
              <a:r>
                <a:rPr lang="en-US" b="1" dirty="0" smtClean="0">
                  <a:solidFill>
                    <a:srgbClr val="FF0000"/>
                  </a:solidFill>
                  <a:latin typeface="Cambria"/>
                  <a:cs typeface="Cambria"/>
                </a:rPr>
                <a:t>Fine Grain </a:t>
              </a:r>
              <a:r>
                <a:rPr lang="en-US" b="1" dirty="0" err="1" smtClean="0">
                  <a:solidFill>
                    <a:srgbClr val="FF0000"/>
                  </a:solidFill>
                  <a:latin typeface="Cambria"/>
                  <a:cs typeface="Cambria"/>
                </a:rPr>
                <a:t>Nb</a:t>
              </a:r>
              <a:endParaRPr lang="en-US" b="1" dirty="0">
                <a:solidFill>
                  <a:srgbClr val="FF0000"/>
                </a:solidFill>
                <a:latin typeface="Cambria"/>
                <a:cs typeface="Cambria"/>
              </a:endParaRPr>
            </a:p>
          </p:txBody>
        </p:sp>
        <p:sp>
          <p:nvSpPr>
            <p:cNvPr id="11" name="TextBox 10"/>
            <p:cNvSpPr txBox="1"/>
            <p:nvPr/>
          </p:nvSpPr>
          <p:spPr>
            <a:xfrm>
              <a:off x="1204580" y="3513777"/>
              <a:ext cx="1838048" cy="401817"/>
            </a:xfrm>
            <a:prstGeom prst="rect">
              <a:avLst/>
            </a:prstGeom>
            <a:solidFill>
              <a:schemeClr val="bg1"/>
            </a:solidFill>
          </p:spPr>
          <p:txBody>
            <a:bodyPr wrap="none" rtlCol="0">
              <a:spAutoFit/>
            </a:bodyPr>
            <a:lstStyle/>
            <a:p>
              <a:r>
                <a:rPr lang="en-US" b="1" dirty="0" smtClean="0">
                  <a:solidFill>
                    <a:srgbClr val="FF0000"/>
                  </a:solidFill>
                  <a:latin typeface="Cambria"/>
                  <a:cs typeface="Cambria"/>
                </a:rPr>
                <a:t>Large Grain </a:t>
              </a:r>
              <a:r>
                <a:rPr lang="en-US" b="1" dirty="0" err="1" smtClean="0">
                  <a:solidFill>
                    <a:srgbClr val="FF0000"/>
                  </a:solidFill>
                  <a:latin typeface="Cambria"/>
                  <a:cs typeface="Cambria"/>
                </a:rPr>
                <a:t>Nb</a:t>
              </a:r>
              <a:endParaRPr lang="en-US" b="1" dirty="0">
                <a:solidFill>
                  <a:srgbClr val="FF0000"/>
                </a:solidFill>
                <a:latin typeface="Cambria"/>
                <a:cs typeface="Cambria"/>
              </a:endParaRPr>
            </a:p>
          </p:txBody>
        </p:sp>
        <p:sp>
          <p:nvSpPr>
            <p:cNvPr id="12" name="TextBox 11"/>
            <p:cNvSpPr txBox="1"/>
            <p:nvPr/>
          </p:nvSpPr>
          <p:spPr>
            <a:xfrm>
              <a:off x="5260053" y="3634943"/>
              <a:ext cx="2047370" cy="401817"/>
            </a:xfrm>
            <a:prstGeom prst="rect">
              <a:avLst/>
            </a:prstGeom>
            <a:solidFill>
              <a:schemeClr val="bg1"/>
            </a:solidFill>
          </p:spPr>
          <p:txBody>
            <a:bodyPr wrap="none" rtlCol="0">
              <a:spAutoFit/>
            </a:bodyPr>
            <a:lstStyle/>
            <a:p>
              <a:r>
                <a:rPr lang="en-US" b="1" dirty="0" smtClean="0">
                  <a:solidFill>
                    <a:srgbClr val="FF0000"/>
                  </a:solidFill>
                  <a:latin typeface="Cambria"/>
                  <a:cs typeface="Cambria"/>
                </a:rPr>
                <a:t>Single Crystal </a:t>
              </a:r>
              <a:r>
                <a:rPr lang="en-US" b="1" dirty="0" err="1" smtClean="0">
                  <a:solidFill>
                    <a:srgbClr val="FF0000"/>
                  </a:solidFill>
                  <a:latin typeface="Cambria"/>
                  <a:cs typeface="Cambria"/>
                </a:rPr>
                <a:t>Nb</a:t>
              </a:r>
              <a:endParaRPr lang="en-US" b="1" dirty="0">
                <a:solidFill>
                  <a:srgbClr val="FF0000"/>
                </a:solidFill>
                <a:latin typeface="Cambria"/>
                <a:cs typeface="Cambria"/>
              </a:endParaRPr>
            </a:p>
          </p:txBody>
        </p:sp>
      </p:grpSp>
    </p:spTree>
    <p:extLst>
      <p:ext uri="{BB962C8B-B14F-4D97-AF65-F5344CB8AC3E}">
        <p14:creationId xmlns:p14="http://schemas.microsoft.com/office/powerpoint/2010/main" val="750883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FE results of BCP-</a:t>
            </a:r>
            <a:r>
              <a:rPr lang="en-US" sz="4000" cap="small" dirty="0" err="1" smtClean="0">
                <a:solidFill>
                  <a:schemeClr val="tx1">
                    <a:lumMod val="75000"/>
                    <a:lumOff val="25000"/>
                  </a:schemeClr>
                </a:solidFill>
                <a:latin typeface="Minion Pro"/>
                <a:cs typeface="Minion Pro"/>
              </a:rPr>
              <a:t>ed</a:t>
            </a:r>
            <a:r>
              <a:rPr lang="en-US" sz="4000" cap="small" dirty="0" smtClean="0">
                <a:solidFill>
                  <a:schemeClr val="tx1">
                    <a:lumMod val="75000"/>
                    <a:lumOff val="25000"/>
                  </a:schemeClr>
                </a:solidFill>
                <a:latin typeface="Minion Pro"/>
                <a:cs typeface="Minion Pro"/>
              </a:rPr>
              <a:t> Niobium</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Field strength at which the electrode exhibited 100pA of field emission, post krypton gas conditioning</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“&gt;” symbol….the electrode did not produce 100pA of field emission</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23</a:t>
            </a:fld>
            <a:endParaRPr lang="en-US" dirty="0"/>
          </a:p>
        </p:txBody>
      </p:sp>
      <p:grpSp>
        <p:nvGrpSpPr>
          <p:cNvPr id="4" name="Group 3"/>
          <p:cNvGrpSpPr/>
          <p:nvPr/>
        </p:nvGrpSpPr>
        <p:grpSpPr>
          <a:xfrm>
            <a:off x="0" y="3652982"/>
            <a:ext cx="9144000" cy="1740196"/>
            <a:chOff x="0" y="2489200"/>
            <a:chExt cx="9144000" cy="1740196"/>
          </a:xfrm>
        </p:grpSpPr>
        <p:pic>
          <p:nvPicPr>
            <p:cNvPr id="7" name="Picture 6"/>
            <p:cNvPicPr>
              <a:picLocks noChangeAspect="1"/>
            </p:cNvPicPr>
            <p:nvPr/>
          </p:nvPicPr>
          <p:blipFill>
            <a:blip r:embed="rId4"/>
            <a:stretch>
              <a:fillRect/>
            </a:stretch>
          </p:blipFill>
          <p:spPr>
            <a:xfrm>
              <a:off x="0" y="2628900"/>
              <a:ext cx="9144000" cy="1574948"/>
            </a:xfrm>
            <a:prstGeom prst="rect">
              <a:avLst/>
            </a:prstGeom>
          </p:spPr>
        </p:pic>
        <p:sp>
          <p:nvSpPr>
            <p:cNvPr id="8" name="Oval 7"/>
            <p:cNvSpPr/>
            <p:nvPr/>
          </p:nvSpPr>
          <p:spPr>
            <a:xfrm>
              <a:off x="3175000" y="2489200"/>
              <a:ext cx="736600" cy="1727348"/>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130800" y="2502048"/>
              <a:ext cx="736600" cy="1727348"/>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5875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Niobium Electrodes</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964841"/>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More evidence that there’s more to field emission than topography</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24</a:t>
            </a:fld>
            <a:endParaRPr lang="en-US" dirty="0"/>
          </a:p>
        </p:txBody>
      </p:sp>
      <p:grpSp>
        <p:nvGrpSpPr>
          <p:cNvPr id="7" name="Group 6"/>
          <p:cNvGrpSpPr/>
          <p:nvPr/>
        </p:nvGrpSpPr>
        <p:grpSpPr>
          <a:xfrm>
            <a:off x="1356904" y="1826938"/>
            <a:ext cx="6696738" cy="4486905"/>
            <a:chOff x="828842" y="230833"/>
            <a:chExt cx="7486316" cy="5756688"/>
          </a:xfrm>
        </p:grpSpPr>
        <p:grpSp>
          <p:nvGrpSpPr>
            <p:cNvPr id="8" name="Group 7"/>
            <p:cNvGrpSpPr/>
            <p:nvPr/>
          </p:nvGrpSpPr>
          <p:grpSpPr>
            <a:xfrm>
              <a:off x="828842" y="230833"/>
              <a:ext cx="7486316" cy="5756688"/>
              <a:chOff x="828842" y="1"/>
              <a:chExt cx="7486316" cy="5756688"/>
            </a:xfrm>
          </p:grpSpPr>
          <p:grpSp>
            <p:nvGrpSpPr>
              <p:cNvPr id="10" name="Group 9"/>
              <p:cNvGrpSpPr/>
              <p:nvPr/>
            </p:nvGrpSpPr>
            <p:grpSpPr>
              <a:xfrm>
                <a:off x="828842" y="1"/>
                <a:ext cx="7486316" cy="5756688"/>
                <a:chOff x="828842" y="1"/>
                <a:chExt cx="7486316" cy="5756688"/>
              </a:xfrm>
            </p:grpSpPr>
            <p:grpSp>
              <p:nvGrpSpPr>
                <p:cNvPr id="12" name="Group 11"/>
                <p:cNvGrpSpPr/>
                <p:nvPr/>
              </p:nvGrpSpPr>
              <p:grpSpPr>
                <a:xfrm>
                  <a:off x="828842" y="1"/>
                  <a:ext cx="7486316" cy="5756688"/>
                  <a:chOff x="828842" y="1"/>
                  <a:chExt cx="7486316" cy="5756688"/>
                </a:xfrm>
              </p:grpSpPr>
              <p:pic>
                <p:nvPicPr>
                  <p:cNvPr id="15" name="Picture 14"/>
                  <p:cNvPicPr>
                    <a:picLocks noChangeAspect="1"/>
                  </p:cNvPicPr>
                  <p:nvPr/>
                </p:nvPicPr>
                <p:blipFill>
                  <a:blip r:embed="rId4"/>
                  <a:stretch>
                    <a:fillRect/>
                  </a:stretch>
                </p:blipFill>
                <p:spPr>
                  <a:xfrm>
                    <a:off x="828842" y="1"/>
                    <a:ext cx="7486316" cy="5756688"/>
                  </a:xfrm>
                  <a:prstGeom prst="rect">
                    <a:avLst/>
                  </a:prstGeom>
                </p:spPr>
              </p:pic>
              <p:sp>
                <p:nvSpPr>
                  <p:cNvPr id="16" name="TextBox 15"/>
                  <p:cNvSpPr txBox="1"/>
                  <p:nvPr/>
                </p:nvSpPr>
                <p:spPr>
                  <a:xfrm>
                    <a:off x="907472" y="133699"/>
                    <a:ext cx="2864427" cy="461665"/>
                  </a:xfrm>
                  <a:prstGeom prst="rect">
                    <a:avLst/>
                  </a:prstGeom>
                  <a:solidFill>
                    <a:schemeClr val="tx1"/>
                  </a:solidFill>
                </p:spPr>
                <p:txBody>
                  <a:bodyPr wrap="square" rtlCol="0">
                    <a:spAutoFit/>
                  </a:bodyPr>
                  <a:lstStyle/>
                  <a:p>
                    <a:pPr algn="ctr"/>
                    <a:r>
                      <a:rPr lang="en-US" sz="1600" dirty="0" smtClean="0">
                        <a:solidFill>
                          <a:srgbClr val="FFFFFF"/>
                        </a:solidFill>
                      </a:rPr>
                      <a:t>SS Roughness: </a:t>
                    </a:r>
                    <a:r>
                      <a:rPr lang="en-US" sz="1600" dirty="0">
                        <a:solidFill>
                          <a:srgbClr val="FFFFFF"/>
                        </a:solidFill>
                      </a:rPr>
                      <a:t>10.9 </a:t>
                    </a:r>
                    <a:r>
                      <a:rPr lang="en-US" sz="1600" dirty="0" smtClean="0">
                        <a:solidFill>
                          <a:srgbClr val="FFFFFF"/>
                        </a:solidFill>
                      </a:rPr>
                      <a:t>nm </a:t>
                    </a:r>
                    <a:br>
                      <a:rPr lang="en-US" sz="1600" dirty="0" smtClean="0">
                        <a:solidFill>
                          <a:srgbClr val="FFFFFF"/>
                        </a:solidFill>
                      </a:rPr>
                    </a:br>
                    <a:endParaRPr lang="en-US" sz="800" dirty="0">
                      <a:solidFill>
                        <a:srgbClr val="FFFFFF"/>
                      </a:solidFill>
                    </a:endParaRPr>
                  </a:p>
                </p:txBody>
              </p:sp>
            </p:grpSp>
            <p:sp>
              <p:nvSpPr>
                <p:cNvPr id="13" name="TextBox 12"/>
                <p:cNvSpPr txBox="1"/>
                <p:nvPr/>
              </p:nvSpPr>
              <p:spPr>
                <a:xfrm>
                  <a:off x="4749800" y="99488"/>
                  <a:ext cx="2984500" cy="461665"/>
                </a:xfrm>
                <a:prstGeom prst="rect">
                  <a:avLst/>
                </a:prstGeom>
                <a:solidFill>
                  <a:schemeClr val="tx1"/>
                </a:solidFill>
              </p:spPr>
              <p:txBody>
                <a:bodyPr wrap="square" rtlCol="0">
                  <a:spAutoFit/>
                </a:bodyPr>
                <a:lstStyle/>
                <a:p>
                  <a:pPr algn="ctr"/>
                  <a:r>
                    <a:rPr lang="en-US" sz="1600" dirty="0" err="1" smtClean="0">
                      <a:solidFill>
                        <a:schemeClr val="bg1"/>
                      </a:solidFill>
                    </a:rPr>
                    <a:t>FGNb</a:t>
                  </a:r>
                  <a:r>
                    <a:rPr lang="en-US" sz="1600" dirty="0" smtClean="0">
                      <a:solidFill>
                        <a:schemeClr val="bg1"/>
                      </a:solidFill>
                    </a:rPr>
                    <a:t> Roughness: 215.1 nm</a:t>
                  </a:r>
                  <a:br>
                    <a:rPr lang="en-US" sz="1600" dirty="0" smtClean="0">
                      <a:solidFill>
                        <a:schemeClr val="bg1"/>
                      </a:solidFill>
                    </a:rPr>
                  </a:br>
                  <a:r>
                    <a:rPr lang="en-US" sz="800" dirty="0" smtClean="0">
                      <a:solidFill>
                        <a:schemeClr val="bg1"/>
                      </a:solidFill>
                    </a:rPr>
                    <a:t> </a:t>
                  </a:r>
                  <a:endParaRPr lang="en-US" sz="800" dirty="0">
                    <a:solidFill>
                      <a:schemeClr val="bg1"/>
                    </a:solidFill>
                  </a:endParaRPr>
                </a:p>
              </p:txBody>
            </p:sp>
            <p:sp>
              <p:nvSpPr>
                <p:cNvPr id="14" name="TextBox 13"/>
                <p:cNvSpPr txBox="1"/>
                <p:nvPr/>
              </p:nvSpPr>
              <p:spPr>
                <a:xfrm>
                  <a:off x="879642" y="2959101"/>
                  <a:ext cx="3019258" cy="338554"/>
                </a:xfrm>
                <a:prstGeom prst="rect">
                  <a:avLst/>
                </a:prstGeom>
                <a:solidFill>
                  <a:schemeClr val="tx1"/>
                </a:solidFill>
              </p:spPr>
              <p:txBody>
                <a:bodyPr wrap="square" rtlCol="0">
                  <a:spAutoFit/>
                </a:bodyPr>
                <a:lstStyle/>
                <a:p>
                  <a:pPr algn="ctr"/>
                  <a:r>
                    <a:rPr lang="en-US" sz="1600" dirty="0" err="1" smtClean="0">
                      <a:solidFill>
                        <a:srgbClr val="FFFFFF"/>
                      </a:solidFill>
                    </a:rPr>
                    <a:t>LGNb</a:t>
                  </a:r>
                  <a:r>
                    <a:rPr lang="en-US" sz="1600" dirty="0" smtClean="0">
                      <a:solidFill>
                        <a:srgbClr val="FFFFFF"/>
                      </a:solidFill>
                    </a:rPr>
                    <a:t> Roughness: </a:t>
                  </a:r>
                  <a:r>
                    <a:rPr lang="en-US" sz="1600" dirty="0">
                      <a:solidFill>
                        <a:srgbClr val="FFFFFF"/>
                      </a:solidFill>
                    </a:rPr>
                    <a:t>141.01 </a:t>
                  </a:r>
                  <a:r>
                    <a:rPr lang="en-US" sz="1600" dirty="0" smtClean="0">
                      <a:solidFill>
                        <a:srgbClr val="FFFFFF"/>
                      </a:solidFill>
                    </a:rPr>
                    <a:t>nm</a:t>
                  </a:r>
                  <a:endParaRPr lang="en-US" sz="1600" dirty="0">
                    <a:solidFill>
                      <a:srgbClr val="FFFFFF"/>
                    </a:solidFill>
                  </a:endParaRPr>
                </a:p>
              </p:txBody>
            </p:sp>
          </p:grpSp>
          <p:sp>
            <p:nvSpPr>
              <p:cNvPr id="11" name="TextBox 10"/>
              <p:cNvSpPr txBox="1"/>
              <p:nvPr/>
            </p:nvSpPr>
            <p:spPr>
              <a:xfrm>
                <a:off x="7200900" y="2933702"/>
                <a:ext cx="558800" cy="482598"/>
              </a:xfrm>
              <a:prstGeom prst="rect">
                <a:avLst/>
              </a:prstGeom>
              <a:solidFill>
                <a:schemeClr val="tx1"/>
              </a:solidFill>
            </p:spPr>
            <p:txBody>
              <a:bodyPr wrap="square" rtlCol="0">
                <a:spAutoFit/>
              </a:bodyPr>
              <a:lstStyle/>
              <a:p>
                <a:endParaRPr lang="en-US" dirty="0"/>
              </a:p>
            </p:txBody>
          </p:sp>
        </p:grpSp>
        <p:sp>
          <p:nvSpPr>
            <p:cNvPr id="9" name="TextBox 8"/>
            <p:cNvSpPr txBox="1"/>
            <p:nvPr/>
          </p:nvSpPr>
          <p:spPr>
            <a:xfrm>
              <a:off x="4813300" y="3164534"/>
              <a:ext cx="2832100" cy="338554"/>
            </a:xfrm>
            <a:prstGeom prst="rect">
              <a:avLst/>
            </a:prstGeom>
            <a:solidFill>
              <a:schemeClr val="tx1"/>
            </a:solidFill>
          </p:spPr>
          <p:txBody>
            <a:bodyPr wrap="square" rtlCol="0">
              <a:spAutoFit/>
            </a:bodyPr>
            <a:lstStyle/>
            <a:p>
              <a:pPr algn="ctr"/>
              <a:r>
                <a:rPr lang="en-US" sz="1600" dirty="0" err="1" smtClean="0">
                  <a:solidFill>
                    <a:srgbClr val="FFFFFF"/>
                  </a:solidFill>
                </a:rPr>
                <a:t>SCNb</a:t>
              </a:r>
              <a:r>
                <a:rPr lang="en-US" sz="1600" dirty="0" smtClean="0">
                  <a:solidFill>
                    <a:srgbClr val="FFFFFF"/>
                  </a:solidFill>
                </a:rPr>
                <a:t> Roughness: </a:t>
              </a:r>
              <a:r>
                <a:rPr lang="en-US" sz="1600" dirty="0">
                  <a:solidFill>
                    <a:srgbClr val="FFFFFF"/>
                  </a:solidFill>
                </a:rPr>
                <a:t>17.6 </a:t>
              </a:r>
              <a:r>
                <a:rPr lang="en-US" sz="1600" dirty="0" smtClean="0">
                  <a:solidFill>
                    <a:srgbClr val="FFFFFF"/>
                  </a:solidFill>
                </a:rPr>
                <a:t>nm</a:t>
              </a:r>
              <a:endParaRPr lang="en-US" sz="1600" dirty="0">
                <a:solidFill>
                  <a:srgbClr val="FFFFFF"/>
                </a:solidFill>
              </a:endParaRPr>
            </a:p>
          </p:txBody>
        </p:sp>
      </p:grpSp>
      <p:sp>
        <p:nvSpPr>
          <p:cNvPr id="4" name="TextBox 3"/>
          <p:cNvSpPr txBox="1"/>
          <p:nvPr/>
        </p:nvSpPr>
        <p:spPr>
          <a:xfrm>
            <a:off x="121098" y="4506540"/>
            <a:ext cx="2562496" cy="369332"/>
          </a:xfrm>
          <a:prstGeom prst="rect">
            <a:avLst/>
          </a:prstGeom>
          <a:solidFill>
            <a:schemeClr val="bg2"/>
          </a:solidFill>
          <a:ln>
            <a:solidFill>
              <a:srgbClr val="FF0000"/>
            </a:solidFill>
          </a:ln>
        </p:spPr>
        <p:txBody>
          <a:bodyPr wrap="none" rtlCol="0">
            <a:spAutoFit/>
          </a:bodyPr>
          <a:lstStyle/>
          <a:p>
            <a:r>
              <a:rPr lang="en-US" dirty="0" smtClean="0"/>
              <a:t>This one performed best!</a:t>
            </a:r>
            <a:endParaRPr lang="en-US" dirty="0"/>
          </a:p>
        </p:txBody>
      </p:sp>
    </p:spTree>
    <p:extLst>
      <p:ext uri="{BB962C8B-B14F-4D97-AF65-F5344CB8AC3E}">
        <p14:creationId xmlns:p14="http://schemas.microsoft.com/office/powerpoint/2010/main" val="3790344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err="1" smtClean="0">
                <a:solidFill>
                  <a:schemeClr val="tx1">
                    <a:lumMod val="75000"/>
                    <a:lumOff val="25000"/>
                  </a:schemeClr>
                </a:solidFill>
                <a:latin typeface="Minion Pro"/>
                <a:cs typeface="Minion Pro"/>
              </a:rPr>
              <a:t>TiN</a:t>
            </a:r>
            <a:r>
              <a:rPr lang="en-US" sz="4000" cap="small" dirty="0" smtClean="0">
                <a:solidFill>
                  <a:schemeClr val="tx1">
                    <a:lumMod val="75000"/>
                    <a:lumOff val="25000"/>
                  </a:schemeClr>
                </a:solidFill>
                <a:latin typeface="Minion Pro"/>
                <a:cs typeface="Minion Pro"/>
              </a:rPr>
              <a:t>-coated aluminum</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Aluminum is cheap and easy to machine</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Takes just hours to polish to mirror-like finish with silicon-carbide paper</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Good thermal conductor, compared to steel</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We used a “boutique” vendor to coat our small electrodes</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Can an industrial </a:t>
            </a:r>
            <a:r>
              <a:rPr lang="en-US" sz="2400" dirty="0" err="1" smtClean="0">
                <a:solidFill>
                  <a:schemeClr val="tx1">
                    <a:lumMod val="75000"/>
                    <a:lumOff val="25000"/>
                  </a:schemeClr>
                </a:solidFill>
                <a:latin typeface="Century Gothic"/>
                <a:cs typeface="Century Gothic"/>
              </a:rPr>
              <a:t>TiN</a:t>
            </a:r>
            <a:r>
              <a:rPr lang="en-US" sz="2400" dirty="0">
                <a:solidFill>
                  <a:schemeClr val="tx1">
                    <a:lumMod val="75000"/>
                    <a:lumOff val="25000"/>
                  </a:schemeClr>
                </a:solidFill>
                <a:latin typeface="Century Gothic"/>
                <a:cs typeface="Century Gothic"/>
              </a:rPr>
              <a:t>-</a:t>
            </a:r>
            <a:r>
              <a:rPr lang="en-US" sz="2400" dirty="0" smtClean="0">
                <a:solidFill>
                  <a:schemeClr val="tx1">
                    <a:lumMod val="75000"/>
                    <a:lumOff val="25000"/>
                  </a:schemeClr>
                </a:solidFill>
                <a:latin typeface="Century Gothic"/>
                <a:cs typeface="Century Gothic"/>
              </a:rPr>
              <a:t>coating provide the same benefit? Need to test</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25</a:t>
            </a:fld>
            <a:endParaRPr lang="en-US" dirty="0"/>
          </a:p>
        </p:txBody>
      </p:sp>
    </p:spTree>
    <p:extLst>
      <p:ext uri="{BB962C8B-B14F-4D97-AF65-F5344CB8AC3E}">
        <p14:creationId xmlns:p14="http://schemas.microsoft.com/office/powerpoint/2010/main" val="3709623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err="1" smtClean="0">
                <a:solidFill>
                  <a:schemeClr val="tx1">
                    <a:lumMod val="75000"/>
                    <a:lumOff val="25000"/>
                  </a:schemeClr>
                </a:solidFill>
                <a:latin typeface="Minion Pro"/>
                <a:cs typeface="Minion Pro"/>
              </a:rPr>
              <a:t>TiN</a:t>
            </a:r>
            <a:r>
              <a:rPr lang="en-US" sz="4000" cap="small" dirty="0" smtClean="0">
                <a:solidFill>
                  <a:schemeClr val="tx1">
                    <a:lumMod val="75000"/>
                    <a:lumOff val="25000"/>
                  </a:schemeClr>
                </a:solidFill>
                <a:latin typeface="Minion Pro"/>
                <a:cs typeface="Minion Pro"/>
              </a:rPr>
              <a:t>-coated aluminum</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26</a:t>
            </a:fld>
            <a:endParaRPr lang="en-US" dirty="0"/>
          </a:p>
        </p:txBody>
      </p:sp>
      <p:grpSp>
        <p:nvGrpSpPr>
          <p:cNvPr id="7" name="Group 6"/>
          <p:cNvGrpSpPr/>
          <p:nvPr/>
        </p:nvGrpSpPr>
        <p:grpSpPr>
          <a:xfrm>
            <a:off x="3926753" y="921276"/>
            <a:ext cx="4649379" cy="5486259"/>
            <a:chOff x="3852544" y="163794"/>
            <a:chExt cx="5062476" cy="6181448"/>
          </a:xfrm>
        </p:grpSpPr>
        <p:grpSp>
          <p:nvGrpSpPr>
            <p:cNvPr id="8" name="Group 19"/>
            <p:cNvGrpSpPr>
              <a:grpSpLocks/>
            </p:cNvGrpSpPr>
            <p:nvPr/>
          </p:nvGrpSpPr>
          <p:grpSpPr bwMode="auto">
            <a:xfrm>
              <a:off x="3852544" y="163794"/>
              <a:ext cx="2743200" cy="6181448"/>
              <a:chOff x="0" y="0"/>
              <a:chExt cx="27432" cy="61817"/>
            </a:xfrm>
          </p:grpSpPr>
          <p:pic>
            <p:nvPicPr>
              <p:cNvPr id="12" name="Picture 18"/>
              <p:cNvPicPr>
                <a:picLocks noChangeAspect="1"/>
              </p:cNvPicPr>
              <p:nvPr/>
            </p:nvPicPr>
            <p:blipFill>
              <a:blip r:embed="rId4">
                <a:extLst>
                  <a:ext uri="{28A0092B-C50C-407E-A947-70E740481C1C}">
                    <a14:useLocalDpi xmlns:a14="http://schemas.microsoft.com/office/drawing/2010/main" val="0"/>
                  </a:ext>
                </a:extLst>
              </a:blip>
              <a:srcRect t="6325"/>
              <a:stretch>
                <a:fillRect/>
              </a:stretch>
            </p:blipFill>
            <p:spPr bwMode="auto">
              <a:xfrm>
                <a:off x="0" y="39243"/>
                <a:ext cx="27432" cy="225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t="6720" b="6323"/>
              <a:stretch>
                <a:fillRect/>
              </a:stretch>
            </p:blipFill>
            <p:spPr bwMode="auto">
              <a:xfrm>
                <a:off x="0" y="19716"/>
                <a:ext cx="27432" cy="20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p:cNvPicPr>
                <a:picLocks noChangeAspect="1"/>
              </p:cNvPicPr>
              <p:nvPr/>
            </p:nvPicPr>
            <p:blipFill>
              <a:blip r:embed="rId6">
                <a:extLst>
                  <a:ext uri="{28A0092B-C50C-407E-A947-70E740481C1C}">
                    <a14:useLocalDpi xmlns:a14="http://schemas.microsoft.com/office/drawing/2010/main" val="0"/>
                  </a:ext>
                </a:extLst>
              </a:blip>
              <a:srcRect t="6718" b="7117"/>
              <a:stretch>
                <a:fillRect/>
              </a:stretch>
            </p:blipFill>
            <p:spPr bwMode="auto">
              <a:xfrm>
                <a:off x="0" y="0"/>
                <a:ext cx="27432" cy="2076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4531"/>
            <a:stretch/>
          </p:blipFill>
          <p:spPr bwMode="auto">
            <a:xfrm>
              <a:off x="6605270" y="4158200"/>
              <a:ext cx="2309750" cy="218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13805" b="6928"/>
            <a:stretch/>
          </p:blipFill>
          <p:spPr bwMode="auto">
            <a:xfrm>
              <a:off x="6572250" y="2196718"/>
              <a:ext cx="2329354" cy="203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15210" b="8196"/>
            <a:stretch/>
          </p:blipFill>
          <p:spPr bwMode="auto">
            <a:xfrm>
              <a:off x="6614020" y="225425"/>
              <a:ext cx="2301000" cy="201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2130136" y="1355559"/>
            <a:ext cx="1616340" cy="369332"/>
          </a:xfrm>
          <a:prstGeom prst="rect">
            <a:avLst/>
          </a:prstGeom>
          <a:noFill/>
        </p:spPr>
        <p:txBody>
          <a:bodyPr wrap="none" rtlCol="0">
            <a:spAutoFit/>
          </a:bodyPr>
          <a:lstStyle/>
          <a:p>
            <a:r>
              <a:rPr lang="en-US" dirty="0" smtClean="0"/>
              <a:t>Bare aluminum</a:t>
            </a:r>
            <a:endParaRPr lang="en-US" dirty="0"/>
          </a:p>
        </p:txBody>
      </p:sp>
      <p:sp>
        <p:nvSpPr>
          <p:cNvPr id="15" name="TextBox 14"/>
          <p:cNvSpPr txBox="1"/>
          <p:nvPr/>
        </p:nvSpPr>
        <p:spPr>
          <a:xfrm>
            <a:off x="2308230" y="3231616"/>
            <a:ext cx="1260153" cy="646331"/>
          </a:xfrm>
          <a:prstGeom prst="rect">
            <a:avLst/>
          </a:prstGeom>
          <a:noFill/>
        </p:spPr>
        <p:txBody>
          <a:bodyPr wrap="none" rtlCol="0">
            <a:spAutoFit/>
          </a:bodyPr>
          <a:lstStyle/>
          <a:p>
            <a:pPr algn="ctr"/>
            <a:r>
              <a:rPr lang="en-US" dirty="0" err="1" smtClean="0"/>
              <a:t>TiN</a:t>
            </a:r>
            <a:r>
              <a:rPr lang="en-US" dirty="0" smtClean="0"/>
              <a:t>-coated </a:t>
            </a:r>
          </a:p>
          <a:p>
            <a:pPr algn="ctr"/>
            <a:r>
              <a:rPr lang="en-US" dirty="0" smtClean="0"/>
              <a:t>aluminum</a:t>
            </a:r>
            <a:endParaRPr lang="en-US" dirty="0"/>
          </a:p>
        </p:txBody>
      </p:sp>
      <p:sp>
        <p:nvSpPr>
          <p:cNvPr id="16" name="TextBox 15"/>
          <p:cNvSpPr txBox="1"/>
          <p:nvPr/>
        </p:nvSpPr>
        <p:spPr>
          <a:xfrm>
            <a:off x="2015836" y="5251608"/>
            <a:ext cx="1910917" cy="646331"/>
          </a:xfrm>
          <a:prstGeom prst="rect">
            <a:avLst/>
          </a:prstGeom>
          <a:noFill/>
        </p:spPr>
        <p:txBody>
          <a:bodyPr wrap="square" rtlCol="0">
            <a:spAutoFit/>
          </a:bodyPr>
          <a:lstStyle/>
          <a:p>
            <a:pPr algn="ctr"/>
            <a:r>
              <a:rPr lang="en-US" dirty="0" smtClean="0"/>
              <a:t>Diamond-paste polished  </a:t>
            </a:r>
            <a:r>
              <a:rPr lang="en-US" dirty="0" err="1" smtClean="0"/>
              <a:t>Ti</a:t>
            </a:r>
            <a:r>
              <a:rPr lang="en-US" dirty="0" smtClean="0"/>
              <a:t>-alloy</a:t>
            </a:r>
            <a:endParaRPr lang="en-US" dirty="0"/>
          </a:p>
        </p:txBody>
      </p:sp>
    </p:spTree>
    <p:extLst>
      <p:ext uri="{BB962C8B-B14F-4D97-AF65-F5344CB8AC3E}">
        <p14:creationId xmlns:p14="http://schemas.microsoft.com/office/powerpoint/2010/main" val="1462899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Surface Images Al and </a:t>
            </a:r>
            <a:r>
              <a:rPr lang="en-US" sz="4000" cap="small" dirty="0" err="1" smtClean="0">
                <a:solidFill>
                  <a:schemeClr val="tx1">
                    <a:lumMod val="75000"/>
                    <a:lumOff val="25000"/>
                  </a:schemeClr>
                </a:solidFill>
                <a:latin typeface="Minion Pro"/>
                <a:cs typeface="Minion Pro"/>
              </a:rPr>
              <a:t>TiN</a:t>
            </a:r>
            <a:r>
              <a:rPr lang="en-US" sz="4000" cap="small" dirty="0" smtClean="0">
                <a:solidFill>
                  <a:schemeClr val="tx1">
                    <a:lumMod val="75000"/>
                    <a:lumOff val="25000"/>
                  </a:schemeClr>
                </a:solidFill>
                <a:latin typeface="Minion Pro"/>
                <a:cs typeface="Minion Pro"/>
              </a:rPr>
              <a:t>-Al</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27</a:t>
            </a:fld>
            <a:endParaRPr lang="en-US" dirty="0"/>
          </a:p>
        </p:txBody>
      </p:sp>
      <p:grpSp>
        <p:nvGrpSpPr>
          <p:cNvPr id="8" name="Group 5"/>
          <p:cNvGrpSpPr>
            <a:grpSpLocks/>
          </p:cNvGrpSpPr>
          <p:nvPr/>
        </p:nvGrpSpPr>
        <p:grpSpPr bwMode="auto">
          <a:xfrm>
            <a:off x="302780" y="964841"/>
            <a:ext cx="8384020" cy="4241124"/>
            <a:chOff x="0" y="0"/>
            <a:chExt cx="14040" cy="7148"/>
          </a:xfrm>
        </p:grpSpPr>
        <p:pic>
          <p:nvPicPr>
            <p:cNvPr id="9" name="Picture 6" descr="AL_3_electrode_400grit_X1000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AL_3_electrode_600grit_X1000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 y="111"/>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AL_1_electrode_800grit_02_X1000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6" y="118"/>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AL_3_electrode_HV_BenchMark_09X1000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 y="3747"/>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2105" y="2"/>
              <a:ext cx="2808" cy="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70" tIns="46990" rIns="90170" bIns="46990" anchor="ct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charset="0"/>
                <a:buNone/>
              </a:pPr>
              <a:r>
                <a:rPr lang="en-US" altLang="en-US" sz="1800" b="1">
                  <a:solidFill>
                    <a:srgbClr val="FFFF00"/>
                  </a:solidFill>
                  <a:latin typeface="Palatino Linotype" pitchFamily="18" charset="0"/>
                </a:rPr>
                <a:t>Al: 400 grit</a:t>
              </a:r>
              <a:endParaRPr lang="en-US" altLang="en-US" sz="1800" b="1">
                <a:solidFill>
                  <a:srgbClr val="FFFF00"/>
                </a:solidFill>
                <a:latin typeface="Arial" charset="0"/>
              </a:endParaRPr>
            </a:p>
          </p:txBody>
        </p:sp>
        <p:sp>
          <p:nvSpPr>
            <p:cNvPr id="14" name="Rectangle 12"/>
            <p:cNvSpPr>
              <a:spLocks noChangeArrowheads="1"/>
            </p:cNvSpPr>
            <p:nvPr/>
          </p:nvSpPr>
          <p:spPr bwMode="auto">
            <a:xfrm>
              <a:off x="6669" y="1"/>
              <a:ext cx="2808" cy="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70" tIns="46990" rIns="90170" bIns="46990" anchor="ct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charset="0"/>
                <a:buNone/>
              </a:pPr>
              <a:r>
                <a:rPr lang="en-US" altLang="en-US" sz="1800" b="1">
                  <a:solidFill>
                    <a:srgbClr val="FFFF00"/>
                  </a:solidFill>
                  <a:latin typeface="Palatino Linotype" pitchFamily="18" charset="0"/>
                </a:rPr>
                <a:t>Al: 600 grit</a:t>
              </a:r>
            </a:p>
          </p:txBody>
        </p:sp>
        <p:sp>
          <p:nvSpPr>
            <p:cNvPr id="15" name="Rectangle 12"/>
            <p:cNvSpPr>
              <a:spLocks noChangeArrowheads="1"/>
            </p:cNvSpPr>
            <p:nvPr/>
          </p:nvSpPr>
          <p:spPr bwMode="auto">
            <a:xfrm>
              <a:off x="11232" y="0"/>
              <a:ext cx="2808" cy="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70" tIns="46990" rIns="90170" bIns="46990" anchor="ct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charset="0"/>
                <a:buNone/>
              </a:pPr>
              <a:r>
                <a:rPr lang="en-US" altLang="en-US" sz="1800" b="1" dirty="0">
                  <a:solidFill>
                    <a:srgbClr val="FFFF00"/>
                  </a:solidFill>
                  <a:latin typeface="Palatino Linotype" pitchFamily="18" charset="0"/>
                </a:rPr>
                <a:t>Al: 800 grit</a:t>
              </a:r>
            </a:p>
          </p:txBody>
        </p:sp>
        <p:sp>
          <p:nvSpPr>
            <p:cNvPr id="16" name="Rectangle 15"/>
            <p:cNvSpPr>
              <a:spLocks noChangeArrowheads="1"/>
            </p:cNvSpPr>
            <p:nvPr/>
          </p:nvSpPr>
          <p:spPr bwMode="auto">
            <a:xfrm>
              <a:off x="4329" y="3629"/>
              <a:ext cx="2808" cy="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70" tIns="46990" rIns="90170" bIns="46990" anchor="ct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charset="0"/>
                <a:buNone/>
              </a:pPr>
              <a:r>
                <a:rPr lang="en-US" altLang="en-US" sz="1800" b="1">
                  <a:solidFill>
                    <a:srgbClr val="FFFF00"/>
                  </a:solidFill>
                  <a:latin typeface="Palatino Linotype" pitchFamily="18" charset="0"/>
                </a:rPr>
                <a:t>Al: 1200 grit</a:t>
              </a:r>
            </a:p>
          </p:txBody>
        </p:sp>
        <p:pic>
          <p:nvPicPr>
            <p:cNvPr id="17" name="Picture 14" descr="Al_2_TiN coated_electrode_no_HV_spt_04_X1000_01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 y="3745"/>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p:cNvSpPr>
              <a:spLocks noChangeArrowheads="1"/>
            </p:cNvSpPr>
            <p:nvPr/>
          </p:nvSpPr>
          <p:spPr bwMode="auto">
            <a:xfrm>
              <a:off x="8104" y="3629"/>
              <a:ext cx="2808" cy="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70" tIns="46990" rIns="90170" bIns="46990" anchor="ct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charset="0"/>
                <a:buNone/>
              </a:pPr>
              <a:r>
                <a:rPr lang="en-US" altLang="en-US" sz="1800" b="1" dirty="0" err="1">
                  <a:solidFill>
                    <a:srgbClr val="FFFF00"/>
                  </a:solidFill>
                  <a:latin typeface="Palatino Linotype" pitchFamily="18" charset="0"/>
                </a:rPr>
                <a:t>TiN</a:t>
              </a:r>
              <a:r>
                <a:rPr lang="en-US" altLang="en-US" sz="1800" b="1" dirty="0">
                  <a:solidFill>
                    <a:srgbClr val="FFFF00"/>
                  </a:solidFill>
                  <a:latin typeface="Palatino Linotype" pitchFamily="18" charset="0"/>
                </a:rPr>
                <a:t> coated: 1200 grit</a:t>
              </a:r>
            </a:p>
          </p:txBody>
        </p:sp>
      </p:grpSp>
      <p:sp>
        <p:nvSpPr>
          <p:cNvPr id="19" name="Content Placeholder 2"/>
          <p:cNvSpPr>
            <a:spLocks noGrp="1"/>
          </p:cNvSpPr>
          <p:nvPr>
            <p:ph idx="1"/>
          </p:nvPr>
        </p:nvSpPr>
        <p:spPr>
          <a:xfrm>
            <a:off x="137333" y="5330537"/>
            <a:ext cx="8914592" cy="1058428"/>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Note, the black spots are voids and defects, not particulate contamination from sand paper polishing</a:t>
            </a:r>
            <a:endParaRPr lang="en-US" sz="2400" dirty="0">
              <a:solidFill>
                <a:schemeClr val="tx1">
                  <a:lumMod val="75000"/>
                  <a:lumOff val="25000"/>
                </a:schemeClr>
              </a:solidFill>
              <a:latin typeface="Century Gothic"/>
              <a:cs typeface="Century Gothic"/>
            </a:endParaRPr>
          </a:p>
        </p:txBody>
      </p:sp>
    </p:spTree>
    <p:extLst>
      <p:ext uri="{BB962C8B-B14F-4D97-AF65-F5344CB8AC3E}">
        <p14:creationId xmlns:p14="http://schemas.microsoft.com/office/powerpoint/2010/main" val="1550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Bare Aluminum</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28</a:t>
            </a:fld>
            <a:endParaRPr lang="en-US" dirty="0"/>
          </a:p>
        </p:txBody>
      </p:sp>
      <p:grpSp>
        <p:nvGrpSpPr>
          <p:cNvPr id="19" name="Group 6"/>
          <p:cNvGrpSpPr>
            <a:grpSpLocks noChangeAspect="1"/>
          </p:cNvGrpSpPr>
          <p:nvPr/>
        </p:nvGrpSpPr>
        <p:grpSpPr bwMode="auto">
          <a:xfrm>
            <a:off x="215900" y="1037225"/>
            <a:ext cx="8704262" cy="4462463"/>
            <a:chOff x="0" y="0"/>
            <a:chExt cx="13708" cy="7028"/>
          </a:xfrm>
        </p:grpSpPr>
        <p:grpSp>
          <p:nvGrpSpPr>
            <p:cNvPr id="20" name="Group 7"/>
            <p:cNvGrpSpPr>
              <a:grpSpLocks noChangeAspect="1"/>
            </p:cNvGrpSpPr>
            <p:nvPr/>
          </p:nvGrpSpPr>
          <p:grpSpPr bwMode="auto">
            <a:xfrm>
              <a:off x="0" y="0"/>
              <a:ext cx="13709" cy="3400"/>
              <a:chOff x="0" y="0"/>
              <a:chExt cx="13709" cy="3400"/>
            </a:xfrm>
          </p:grpSpPr>
          <p:pic>
            <p:nvPicPr>
              <p:cNvPr id="24" name="Picture 8" descr="AL_3_electrode_He_processed_01X200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AL_3_electrode_He_processed_01X1000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 y="0"/>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AL_3_electrode_He_processed_02X5000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5" y="0"/>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11" descr="AL_3_electrode_He_processed_07X1000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28"/>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AL_3_electrode_He_processed_07X4000_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3628"/>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AL_3_electrode_He_processed_03X5000_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 y="3628"/>
              <a:ext cx="4535"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401118" y="5583268"/>
            <a:ext cx="8339540" cy="830997"/>
          </a:xfrm>
          <a:prstGeom prst="rect">
            <a:avLst/>
          </a:prstGeom>
        </p:spPr>
        <p:txBody>
          <a:bodyPr wrap="square">
            <a:spAutoFit/>
          </a:bodyPr>
          <a:lstStyle/>
          <a:p>
            <a:pPr algn="ctr">
              <a:spcBef>
                <a:spcPct val="0"/>
              </a:spcBef>
            </a:pPr>
            <a:r>
              <a:rPr lang="en-US" altLang="zh-CN" sz="2400" dirty="0">
                <a:latin typeface="Century Gothic" panose="020B0502020202020204" pitchFamily="34" charset="0"/>
              </a:rPr>
              <a:t>Intense localized heating </a:t>
            </a:r>
            <a:r>
              <a:rPr lang="en-US" altLang="zh-CN" sz="2400" dirty="0" smtClean="0">
                <a:latin typeface="Century Gothic" panose="020B0502020202020204" pitchFamily="34" charset="0"/>
              </a:rPr>
              <a:t>from sputtering </a:t>
            </a:r>
            <a:r>
              <a:rPr lang="en-US" altLang="zh-CN" sz="2400" dirty="0">
                <a:latin typeface="Century Gothic" panose="020B0502020202020204" pitchFamily="34" charset="0"/>
              </a:rPr>
              <a:t>&amp; ion bombardment </a:t>
            </a:r>
            <a:r>
              <a:rPr lang="en-US" altLang="zh-CN" sz="2400" dirty="0" smtClean="0">
                <a:latin typeface="Century Gothic" panose="020B0502020202020204" pitchFamily="34" charset="0"/>
              </a:rPr>
              <a:t>during </a:t>
            </a:r>
            <a:r>
              <a:rPr lang="en-US" altLang="zh-CN" sz="2400" dirty="0">
                <a:latin typeface="Century Gothic" panose="020B0502020202020204" pitchFamily="34" charset="0"/>
              </a:rPr>
              <a:t>gas processing</a:t>
            </a:r>
            <a:endParaRPr lang="en-US" sz="2400" dirty="0">
              <a:latin typeface="Century Gothic" panose="020B0502020202020204" pitchFamily="34" charset="0"/>
            </a:endParaRPr>
          </a:p>
        </p:txBody>
      </p:sp>
    </p:spTree>
    <p:extLst>
      <p:ext uri="{BB962C8B-B14F-4D97-AF65-F5344CB8AC3E}">
        <p14:creationId xmlns:p14="http://schemas.microsoft.com/office/powerpoint/2010/main" val="2980792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err="1" smtClean="0">
                <a:solidFill>
                  <a:schemeClr val="tx1">
                    <a:lumMod val="75000"/>
                    <a:lumOff val="25000"/>
                  </a:schemeClr>
                </a:solidFill>
                <a:latin typeface="Minion Pro"/>
                <a:cs typeface="Minion Pro"/>
              </a:rPr>
              <a:t>TiN</a:t>
            </a:r>
            <a:r>
              <a:rPr lang="en-US" sz="4000" cap="small" dirty="0" smtClean="0">
                <a:solidFill>
                  <a:schemeClr val="tx1">
                    <a:lumMod val="75000"/>
                    <a:lumOff val="25000"/>
                  </a:schemeClr>
                </a:solidFill>
                <a:latin typeface="Minion Pro"/>
                <a:cs typeface="Minion Pro"/>
              </a:rPr>
              <a:t>-coated Aluminum</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29</a:t>
            </a:fld>
            <a:endParaRPr lang="en-US" dirty="0"/>
          </a:p>
        </p:txBody>
      </p:sp>
      <p:pic>
        <p:nvPicPr>
          <p:cNvPr id="14"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991" y="1881137"/>
            <a:ext cx="6400800" cy="240971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49746" y="4402175"/>
            <a:ext cx="3732645" cy="1569660"/>
          </a:xfrm>
          <a:prstGeom prst="rect">
            <a:avLst/>
          </a:prstGeom>
          <a:noFill/>
          <a:ln>
            <a:noFill/>
          </a:ln>
        </p:spPr>
        <p:txBody>
          <a:bodyPr wrap="square">
            <a:spAutoFit/>
          </a:bodyPr>
          <a:lstStyle/>
          <a:p>
            <a:pPr lvl="0" algn="ctr" defTabSz="914400" fontAlgn="base">
              <a:spcBef>
                <a:spcPct val="0"/>
              </a:spcBef>
              <a:spcAft>
                <a:spcPct val="0"/>
              </a:spcAft>
            </a:pPr>
            <a:r>
              <a:rPr lang="en-US" altLang="en-US" sz="2400" dirty="0" smtClean="0">
                <a:latin typeface="Century Gothic" panose="020B0502020202020204" pitchFamily="34" charset="0"/>
                <a:ea typeface="Times New Roman" pitchFamily="18" charset="0"/>
                <a:cs typeface="Miriam Fixed" panose="020B0509050101010101" pitchFamily="49" charset="-79"/>
              </a:rPr>
              <a:t>“happy” at 18.7 MV/m the small white “globs” don’t seem to be a problem</a:t>
            </a:r>
          </a:p>
        </p:txBody>
      </p:sp>
      <p:sp>
        <p:nvSpPr>
          <p:cNvPr id="18" name="Rectangle 17"/>
          <p:cNvSpPr/>
          <p:nvPr/>
        </p:nvSpPr>
        <p:spPr>
          <a:xfrm>
            <a:off x="553476" y="854626"/>
            <a:ext cx="8339540" cy="461665"/>
          </a:xfrm>
          <a:prstGeom prst="rect">
            <a:avLst/>
          </a:prstGeom>
        </p:spPr>
        <p:txBody>
          <a:bodyPr wrap="square">
            <a:spAutoFit/>
          </a:bodyPr>
          <a:lstStyle/>
          <a:p>
            <a:pPr marL="976313" lvl="0" indent="-976313" defTabSz="914400" fontAlgn="base">
              <a:spcBef>
                <a:spcPct val="0"/>
              </a:spcBef>
              <a:spcAft>
                <a:spcPct val="0"/>
              </a:spcAft>
              <a:tabLst>
                <a:tab pos="457200" algn="l"/>
              </a:tabLst>
            </a:pPr>
            <a:r>
              <a:rPr lang="en-US" altLang="en-US" sz="2400" dirty="0">
                <a:latin typeface="Century Gothic" panose="020B0502020202020204" pitchFamily="34" charset="0"/>
                <a:ea typeface="Times New Roman" pitchFamily="18" charset="0"/>
                <a:cs typeface="Miriam Fixed" panose="020B0509050101010101" pitchFamily="49" charset="-79"/>
              </a:rPr>
              <a:t>	</a:t>
            </a:r>
          </a:p>
        </p:txBody>
      </p:sp>
      <p:sp>
        <p:nvSpPr>
          <p:cNvPr id="27" name="Rectangle 26"/>
          <p:cNvSpPr/>
          <p:nvPr/>
        </p:nvSpPr>
        <p:spPr>
          <a:xfrm>
            <a:off x="1927337" y="1236782"/>
            <a:ext cx="5591817" cy="523220"/>
          </a:xfrm>
          <a:prstGeom prst="rect">
            <a:avLst/>
          </a:prstGeom>
          <a:solidFill>
            <a:schemeClr val="bg1">
              <a:lumMod val="85000"/>
            </a:schemeClr>
          </a:solidFill>
          <a:ln>
            <a:solidFill>
              <a:schemeClr val="tx1"/>
            </a:solidFill>
          </a:ln>
        </p:spPr>
        <p:txBody>
          <a:bodyPr wrap="square">
            <a:spAutoFit/>
          </a:bodyPr>
          <a:lstStyle/>
          <a:p>
            <a:pPr marL="571500" lvl="0" indent="-571500" algn="ctr" defTabSz="914400" fontAlgn="base">
              <a:spcBef>
                <a:spcPct val="0"/>
              </a:spcBef>
              <a:spcAft>
                <a:spcPct val="0"/>
              </a:spcAft>
            </a:pPr>
            <a:r>
              <a:rPr lang="en-US" altLang="en-US" sz="2800" dirty="0" smtClean="0">
                <a:latin typeface="Century Gothic" panose="020B0502020202020204" pitchFamily="34" charset="0"/>
                <a:ea typeface="Times New Roman" pitchFamily="18" charset="0"/>
                <a:cs typeface="Miriam Fixed" panose="020B0509050101010101" pitchFamily="49" charset="-79"/>
              </a:rPr>
              <a:t>Can be pushed too hard</a:t>
            </a:r>
            <a:endParaRPr lang="en-US" altLang="en-US" sz="2800" dirty="0">
              <a:latin typeface="Century Gothic" panose="020B0502020202020204" pitchFamily="34" charset="0"/>
              <a:ea typeface="Times New Roman" pitchFamily="18" charset="0"/>
              <a:cs typeface="Miriam Fixed" panose="020B0509050101010101" pitchFamily="49" charset="-79"/>
            </a:endParaRPr>
          </a:p>
        </p:txBody>
      </p:sp>
      <p:sp>
        <p:nvSpPr>
          <p:cNvPr id="28" name="Rectangle 27"/>
          <p:cNvSpPr/>
          <p:nvPr/>
        </p:nvSpPr>
        <p:spPr>
          <a:xfrm>
            <a:off x="4582391" y="4403365"/>
            <a:ext cx="4023237" cy="461665"/>
          </a:xfrm>
          <a:prstGeom prst="rect">
            <a:avLst/>
          </a:prstGeom>
          <a:noFill/>
          <a:ln>
            <a:noFill/>
          </a:ln>
        </p:spPr>
        <p:txBody>
          <a:bodyPr wrap="square">
            <a:spAutoFit/>
          </a:bodyPr>
          <a:lstStyle/>
          <a:p>
            <a:pPr marL="571500" lvl="0" indent="-571500" defTabSz="914400" fontAlgn="base">
              <a:spcBef>
                <a:spcPct val="0"/>
              </a:spcBef>
              <a:spcAft>
                <a:spcPct val="0"/>
              </a:spcAft>
            </a:pPr>
            <a:r>
              <a:rPr lang="en-US" altLang="en-US" sz="2400" dirty="0" smtClean="0">
                <a:latin typeface="Century Gothic" panose="020B0502020202020204" pitchFamily="34" charset="0"/>
                <a:ea typeface="Times New Roman" pitchFamily="18" charset="0"/>
                <a:cs typeface="Miriam Fixed" panose="020B0509050101010101" pitchFamily="49" charset="-79"/>
              </a:rPr>
              <a:t>Breakdown at 22.4 MV/m</a:t>
            </a:r>
          </a:p>
        </p:txBody>
      </p:sp>
      <p:sp>
        <p:nvSpPr>
          <p:cNvPr id="29" name="Rectangle 28"/>
          <p:cNvSpPr/>
          <p:nvPr/>
        </p:nvSpPr>
        <p:spPr>
          <a:xfrm>
            <a:off x="4985330" y="5280191"/>
            <a:ext cx="4023237" cy="830997"/>
          </a:xfrm>
          <a:prstGeom prst="rect">
            <a:avLst/>
          </a:prstGeom>
          <a:solidFill>
            <a:schemeClr val="bg1">
              <a:lumMod val="85000"/>
            </a:schemeClr>
          </a:solidFill>
          <a:ln w="28575">
            <a:solidFill>
              <a:srgbClr val="FF0000"/>
            </a:solidFill>
          </a:ln>
        </p:spPr>
        <p:txBody>
          <a:bodyPr wrap="square">
            <a:spAutoFit/>
          </a:bodyPr>
          <a:lstStyle/>
          <a:p>
            <a:pPr marL="571500" lvl="0" indent="-571500" defTabSz="914400" fontAlgn="base">
              <a:spcBef>
                <a:spcPct val="0"/>
              </a:spcBef>
              <a:spcAft>
                <a:spcPct val="0"/>
              </a:spcAft>
            </a:pPr>
            <a:r>
              <a:rPr lang="en-US" altLang="en-US" sz="2400" dirty="0" smtClean="0">
                <a:latin typeface="Century Gothic" panose="020B0502020202020204" pitchFamily="34" charset="0"/>
                <a:ea typeface="Times New Roman" pitchFamily="18" charset="0"/>
                <a:cs typeface="Miriam Fixed" panose="020B0509050101010101" pitchFamily="49" charset="-79"/>
              </a:rPr>
              <a:t>We pushed all our samples too hard…</a:t>
            </a:r>
          </a:p>
        </p:txBody>
      </p:sp>
    </p:spTree>
    <p:extLst>
      <p:ext uri="{BB962C8B-B14F-4D97-AF65-F5344CB8AC3E}">
        <p14:creationId xmlns:p14="http://schemas.microsoft.com/office/powerpoint/2010/main" val="188866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0"/>
            <a:ext cx="9144000" cy="1425575"/>
          </a:xfrm>
        </p:spPr>
        <p:txBody>
          <a:bodyPr>
            <a:normAutofit fontScale="90000"/>
          </a:bodyPr>
          <a:lstStyle/>
          <a:p>
            <a:r>
              <a:rPr lang="en-US" dirty="0" smtClean="0">
                <a:solidFill>
                  <a:srgbClr val="003399"/>
                </a:solidFill>
              </a:rPr>
              <a:t>E-field plate module: Similar to the (26) FNAL Tevatron ES-separators</a:t>
            </a:r>
          </a:p>
        </p:txBody>
      </p:sp>
      <p:pic>
        <p:nvPicPr>
          <p:cNvPr id="75779" name="Picture 2"/>
          <p:cNvPicPr>
            <a:picLocks noChangeAspect="1" noChangeArrowheads="1"/>
          </p:cNvPicPr>
          <p:nvPr/>
        </p:nvPicPr>
        <p:blipFill>
          <a:blip r:embed="rId3"/>
          <a:srcRect/>
          <a:stretch>
            <a:fillRect/>
          </a:stretch>
        </p:blipFill>
        <p:spPr bwMode="auto">
          <a:xfrm>
            <a:off x="0" y="2325688"/>
            <a:ext cx="5627688" cy="3994150"/>
          </a:xfrm>
          <a:prstGeom prst="rect">
            <a:avLst/>
          </a:prstGeom>
          <a:noFill/>
          <a:ln w="9525">
            <a:noFill/>
            <a:miter lim="800000"/>
            <a:headEnd/>
            <a:tailEnd/>
          </a:ln>
        </p:spPr>
      </p:pic>
      <p:pic>
        <p:nvPicPr>
          <p:cNvPr id="75780" name="Picture 3"/>
          <p:cNvPicPr>
            <a:picLocks noChangeAspect="1" noChangeArrowheads="1"/>
          </p:cNvPicPr>
          <p:nvPr/>
        </p:nvPicPr>
        <p:blipFill>
          <a:blip r:embed="rId4"/>
          <a:srcRect/>
          <a:stretch>
            <a:fillRect/>
          </a:stretch>
        </p:blipFill>
        <p:spPr bwMode="auto">
          <a:xfrm>
            <a:off x="4759325" y="1398588"/>
            <a:ext cx="4384675" cy="2797175"/>
          </a:xfrm>
          <a:prstGeom prst="rect">
            <a:avLst/>
          </a:prstGeom>
          <a:noFill/>
          <a:ln w="9525">
            <a:noFill/>
            <a:miter lim="800000"/>
            <a:headEnd/>
            <a:tailEnd/>
          </a:ln>
        </p:spPr>
      </p:pic>
      <p:cxnSp>
        <p:nvCxnSpPr>
          <p:cNvPr id="7" name="Straight Arrow Connector 6"/>
          <p:cNvCxnSpPr/>
          <p:nvPr/>
        </p:nvCxnSpPr>
        <p:spPr>
          <a:xfrm>
            <a:off x="6164263" y="3859213"/>
            <a:ext cx="1628775" cy="1587"/>
          </a:xfrm>
          <a:prstGeom prst="straightConnector1">
            <a:avLst/>
          </a:prstGeom>
          <a:ln w="57150" cap="flat" cmpd="sng" algn="ctr">
            <a:solidFill>
              <a:srgbClr val="FF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5782" name="TextBox 7"/>
          <p:cNvSpPr txBox="1">
            <a:spLocks noChangeArrowheads="1"/>
          </p:cNvSpPr>
          <p:nvPr/>
        </p:nvSpPr>
        <p:spPr bwMode="auto">
          <a:xfrm>
            <a:off x="6577013" y="3967163"/>
            <a:ext cx="954087" cy="461962"/>
          </a:xfrm>
          <a:prstGeom prst="rect">
            <a:avLst/>
          </a:prstGeom>
          <a:noFill/>
          <a:ln w="9525">
            <a:noFill/>
            <a:miter lim="800000"/>
            <a:headEnd/>
            <a:tailEnd/>
          </a:ln>
        </p:spPr>
        <p:txBody>
          <a:bodyPr wrap="none">
            <a:spAutoFit/>
          </a:bodyPr>
          <a:lstStyle/>
          <a:p>
            <a:r>
              <a:rPr lang="en-US" sz="2400">
                <a:solidFill>
                  <a:srgbClr val="FF0000"/>
                </a:solidFill>
              </a:rPr>
              <a:t>0.4 m</a:t>
            </a:r>
          </a:p>
        </p:txBody>
      </p:sp>
      <p:cxnSp>
        <p:nvCxnSpPr>
          <p:cNvPr id="9" name="Straight Arrow Connector 8"/>
          <p:cNvCxnSpPr/>
          <p:nvPr/>
        </p:nvCxnSpPr>
        <p:spPr>
          <a:xfrm>
            <a:off x="0" y="3713163"/>
            <a:ext cx="4813300" cy="2611437"/>
          </a:xfrm>
          <a:prstGeom prst="straightConnector1">
            <a:avLst/>
          </a:prstGeom>
          <a:ln w="57150" cap="flat" cmpd="sng" algn="ctr">
            <a:solidFill>
              <a:srgbClr val="FF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5784" name="TextBox 10"/>
          <p:cNvSpPr txBox="1">
            <a:spLocks noChangeArrowheads="1"/>
          </p:cNvSpPr>
          <p:nvPr/>
        </p:nvSpPr>
        <p:spPr bwMode="auto">
          <a:xfrm>
            <a:off x="1444625" y="4819650"/>
            <a:ext cx="696913" cy="461963"/>
          </a:xfrm>
          <a:prstGeom prst="rect">
            <a:avLst/>
          </a:prstGeom>
          <a:noFill/>
          <a:ln w="9525">
            <a:noFill/>
            <a:miter lim="800000"/>
            <a:headEnd/>
            <a:tailEnd/>
          </a:ln>
        </p:spPr>
        <p:txBody>
          <a:bodyPr wrap="none">
            <a:spAutoFit/>
          </a:bodyPr>
          <a:lstStyle/>
          <a:p>
            <a:r>
              <a:rPr lang="en-US" sz="2400">
                <a:solidFill>
                  <a:srgbClr val="FF0000"/>
                </a:solidFill>
              </a:rPr>
              <a:t>3 m</a:t>
            </a:r>
          </a:p>
        </p:txBody>
      </p:sp>
      <p:sp>
        <p:nvSpPr>
          <p:cNvPr id="11" name="Oval 10"/>
          <p:cNvSpPr/>
          <p:nvPr/>
        </p:nvSpPr>
        <p:spPr>
          <a:xfrm>
            <a:off x="6921500" y="2587624"/>
            <a:ext cx="69850" cy="29527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rot="5400000">
            <a:off x="6553994" y="1988345"/>
            <a:ext cx="969965" cy="12065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5787" name="TextBox 13"/>
          <p:cNvSpPr txBox="1">
            <a:spLocks noChangeArrowheads="1"/>
          </p:cNvSpPr>
          <p:nvPr/>
        </p:nvSpPr>
        <p:spPr bwMode="auto">
          <a:xfrm>
            <a:off x="6578600" y="1312863"/>
            <a:ext cx="1646238" cy="369887"/>
          </a:xfrm>
          <a:prstGeom prst="rect">
            <a:avLst/>
          </a:prstGeom>
          <a:noFill/>
          <a:ln w="9525">
            <a:noFill/>
            <a:miter lim="800000"/>
            <a:headEnd/>
            <a:tailEnd/>
          </a:ln>
        </p:spPr>
        <p:txBody>
          <a:bodyPr wrap="none">
            <a:spAutoFit/>
          </a:bodyPr>
          <a:lstStyle/>
          <a:p>
            <a:r>
              <a:rPr lang="en-US"/>
              <a:t>Beam position</a:t>
            </a:r>
          </a:p>
        </p:txBody>
      </p:sp>
      <p:pic>
        <p:nvPicPr>
          <p:cNvPr id="12" name="Picture 6" descr="P6180325"/>
          <p:cNvPicPr>
            <a:picLocks noChangeAspect="1" noChangeArrowheads="1"/>
          </p:cNvPicPr>
          <p:nvPr/>
        </p:nvPicPr>
        <p:blipFill>
          <a:blip r:embed="rId5"/>
          <a:srcRect/>
          <a:stretch>
            <a:fillRect/>
          </a:stretch>
        </p:blipFill>
        <p:spPr bwMode="auto">
          <a:xfrm>
            <a:off x="91592" y="2882899"/>
            <a:ext cx="5174918" cy="3850479"/>
          </a:xfrm>
          <a:prstGeom prst="rect">
            <a:avLst/>
          </a:prstGeom>
          <a:noFill/>
          <a:ln w="9525">
            <a:noFill/>
            <a:miter lim="800000"/>
            <a:headEnd/>
            <a:tailEnd/>
          </a:ln>
        </p:spPr>
      </p:pic>
      <p:sp>
        <p:nvSpPr>
          <p:cNvPr id="2" name="TextBox 1"/>
          <p:cNvSpPr txBox="1"/>
          <p:nvPr/>
        </p:nvSpPr>
        <p:spPr>
          <a:xfrm>
            <a:off x="5756562" y="4543425"/>
            <a:ext cx="2961409" cy="2062103"/>
          </a:xfrm>
          <a:prstGeom prst="rect">
            <a:avLst/>
          </a:prstGeom>
          <a:solidFill>
            <a:schemeClr val="bg2"/>
          </a:solidFill>
          <a:ln w="28575">
            <a:solidFill>
              <a:srgbClr val="FF0000"/>
            </a:solidFill>
          </a:ln>
        </p:spPr>
        <p:txBody>
          <a:bodyPr wrap="square" rtlCol="0">
            <a:spAutoFit/>
          </a:bodyPr>
          <a:lstStyle/>
          <a:p>
            <a:pPr algn="ctr"/>
            <a:r>
              <a:rPr lang="en-US" sz="3200" dirty="0" smtClean="0">
                <a:latin typeface="Century Gothic" panose="020B0502020202020204" pitchFamily="34" charset="0"/>
              </a:rPr>
              <a:t>How is field emission a problem for Ring EDM?</a:t>
            </a:r>
            <a:endParaRPr lang="en-US" sz="3200" dirty="0">
              <a:latin typeface="Century Gothic" panose="020B0502020202020204" pitchFamily="34" charset="0"/>
            </a:endParaRPr>
          </a:p>
        </p:txBody>
      </p:sp>
    </p:spTree>
    <p:extLst>
      <p:ext uri="{BB962C8B-B14F-4D97-AF65-F5344CB8AC3E}">
        <p14:creationId xmlns:p14="http://schemas.microsoft.com/office/powerpoint/2010/main" val="190068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err="1" smtClean="0">
                <a:solidFill>
                  <a:schemeClr val="tx1">
                    <a:lumMod val="75000"/>
                    <a:lumOff val="25000"/>
                  </a:schemeClr>
                </a:solidFill>
                <a:latin typeface="Minion Pro"/>
                <a:cs typeface="Minion Pro"/>
              </a:rPr>
              <a:t>TiN</a:t>
            </a:r>
            <a:r>
              <a:rPr lang="en-US" sz="4000" cap="small" dirty="0" smtClean="0">
                <a:solidFill>
                  <a:schemeClr val="tx1">
                    <a:lumMod val="75000"/>
                    <a:lumOff val="25000"/>
                  </a:schemeClr>
                </a:solidFill>
                <a:latin typeface="Minion Pro"/>
                <a:cs typeface="Minion Pro"/>
              </a:rPr>
              <a:t>-coatings</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30</a:t>
            </a:fld>
            <a:endParaRPr lang="en-US" dirty="0"/>
          </a:p>
        </p:txBody>
      </p:sp>
      <p:sp>
        <p:nvSpPr>
          <p:cNvPr id="15" name="Rectangle 14"/>
          <p:cNvSpPr/>
          <p:nvPr/>
        </p:nvSpPr>
        <p:spPr>
          <a:xfrm>
            <a:off x="245912" y="3318366"/>
            <a:ext cx="4054763" cy="830997"/>
          </a:xfrm>
          <a:prstGeom prst="rect">
            <a:avLst/>
          </a:prstGeom>
          <a:noFill/>
          <a:ln>
            <a:noFill/>
          </a:ln>
        </p:spPr>
        <p:txBody>
          <a:bodyPr wrap="square">
            <a:spAutoFit/>
          </a:bodyPr>
          <a:lstStyle/>
          <a:p>
            <a:pPr lvl="0" algn="ctr" defTabSz="914400" fontAlgn="base">
              <a:spcBef>
                <a:spcPct val="0"/>
              </a:spcBef>
              <a:spcAft>
                <a:spcPct val="0"/>
              </a:spcAft>
            </a:pPr>
            <a:r>
              <a:rPr lang="en-US" altLang="en-US" sz="2400" dirty="0" smtClean="0">
                <a:latin typeface="Century Gothic" panose="020B0502020202020204" pitchFamily="34" charset="0"/>
                <a:ea typeface="Times New Roman" pitchFamily="18" charset="0"/>
                <a:cs typeface="Miriam Fixed" panose="020B0509050101010101" pitchFamily="49" charset="-79"/>
              </a:rPr>
              <a:t>Ion-assisted implantation, small pieces</a:t>
            </a:r>
          </a:p>
        </p:txBody>
      </p:sp>
      <p:sp>
        <p:nvSpPr>
          <p:cNvPr id="18" name="Rectangle 17"/>
          <p:cNvSpPr/>
          <p:nvPr/>
        </p:nvSpPr>
        <p:spPr>
          <a:xfrm>
            <a:off x="553476" y="854626"/>
            <a:ext cx="8339540" cy="461665"/>
          </a:xfrm>
          <a:prstGeom prst="rect">
            <a:avLst/>
          </a:prstGeom>
        </p:spPr>
        <p:txBody>
          <a:bodyPr wrap="square">
            <a:spAutoFit/>
          </a:bodyPr>
          <a:lstStyle/>
          <a:p>
            <a:pPr marL="976313" lvl="0" indent="-976313" defTabSz="914400" fontAlgn="base">
              <a:spcBef>
                <a:spcPct val="0"/>
              </a:spcBef>
              <a:spcAft>
                <a:spcPct val="0"/>
              </a:spcAft>
              <a:tabLst>
                <a:tab pos="457200" algn="l"/>
              </a:tabLst>
            </a:pPr>
            <a:r>
              <a:rPr lang="en-US" altLang="en-US" sz="2400" dirty="0">
                <a:latin typeface="Century Gothic" panose="020B0502020202020204" pitchFamily="34" charset="0"/>
                <a:ea typeface="Times New Roman" pitchFamily="18" charset="0"/>
                <a:cs typeface="Miriam Fixed" panose="020B0509050101010101" pitchFamily="49" charset="-79"/>
              </a:rPr>
              <a:t>	</a:t>
            </a:r>
          </a:p>
        </p:txBody>
      </p:sp>
      <p:pic>
        <p:nvPicPr>
          <p:cNvPr id="1026" name="Picture 2" descr="G:\my_pix\1107141708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504" y="1188478"/>
            <a:ext cx="2587580" cy="194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my_pix\11071417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246" y="1188478"/>
            <a:ext cx="3818081" cy="5090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18925" y="5438068"/>
            <a:ext cx="4453075" cy="830997"/>
          </a:xfrm>
          <a:prstGeom prst="rect">
            <a:avLst/>
          </a:prstGeom>
          <a:noFill/>
          <a:ln>
            <a:noFill/>
          </a:ln>
        </p:spPr>
        <p:txBody>
          <a:bodyPr wrap="square">
            <a:spAutoFit/>
          </a:bodyPr>
          <a:lstStyle/>
          <a:p>
            <a:pPr lvl="0" algn="ctr" defTabSz="914400" fontAlgn="base">
              <a:spcBef>
                <a:spcPct val="0"/>
              </a:spcBef>
              <a:spcAft>
                <a:spcPct val="0"/>
              </a:spcAft>
            </a:pPr>
            <a:r>
              <a:rPr lang="en-US" altLang="en-US" sz="2400" dirty="0" smtClean="0">
                <a:latin typeface="Century Gothic" panose="020B0502020202020204" pitchFamily="34" charset="0"/>
                <a:ea typeface="Times New Roman" pitchFamily="18" charset="0"/>
                <a:cs typeface="Miriam Fixed" panose="020B0509050101010101" pitchFamily="49" charset="-79"/>
              </a:rPr>
              <a:t>Industrial arc-evaporation, fine for big pieces</a:t>
            </a:r>
          </a:p>
        </p:txBody>
      </p:sp>
      <p:sp>
        <p:nvSpPr>
          <p:cNvPr id="16" name="Rectangle 15"/>
          <p:cNvSpPr/>
          <p:nvPr/>
        </p:nvSpPr>
        <p:spPr>
          <a:xfrm>
            <a:off x="5203537" y="5581506"/>
            <a:ext cx="3909290" cy="461665"/>
          </a:xfrm>
          <a:prstGeom prst="rect">
            <a:avLst/>
          </a:prstGeom>
          <a:solidFill>
            <a:schemeClr val="bg1">
              <a:lumMod val="85000"/>
            </a:schemeClr>
          </a:solidFill>
          <a:ln w="28575">
            <a:solidFill>
              <a:srgbClr val="FF0000"/>
            </a:solidFill>
          </a:ln>
        </p:spPr>
        <p:txBody>
          <a:bodyPr wrap="square">
            <a:spAutoFit/>
          </a:bodyPr>
          <a:lstStyle/>
          <a:p>
            <a:pPr lvl="0" algn="ctr" defTabSz="914400" fontAlgn="base">
              <a:spcBef>
                <a:spcPct val="0"/>
              </a:spcBef>
              <a:spcAft>
                <a:spcPct val="0"/>
              </a:spcAft>
            </a:pPr>
            <a:r>
              <a:rPr lang="en-US" altLang="en-US" sz="2400" dirty="0" smtClean="0">
                <a:latin typeface="Century Gothic" panose="020B0502020202020204" pitchFamily="34" charset="0"/>
                <a:ea typeface="Times New Roman" pitchFamily="18" charset="0"/>
                <a:cs typeface="Miriam Fixed" panose="020B0509050101010101" pitchFamily="49" charset="-79"/>
              </a:rPr>
              <a:t>Vacuum diffusion barrier</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0240" y="902496"/>
            <a:ext cx="5932776" cy="586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9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Building the 350 kV Gun</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Start with “dummy” electrodes and test different insulators and cathode screening electrode</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31</a:t>
            </a:fld>
            <a:endParaRPr lang="en-US" dirty="0"/>
          </a:p>
        </p:txBody>
      </p:sp>
      <p:pic>
        <p:nvPicPr>
          <p:cNvPr id="7" name="Picture 6" descr="Figure 1.png"/>
          <p:cNvPicPr/>
          <p:nvPr/>
        </p:nvPicPr>
        <p:blipFill>
          <a:blip r:embed="rId4"/>
          <a:stretch>
            <a:fillRect/>
          </a:stretch>
        </p:blipFill>
        <p:spPr>
          <a:xfrm>
            <a:off x="893618" y="2202873"/>
            <a:ext cx="7356763" cy="3831330"/>
          </a:xfrm>
          <a:prstGeom prst="rect">
            <a:avLst/>
          </a:prstGeom>
        </p:spPr>
      </p:pic>
    </p:spTree>
    <p:extLst>
      <p:ext uri="{BB962C8B-B14F-4D97-AF65-F5344CB8AC3E}">
        <p14:creationId xmlns:p14="http://schemas.microsoft.com/office/powerpoint/2010/main" val="3897253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fontScale="90000"/>
          </a:bodyPr>
          <a:lstStyle/>
          <a:p>
            <a:r>
              <a:rPr lang="en-US" sz="4000" cap="small" dirty="0">
                <a:solidFill>
                  <a:schemeClr val="tx1">
                    <a:lumMod val="75000"/>
                    <a:lumOff val="25000"/>
                  </a:schemeClr>
                </a:solidFill>
                <a:latin typeface="Minion Pro"/>
                <a:cs typeface="Minion Pro"/>
              </a:rPr>
              <a:t>I</a:t>
            </a:r>
            <a:r>
              <a:rPr lang="en-US" sz="4000" cap="small" dirty="0" smtClean="0">
                <a:solidFill>
                  <a:schemeClr val="tx1">
                    <a:lumMod val="75000"/>
                    <a:lumOff val="25000"/>
                  </a:schemeClr>
                </a:solidFill>
                <a:latin typeface="Minion Pro"/>
                <a:cs typeface="Minion Pro"/>
              </a:rPr>
              <a:t>nsulators and Screening electrode</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Longer R30 insulators, conventional alumina</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Short R28 insulator, bulk resistivity, mildly conductive</a:t>
            </a:r>
          </a:p>
          <a:p>
            <a:pPr>
              <a:buClr>
                <a:schemeClr val="tx1">
                  <a:lumMod val="85000"/>
                  <a:lumOff val="15000"/>
                </a:schemeClr>
              </a:buClr>
            </a:pPr>
            <a:r>
              <a:rPr lang="en-US" sz="2400" dirty="0" err="1" smtClean="0">
                <a:solidFill>
                  <a:schemeClr val="tx1">
                    <a:lumMod val="75000"/>
                    <a:lumOff val="25000"/>
                  </a:schemeClr>
                </a:solidFill>
                <a:latin typeface="Century Gothic"/>
                <a:cs typeface="Century Gothic"/>
              </a:rPr>
              <a:t>ZrO</a:t>
            </a:r>
            <a:r>
              <a:rPr lang="en-US" sz="2400" dirty="0" smtClean="0">
                <a:solidFill>
                  <a:schemeClr val="tx1">
                    <a:lumMod val="75000"/>
                    <a:lumOff val="25000"/>
                  </a:schemeClr>
                </a:solidFill>
                <a:latin typeface="Century Gothic"/>
                <a:cs typeface="Century Gothic"/>
              </a:rPr>
              <a:t>-coated R30 insulator, also mildly conductive</a:t>
            </a:r>
            <a:endParaRPr lang="en-US" sz="2400" dirty="0">
              <a:solidFill>
                <a:schemeClr val="tx1">
                  <a:lumMod val="75000"/>
                  <a:lumOff val="25000"/>
                </a:schemeClr>
              </a:solidFill>
              <a:latin typeface="Century Gothic"/>
              <a:cs typeface="Century Gothic"/>
            </a:endParaRP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dummy electrode and with a screening electrode </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32</a:t>
            </a:fld>
            <a:endParaRPr lang="en-US" dirty="0"/>
          </a:p>
        </p:txBody>
      </p:sp>
      <p:pic>
        <p:nvPicPr>
          <p:cNvPr id="7" name="Picture 6" descr="Figure 2.png"/>
          <p:cNvPicPr/>
          <p:nvPr/>
        </p:nvPicPr>
        <p:blipFill>
          <a:blip r:embed="rId4"/>
          <a:stretch>
            <a:fillRect/>
          </a:stretch>
        </p:blipFill>
        <p:spPr>
          <a:xfrm>
            <a:off x="1143000" y="3200400"/>
            <a:ext cx="6858000" cy="2639666"/>
          </a:xfrm>
          <a:prstGeom prst="rect">
            <a:avLst/>
          </a:prstGeom>
        </p:spPr>
      </p:pic>
    </p:spTree>
    <p:extLst>
      <p:ext uri="{BB962C8B-B14F-4D97-AF65-F5344CB8AC3E}">
        <p14:creationId xmlns:p14="http://schemas.microsoft.com/office/powerpoint/2010/main" val="595790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Breakdown</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Problems at the cable junction, atmosphere side</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33</a:t>
            </a:fld>
            <a:endParaRPr lang="en-US" dirty="0"/>
          </a:p>
        </p:txBody>
      </p:sp>
      <p:pic>
        <p:nvPicPr>
          <p:cNvPr id="7" name="Picture 6" descr="Figure 3.png"/>
          <p:cNvPicPr/>
          <p:nvPr/>
        </p:nvPicPr>
        <p:blipFill>
          <a:blip r:embed="rId4"/>
          <a:stretch>
            <a:fillRect/>
          </a:stretch>
        </p:blipFill>
        <p:spPr>
          <a:xfrm>
            <a:off x="1600200" y="1983740"/>
            <a:ext cx="5943600" cy="2890520"/>
          </a:xfrm>
          <a:prstGeom prst="rect">
            <a:avLst/>
          </a:prstGeom>
        </p:spPr>
      </p:pic>
    </p:spTree>
    <p:extLst>
      <p:ext uri="{BB962C8B-B14F-4D97-AF65-F5344CB8AC3E}">
        <p14:creationId xmlns:p14="http://schemas.microsoft.com/office/powerpoint/2010/main" val="4707338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Summary of Tests</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Two configurations reached our voltage goal</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34</a:t>
            </a:fld>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 y="2133167"/>
            <a:ext cx="7951787"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260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Linear Potential Drop</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Want a linear potential gradient along length of the insulator</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35</a:t>
            </a:fld>
            <a:endParaRPr lang="en-US" dirty="0"/>
          </a:p>
        </p:txBody>
      </p:sp>
      <p:pic>
        <p:nvPicPr>
          <p:cNvPr id="7" name="Picture 6" descr="Figure 5.png"/>
          <p:cNvPicPr/>
          <p:nvPr/>
        </p:nvPicPr>
        <p:blipFill>
          <a:blip r:embed="rId4"/>
          <a:stretch>
            <a:fillRect/>
          </a:stretch>
        </p:blipFill>
        <p:spPr>
          <a:xfrm>
            <a:off x="301337" y="2260426"/>
            <a:ext cx="5943600" cy="3293110"/>
          </a:xfrm>
          <a:prstGeom prst="rect">
            <a:avLst/>
          </a:prstGeom>
        </p:spPr>
      </p:pic>
      <p:pic>
        <p:nvPicPr>
          <p:cNvPr id="8" name="Picture 7" descr="Figure potential.png"/>
          <p:cNvPicPr/>
          <p:nvPr/>
        </p:nvPicPr>
        <p:blipFill rotWithShape="1">
          <a:blip r:embed="rId5"/>
          <a:srcRect r="18182"/>
          <a:stretch/>
        </p:blipFill>
        <p:spPr>
          <a:xfrm>
            <a:off x="3273137" y="1858991"/>
            <a:ext cx="4862830" cy="3514090"/>
          </a:xfrm>
          <a:prstGeom prst="rect">
            <a:avLst/>
          </a:prstGeom>
        </p:spPr>
      </p:pic>
    </p:spTree>
    <p:extLst>
      <p:ext uri="{BB962C8B-B14F-4D97-AF65-F5344CB8AC3E}">
        <p14:creationId xmlns:p14="http://schemas.microsoft.com/office/powerpoint/2010/main" val="156266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Fowler-</a:t>
            </a:r>
            <a:r>
              <a:rPr lang="en-US" sz="4000" cap="small" dirty="0" err="1" smtClean="0">
                <a:solidFill>
                  <a:schemeClr val="tx1">
                    <a:lumMod val="75000"/>
                    <a:lumOff val="25000"/>
                  </a:schemeClr>
                </a:solidFill>
                <a:latin typeface="Minion Pro"/>
                <a:cs typeface="Minion Pro"/>
              </a:rPr>
              <a:t>Nordheim</a:t>
            </a:r>
            <a:r>
              <a:rPr lang="en-US" sz="4000" cap="small" dirty="0" smtClean="0">
                <a:solidFill>
                  <a:schemeClr val="tx1">
                    <a:lumMod val="75000"/>
                    <a:lumOff val="25000"/>
                  </a:schemeClr>
                </a:solidFill>
                <a:latin typeface="Minion Pro"/>
                <a:cs typeface="Minion Pro"/>
              </a:rPr>
              <a:t> Line Plots</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36</a:t>
            </a:fld>
            <a:endParaRPr lang="en-US" dirty="0"/>
          </a:p>
        </p:txBody>
      </p:sp>
      <p:grpSp>
        <p:nvGrpSpPr>
          <p:cNvPr id="16" name="Group 15"/>
          <p:cNvGrpSpPr/>
          <p:nvPr/>
        </p:nvGrpSpPr>
        <p:grpSpPr>
          <a:xfrm>
            <a:off x="2262909" y="1330567"/>
            <a:ext cx="6423891" cy="3983273"/>
            <a:chOff x="2492717" y="1742478"/>
            <a:chExt cx="6423891" cy="3983273"/>
          </a:xfrm>
        </p:grpSpPr>
        <mc:AlternateContent xmlns:mc="http://schemas.openxmlformats.org/markup-compatibility/2006" xmlns:a14="http://schemas.microsoft.com/office/drawing/2010/main">
          <mc:Choice Requires="a14">
            <p:sp>
              <p:nvSpPr>
                <p:cNvPr id="4" name="Rectangle 3"/>
                <p:cNvSpPr/>
                <p:nvPr/>
              </p:nvSpPr>
              <p:spPr>
                <a:xfrm>
                  <a:off x="6150502" y="1742478"/>
                  <a:ext cx="2689993" cy="516295"/>
                </a:xfrm>
                <a:prstGeom prst="rect">
                  <a:avLst/>
                </a:prstGeom>
                <a:ln w="28575">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a:rPr>
                          <m:t>𝐼</m:t>
                        </m:r>
                        <m:r>
                          <a:rPr lang="en-US" i="1">
                            <a:latin typeface="Cambria Math"/>
                          </a:rPr>
                          <m:t>= </m:t>
                        </m:r>
                        <m:sSub>
                          <m:sSubPr>
                            <m:ctrlPr>
                              <a:rPr lang="en-US" i="1">
                                <a:latin typeface="Cambria Math"/>
                              </a:rPr>
                            </m:ctrlPr>
                          </m:sSubPr>
                          <m:e>
                            <m:r>
                              <a:rPr lang="en-US" i="1">
                                <a:latin typeface="Cambria Math"/>
                              </a:rPr>
                              <m:t>𝐶</m:t>
                            </m:r>
                          </m:e>
                          <m:sub>
                            <m:r>
                              <a:rPr lang="en-US" i="1">
                                <a:latin typeface="Cambria Math"/>
                              </a:rPr>
                              <m:t>1</m:t>
                            </m:r>
                          </m:sub>
                        </m:sSub>
                        <m:sSup>
                          <m:sSupPr>
                            <m:ctrlPr>
                              <a:rPr lang="en-US" i="1">
                                <a:latin typeface="Cambria Math"/>
                              </a:rPr>
                            </m:ctrlPr>
                          </m:sSupPr>
                          <m:e>
                            <m:sSub>
                              <m:sSubPr>
                                <m:ctrlPr>
                                  <a:rPr lang="en-US" i="1">
                                    <a:latin typeface="Cambria Math"/>
                                  </a:rPr>
                                </m:ctrlPr>
                              </m:sSubPr>
                              <m:e>
                                <m:r>
                                  <a:rPr lang="en-US" i="1">
                                    <a:latin typeface="Cambria Math"/>
                                  </a:rPr>
                                  <m:t>𝐴</m:t>
                                </m:r>
                              </m:e>
                              <m:sub>
                                <m:r>
                                  <a:rPr lang="en-US" i="1">
                                    <a:latin typeface="Cambria Math"/>
                                  </a:rPr>
                                  <m:t>𝑒</m:t>
                                </m:r>
                              </m:sub>
                            </m:sSub>
                            <m:r>
                              <a:rPr lang="en-US" i="1">
                                <a:latin typeface="Cambria Math"/>
                              </a:rPr>
                              <m:t>𝛽</m:t>
                            </m:r>
                          </m:e>
                          <m:sup>
                            <m:r>
                              <a:rPr lang="en-US" i="1">
                                <a:latin typeface="Cambria Math"/>
                              </a:rPr>
                              <m:t>2</m:t>
                            </m:r>
                          </m:sup>
                        </m:sSup>
                        <m:sSup>
                          <m:sSupPr>
                            <m:ctrlPr>
                              <a:rPr lang="en-US" i="1">
                                <a:latin typeface="Cambria Math"/>
                              </a:rPr>
                            </m:ctrlPr>
                          </m:sSupPr>
                          <m:e>
                            <m:r>
                              <a:rPr lang="en-US" i="1">
                                <a:latin typeface="Cambria Math"/>
                              </a:rPr>
                              <m:t>𝐸</m:t>
                            </m:r>
                          </m:e>
                          <m:sup>
                            <m:r>
                              <a:rPr lang="en-US" i="1">
                                <a:latin typeface="Cambria Math"/>
                              </a:rPr>
                              <m:t>2</m:t>
                            </m:r>
                          </m:sup>
                        </m:sSup>
                        <m:sSup>
                          <m:sSupPr>
                            <m:ctrlPr>
                              <a:rPr lang="en-US" i="1">
                                <a:latin typeface="Cambria Math"/>
                              </a:rPr>
                            </m:ctrlPr>
                          </m:sSupPr>
                          <m:e>
                            <m:r>
                              <a:rPr lang="en-US" i="1">
                                <a:latin typeface="Cambria Math"/>
                              </a:rPr>
                              <m:t>𝑒</m:t>
                            </m:r>
                          </m:e>
                          <m:sup>
                            <m:f>
                              <m:fPr>
                                <m:type m:val="skw"/>
                                <m:ctrlPr>
                                  <a:rPr lang="en-US" i="1">
                                    <a:latin typeface="Cambria Math"/>
                                  </a:rPr>
                                </m:ctrlPr>
                              </m:fPr>
                              <m:num>
                                <m:r>
                                  <a:rPr lang="en-US" i="1">
                                    <a:latin typeface="Cambria Math"/>
                                  </a:rPr>
                                  <m:t>−</m:t>
                                </m:r>
                                <m:sSub>
                                  <m:sSubPr>
                                    <m:ctrlPr>
                                      <a:rPr lang="en-US" i="1">
                                        <a:latin typeface="Cambria Math"/>
                                      </a:rPr>
                                    </m:ctrlPr>
                                  </m:sSubPr>
                                  <m:e>
                                    <m:r>
                                      <a:rPr lang="en-US" i="1">
                                        <a:latin typeface="Cambria Math"/>
                                      </a:rPr>
                                      <m:t>𝐶</m:t>
                                    </m:r>
                                  </m:e>
                                  <m:sub>
                                    <m:r>
                                      <a:rPr lang="en-US" i="1">
                                        <a:latin typeface="Cambria Math"/>
                                      </a:rPr>
                                      <m:t>2</m:t>
                                    </m:r>
                                  </m:sub>
                                </m:sSub>
                              </m:num>
                              <m:den>
                                <m:r>
                                  <a:rPr lang="en-US" i="1">
                                    <a:latin typeface="Cambria Math"/>
                                  </a:rPr>
                                  <m:t>𝛽</m:t>
                                </m:r>
                                <m:r>
                                  <a:rPr lang="en-US" i="1">
                                    <a:latin typeface="Cambria Math"/>
                                  </a:rPr>
                                  <m:t>𝐸</m:t>
                                </m:r>
                              </m:den>
                            </m:f>
                          </m:sup>
                        </m:sSup>
                        <m:r>
                          <a:rPr lang="en-US" i="1">
                            <a:latin typeface="Cambria Math"/>
                          </a:rPr>
                          <m:t>     </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6150502" y="1742478"/>
                  <a:ext cx="2689993" cy="516295"/>
                </a:xfrm>
                <a:prstGeom prst="rect">
                  <a:avLst/>
                </a:prstGeom>
                <a:blipFill rotWithShape="1">
                  <a:blip r:embed="rId4"/>
                  <a:stretch>
                    <a:fillRect/>
                  </a:stretch>
                </a:blipFill>
                <a:ln w="28575">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214972" y="2488953"/>
                  <a:ext cx="2701636" cy="649280"/>
                </a:xfrm>
                <a:prstGeom prst="rect">
                  <a:avLst/>
                </a:prstGeom>
              </p:spPr>
              <p:txBody>
                <a:bodyPr wrap="square">
                  <a:spAutoFit/>
                </a:bodyPr>
                <a:lstStyle/>
                <a:p>
                  <a:r>
                    <a:rPr lang="en-US" dirty="0"/>
                    <a:t> </a:t>
                  </a:r>
                  <a14:m>
                    <m:oMath xmlns:m="http://schemas.openxmlformats.org/officeDocument/2006/math">
                      <m:sSub>
                        <m:sSubPr>
                          <m:ctrlPr>
                            <a:rPr lang="en-US" i="1">
                              <a:latin typeface="Cambria Math"/>
                            </a:rPr>
                          </m:ctrlPr>
                        </m:sSubPr>
                        <m:e>
                          <m:r>
                            <a:rPr lang="en-US" i="1">
                              <a:latin typeface="Cambria Math"/>
                            </a:rPr>
                            <m:t>𝐶</m:t>
                          </m:r>
                        </m:e>
                        <m:sub>
                          <m:r>
                            <a:rPr lang="en-US" i="1">
                              <a:latin typeface="Cambria Math"/>
                            </a:rPr>
                            <m:t>1</m:t>
                          </m:r>
                        </m:sub>
                      </m:sSub>
                      <m:r>
                        <a:rPr lang="en-US" i="1">
                          <a:latin typeface="Cambria Math"/>
                        </a:rPr>
                        <m:t>=</m:t>
                      </m:r>
                      <m:f>
                        <m:fPr>
                          <m:ctrlPr>
                            <a:rPr lang="en-US" i="1">
                              <a:latin typeface="Cambria Math"/>
                            </a:rPr>
                          </m:ctrlPr>
                        </m:fPr>
                        <m:num>
                          <m:r>
                            <a:rPr lang="en-US" i="1">
                              <a:latin typeface="Cambria Math"/>
                            </a:rPr>
                            <m:t>1.54</m:t>
                          </m:r>
                          <m:r>
                            <a:rPr lang="en-US" i="1">
                              <a:latin typeface="Cambria Math"/>
                            </a:rPr>
                            <m:t>𝑥</m:t>
                          </m:r>
                          <m:sSup>
                            <m:sSupPr>
                              <m:ctrlPr>
                                <a:rPr lang="en-US" i="1">
                                  <a:latin typeface="Cambria Math"/>
                                </a:rPr>
                              </m:ctrlPr>
                            </m:sSupPr>
                            <m:e>
                              <m:r>
                                <a:rPr lang="en-US" i="1">
                                  <a:latin typeface="Cambria Math"/>
                                </a:rPr>
                                <m:t>10</m:t>
                              </m:r>
                            </m:e>
                            <m:sup>
                              <m:r>
                                <a:rPr lang="en-US" i="1">
                                  <a:latin typeface="Cambria Math"/>
                                </a:rPr>
                                <m:t>−6 </m:t>
                              </m:r>
                            </m:sup>
                          </m:sSup>
                          <m:r>
                            <a:rPr lang="en-US" i="1">
                              <a:latin typeface="Cambria Math"/>
                            </a:rPr>
                            <m:t>∙</m:t>
                          </m:r>
                          <m:sSup>
                            <m:sSupPr>
                              <m:ctrlPr>
                                <a:rPr lang="en-US" i="1">
                                  <a:latin typeface="Cambria Math"/>
                                </a:rPr>
                              </m:ctrlPr>
                            </m:sSupPr>
                            <m:e>
                              <m:r>
                                <a:rPr lang="en-US" i="1">
                                  <a:latin typeface="Cambria Math"/>
                                </a:rPr>
                                <m:t>10</m:t>
                              </m:r>
                            </m:e>
                            <m:sup>
                              <m:r>
                                <a:rPr lang="en-US" i="1">
                                  <a:latin typeface="Cambria Math"/>
                                </a:rPr>
                                <m:t>4.52⋅</m:t>
                              </m:r>
                              <m:sSup>
                                <m:sSupPr>
                                  <m:ctrlPr>
                                    <a:rPr lang="en-US" i="1">
                                      <a:latin typeface="Cambria Math"/>
                                    </a:rPr>
                                  </m:ctrlPr>
                                </m:sSupPr>
                                <m:e>
                                  <m:r>
                                    <a:rPr lang="en-US" i="1">
                                      <a:latin typeface="Cambria Math"/>
                                    </a:rPr>
                                    <m:t>𝜙</m:t>
                                  </m:r>
                                </m:e>
                                <m:sup>
                                  <m:r>
                                    <a:rPr lang="en-US" i="1">
                                      <a:latin typeface="Cambria Math"/>
                                    </a:rPr>
                                    <m:t>−0.5</m:t>
                                  </m:r>
                                </m:sup>
                              </m:sSup>
                            </m:sup>
                          </m:sSup>
                        </m:num>
                        <m:den>
                          <m:r>
                            <a:rPr lang="en-US" i="1">
                              <a:latin typeface="Cambria Math"/>
                            </a:rPr>
                            <m:t>𝜙</m:t>
                          </m:r>
                        </m:den>
                      </m:f>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6214972" y="2488953"/>
                  <a:ext cx="2701636" cy="64928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524575" y="3239085"/>
                  <a:ext cx="2082430" cy="401264"/>
                </a:xfrm>
                <a:prstGeom prst="rect">
                  <a:avLst/>
                </a:prstGeom>
              </p:spPr>
              <p:txBody>
                <a:bodyPr wrap="none">
                  <a:spAutoFit/>
                </a:bodyPr>
                <a:lstStyle/>
                <a:p>
                  <a14:m>
                    <m:oMath xmlns:m="http://schemas.openxmlformats.org/officeDocument/2006/math">
                      <m:sSub>
                        <m:sSubPr>
                          <m:ctrlPr>
                            <a:rPr lang="en-US" i="1">
                              <a:latin typeface="Cambria Math"/>
                            </a:rPr>
                          </m:ctrlPr>
                        </m:sSubPr>
                        <m:e>
                          <m:r>
                            <a:rPr lang="en-US" i="1">
                              <a:latin typeface="Cambria Math"/>
                            </a:rPr>
                            <m:t>𝐶</m:t>
                          </m:r>
                        </m:e>
                        <m:sub>
                          <m:r>
                            <a:rPr lang="en-US" i="1">
                              <a:latin typeface="Cambria Math"/>
                            </a:rPr>
                            <m:t>2</m:t>
                          </m:r>
                        </m:sub>
                      </m:sSub>
                      <m:r>
                        <a:rPr lang="en-US" i="1">
                          <a:latin typeface="Cambria Math"/>
                        </a:rPr>
                        <m:t>=6.53</m:t>
                      </m:r>
                      <m:r>
                        <a:rPr lang="en-US" i="1">
                          <a:latin typeface="Cambria Math"/>
                        </a:rPr>
                        <m:t>𝑥</m:t>
                      </m:r>
                      <m:sSup>
                        <m:sSupPr>
                          <m:ctrlPr>
                            <a:rPr lang="en-US" i="1">
                              <a:latin typeface="Cambria Math"/>
                            </a:rPr>
                          </m:ctrlPr>
                        </m:sSupPr>
                        <m:e>
                          <m:r>
                            <a:rPr lang="en-US" i="1">
                              <a:latin typeface="Cambria Math"/>
                            </a:rPr>
                            <m:t>10</m:t>
                          </m:r>
                        </m:e>
                        <m:sup>
                          <m:r>
                            <a:rPr lang="en-US" i="1">
                              <a:latin typeface="Cambria Math"/>
                            </a:rPr>
                            <m:t>9</m:t>
                          </m:r>
                        </m:sup>
                      </m:sSup>
                      <m:sSup>
                        <m:sSupPr>
                          <m:ctrlPr>
                            <a:rPr lang="en-US" i="1">
                              <a:latin typeface="Cambria Math"/>
                            </a:rPr>
                          </m:ctrlPr>
                        </m:sSupPr>
                        <m:e>
                          <m:r>
                            <a:rPr lang="en-US" i="1">
                              <a:latin typeface="Cambria Math"/>
                            </a:rPr>
                            <m:t>𝜙</m:t>
                          </m:r>
                        </m:e>
                        <m:sup>
                          <m:r>
                            <a:rPr lang="en-US" i="1">
                              <a:latin typeface="Cambria Math"/>
                            </a:rPr>
                            <m:t>1.5</m:t>
                          </m:r>
                        </m:sup>
                      </m:sSup>
                    </m:oMath>
                  </a14:m>
                  <a:r>
                    <a:rPr lang="en-US" dirty="0"/>
                    <a:t> </a:t>
                  </a:r>
                </a:p>
              </p:txBody>
            </p:sp>
          </mc:Choice>
          <mc:Fallback xmlns="">
            <p:sp>
              <p:nvSpPr>
                <p:cNvPr id="9" name="Rectangle 8"/>
                <p:cNvSpPr>
                  <a:spLocks noRot="1" noChangeAspect="1" noMove="1" noResize="1" noEditPoints="1" noAdjustHandles="1" noChangeArrowheads="1" noChangeShapeType="1" noTextEdit="1"/>
                </p:cNvSpPr>
                <p:nvPr/>
              </p:nvSpPr>
              <p:spPr>
                <a:xfrm>
                  <a:off x="6524575" y="3239085"/>
                  <a:ext cx="2082430" cy="401264"/>
                </a:xfrm>
                <a:prstGeom prst="rect">
                  <a:avLst/>
                </a:prstGeom>
                <a:blipFill rotWithShape="1">
                  <a:blip r:embed="rId6"/>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438348" y="4279740"/>
                  <a:ext cx="3478260" cy="599908"/>
                </a:xfrm>
                <a:prstGeom prst="rect">
                  <a:avLst/>
                </a:prstGeom>
              </p:spPr>
              <p:txBody>
                <a:bodyPr wrap="none">
                  <a:spAutoFit/>
                </a:bodyPr>
                <a:lstStyle/>
                <a:p>
                  <a14:m>
                    <m:oMath xmlns:m="http://schemas.openxmlformats.org/officeDocument/2006/math">
                      <m:r>
                        <a:rPr lang="en-US" i="1">
                          <a:latin typeface="Cambria Math"/>
                        </a:rPr>
                        <m:t>𝑠𝑙𝑜𝑝𝑒</m:t>
                      </m:r>
                      <m:r>
                        <a:rPr lang="en-US" i="1">
                          <a:latin typeface="Cambria Math"/>
                        </a:rPr>
                        <m:t>= </m:t>
                      </m:r>
                      <m:f>
                        <m:fPr>
                          <m:ctrlPr>
                            <a:rPr lang="en-US" i="1">
                              <a:latin typeface="Cambria Math"/>
                            </a:rPr>
                          </m:ctrlPr>
                        </m:fPr>
                        <m:num>
                          <m:r>
                            <a:rPr lang="en-US" i="1">
                              <a:latin typeface="Cambria Math"/>
                            </a:rPr>
                            <m:t>𝑑</m:t>
                          </m:r>
                          <m:r>
                            <a:rPr lang="en-US" i="1">
                              <a:latin typeface="Cambria Math"/>
                            </a:rPr>
                            <m:t>(</m:t>
                          </m:r>
                          <m:sSub>
                            <m:sSubPr>
                              <m:ctrlPr>
                                <a:rPr lang="en-US" i="1">
                                  <a:latin typeface="Cambria Math"/>
                                </a:rPr>
                              </m:ctrlPr>
                            </m:sSubPr>
                            <m:e>
                              <m:r>
                                <a:rPr lang="en-US" i="1">
                                  <a:latin typeface="Cambria Math"/>
                                </a:rPr>
                                <m:t>𝑙𝑜𝑔</m:t>
                              </m:r>
                            </m:e>
                            <m:sub>
                              <m:r>
                                <a:rPr lang="en-US" i="1">
                                  <a:latin typeface="Cambria Math"/>
                                </a:rPr>
                                <m:t>10</m:t>
                              </m:r>
                            </m:sub>
                          </m:sSub>
                          <m:f>
                            <m:fPr>
                              <m:type m:val="lin"/>
                              <m:ctrlPr>
                                <a:rPr lang="en-US" i="1">
                                  <a:latin typeface="Cambria Math"/>
                                </a:rPr>
                              </m:ctrlPr>
                            </m:fPr>
                            <m:num>
                              <m:r>
                                <a:rPr lang="en-US" i="1">
                                  <a:latin typeface="Cambria Math"/>
                                </a:rPr>
                                <m:t>𝐼</m:t>
                              </m:r>
                            </m:num>
                            <m:den>
                              <m:sSup>
                                <m:sSupPr>
                                  <m:ctrlPr>
                                    <a:rPr lang="en-US" i="1">
                                      <a:latin typeface="Cambria Math"/>
                                    </a:rPr>
                                  </m:ctrlPr>
                                </m:sSupPr>
                                <m:e>
                                  <m:r>
                                    <a:rPr lang="en-US" i="1">
                                      <a:latin typeface="Cambria Math"/>
                                    </a:rPr>
                                    <m:t>𝐸</m:t>
                                  </m:r>
                                </m:e>
                                <m:sup>
                                  <m:r>
                                    <a:rPr lang="en-US" i="1">
                                      <a:latin typeface="Cambria Math"/>
                                    </a:rPr>
                                    <m:t>2</m:t>
                                  </m:r>
                                </m:sup>
                              </m:sSup>
                              <m:r>
                                <a:rPr lang="en-US" i="1">
                                  <a:latin typeface="Cambria Math"/>
                                </a:rPr>
                                <m:t>)</m:t>
                              </m:r>
                            </m:den>
                          </m:f>
                        </m:num>
                        <m:den>
                          <m:r>
                            <a:rPr lang="en-US" i="1">
                              <a:latin typeface="Cambria Math"/>
                            </a:rPr>
                            <m:t>𝑑</m:t>
                          </m:r>
                          <m:r>
                            <a:rPr lang="en-US" i="1">
                              <a:latin typeface="Cambria Math"/>
                            </a:rPr>
                            <m:t>(</m:t>
                          </m:r>
                          <m:f>
                            <m:fPr>
                              <m:type m:val="lin"/>
                              <m:ctrlPr>
                                <a:rPr lang="en-US" i="1">
                                  <a:latin typeface="Cambria Math"/>
                                </a:rPr>
                              </m:ctrlPr>
                            </m:fPr>
                            <m:num>
                              <m:r>
                                <a:rPr lang="en-US" i="1">
                                  <a:latin typeface="Cambria Math"/>
                                </a:rPr>
                                <m:t>1</m:t>
                              </m:r>
                            </m:num>
                            <m:den>
                              <m:r>
                                <a:rPr lang="en-US" i="1">
                                  <a:latin typeface="Cambria Math"/>
                                </a:rPr>
                                <m:t>𝐸</m:t>
                              </m:r>
                            </m:den>
                          </m:f>
                          <m:r>
                            <a:rPr lang="en-US" i="1">
                              <a:latin typeface="Cambria Math"/>
                            </a:rPr>
                            <m:t>)</m:t>
                          </m:r>
                        </m:den>
                      </m:f>
                      <m:r>
                        <a:rPr lang="en-US" i="1">
                          <a:latin typeface="Cambria Math"/>
                        </a:rPr>
                        <m:t> </m:t>
                      </m:r>
                    </m:oMath>
                  </a14:m>
                  <a:r>
                    <a:rPr lang="en-US" i="1" dirty="0"/>
                    <a:t>= - </a:t>
                  </a:r>
                  <a14:m>
                    <m:oMath xmlns:m="http://schemas.openxmlformats.org/officeDocument/2006/math">
                      <m:f>
                        <m:fPr>
                          <m:ctrlPr>
                            <a:rPr lang="en-US" i="1">
                              <a:latin typeface="Cambria Math"/>
                            </a:rPr>
                          </m:ctrlPr>
                        </m:fPr>
                        <m:num>
                          <m:r>
                            <a:rPr lang="en-US" i="1">
                              <a:latin typeface="Cambria Math"/>
                            </a:rPr>
                            <m:t>2.84×</m:t>
                          </m:r>
                          <m:sSup>
                            <m:sSupPr>
                              <m:ctrlPr>
                                <a:rPr lang="en-US" i="1">
                                  <a:latin typeface="Cambria Math"/>
                                </a:rPr>
                              </m:ctrlPr>
                            </m:sSupPr>
                            <m:e>
                              <m:r>
                                <a:rPr lang="en-US" i="1">
                                  <a:latin typeface="Cambria Math"/>
                                </a:rPr>
                                <m:t>10</m:t>
                              </m:r>
                            </m:e>
                            <m:sup>
                              <m:r>
                                <a:rPr lang="en-US" i="1">
                                  <a:latin typeface="Cambria Math"/>
                                </a:rPr>
                                <m:t>9</m:t>
                              </m:r>
                            </m:sup>
                          </m:sSup>
                          <m:sSup>
                            <m:sSupPr>
                              <m:ctrlPr>
                                <a:rPr lang="en-US" i="1">
                                  <a:latin typeface="Cambria Math"/>
                                </a:rPr>
                              </m:ctrlPr>
                            </m:sSupPr>
                            <m:e>
                              <m:r>
                                <a:rPr lang="en-US" i="1">
                                  <a:latin typeface="Cambria Math"/>
                                </a:rPr>
                                <m:t>𝜑</m:t>
                              </m:r>
                            </m:e>
                            <m:sup>
                              <m:r>
                                <a:rPr lang="en-US" i="1">
                                  <a:latin typeface="Cambria Math"/>
                                </a:rPr>
                                <m:t>1.5</m:t>
                              </m:r>
                            </m:sup>
                          </m:sSup>
                        </m:num>
                        <m:den>
                          <m:r>
                            <a:rPr lang="en-US" i="1">
                              <a:latin typeface="Cambria Math"/>
                            </a:rPr>
                            <m:t>𝛽</m:t>
                          </m:r>
                        </m:den>
                      </m:f>
                    </m:oMath>
                  </a14:m>
                  <a:r>
                    <a:rPr lang="en-US" i="1" dirty="0"/>
                    <a:t> </a:t>
                  </a:r>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438348" y="4279740"/>
                  <a:ext cx="3478260" cy="59990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92717" y="5089358"/>
                  <a:ext cx="6423891" cy="636393"/>
                </a:xfrm>
                <a:prstGeom prst="rect">
                  <a:avLst/>
                </a:prstGeom>
              </p:spPr>
              <p:txBody>
                <a:bodyPr wrap="square">
                  <a:spAutoFit/>
                </a:bodyPr>
                <a:lstStyle/>
                <a:p>
                  <a:r>
                    <a:rPr lang="en-US" i="1" dirty="0"/>
                    <a:t> intercept</a:t>
                  </a:r>
                  <a:r>
                    <a:rPr lang="en-US" dirty="0"/>
                    <a:t>  =  </a:t>
                  </a:r>
                  <a14:m>
                    <m:oMath xmlns:m="http://schemas.openxmlformats.org/officeDocument/2006/math">
                      <m:sSub>
                        <m:sSubPr>
                          <m:ctrlPr>
                            <a:rPr lang="en-US" i="1">
                              <a:latin typeface="Cambria Math"/>
                            </a:rPr>
                          </m:ctrlPr>
                        </m:sSubPr>
                        <m:e>
                          <m:sSub>
                            <m:sSubPr>
                              <m:ctrlPr>
                                <a:rPr lang="en-US" i="1">
                                  <a:latin typeface="Cambria Math"/>
                                </a:rPr>
                              </m:ctrlPr>
                            </m:sSubPr>
                            <m:e>
                              <m:r>
                                <a:rPr lang="en-US" i="1">
                                  <a:latin typeface="Cambria Math"/>
                                </a:rPr>
                                <m:t>𝐿𝑜𝑔</m:t>
                              </m:r>
                            </m:e>
                            <m:sub>
                              <m:r>
                                <a:rPr lang="en-US" i="1">
                                  <a:latin typeface="Cambria Math"/>
                                </a:rPr>
                                <m:t>10</m:t>
                              </m:r>
                            </m:sub>
                          </m:sSub>
                          <m:r>
                            <a:rPr lang="en-US" i="1">
                              <a:latin typeface="Cambria Math"/>
                            </a:rPr>
                            <m:t>(</m:t>
                          </m:r>
                          <m:f>
                            <m:fPr>
                              <m:type m:val="lin"/>
                              <m:ctrlPr>
                                <a:rPr lang="en-US" i="1">
                                  <a:latin typeface="Cambria Math"/>
                                </a:rPr>
                              </m:ctrlPr>
                            </m:fPr>
                            <m:num>
                              <m:sSub>
                                <m:sSubPr>
                                  <m:ctrlPr>
                                    <a:rPr lang="en-US" i="1">
                                      <a:latin typeface="Cambria Math"/>
                                    </a:rPr>
                                  </m:ctrlPr>
                                </m:sSubPr>
                                <m:e>
                                  <m:r>
                                    <a:rPr lang="en-US" i="1">
                                      <a:latin typeface="Cambria Math"/>
                                    </a:rPr>
                                    <m:t>𝐼</m:t>
                                  </m:r>
                                </m:e>
                                <m:sub>
                                  <m:r>
                                    <a:rPr lang="en-US" i="1">
                                      <a:latin typeface="Cambria Math"/>
                                    </a:rPr>
                                    <m:t>𝐹</m:t>
                                  </m:r>
                                </m:sub>
                              </m:sSub>
                            </m:num>
                            <m:den>
                              <m:sSup>
                                <m:sSupPr>
                                  <m:ctrlPr>
                                    <a:rPr lang="en-US" i="1">
                                      <a:latin typeface="Cambria Math"/>
                                    </a:rPr>
                                  </m:ctrlPr>
                                </m:sSupPr>
                                <m:e>
                                  <m:r>
                                    <a:rPr lang="en-US" i="1">
                                      <a:latin typeface="Cambria Math"/>
                                    </a:rPr>
                                    <m:t>𝐸</m:t>
                                  </m:r>
                                </m:e>
                                <m:sup>
                                  <m:r>
                                    <a:rPr lang="en-US" i="1">
                                      <a:latin typeface="Cambria Math"/>
                                    </a:rPr>
                                    <m:t>2</m:t>
                                  </m:r>
                                </m:sup>
                              </m:sSup>
                              <m:r>
                                <a:rPr lang="en-US" i="1">
                                  <a:latin typeface="Cambria Math"/>
                                </a:rPr>
                                <m:t>)</m:t>
                              </m:r>
                            </m:den>
                          </m:f>
                        </m:e>
                        <m:sub>
                          <m:r>
                            <a:rPr lang="en-US" i="1">
                              <a:latin typeface="Cambria Math"/>
                            </a:rPr>
                            <m:t>𝐸</m:t>
                          </m:r>
                          <m:r>
                            <a:rPr lang="en-US" i="1">
                              <a:latin typeface="Cambria Math"/>
                            </a:rPr>
                            <m:t>→∞</m:t>
                          </m:r>
                        </m:sub>
                      </m:sSub>
                      <m:r>
                        <a:rPr lang="en-US" i="1">
                          <a:latin typeface="Cambria Math"/>
                        </a:rPr>
                        <m:t>=</m:t>
                      </m:r>
                      <m:sSub>
                        <m:sSubPr>
                          <m:ctrlPr>
                            <a:rPr lang="en-US" i="1">
                              <a:latin typeface="Cambria Math"/>
                            </a:rPr>
                          </m:ctrlPr>
                        </m:sSubPr>
                        <m:e>
                          <m:r>
                            <a:rPr lang="en-US" i="1">
                              <a:latin typeface="Cambria Math"/>
                            </a:rPr>
                            <m:t>𝐿𝑜𝑔</m:t>
                          </m:r>
                        </m:e>
                        <m:sub>
                          <m:r>
                            <a:rPr lang="en-US" i="1">
                              <a:latin typeface="Cambria Math"/>
                            </a:rPr>
                            <m:t>10</m:t>
                          </m:r>
                        </m:sub>
                      </m:sSub>
                      <m:r>
                        <a:rPr lang="en-US" i="1">
                          <a:latin typeface="Cambria Math"/>
                        </a:rPr>
                        <m:t>[</m:t>
                      </m:r>
                      <m:f>
                        <m:fPr>
                          <m:ctrlPr>
                            <a:rPr lang="en-US" i="1">
                              <a:latin typeface="Cambria Math"/>
                            </a:rPr>
                          </m:ctrlPr>
                        </m:fPr>
                        <m:num>
                          <m:r>
                            <a:rPr lang="en-US" i="1">
                              <a:latin typeface="Cambria Math"/>
                            </a:rPr>
                            <m:t>1.54×</m:t>
                          </m:r>
                          <m:sSup>
                            <m:sSupPr>
                              <m:ctrlPr>
                                <a:rPr lang="en-US" i="1">
                                  <a:latin typeface="Cambria Math"/>
                                </a:rPr>
                              </m:ctrlPr>
                            </m:sSupPr>
                            <m:e>
                              <m:r>
                                <a:rPr lang="en-US" i="1">
                                  <a:latin typeface="Cambria Math"/>
                                </a:rPr>
                                <m:t>10</m:t>
                              </m:r>
                            </m:e>
                            <m:sup>
                              <m:r>
                                <a:rPr lang="en-US" i="1">
                                  <a:latin typeface="Cambria Math"/>
                                </a:rPr>
                                <m:t>−6</m:t>
                              </m:r>
                            </m:sup>
                          </m:sSup>
                          <m:sSub>
                            <m:sSubPr>
                              <m:ctrlPr>
                                <a:rPr lang="en-US" i="1">
                                  <a:latin typeface="Cambria Math"/>
                                </a:rPr>
                              </m:ctrlPr>
                            </m:sSubPr>
                            <m:e>
                              <m:r>
                                <a:rPr lang="en-US" i="1">
                                  <a:latin typeface="Cambria Math"/>
                                </a:rPr>
                                <m:t>𝐴</m:t>
                              </m:r>
                            </m:e>
                            <m:sub>
                              <m:r>
                                <a:rPr lang="en-US" i="1">
                                  <a:latin typeface="Cambria Math"/>
                                </a:rPr>
                                <m:t>𝑒</m:t>
                              </m:r>
                            </m:sub>
                          </m:sSub>
                          <m:sSup>
                            <m:sSupPr>
                              <m:ctrlPr>
                                <a:rPr lang="en-US" i="1">
                                  <a:latin typeface="Cambria Math"/>
                                </a:rPr>
                              </m:ctrlPr>
                            </m:sSupPr>
                            <m:e>
                              <m:r>
                                <a:rPr lang="en-US" i="1">
                                  <a:latin typeface="Cambria Math"/>
                                </a:rPr>
                                <m:t>𝛽</m:t>
                              </m:r>
                            </m:e>
                            <m:sup>
                              <m:r>
                                <a:rPr lang="en-US" i="1">
                                  <a:latin typeface="Cambria Math"/>
                                </a:rPr>
                                <m:t>2</m:t>
                              </m:r>
                            </m:sup>
                          </m:sSup>
                          <m:sSup>
                            <m:sSupPr>
                              <m:ctrlPr>
                                <a:rPr lang="en-US" i="1">
                                  <a:latin typeface="Cambria Math"/>
                                </a:rPr>
                              </m:ctrlPr>
                            </m:sSupPr>
                            <m:e>
                              <m:r>
                                <a:rPr lang="en-US" i="1">
                                  <a:latin typeface="Cambria Math"/>
                                </a:rPr>
                                <m:t>×10</m:t>
                              </m:r>
                            </m:e>
                            <m:sup>
                              <m:r>
                                <a:rPr lang="en-US" i="1">
                                  <a:latin typeface="Cambria Math"/>
                                </a:rPr>
                                <m:t>4.52</m:t>
                              </m:r>
                              <m:sSup>
                                <m:sSupPr>
                                  <m:ctrlPr>
                                    <a:rPr lang="en-US" i="1">
                                      <a:latin typeface="Cambria Math"/>
                                    </a:rPr>
                                  </m:ctrlPr>
                                </m:sSupPr>
                                <m:e>
                                  <m:r>
                                    <a:rPr lang="en-US" i="1">
                                      <a:latin typeface="Cambria Math"/>
                                    </a:rPr>
                                    <m:t>𝜑</m:t>
                                  </m:r>
                                </m:e>
                                <m:sup>
                                  <m:r>
                                    <a:rPr lang="en-US" i="1">
                                      <a:latin typeface="Cambria Math"/>
                                    </a:rPr>
                                    <m:t>−0.5</m:t>
                                  </m:r>
                                </m:sup>
                              </m:sSup>
                            </m:sup>
                          </m:sSup>
                        </m:num>
                        <m:den>
                          <m:r>
                            <a:rPr lang="en-US" i="1">
                              <a:latin typeface="Cambria Math"/>
                            </a:rPr>
                            <m:t>𝜑</m:t>
                          </m:r>
                        </m:den>
                      </m:f>
                      <m:r>
                        <a:rPr lang="en-US" i="1">
                          <a:latin typeface="Cambria Math"/>
                        </a:rPr>
                        <m:t>]</m:t>
                      </m:r>
                    </m:oMath>
                  </a14:m>
                  <a:r>
                    <a:rPr lang="en-US" dirty="0"/>
                    <a:t> </a:t>
                  </a:r>
                </a:p>
              </p:txBody>
            </p:sp>
          </mc:Choice>
          <mc:Fallback xmlns="">
            <p:sp>
              <p:nvSpPr>
                <p:cNvPr id="11" name="Rectangle 10"/>
                <p:cNvSpPr>
                  <a:spLocks noRot="1" noChangeAspect="1" noMove="1" noResize="1" noEditPoints="1" noAdjustHandles="1" noChangeArrowheads="1" noChangeShapeType="1" noTextEdit="1"/>
                </p:cNvSpPr>
                <p:nvPr/>
              </p:nvSpPr>
              <p:spPr>
                <a:xfrm>
                  <a:off x="2492717" y="5089358"/>
                  <a:ext cx="6423891" cy="636393"/>
                </a:xfrm>
                <a:prstGeom prst="rect">
                  <a:avLst/>
                </a:prstGeom>
                <a:blipFill rotWithShape="1">
                  <a:blip r:embed="rId8"/>
                  <a:stretch>
                    <a:fillRect/>
                  </a:stretch>
                </a:blipFill>
              </p:spPr>
              <p:txBody>
                <a:bodyPr/>
                <a:lstStyle/>
                <a:p>
                  <a:r>
                    <a:rPr lang="en-US">
                      <a:noFill/>
                    </a:rPr>
                    <a:t> </a:t>
                  </a:r>
                </a:p>
              </p:txBody>
            </p:sp>
          </mc:Fallback>
        </mc:AlternateContent>
      </p:grpSp>
      <p:graphicFrame>
        <p:nvGraphicFramePr>
          <p:cNvPr id="14" name="Chart 13"/>
          <p:cNvGraphicFramePr/>
          <p:nvPr>
            <p:extLst>
              <p:ext uri="{D42A27DB-BD31-4B8C-83A1-F6EECF244321}">
                <p14:modId xmlns:p14="http://schemas.microsoft.com/office/powerpoint/2010/main" val="3556065319"/>
              </p:ext>
            </p:extLst>
          </p:nvPr>
        </p:nvGraphicFramePr>
        <p:xfrm>
          <a:off x="126711" y="964841"/>
          <a:ext cx="5440507" cy="3653704"/>
        </p:xfrm>
        <a:graphic>
          <a:graphicData uri="http://schemas.openxmlformats.org/drawingml/2006/chart">
            <c:chart xmlns:c="http://schemas.openxmlformats.org/drawingml/2006/chart" xmlns:r="http://schemas.openxmlformats.org/officeDocument/2006/relationships" r:id="rId9"/>
          </a:graphicData>
        </a:graphic>
      </p:graphicFrame>
      <p:sp>
        <p:nvSpPr>
          <p:cNvPr id="17" name="Content Placeholder 2"/>
          <p:cNvSpPr>
            <a:spLocks noGrp="1"/>
          </p:cNvSpPr>
          <p:nvPr>
            <p:ph idx="1"/>
          </p:nvPr>
        </p:nvSpPr>
        <p:spPr>
          <a:xfrm>
            <a:off x="381087" y="5472346"/>
            <a:ext cx="8229600" cy="1045396"/>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These plots tell you </a:t>
            </a:r>
            <a:r>
              <a:rPr lang="en-US" sz="2400" i="1" dirty="0" smtClean="0">
                <a:solidFill>
                  <a:schemeClr val="tx1">
                    <a:lumMod val="75000"/>
                    <a:lumOff val="25000"/>
                  </a:schemeClr>
                </a:solidFill>
                <a:latin typeface="Symbol" panose="05050102010706020507" pitchFamily="18" charset="2"/>
                <a:cs typeface="Century Gothic"/>
              </a:rPr>
              <a:t>b</a:t>
            </a:r>
            <a:r>
              <a:rPr lang="en-US" sz="2400" dirty="0" smtClean="0">
                <a:solidFill>
                  <a:schemeClr val="tx1">
                    <a:lumMod val="75000"/>
                    <a:lumOff val="25000"/>
                  </a:schemeClr>
                </a:solidFill>
                <a:latin typeface="Century Gothic"/>
                <a:cs typeface="Century Gothic"/>
              </a:rPr>
              <a:t>, the field enhancement factor, and </a:t>
            </a:r>
            <a:r>
              <a:rPr lang="en-US" sz="2400" i="1" dirty="0" smtClean="0">
                <a:solidFill>
                  <a:schemeClr val="tx1">
                    <a:lumMod val="75000"/>
                    <a:lumOff val="25000"/>
                  </a:schemeClr>
                </a:solidFill>
                <a:latin typeface="Century Gothic"/>
                <a:cs typeface="Century Gothic"/>
              </a:rPr>
              <a:t>A</a:t>
            </a:r>
            <a:r>
              <a:rPr lang="en-US" sz="2400" i="1" baseline="-25000" dirty="0" smtClean="0">
                <a:solidFill>
                  <a:schemeClr val="tx1">
                    <a:lumMod val="75000"/>
                    <a:lumOff val="25000"/>
                  </a:schemeClr>
                </a:solidFill>
                <a:latin typeface="Century Gothic"/>
                <a:cs typeface="Century Gothic"/>
              </a:rPr>
              <a:t>e</a:t>
            </a:r>
            <a:r>
              <a:rPr lang="en-US" sz="2400" dirty="0" smtClean="0">
                <a:solidFill>
                  <a:schemeClr val="tx1">
                    <a:lumMod val="75000"/>
                    <a:lumOff val="25000"/>
                  </a:schemeClr>
                </a:solidFill>
                <a:latin typeface="Century Gothic"/>
                <a:cs typeface="Century Gothic"/>
              </a:rPr>
              <a:t>, the field emitter area</a:t>
            </a:r>
            <a:endParaRPr lang="en-US" sz="2400" dirty="0">
              <a:solidFill>
                <a:schemeClr val="tx1">
                  <a:lumMod val="75000"/>
                  <a:lumOff val="25000"/>
                </a:schemeClr>
              </a:solidFill>
              <a:latin typeface="Century Gothic"/>
              <a:cs typeface="Century Gothic"/>
            </a:endParaRPr>
          </a:p>
        </p:txBody>
      </p:sp>
      <p:sp>
        <p:nvSpPr>
          <p:cNvPr id="13" name="Content Placeholder 2"/>
          <p:cNvSpPr txBox="1">
            <a:spLocks/>
          </p:cNvSpPr>
          <p:nvPr/>
        </p:nvSpPr>
        <p:spPr>
          <a:xfrm>
            <a:off x="381087" y="5313840"/>
            <a:ext cx="8229600" cy="1045396"/>
          </a:xfrm>
          <a:prstGeom prst="rect">
            <a:avLst/>
          </a:prstGeom>
          <a:solidFill>
            <a:schemeClr val="bg1">
              <a:lumMod val="95000"/>
            </a:schemeClr>
          </a:solidFill>
          <a:ln w="28575">
            <a:solidFill>
              <a:srgbClr val="FF0000"/>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But it’s wrong to assume work function, </a:t>
            </a:r>
            <a:r>
              <a:rPr lang="en-US" sz="2400" i="1" dirty="0">
                <a:solidFill>
                  <a:schemeClr val="tx1">
                    <a:lumMod val="75000"/>
                    <a:lumOff val="25000"/>
                  </a:schemeClr>
                </a:solidFill>
                <a:latin typeface="Symbol" panose="05050102010706020507" pitchFamily="18" charset="2"/>
                <a:cs typeface="Century Gothic"/>
              </a:rPr>
              <a:t>F</a:t>
            </a:r>
            <a:r>
              <a:rPr lang="en-US" sz="2400" dirty="0" smtClean="0">
                <a:solidFill>
                  <a:schemeClr val="tx1">
                    <a:lumMod val="75000"/>
                    <a:lumOff val="25000"/>
                  </a:schemeClr>
                </a:solidFill>
                <a:latin typeface="Century Gothic"/>
                <a:cs typeface="Century Gothic"/>
              </a:rPr>
              <a:t> , is a constant</a:t>
            </a:r>
          </a:p>
          <a:p>
            <a:pPr>
              <a:buClr>
                <a:schemeClr val="tx1">
                  <a:lumMod val="85000"/>
                  <a:lumOff val="15000"/>
                </a:schemeClr>
              </a:buClr>
            </a:pPr>
            <a:r>
              <a:rPr lang="en-US" sz="2400" dirty="0">
                <a:solidFill>
                  <a:schemeClr val="tx1">
                    <a:lumMod val="75000"/>
                    <a:lumOff val="25000"/>
                  </a:schemeClr>
                </a:solidFill>
                <a:latin typeface="Century Gothic"/>
                <a:cs typeface="Century Gothic"/>
              </a:rPr>
              <a:t>W</a:t>
            </a:r>
            <a:r>
              <a:rPr lang="en-US" sz="2400" dirty="0" smtClean="0">
                <a:solidFill>
                  <a:schemeClr val="tx1">
                    <a:lumMod val="75000"/>
                    <a:lumOff val="25000"/>
                  </a:schemeClr>
                </a:solidFill>
                <a:latin typeface="Century Gothic"/>
                <a:cs typeface="Century Gothic"/>
              </a:rPr>
              <a:t>ith three variables, there are an infinite number of solutions that provide a good fit</a:t>
            </a:r>
            <a:endParaRPr lang="en-US" sz="2400" dirty="0">
              <a:solidFill>
                <a:schemeClr val="tx1">
                  <a:lumMod val="75000"/>
                  <a:lumOff val="25000"/>
                </a:schemeClr>
              </a:solidFill>
              <a:latin typeface="Century Gothic"/>
              <a:cs typeface="Century Gothic"/>
            </a:endParaRPr>
          </a:p>
        </p:txBody>
      </p:sp>
    </p:spTree>
    <p:extLst>
      <p:ext uri="{BB962C8B-B14F-4D97-AF65-F5344CB8AC3E}">
        <p14:creationId xmlns:p14="http://schemas.microsoft.com/office/powerpoint/2010/main" val="374736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Fowler-</a:t>
            </a:r>
            <a:r>
              <a:rPr lang="en-US" sz="4000" cap="small" dirty="0" err="1" smtClean="0">
                <a:solidFill>
                  <a:schemeClr val="tx1">
                    <a:lumMod val="75000"/>
                    <a:lumOff val="25000"/>
                  </a:schemeClr>
                </a:solidFill>
                <a:latin typeface="Minion Pro"/>
                <a:cs typeface="Minion Pro"/>
              </a:rPr>
              <a:t>Nordheim</a:t>
            </a:r>
            <a:r>
              <a:rPr lang="en-US" sz="4000" cap="small" dirty="0" smtClean="0">
                <a:solidFill>
                  <a:schemeClr val="tx1">
                    <a:lumMod val="75000"/>
                    <a:lumOff val="25000"/>
                  </a:schemeClr>
                </a:solidFill>
                <a:latin typeface="Minion Pro"/>
                <a:cs typeface="Minion Pro"/>
              </a:rPr>
              <a:t> Line Plots</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Text goes here</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37</a:t>
            </a:fld>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91" y="1047969"/>
            <a:ext cx="8075613"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257" y="4394557"/>
            <a:ext cx="7342043" cy="2012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2190172" y="2774373"/>
            <a:ext cx="3377046" cy="49876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7327322" y="4394557"/>
            <a:ext cx="726209" cy="20983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190172" y="3894198"/>
            <a:ext cx="3377046" cy="49876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41009" y="4454676"/>
            <a:ext cx="726209" cy="20983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0350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Conclusions</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993197"/>
            <a:ext cx="8229600" cy="5236179"/>
          </a:xfrm>
        </p:spPr>
        <p:txBody>
          <a:bodyPr>
            <a:normAutofit fontScale="92500" lnSpcReduction="20000"/>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Scale-up the tests, from small electrodes to large electrodes</a:t>
            </a:r>
          </a:p>
          <a:p>
            <a:pPr>
              <a:buClr>
                <a:schemeClr val="tx1">
                  <a:lumMod val="85000"/>
                  <a:lumOff val="15000"/>
                </a:schemeClr>
              </a:buClr>
            </a:pPr>
            <a:r>
              <a:rPr lang="en-US" sz="2400" dirty="0" err="1" smtClean="0">
                <a:solidFill>
                  <a:schemeClr val="tx1">
                    <a:lumMod val="75000"/>
                    <a:lumOff val="25000"/>
                  </a:schemeClr>
                </a:solidFill>
                <a:latin typeface="Century Gothic"/>
                <a:cs typeface="Century Gothic"/>
              </a:rPr>
              <a:t>Electropolished</a:t>
            </a:r>
            <a:r>
              <a:rPr lang="en-US" sz="2400" dirty="0" smtClean="0">
                <a:solidFill>
                  <a:schemeClr val="tx1">
                    <a:lumMod val="75000"/>
                    <a:lumOff val="25000"/>
                  </a:schemeClr>
                </a:solidFill>
                <a:latin typeface="Century Gothic"/>
                <a:cs typeface="Century Gothic"/>
              </a:rPr>
              <a:t> stainless steel vs </a:t>
            </a:r>
            <a:r>
              <a:rPr lang="en-US" sz="2400" dirty="0" err="1" smtClean="0">
                <a:solidFill>
                  <a:schemeClr val="tx1">
                    <a:lumMod val="75000"/>
                    <a:lumOff val="25000"/>
                  </a:schemeClr>
                </a:solidFill>
                <a:latin typeface="Century Gothic"/>
                <a:cs typeface="Century Gothic"/>
              </a:rPr>
              <a:t>TiN</a:t>
            </a:r>
            <a:r>
              <a:rPr lang="en-US" sz="2400" dirty="0" smtClean="0">
                <a:solidFill>
                  <a:schemeClr val="tx1">
                    <a:lumMod val="75000"/>
                    <a:lumOff val="25000"/>
                  </a:schemeClr>
                </a:solidFill>
                <a:latin typeface="Century Gothic"/>
                <a:cs typeface="Century Gothic"/>
              </a:rPr>
              <a:t>-coated aluminum</a:t>
            </a:r>
            <a:endParaRPr lang="en-US" sz="2400" dirty="0" smtClean="0">
              <a:solidFill>
                <a:schemeClr val="tx1">
                  <a:lumMod val="75000"/>
                  <a:lumOff val="25000"/>
                </a:schemeClr>
              </a:solidFill>
              <a:latin typeface="Century Gothic"/>
              <a:cs typeface="Century Gothic"/>
            </a:endParaRP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Test the industrial </a:t>
            </a:r>
            <a:r>
              <a:rPr lang="en-US" sz="2400" dirty="0" err="1" smtClean="0">
                <a:solidFill>
                  <a:schemeClr val="tx1">
                    <a:lumMod val="75000"/>
                    <a:lumOff val="25000"/>
                  </a:schemeClr>
                </a:solidFill>
                <a:latin typeface="Century Gothic"/>
                <a:cs typeface="Century Gothic"/>
              </a:rPr>
              <a:t>TiN:Al</a:t>
            </a:r>
            <a:r>
              <a:rPr lang="en-US" sz="2400" dirty="0" smtClean="0">
                <a:solidFill>
                  <a:schemeClr val="tx1">
                    <a:lumMod val="75000"/>
                    <a:lumOff val="25000"/>
                  </a:schemeClr>
                </a:solidFill>
                <a:latin typeface="Century Gothic"/>
                <a:cs typeface="Century Gothic"/>
              </a:rPr>
              <a:t> coating process</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Vacuum requirements:  NEGs + ion pump, with valves to allow gas conditioning?</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Need electrostatic model of entire chamber, field strength should be modest everywhere, not just between plates</a:t>
            </a:r>
            <a:endParaRPr lang="en-US" sz="2400" dirty="0" smtClean="0">
              <a:solidFill>
                <a:schemeClr val="tx1">
                  <a:lumMod val="75000"/>
                  <a:lumOff val="25000"/>
                </a:schemeClr>
              </a:solidFill>
              <a:latin typeface="Century Gothic"/>
              <a:cs typeface="Century Gothic"/>
            </a:endParaRPr>
          </a:p>
          <a:p>
            <a:pPr>
              <a:buClr>
                <a:schemeClr val="tx1">
                  <a:lumMod val="85000"/>
                  <a:lumOff val="15000"/>
                </a:schemeClr>
              </a:buClr>
            </a:pPr>
            <a:endParaRPr lang="en-US" sz="2400" dirty="0">
              <a:solidFill>
                <a:schemeClr val="tx1">
                  <a:lumMod val="75000"/>
                  <a:lumOff val="25000"/>
                </a:schemeClr>
              </a:solidFill>
              <a:latin typeface="Century Gothic"/>
              <a:cs typeface="Century Gothic"/>
            </a:endParaRP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Questions: 480 electrodes each 2.5 </a:t>
            </a:r>
            <a:r>
              <a:rPr lang="en-US" sz="2400" smtClean="0">
                <a:solidFill>
                  <a:schemeClr val="tx1">
                    <a:lumMod val="75000"/>
                    <a:lumOff val="25000"/>
                  </a:schemeClr>
                </a:solidFill>
                <a:latin typeface="Century Gothic"/>
                <a:cs typeface="Century Gothic"/>
              </a:rPr>
              <a:t>m long, what </a:t>
            </a:r>
            <a:r>
              <a:rPr lang="en-US" sz="2400" dirty="0" smtClean="0">
                <a:solidFill>
                  <a:schemeClr val="tx1">
                    <a:lumMod val="75000"/>
                    <a:lumOff val="25000"/>
                  </a:schemeClr>
                </a:solidFill>
                <a:latin typeface="Century Gothic"/>
                <a:cs typeface="Century Gothic"/>
              </a:rPr>
              <a:t>capacitor shape, length, parallelism, allowed levels of field emission, how to monitor field emission, moveable capacitor plates, required vacuum, types of pumps, will chamber be baked, insulators and how to attach to electrodes, how many HV supplies, HV supply ripple, cable lengths and stored energy, etc.,</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38</a:t>
            </a:fld>
            <a:endParaRPr lang="en-US" dirty="0"/>
          </a:p>
        </p:txBody>
      </p:sp>
    </p:spTree>
    <p:extLst>
      <p:ext uri="{BB962C8B-B14F-4D97-AF65-F5344CB8AC3E}">
        <p14:creationId xmlns:p14="http://schemas.microsoft.com/office/powerpoint/2010/main" val="16651485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Backup Slides</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057056"/>
            <a:ext cx="8229600" cy="5236179"/>
          </a:xfrm>
        </p:spPr>
        <p:txBody>
          <a:bodyPr>
            <a:normAutofit/>
          </a:bodyPr>
          <a:lstStyle/>
          <a:p>
            <a:pPr>
              <a:buClr>
                <a:schemeClr val="tx1">
                  <a:lumMod val="85000"/>
                  <a:lumOff val="15000"/>
                </a:schemeClr>
              </a:buClr>
            </a:pPr>
            <a:r>
              <a:rPr lang="en-US" sz="4000" dirty="0" smtClean="0">
                <a:solidFill>
                  <a:schemeClr val="tx1">
                    <a:lumMod val="75000"/>
                    <a:lumOff val="25000"/>
                  </a:schemeClr>
                </a:solidFill>
                <a:latin typeface="Century Gothic"/>
                <a:cs typeface="Century Gothic"/>
              </a:rPr>
              <a:t>Thank You</a:t>
            </a:r>
            <a:endParaRPr lang="en-US" sz="40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39</a:t>
            </a:fld>
            <a:endParaRPr lang="en-US" dirty="0"/>
          </a:p>
        </p:txBody>
      </p:sp>
    </p:spTree>
    <p:extLst>
      <p:ext uri="{BB962C8B-B14F-4D97-AF65-F5344CB8AC3E}">
        <p14:creationId xmlns:p14="http://schemas.microsoft.com/office/powerpoint/2010/main" val="1494968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1356"/>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Text goes here</a:t>
            </a: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304800" y="2310"/>
            <a:ext cx="88392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Minion Pro"/>
              </a:rPr>
              <a:t>Always Tweaking the Design</a:t>
            </a:r>
            <a:endParaRPr lang="en-US" sz="4000" dirty="0">
              <a:latin typeface="Minion Pro"/>
            </a:endParaRPr>
          </a:p>
        </p:txBody>
      </p:sp>
      <p:pic>
        <p:nvPicPr>
          <p:cNvPr id="7" name="Picture 7" descr="Picture1"/>
          <p:cNvPicPr>
            <a:picLocks noChangeAspect="1" noChangeArrowheads="1"/>
          </p:cNvPicPr>
          <p:nvPr/>
        </p:nvPicPr>
        <p:blipFill>
          <a:blip r:embed="rId4" cstate="print"/>
          <a:srcRect/>
          <a:stretch>
            <a:fillRect/>
          </a:stretch>
        </p:blipFill>
        <p:spPr bwMode="auto">
          <a:xfrm>
            <a:off x="4495800" y="3962400"/>
            <a:ext cx="3438028" cy="2590800"/>
          </a:xfrm>
          <a:prstGeom prst="rect">
            <a:avLst/>
          </a:prstGeom>
          <a:noFill/>
          <a:ln w="9525">
            <a:noFill/>
            <a:miter lim="800000"/>
            <a:headEnd/>
            <a:tailEnd/>
          </a:ln>
        </p:spPr>
      </p:pic>
      <p:pic>
        <p:nvPicPr>
          <p:cNvPr id="8" name="Picture 3" descr="C:\DOCUME~1\poelker\LOCALS~1\Temp\\msotw9_temp0.jpg"/>
          <p:cNvPicPr>
            <a:picLocks noChangeAspect="1" noChangeArrowheads="1"/>
          </p:cNvPicPr>
          <p:nvPr/>
        </p:nvPicPr>
        <p:blipFill>
          <a:blip r:embed="rId5" cstate="print"/>
          <a:stretch>
            <a:fillRect/>
          </a:stretch>
        </p:blipFill>
        <p:spPr bwMode="auto">
          <a:xfrm>
            <a:off x="1066800" y="3962400"/>
            <a:ext cx="3242984" cy="2590800"/>
          </a:xfrm>
          <a:prstGeom prst="rect">
            <a:avLst/>
          </a:prstGeom>
          <a:noFill/>
          <a:ln>
            <a:noFill/>
          </a:ln>
        </p:spPr>
      </p:pic>
      <p:pic>
        <p:nvPicPr>
          <p:cNvPr id="9" name="Picture 2" descr="M:\inj_group\INV_GUN_2009\photos in tunnel\inv_gun1.JPG"/>
          <p:cNvPicPr>
            <a:picLocks noChangeAspect="1" noChangeArrowheads="1"/>
          </p:cNvPicPr>
          <p:nvPr/>
        </p:nvPicPr>
        <p:blipFill>
          <a:blip r:embed="rId6" cstate="print"/>
          <a:srcRect/>
          <a:stretch>
            <a:fillRect/>
          </a:stretch>
        </p:blipFill>
        <p:spPr bwMode="auto">
          <a:xfrm>
            <a:off x="5320145" y="968625"/>
            <a:ext cx="3756891" cy="2817668"/>
          </a:xfrm>
          <a:prstGeom prst="rect">
            <a:avLst/>
          </a:prstGeom>
          <a:noFill/>
          <a:ln w="9525">
            <a:noFill/>
            <a:miter lim="800000"/>
            <a:headEnd/>
            <a:tailEnd/>
          </a:ln>
        </p:spPr>
      </p:pic>
      <p:grpSp>
        <p:nvGrpSpPr>
          <p:cNvPr id="10" name="Group 9"/>
          <p:cNvGrpSpPr/>
          <p:nvPr/>
        </p:nvGrpSpPr>
        <p:grpSpPr>
          <a:xfrm>
            <a:off x="2876993" y="2364509"/>
            <a:ext cx="2221345" cy="1369291"/>
            <a:chOff x="2889827" y="2438400"/>
            <a:chExt cx="2221345" cy="1369291"/>
          </a:xfrm>
        </p:grpSpPr>
        <p:sp>
          <p:nvSpPr>
            <p:cNvPr id="11" name="Curved Up Arrow 10"/>
            <p:cNvSpPr/>
            <p:nvPr/>
          </p:nvSpPr>
          <p:spPr>
            <a:xfrm>
              <a:off x="2889827" y="2740891"/>
              <a:ext cx="2221345" cy="106680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3240808" y="2438400"/>
              <a:ext cx="1519382" cy="923330"/>
            </a:xfrm>
            <a:prstGeom prst="rect">
              <a:avLst/>
            </a:prstGeom>
            <a:noFill/>
          </p:spPr>
          <p:txBody>
            <a:bodyPr wrap="square" rtlCol="0">
              <a:spAutoFit/>
            </a:bodyPr>
            <a:lstStyle/>
            <a:p>
              <a:pPr algn="ctr"/>
              <a:r>
                <a:rPr lang="en-US" dirty="0" smtClean="0">
                  <a:latin typeface="Century Gothic" panose="020B0502020202020204" pitchFamily="34" charset="0"/>
                </a:rPr>
                <a:t>Endless (?) quest for perfection</a:t>
              </a:r>
              <a:endParaRPr lang="en-US" dirty="0">
                <a:latin typeface="Century Gothic" panose="020B0502020202020204" pitchFamily="34" charset="0"/>
              </a:endParaRPr>
            </a:p>
          </p:txBody>
        </p:sp>
      </p:grpSp>
      <p:grpSp>
        <p:nvGrpSpPr>
          <p:cNvPr id="13" name="Group 12"/>
          <p:cNvGrpSpPr/>
          <p:nvPr/>
        </p:nvGrpSpPr>
        <p:grpSpPr>
          <a:xfrm>
            <a:off x="90054" y="905412"/>
            <a:ext cx="2514600" cy="3209140"/>
            <a:chOff x="90054" y="928255"/>
            <a:chExt cx="2514600" cy="3209140"/>
          </a:xfrm>
        </p:grpSpPr>
        <p:pic>
          <p:nvPicPr>
            <p:cNvPr id="14" name="Picture 2" descr="C:\DOCUME~1\poelker\LOCALS~1\Temp\\msotw9_temp0.jpg"/>
            <p:cNvPicPr>
              <a:picLocks noChangeAspect="1" noChangeArrowheads="1"/>
            </p:cNvPicPr>
            <p:nvPr/>
          </p:nvPicPr>
          <p:blipFill>
            <a:blip r:embed="rId7" cstate="print"/>
            <a:stretch>
              <a:fillRect/>
            </a:stretch>
          </p:blipFill>
          <p:spPr bwMode="auto">
            <a:xfrm>
              <a:off x="90054" y="928255"/>
              <a:ext cx="2514600" cy="3209140"/>
            </a:xfrm>
            <a:prstGeom prst="rect">
              <a:avLst/>
            </a:prstGeom>
            <a:noFill/>
            <a:ln>
              <a:noFill/>
            </a:ln>
          </p:spPr>
        </p:pic>
        <p:sp>
          <p:nvSpPr>
            <p:cNvPr id="15" name="Oval 14"/>
            <p:cNvSpPr/>
            <p:nvPr/>
          </p:nvSpPr>
          <p:spPr>
            <a:xfrm>
              <a:off x="142009" y="977901"/>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grpSp>
      <p:sp>
        <p:nvSpPr>
          <p:cNvPr id="16" name="Oval 15"/>
          <p:cNvSpPr/>
          <p:nvPr/>
        </p:nvSpPr>
        <p:spPr>
          <a:xfrm>
            <a:off x="38100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17" name="Oval 16"/>
          <p:cNvSpPr/>
          <p:nvPr/>
        </p:nvSpPr>
        <p:spPr>
          <a:xfrm>
            <a:off x="46482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18" name="Oval 17"/>
          <p:cNvSpPr/>
          <p:nvPr/>
        </p:nvSpPr>
        <p:spPr>
          <a:xfrm>
            <a:off x="8607137" y="1102592"/>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19"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4</a:t>
            </a:fld>
            <a:endParaRPr lang="en-US" dirty="0"/>
          </a:p>
        </p:txBody>
      </p:sp>
      <p:pic>
        <p:nvPicPr>
          <p:cNvPr id="20" name="Picture 48"/>
          <p:cNvPicPr>
            <a:picLocks noChangeAspect="1" noChangeArrowheads="1"/>
          </p:cNvPicPr>
          <p:nvPr/>
        </p:nvPicPr>
        <p:blipFill>
          <a:blip r:embed="rId8" cstate="print"/>
          <a:srcRect t="21854" b="2511"/>
          <a:stretch>
            <a:fillRect/>
          </a:stretch>
        </p:blipFill>
        <p:spPr bwMode="auto">
          <a:xfrm>
            <a:off x="2139281" y="905412"/>
            <a:ext cx="3818758" cy="14720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06886" cy="808806"/>
          </a:xfrm>
        </p:spPr>
        <p:txBody>
          <a:bodyPr/>
          <a:lstStyle/>
          <a:p>
            <a:r>
              <a:rPr lang="en-US" dirty="0" smtClean="0"/>
              <a:t>HV Issues: inside and outside the gun</a:t>
            </a:r>
            <a:endParaRPr lang="en-US"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lgn="ctr"/>
            <a:r>
              <a:rPr lang="en-US" smtClean="0"/>
              <a:t>Slide </a:t>
            </a:r>
            <a:fld id="{2170E7E5-D759-E44D-99F5-2114FE40D280}" type="slidenum">
              <a:rPr lang="en-US" smtClean="0"/>
              <a:pPr algn="ctr"/>
              <a:t>40</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855959" y="1027536"/>
            <a:ext cx="7365079" cy="4962567"/>
          </a:xfrm>
          <a:prstGeom prst="rect">
            <a:avLst/>
          </a:prstGeom>
          <a:noFill/>
          <a:ln w="9525">
            <a:noFill/>
            <a:miter lim="800000"/>
            <a:headEnd/>
            <a:tailEnd/>
          </a:ln>
        </p:spPr>
      </p:pic>
      <p:sp>
        <p:nvSpPr>
          <p:cNvPr id="5" name="TextBox 4"/>
          <p:cNvSpPr txBox="1"/>
          <p:nvPr/>
        </p:nvSpPr>
        <p:spPr>
          <a:xfrm>
            <a:off x="561109" y="5990103"/>
            <a:ext cx="8125691" cy="646331"/>
          </a:xfrm>
          <a:prstGeom prst="rect">
            <a:avLst/>
          </a:prstGeom>
          <a:solidFill>
            <a:schemeClr val="bg1"/>
          </a:solidFill>
        </p:spPr>
        <p:txBody>
          <a:bodyPr wrap="square" rtlCol="0">
            <a:spAutoFit/>
          </a:bodyPr>
          <a:lstStyle/>
          <a:p>
            <a:pPr algn="ctr"/>
            <a:r>
              <a:rPr lang="en-US" dirty="0" smtClean="0"/>
              <a:t>Learn to apply high voltage without breakdown, dielectric plug inside insulator,</a:t>
            </a:r>
          </a:p>
          <a:p>
            <a:pPr algn="ctr"/>
            <a:r>
              <a:rPr lang="en-US" dirty="0" smtClean="0"/>
              <a:t>Then address the field emission problems inside the gun</a:t>
            </a:r>
            <a:endParaRPr lang="en-US" dirty="0"/>
          </a:p>
        </p:txBody>
      </p:sp>
      <p:sp>
        <p:nvSpPr>
          <p:cNvPr id="6" name="TextBox 5"/>
          <p:cNvSpPr txBox="1"/>
          <p:nvPr/>
        </p:nvSpPr>
        <p:spPr>
          <a:xfrm>
            <a:off x="855959" y="1038228"/>
            <a:ext cx="5408275" cy="369332"/>
          </a:xfrm>
          <a:prstGeom prst="rect">
            <a:avLst/>
          </a:prstGeom>
          <a:solidFill>
            <a:schemeClr val="bg1"/>
          </a:solidFill>
        </p:spPr>
        <p:txBody>
          <a:bodyPr wrap="none" rtlCol="0">
            <a:spAutoFit/>
          </a:bodyPr>
          <a:lstStyle/>
          <a:p>
            <a:r>
              <a:rPr lang="en-US" dirty="0" smtClean="0"/>
              <a:t>600 kV supply at FEL gun test stand, with SF6 tank</a:t>
            </a:r>
            <a:endParaRPr lang="en-US" dirty="0"/>
          </a:p>
        </p:txBody>
      </p:sp>
      <p:sp>
        <p:nvSpPr>
          <p:cNvPr id="7" name="TextBox 6"/>
          <p:cNvSpPr txBox="1"/>
          <p:nvPr/>
        </p:nvSpPr>
        <p:spPr>
          <a:xfrm>
            <a:off x="4987034" y="2199476"/>
            <a:ext cx="1954381" cy="369332"/>
          </a:xfrm>
          <a:prstGeom prst="rect">
            <a:avLst/>
          </a:prstGeom>
          <a:solidFill>
            <a:schemeClr val="bg1"/>
          </a:solidFill>
        </p:spPr>
        <p:txBody>
          <a:bodyPr wrap="none" rtlCol="0">
            <a:spAutoFit/>
          </a:bodyPr>
          <a:lstStyle/>
          <a:p>
            <a:r>
              <a:rPr lang="en-US" dirty="0" smtClean="0"/>
              <a:t>Inverted insulator</a:t>
            </a:r>
            <a:endParaRPr lang="en-US" dirty="0"/>
          </a:p>
        </p:txBody>
      </p:sp>
      <p:cxnSp>
        <p:nvCxnSpPr>
          <p:cNvPr id="9" name="Straight Arrow Connector 8"/>
          <p:cNvCxnSpPr>
            <a:stCxn id="7" idx="2"/>
          </p:cNvCxnSpPr>
          <p:nvPr/>
        </p:nvCxnSpPr>
        <p:spPr bwMode="auto">
          <a:xfrm flipH="1">
            <a:off x="5959011" y="2568808"/>
            <a:ext cx="5214" cy="564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3866130" y="4467043"/>
            <a:ext cx="4185761" cy="646331"/>
          </a:xfrm>
          <a:prstGeom prst="rect">
            <a:avLst/>
          </a:prstGeom>
          <a:solidFill>
            <a:schemeClr val="bg1"/>
          </a:solidFill>
        </p:spPr>
        <p:txBody>
          <a:bodyPr wrap="none" rtlCol="0">
            <a:spAutoFit/>
          </a:bodyPr>
          <a:lstStyle/>
          <a:p>
            <a:pPr algn="ctr"/>
            <a:r>
              <a:rPr lang="en-US" dirty="0" smtClean="0"/>
              <a:t>4.5” long CEBAF insulator</a:t>
            </a:r>
          </a:p>
          <a:p>
            <a:pPr algn="ctr"/>
            <a:r>
              <a:rPr lang="en-US" dirty="0" smtClean="0"/>
              <a:t>reached 470kV before arcing to ground</a:t>
            </a:r>
            <a:endParaRPr lang="en-US" dirty="0"/>
          </a:p>
        </p:txBody>
      </p:sp>
    </p:spTree>
    <p:extLst>
      <p:ext uri="{BB962C8B-B14F-4D97-AF65-F5344CB8AC3E}">
        <p14:creationId xmlns:p14="http://schemas.microsoft.com/office/powerpoint/2010/main" val="686612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Trinity 001.jpg"/>
          <p:cNvPicPr>
            <a:picLocks noChangeAspect="1"/>
          </p:cNvPicPr>
          <p:nvPr/>
        </p:nvPicPr>
        <p:blipFill>
          <a:blip r:embed="rId2" cstate="print"/>
          <a:srcRect/>
          <a:stretch>
            <a:fillRect/>
          </a:stretch>
        </p:blipFill>
        <p:spPr bwMode="auto">
          <a:xfrm>
            <a:off x="4707082" y="3505200"/>
            <a:ext cx="3556000" cy="2667000"/>
          </a:xfrm>
          <a:prstGeom prst="rect">
            <a:avLst/>
          </a:prstGeom>
          <a:noFill/>
          <a:ln w="9525">
            <a:noFill/>
            <a:miter lim="800000"/>
            <a:headEnd/>
            <a:tailEnd/>
          </a:ln>
        </p:spPr>
      </p:pic>
      <p:sp>
        <p:nvSpPr>
          <p:cNvPr id="10" name="TextBox 9"/>
          <p:cNvSpPr txBox="1"/>
          <p:nvPr/>
        </p:nvSpPr>
        <p:spPr>
          <a:xfrm>
            <a:off x="152400" y="228600"/>
            <a:ext cx="4191000" cy="1477963"/>
          </a:xfrm>
          <a:prstGeom prst="rect">
            <a:avLst/>
          </a:prstGeom>
          <a:solidFill>
            <a:schemeClr val="bg1">
              <a:lumMod val="95000"/>
            </a:schemeClr>
          </a:solidFill>
          <a:ln>
            <a:solidFill>
              <a:schemeClr val="tx1"/>
            </a:solidFill>
          </a:ln>
        </p:spPr>
        <p:txBody>
          <a:bodyPr>
            <a:spAutoFit/>
          </a:bodyPr>
          <a:lstStyle/>
          <a:p>
            <a:pPr fontAlgn="auto">
              <a:spcBef>
                <a:spcPts val="0"/>
              </a:spcBef>
              <a:spcAft>
                <a:spcPts val="0"/>
              </a:spcAft>
              <a:defRPr/>
            </a:pPr>
            <a:r>
              <a:rPr lang="en-US" dirty="0" smtClean="0">
                <a:solidFill>
                  <a:srgbClr val="C00000"/>
                </a:solidFill>
                <a:cs typeface="Arial" pitchFamily="34" charset="0"/>
              </a:rPr>
              <a:t>Niobium</a:t>
            </a:r>
            <a:endParaRPr lang="en-US" dirty="0">
              <a:solidFill>
                <a:srgbClr val="C00000"/>
              </a:solidFill>
              <a:cs typeface="Arial" pitchFamily="34" charset="0"/>
            </a:endParaRPr>
          </a:p>
          <a:p>
            <a:pPr marL="120650" indent="-120650" fontAlgn="auto">
              <a:spcBef>
                <a:spcPts val="0"/>
              </a:spcBef>
              <a:spcAft>
                <a:spcPts val="0"/>
              </a:spcAft>
              <a:buFont typeface="Arial" pitchFamily="34" charset="0"/>
              <a:buChar char="•"/>
              <a:defRPr/>
            </a:pPr>
            <a:r>
              <a:rPr lang="en-US" dirty="0">
                <a:solidFill>
                  <a:srgbClr val="C00000"/>
                </a:solidFill>
                <a:cs typeface="Arial" pitchFamily="34" charset="0"/>
              </a:rPr>
              <a:t>Capable of operation at higher voltage and </a:t>
            </a:r>
            <a:r>
              <a:rPr lang="en-US" dirty="0" smtClean="0">
                <a:solidFill>
                  <a:srgbClr val="C00000"/>
                </a:solidFill>
                <a:cs typeface="Arial" pitchFamily="34" charset="0"/>
              </a:rPr>
              <a:t>gradient?</a:t>
            </a:r>
            <a:endParaRPr lang="en-US" dirty="0">
              <a:solidFill>
                <a:srgbClr val="C00000"/>
              </a:solidFill>
              <a:cs typeface="Arial" pitchFamily="34" charset="0"/>
            </a:endParaRPr>
          </a:p>
          <a:p>
            <a:pPr marL="120650" indent="-120650" fontAlgn="auto">
              <a:spcBef>
                <a:spcPts val="0"/>
              </a:spcBef>
              <a:spcAft>
                <a:spcPts val="0"/>
              </a:spcAft>
              <a:buFont typeface="Arial" pitchFamily="34" charset="0"/>
              <a:buChar char="•"/>
              <a:defRPr/>
            </a:pPr>
            <a:r>
              <a:rPr lang="en-US" dirty="0">
                <a:solidFill>
                  <a:srgbClr val="C00000"/>
                </a:solidFill>
                <a:cs typeface="Arial" pitchFamily="34" charset="0"/>
              </a:rPr>
              <a:t>Buffer chemical polish (BCP) much easier than diamond-paste-polish</a:t>
            </a:r>
          </a:p>
        </p:txBody>
      </p:sp>
      <p:graphicFrame>
        <p:nvGraphicFramePr>
          <p:cNvPr id="19" name="Chart 18"/>
          <p:cNvGraphicFramePr/>
          <p:nvPr/>
        </p:nvGraphicFramePr>
        <p:xfrm>
          <a:off x="4495800" y="228600"/>
          <a:ext cx="4495800" cy="3200400"/>
        </p:xfrm>
        <a:graphic>
          <a:graphicData uri="http://schemas.openxmlformats.org/drawingml/2006/chart">
            <c:chart xmlns:c="http://schemas.openxmlformats.org/drawingml/2006/chart" xmlns:r="http://schemas.openxmlformats.org/officeDocument/2006/relationships" r:id="rId3"/>
          </a:graphicData>
        </a:graphic>
      </p:graphicFrame>
      <p:pic>
        <p:nvPicPr>
          <p:cNvPr id="21515" name="Picture 3"/>
          <p:cNvPicPr>
            <a:picLocks noChangeAspect="1" noChangeArrowheads="1"/>
          </p:cNvPicPr>
          <p:nvPr/>
        </p:nvPicPr>
        <p:blipFill>
          <a:blip r:embed="rId4" cstate="print"/>
          <a:srcRect/>
          <a:stretch>
            <a:fillRect/>
          </a:stretch>
        </p:blipFill>
        <p:spPr bwMode="auto">
          <a:xfrm>
            <a:off x="2286000" y="1905000"/>
            <a:ext cx="2057455" cy="3085246"/>
          </a:xfrm>
          <a:prstGeom prst="rect">
            <a:avLst/>
          </a:prstGeom>
          <a:noFill/>
          <a:ln w="9525">
            <a:noFill/>
            <a:miter lim="800000"/>
            <a:headEnd/>
            <a:tailEnd/>
          </a:ln>
        </p:spPr>
      </p:pic>
      <p:sp>
        <p:nvSpPr>
          <p:cNvPr id="13" name="TextBox 4"/>
          <p:cNvSpPr txBox="1">
            <a:spLocks noChangeArrowheads="1"/>
          </p:cNvSpPr>
          <p:nvPr/>
        </p:nvSpPr>
        <p:spPr bwMode="auto">
          <a:xfrm>
            <a:off x="2057400" y="4990368"/>
            <a:ext cx="2286000" cy="1569784"/>
          </a:xfrm>
          <a:prstGeom prst="rect">
            <a:avLst/>
          </a:prstGeom>
          <a:solidFill>
            <a:schemeClr val="bg1"/>
          </a:solidFill>
          <a:ln w="9525">
            <a:noFill/>
            <a:miter lim="800000"/>
            <a:headEnd/>
            <a:tailEnd/>
          </a:ln>
        </p:spPr>
        <p:txBody>
          <a:bodyPr>
            <a:spAutoFit/>
          </a:bodyPr>
          <a:lstStyle/>
          <a:p>
            <a:pPr algn="ctr"/>
            <a:r>
              <a:rPr lang="en-US" sz="1600" dirty="0">
                <a:cs typeface="Arial" pitchFamily="34" charset="0"/>
              </a:rPr>
              <a:t>Replace conventional ceramic insulator with “Inverted” insulator:  no SF6 and no HV breakdown outside chamber</a:t>
            </a:r>
          </a:p>
        </p:txBody>
      </p:sp>
      <p:pic>
        <p:nvPicPr>
          <p:cNvPr id="21513" name="Picture 2"/>
          <p:cNvPicPr>
            <a:picLocks noChangeAspect="1" noChangeArrowheads="1"/>
          </p:cNvPicPr>
          <p:nvPr/>
        </p:nvPicPr>
        <p:blipFill>
          <a:blip r:embed="rId5" cstate="print"/>
          <a:srcRect/>
          <a:stretch>
            <a:fillRect/>
          </a:stretch>
        </p:blipFill>
        <p:spPr bwMode="auto">
          <a:xfrm>
            <a:off x="152400" y="1905000"/>
            <a:ext cx="2057400" cy="3085368"/>
          </a:xfrm>
          <a:prstGeom prst="rect">
            <a:avLst/>
          </a:prstGeom>
          <a:noFill/>
          <a:ln w="9525">
            <a:noFill/>
            <a:miter lim="800000"/>
            <a:headEnd/>
            <a:tailEnd/>
          </a:ln>
        </p:spPr>
      </p:pic>
      <p:sp>
        <p:nvSpPr>
          <p:cNvPr id="14" name="TextBox 7"/>
          <p:cNvSpPr txBox="1">
            <a:spLocks noChangeArrowheads="1"/>
          </p:cNvSpPr>
          <p:nvPr/>
        </p:nvSpPr>
        <p:spPr bwMode="auto">
          <a:xfrm>
            <a:off x="76200" y="4990368"/>
            <a:ext cx="1981105" cy="1323596"/>
          </a:xfrm>
          <a:prstGeom prst="rect">
            <a:avLst/>
          </a:prstGeom>
          <a:solidFill>
            <a:schemeClr val="bg1"/>
          </a:solidFill>
          <a:ln w="9525">
            <a:noFill/>
            <a:miter lim="800000"/>
            <a:headEnd/>
            <a:tailEnd/>
          </a:ln>
        </p:spPr>
        <p:txBody>
          <a:bodyPr>
            <a:spAutoFit/>
          </a:bodyPr>
          <a:lstStyle/>
          <a:p>
            <a:pPr algn="ctr"/>
            <a:r>
              <a:rPr lang="en-US" sz="1600" dirty="0">
                <a:cs typeface="Arial" pitchFamily="34" charset="0"/>
              </a:rPr>
              <a:t>Conventional geometry: cathode electrode mounted on metal support structure</a:t>
            </a:r>
          </a:p>
        </p:txBody>
      </p:sp>
      <p:cxnSp>
        <p:nvCxnSpPr>
          <p:cNvPr id="9" name="Straight Arrow Connector 8"/>
          <p:cNvCxnSpPr/>
          <p:nvPr/>
        </p:nvCxnSpPr>
        <p:spPr>
          <a:xfrm>
            <a:off x="4267200" y="4114800"/>
            <a:ext cx="1717964" cy="762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57025" name="Picture 1"/>
          <p:cNvPicPr>
            <a:picLocks noChangeAspect="1" noChangeArrowheads="1"/>
          </p:cNvPicPr>
          <p:nvPr/>
        </p:nvPicPr>
        <p:blipFill>
          <a:blip r:embed="rId6" cstate="print">
            <a:lum/>
          </a:blip>
          <a:srcRect/>
          <a:stretch>
            <a:fillRect/>
          </a:stretch>
        </p:blipFill>
        <p:spPr bwMode="auto">
          <a:xfrm>
            <a:off x="7284027" y="4910370"/>
            <a:ext cx="1859972" cy="1947629"/>
          </a:xfrm>
          <a:prstGeom prst="rect">
            <a:avLst/>
          </a:prstGeom>
          <a:noFill/>
          <a:ln w="9525">
            <a:noFill/>
            <a:miter lim="800000"/>
            <a:headEnd/>
            <a:tailEnd/>
          </a:ln>
        </p:spPr>
      </p:pic>
    </p:spTree>
    <p:extLst>
      <p:ext uri="{BB962C8B-B14F-4D97-AF65-F5344CB8AC3E}">
        <p14:creationId xmlns:p14="http://schemas.microsoft.com/office/powerpoint/2010/main" val="96022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p:nvPr/>
        </p:nvGrpSpPr>
        <p:grpSpPr>
          <a:xfrm>
            <a:off x="33471" y="127636"/>
            <a:ext cx="3778210" cy="3230607"/>
            <a:chOff x="33471" y="127636"/>
            <a:chExt cx="3778210" cy="3230607"/>
          </a:xfrm>
        </p:grpSpPr>
        <p:pic>
          <p:nvPicPr>
            <p:cNvPr id="8194" name="Picture 2"/>
            <p:cNvPicPr>
              <a:picLocks noChangeAspect="1" noChangeArrowheads="1"/>
            </p:cNvPicPr>
            <p:nvPr/>
          </p:nvPicPr>
          <p:blipFill>
            <a:blip r:embed="rId2" cstate="print"/>
            <a:srcRect/>
            <a:stretch>
              <a:fillRect/>
            </a:stretch>
          </p:blipFill>
          <p:spPr bwMode="auto">
            <a:xfrm>
              <a:off x="812348" y="127636"/>
              <a:ext cx="2999333" cy="3230607"/>
            </a:xfrm>
            <a:prstGeom prst="rect">
              <a:avLst/>
            </a:prstGeom>
            <a:noFill/>
            <a:ln w="9525">
              <a:noFill/>
              <a:miter lim="800000"/>
              <a:headEnd/>
              <a:tailEnd/>
            </a:ln>
          </p:spPr>
        </p:pic>
        <p:sp>
          <p:nvSpPr>
            <p:cNvPr id="11" name="Title 1"/>
            <p:cNvSpPr txBox="1">
              <a:spLocks/>
            </p:cNvSpPr>
            <p:nvPr/>
          </p:nvSpPr>
          <p:spPr bwMode="auto">
            <a:xfrm>
              <a:off x="33471" y="631371"/>
              <a:ext cx="1741714"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Plan A</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grpSp>
      <p:grpSp>
        <p:nvGrpSpPr>
          <p:cNvPr id="4" name="Group 18"/>
          <p:cNvGrpSpPr/>
          <p:nvPr/>
        </p:nvGrpSpPr>
        <p:grpSpPr>
          <a:xfrm>
            <a:off x="4409938" y="3358243"/>
            <a:ext cx="4413358" cy="3499757"/>
            <a:chOff x="4409938" y="3358243"/>
            <a:chExt cx="4413358" cy="3499757"/>
          </a:xfrm>
        </p:grpSpPr>
        <p:pic>
          <p:nvPicPr>
            <p:cNvPr id="8196" name="Picture 4"/>
            <p:cNvPicPr>
              <a:picLocks noChangeAspect="1" noChangeArrowheads="1"/>
            </p:cNvPicPr>
            <p:nvPr/>
          </p:nvPicPr>
          <p:blipFill>
            <a:blip r:embed="rId3" cstate="print"/>
            <a:srcRect t="5248" b="3546"/>
            <a:stretch>
              <a:fillRect/>
            </a:stretch>
          </p:blipFill>
          <p:spPr bwMode="auto">
            <a:xfrm>
              <a:off x="4409938" y="3358243"/>
              <a:ext cx="3524789" cy="3499757"/>
            </a:xfrm>
            <a:prstGeom prst="rect">
              <a:avLst/>
            </a:prstGeom>
            <a:noFill/>
            <a:ln w="9525">
              <a:noFill/>
              <a:miter lim="800000"/>
              <a:headEnd/>
              <a:tailEnd/>
            </a:ln>
          </p:spPr>
        </p:pic>
        <p:sp>
          <p:nvSpPr>
            <p:cNvPr id="10" name="Title 1"/>
            <p:cNvSpPr txBox="1">
              <a:spLocks/>
            </p:cNvSpPr>
            <p:nvPr/>
          </p:nvSpPr>
          <p:spPr bwMode="auto">
            <a:xfrm>
              <a:off x="7124291" y="3358243"/>
              <a:ext cx="169900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Plan D</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grpSp>
      <p:grpSp>
        <p:nvGrpSpPr>
          <p:cNvPr id="5" name="Group 16"/>
          <p:cNvGrpSpPr/>
          <p:nvPr/>
        </p:nvGrpSpPr>
        <p:grpSpPr>
          <a:xfrm>
            <a:off x="33471" y="3238911"/>
            <a:ext cx="3922152" cy="3016304"/>
            <a:chOff x="33471" y="3238911"/>
            <a:chExt cx="3922152" cy="3016304"/>
          </a:xfrm>
        </p:grpSpPr>
        <p:pic>
          <p:nvPicPr>
            <p:cNvPr id="8197" name="Picture 5"/>
            <p:cNvPicPr>
              <a:picLocks noChangeAspect="1" noChangeArrowheads="1"/>
            </p:cNvPicPr>
            <p:nvPr/>
          </p:nvPicPr>
          <p:blipFill>
            <a:blip r:embed="rId4" cstate="print"/>
            <a:srcRect/>
            <a:stretch>
              <a:fillRect/>
            </a:stretch>
          </p:blipFill>
          <p:spPr bwMode="auto">
            <a:xfrm>
              <a:off x="904328" y="3238911"/>
              <a:ext cx="3051295" cy="3016304"/>
            </a:xfrm>
            <a:prstGeom prst="rect">
              <a:avLst/>
            </a:prstGeom>
            <a:noFill/>
            <a:ln w="9525">
              <a:noFill/>
              <a:miter lim="800000"/>
              <a:headEnd/>
              <a:tailEnd/>
            </a:ln>
          </p:spPr>
        </p:pic>
        <p:sp>
          <p:nvSpPr>
            <p:cNvPr id="9" name="Title 1"/>
            <p:cNvSpPr txBox="1">
              <a:spLocks/>
            </p:cNvSpPr>
            <p:nvPr/>
          </p:nvSpPr>
          <p:spPr bwMode="auto">
            <a:xfrm>
              <a:off x="33471" y="3818925"/>
              <a:ext cx="1730829"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Plan C</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grpSp>
      <p:pic>
        <p:nvPicPr>
          <p:cNvPr id="8198" name="Picture 6"/>
          <p:cNvPicPr>
            <a:picLocks noChangeAspect="1" noChangeArrowheads="1"/>
          </p:cNvPicPr>
          <p:nvPr/>
        </p:nvPicPr>
        <p:blipFill>
          <a:blip r:embed="rId5" cstate="print"/>
          <a:srcRect/>
          <a:stretch>
            <a:fillRect/>
          </a:stretch>
        </p:blipFill>
        <p:spPr bwMode="auto">
          <a:xfrm>
            <a:off x="4703852" y="263436"/>
            <a:ext cx="3010257" cy="2893420"/>
          </a:xfrm>
          <a:prstGeom prst="rect">
            <a:avLst/>
          </a:prstGeom>
          <a:noFill/>
          <a:ln w="9525">
            <a:noFill/>
            <a:miter lim="800000"/>
            <a:headEnd/>
            <a:tailEnd/>
          </a:ln>
        </p:spPr>
      </p:pic>
      <p:sp>
        <p:nvSpPr>
          <p:cNvPr id="2" name="Title 1"/>
          <p:cNvSpPr>
            <a:spLocks noGrp="1"/>
          </p:cNvSpPr>
          <p:nvPr>
            <p:ph type="title"/>
          </p:nvPr>
        </p:nvSpPr>
        <p:spPr>
          <a:xfrm>
            <a:off x="6780959" y="631371"/>
            <a:ext cx="1813660" cy="808806"/>
          </a:xfrm>
        </p:spPr>
        <p:txBody>
          <a:bodyPr/>
          <a:lstStyle/>
          <a:p>
            <a:r>
              <a:rPr lang="en-US" dirty="0" smtClean="0"/>
              <a:t>Plan B</a:t>
            </a:r>
            <a:endParaRPr lang="en-US" dirty="0"/>
          </a:p>
        </p:txBody>
      </p:sp>
      <p:sp>
        <p:nvSpPr>
          <p:cNvPr id="13" name="TextBox 12"/>
          <p:cNvSpPr txBox="1"/>
          <p:nvPr/>
        </p:nvSpPr>
        <p:spPr>
          <a:xfrm>
            <a:off x="3803605" y="446705"/>
            <a:ext cx="1800493" cy="369332"/>
          </a:xfrm>
          <a:prstGeom prst="rect">
            <a:avLst/>
          </a:prstGeom>
          <a:noFill/>
        </p:spPr>
        <p:txBody>
          <a:bodyPr wrap="none" rtlCol="0">
            <a:spAutoFit/>
          </a:bodyPr>
          <a:lstStyle/>
          <a:p>
            <a:r>
              <a:rPr lang="en-US" dirty="0" smtClean="0"/>
              <a:t>Insulator sleeve</a:t>
            </a:r>
            <a:endParaRPr lang="en-US" dirty="0"/>
          </a:p>
        </p:txBody>
      </p:sp>
      <p:cxnSp>
        <p:nvCxnSpPr>
          <p:cNvPr id="15" name="Straight Arrow Connector 14"/>
          <p:cNvCxnSpPr>
            <a:stCxn id="13" idx="2"/>
          </p:cNvCxnSpPr>
          <p:nvPr/>
        </p:nvCxnSpPr>
        <p:spPr bwMode="auto">
          <a:xfrm rot="16200000" flipH="1">
            <a:off x="5028594" y="491295"/>
            <a:ext cx="250763" cy="90024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TextBox 15"/>
          <p:cNvSpPr txBox="1"/>
          <p:nvPr/>
        </p:nvSpPr>
        <p:spPr>
          <a:xfrm>
            <a:off x="2058012" y="6324991"/>
            <a:ext cx="2351926" cy="369332"/>
          </a:xfrm>
          <a:prstGeom prst="rect">
            <a:avLst/>
          </a:prstGeom>
          <a:noFill/>
        </p:spPr>
        <p:txBody>
          <a:bodyPr wrap="none" rtlCol="0">
            <a:spAutoFit/>
          </a:bodyPr>
          <a:lstStyle/>
          <a:p>
            <a:r>
              <a:rPr lang="en-US" dirty="0" smtClean="0"/>
              <a:t>In hand, but untested</a:t>
            </a:r>
            <a:endParaRPr lang="en-US" dirty="0"/>
          </a:p>
        </p:txBody>
      </p:sp>
      <p:cxnSp>
        <p:nvCxnSpPr>
          <p:cNvPr id="22" name="Straight Connector 21"/>
          <p:cNvCxnSpPr/>
          <p:nvPr/>
        </p:nvCxnSpPr>
        <p:spPr bwMode="auto">
          <a:xfrm rot="16200000" flipH="1">
            <a:off x="5346107" y="1460727"/>
            <a:ext cx="1798734" cy="1757634"/>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 name="Straight Connector 22"/>
          <p:cNvCxnSpPr/>
          <p:nvPr/>
        </p:nvCxnSpPr>
        <p:spPr bwMode="auto">
          <a:xfrm rot="5400000">
            <a:off x="5346107" y="1460727"/>
            <a:ext cx="1798734" cy="1757634"/>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24" name="TextBox 23"/>
          <p:cNvSpPr txBox="1"/>
          <p:nvPr/>
        </p:nvSpPr>
        <p:spPr>
          <a:xfrm>
            <a:off x="7124291" y="1255511"/>
            <a:ext cx="1890261" cy="369332"/>
          </a:xfrm>
          <a:prstGeom prst="rect">
            <a:avLst/>
          </a:prstGeom>
          <a:noFill/>
        </p:spPr>
        <p:txBody>
          <a:bodyPr wrap="none" rtlCol="0">
            <a:spAutoFit/>
          </a:bodyPr>
          <a:lstStyle/>
          <a:p>
            <a:r>
              <a:rPr lang="en-US" dirty="0" smtClean="0">
                <a:solidFill>
                  <a:srgbClr val="FF0000"/>
                </a:solidFill>
              </a:rPr>
              <a:t>No Improvement</a:t>
            </a:r>
            <a:endParaRPr lang="en-US" dirty="0">
              <a:solidFill>
                <a:srgbClr val="FF0000"/>
              </a:solidFill>
            </a:endParaRPr>
          </a:p>
        </p:txBody>
      </p:sp>
    </p:spTree>
    <p:extLst>
      <p:ext uri="{BB962C8B-B14F-4D97-AF65-F5344CB8AC3E}">
        <p14:creationId xmlns:p14="http://schemas.microsoft.com/office/powerpoint/2010/main" val="8598369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C:\Documents and Settings\poelker\My Documents\My Pictures\inverted gun\DSCF0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193" y="1334449"/>
            <a:ext cx="3657600" cy="2743200"/>
          </a:xfrm>
          <a:prstGeom prst="rect">
            <a:avLst/>
          </a:prstGeom>
          <a:noFill/>
        </p:spPr>
      </p:pic>
      <p:sp>
        <p:nvSpPr>
          <p:cNvPr id="3" name="Title 1"/>
          <p:cNvSpPr txBox="1">
            <a:spLocks/>
          </p:cNvSpPr>
          <p:nvPr/>
        </p:nvSpPr>
        <p:spPr>
          <a:xfrm>
            <a:off x="3" y="0"/>
            <a:ext cx="8276489" cy="111131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b="1" kern="0" dirty="0" smtClean="0">
                <a:solidFill>
                  <a:schemeClr val="tx2"/>
                </a:solidFill>
                <a:latin typeface="+mj-lt"/>
                <a:ea typeface="+mj-ea"/>
                <a:cs typeface="+mj-cs"/>
              </a:rPr>
              <a:t>Second </a:t>
            </a:r>
            <a:r>
              <a:rPr kumimoji="0" lang="en-US" sz="3600" b="1" i="0" u="none" strike="noStrike" kern="0" cap="none" spc="0" normalizeH="0" baseline="0" noProof="0" dirty="0" smtClean="0">
                <a:ln>
                  <a:noFill/>
                </a:ln>
                <a:solidFill>
                  <a:schemeClr val="tx2"/>
                </a:solidFill>
                <a:effectLst/>
                <a:uLnTx/>
                <a:uFillTx/>
                <a:latin typeface="+mj-lt"/>
                <a:ea typeface="+mj-ea"/>
                <a:cs typeface="+mj-cs"/>
              </a:rPr>
              <a:t>Inverted Gun @</a:t>
            </a:r>
            <a:r>
              <a:rPr kumimoji="0" lang="en-US" sz="3600" b="1" i="0" u="none" strike="noStrike" kern="0" cap="none" spc="0" normalizeH="0" noProof="0" dirty="0" smtClean="0">
                <a:ln>
                  <a:noFill/>
                </a:ln>
                <a:solidFill>
                  <a:schemeClr val="tx2"/>
                </a:solidFill>
                <a:effectLst/>
                <a:uLnTx/>
                <a:uFillTx/>
                <a:latin typeface="+mj-lt"/>
                <a:ea typeface="+mj-ea"/>
                <a:cs typeface="+mj-cs"/>
              </a:rPr>
              <a:t> Injector Test </a:t>
            </a:r>
            <a:r>
              <a:rPr lang="en-US" sz="3600" b="1" kern="0" dirty="0" smtClean="0">
                <a:solidFill>
                  <a:schemeClr val="tx2"/>
                </a:solidFill>
                <a:latin typeface="+mj-lt"/>
                <a:ea typeface="+mj-ea"/>
                <a:cs typeface="+mj-cs"/>
              </a:rPr>
              <a:t>Cave</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
        <p:nvSpPr>
          <p:cNvPr id="4" name="TextBox 3"/>
          <p:cNvSpPr txBox="1">
            <a:spLocks noChangeArrowheads="1"/>
          </p:cNvSpPr>
          <p:nvPr/>
        </p:nvSpPr>
        <p:spPr bwMode="auto">
          <a:xfrm>
            <a:off x="1222362" y="4560277"/>
            <a:ext cx="7467599" cy="2031325"/>
          </a:xfrm>
          <a:prstGeom prst="rect">
            <a:avLst/>
          </a:prstGeom>
          <a:noFill/>
          <a:ln w="9525">
            <a:noFill/>
            <a:miter lim="800000"/>
            <a:headEnd/>
            <a:tailEnd/>
          </a:ln>
        </p:spPr>
        <p:txBody>
          <a:bodyPr wrap="square">
            <a:spAutoFit/>
          </a:bodyPr>
          <a:lstStyle/>
          <a:p>
            <a:pPr marL="400050" indent="-400050">
              <a:buFont typeface="Courier New" pitchFamily="49" charset="0"/>
              <a:buChar char="o"/>
            </a:pPr>
            <a:r>
              <a:rPr lang="en-US" dirty="0" smtClean="0"/>
              <a:t>Large grain Niobium (Nb) cathode electrode</a:t>
            </a:r>
          </a:p>
          <a:p>
            <a:pPr marL="400050" indent="-400050">
              <a:buFont typeface="Courier New" pitchFamily="49" charset="0"/>
              <a:buChar char="o"/>
            </a:pPr>
            <a:r>
              <a:rPr lang="en-US" dirty="0" smtClean="0"/>
              <a:t>HV Power Supply: Spellman 225 kV, 30 mA</a:t>
            </a:r>
          </a:p>
          <a:p>
            <a:pPr marL="400050" indent="-400050">
              <a:buFont typeface="Courier New" pitchFamily="49" charset="0"/>
              <a:buChar char="o"/>
            </a:pPr>
            <a:endParaRPr lang="en-US" dirty="0" smtClean="0"/>
          </a:p>
          <a:p>
            <a:pPr marL="400050" indent="-400050">
              <a:buFont typeface="Courier New" pitchFamily="49" charset="0"/>
              <a:buChar char="o"/>
            </a:pPr>
            <a:r>
              <a:rPr lang="en-US" dirty="0" smtClean="0"/>
              <a:t>Why a Niobium electrode?</a:t>
            </a:r>
          </a:p>
          <a:p>
            <a:pPr marL="857250" lvl="1" indent="-400050">
              <a:buFont typeface="+mj-lt"/>
              <a:buAutoNum type="romanUcPeriod"/>
            </a:pPr>
            <a:r>
              <a:rPr lang="en-US" dirty="0" smtClean="0"/>
              <a:t>Buffered-chemical polishing (BCP) for ~ 1 hour, no need for hand-polishing (takes weeks)</a:t>
            </a:r>
          </a:p>
          <a:p>
            <a:pPr marL="857250" lvl="1" indent="-400050">
              <a:buFont typeface="+mj-lt"/>
              <a:buAutoNum type="romanUcPeriod"/>
            </a:pPr>
            <a:r>
              <a:rPr lang="en-US" dirty="0" smtClean="0"/>
              <a:t>No field emission </a:t>
            </a:r>
            <a:r>
              <a:rPr lang="en-US" smtClean="0"/>
              <a:t>at high </a:t>
            </a:r>
            <a:r>
              <a:rPr lang="en-US" dirty="0" smtClean="0"/>
              <a:t>field gradients (up to12 MV/m)</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246" y="3786554"/>
            <a:ext cx="2062715" cy="1828800"/>
          </a:xfrm>
          <a:prstGeom prst="rect">
            <a:avLst/>
          </a:prstGeom>
          <a:noFill/>
          <a:ln w="9525">
            <a:noFill/>
            <a:miter lim="800000"/>
            <a:headEnd/>
            <a:tailEnd/>
          </a:ln>
        </p:spPr>
      </p:pic>
      <p:pic>
        <p:nvPicPr>
          <p:cNvPr id="6" name="Picture 5" descr="C:\Users\Mahzad\Desktop\plots\Plot#2's\Kr\LGNb2-Kr-Gap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3754" y="1111310"/>
            <a:ext cx="3735288" cy="2743200"/>
          </a:xfrm>
          <a:prstGeom prst="rect">
            <a:avLst/>
          </a:prstGeom>
          <a:noFill/>
          <a:ln w="9525">
            <a:noFill/>
            <a:miter lim="800000"/>
            <a:headEnd/>
            <a:tailEnd/>
          </a:ln>
        </p:spPr>
      </p:pic>
    </p:spTree>
    <p:extLst>
      <p:ext uri="{BB962C8B-B14F-4D97-AF65-F5344CB8AC3E}">
        <p14:creationId xmlns:p14="http://schemas.microsoft.com/office/powerpoint/2010/main" val="22666503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7673896" cy="646331"/>
          </a:xfrm>
          <a:prstGeom prst="rect">
            <a:avLst/>
          </a:prstGeom>
          <a:noFill/>
        </p:spPr>
        <p:txBody>
          <a:bodyPr wrap="none" rtlCol="0">
            <a:spAutoFit/>
          </a:bodyPr>
          <a:lstStyle/>
          <a:p>
            <a:r>
              <a:rPr lang="en-US" sz="3600" dirty="0" smtClean="0">
                <a:latin typeface="+mj-lt"/>
              </a:rPr>
              <a:t>HV Conditioning and Field Emission</a:t>
            </a:r>
            <a:endParaRPr lang="en-US" sz="3600" dirty="0">
              <a:latin typeface="+mj-lt"/>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05315" y="646331"/>
            <a:ext cx="4447762" cy="3016296"/>
          </a:xfrm>
          <a:prstGeom prst="rect">
            <a:avLst/>
          </a:prstGeom>
          <a:noFill/>
          <a:ln w="9525">
            <a:noFill/>
            <a:miter lim="800000"/>
            <a:headEnd/>
            <a:tailEnd/>
          </a:ln>
        </p:spPr>
      </p:pic>
      <p:pic>
        <p:nvPicPr>
          <p:cNvPr id="1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9111" y="685800"/>
            <a:ext cx="2878112" cy="2743200"/>
          </a:xfrm>
          <a:prstGeom prst="rect">
            <a:avLst/>
          </a:prstGeom>
          <a:noFill/>
          <a:ln w="9525">
            <a:noFill/>
            <a:miter lim="800000"/>
            <a:headEnd/>
            <a:tailEnd/>
          </a:ln>
          <a:effectLst/>
        </p:spPr>
      </p:pic>
      <p:cxnSp>
        <p:nvCxnSpPr>
          <p:cNvPr id="15" name="Straight Arrow Connector 14"/>
          <p:cNvCxnSpPr>
            <a:stCxn id="13" idx="0"/>
          </p:cNvCxnSpPr>
          <p:nvPr/>
        </p:nvCxnSpPr>
        <p:spPr bwMode="auto">
          <a:xfrm rot="16200000" flipV="1">
            <a:off x="2543741" y="1695783"/>
            <a:ext cx="1080632" cy="148923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1" name="Straight Arrow Connector 10"/>
          <p:cNvCxnSpPr>
            <a:stCxn id="14" idx="0"/>
          </p:cNvCxnSpPr>
          <p:nvPr/>
        </p:nvCxnSpPr>
        <p:spPr bwMode="auto">
          <a:xfrm rot="5400000" flipH="1" flipV="1">
            <a:off x="1270407" y="1816663"/>
            <a:ext cx="803634" cy="9704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4" name="TextBox 13"/>
          <p:cNvSpPr txBox="1"/>
          <p:nvPr/>
        </p:nvSpPr>
        <p:spPr>
          <a:xfrm>
            <a:off x="216510" y="2703718"/>
            <a:ext cx="1940952" cy="923330"/>
          </a:xfrm>
          <a:prstGeom prst="rect">
            <a:avLst/>
          </a:prstGeom>
          <a:solidFill>
            <a:schemeClr val="bg1"/>
          </a:solidFill>
          <a:ln>
            <a:solidFill>
              <a:schemeClr val="tx1"/>
            </a:solidFill>
          </a:ln>
        </p:spPr>
        <p:txBody>
          <a:bodyPr wrap="square" rtlCol="0">
            <a:spAutoFit/>
          </a:bodyPr>
          <a:lstStyle/>
          <a:p>
            <a:pPr algn="ctr"/>
            <a:r>
              <a:rPr lang="en-US" dirty="0" smtClean="0"/>
              <a:t>Floating Anode</a:t>
            </a:r>
          </a:p>
          <a:p>
            <a:pPr algn="ctr"/>
            <a:r>
              <a:rPr lang="en-US" dirty="0" smtClean="0"/>
              <a:t>connected to </a:t>
            </a:r>
          </a:p>
          <a:p>
            <a:pPr algn="ctr"/>
            <a:r>
              <a:rPr lang="en-US" dirty="0" smtClean="0"/>
              <a:t>Pico-ammeter</a:t>
            </a:r>
            <a:endParaRPr lang="en-US" dirty="0"/>
          </a:p>
        </p:txBody>
      </p:sp>
      <p:pic>
        <p:nvPicPr>
          <p:cNvPr id="19" name="Picture 18" descr="IMAG01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439" y="3960421"/>
            <a:ext cx="2065875" cy="2743200"/>
          </a:xfrm>
          <a:prstGeom prst="rect">
            <a:avLst/>
          </a:prstGeom>
        </p:spPr>
      </p:pic>
      <p:sp>
        <p:nvSpPr>
          <p:cNvPr id="13" name="TextBox 12"/>
          <p:cNvSpPr txBox="1"/>
          <p:nvPr/>
        </p:nvSpPr>
        <p:spPr>
          <a:xfrm>
            <a:off x="2671948" y="2980717"/>
            <a:ext cx="2313454" cy="646331"/>
          </a:xfrm>
          <a:prstGeom prst="rect">
            <a:avLst/>
          </a:prstGeom>
          <a:solidFill>
            <a:schemeClr val="bg1"/>
          </a:solidFill>
          <a:ln>
            <a:solidFill>
              <a:schemeClr val="tx1"/>
            </a:solidFill>
          </a:ln>
        </p:spPr>
        <p:txBody>
          <a:bodyPr wrap="none" rtlCol="0">
            <a:spAutoFit/>
          </a:bodyPr>
          <a:lstStyle/>
          <a:p>
            <a:pPr algn="ctr"/>
            <a:r>
              <a:rPr lang="en-US" dirty="0" smtClean="0"/>
              <a:t>Macor glass-ceramic</a:t>
            </a:r>
          </a:p>
          <a:p>
            <a:pPr algn="ctr"/>
            <a:r>
              <a:rPr lang="en-US" dirty="0" smtClean="0"/>
              <a:t>spacer</a:t>
            </a:r>
            <a:endParaRPr lang="en-US" dirty="0"/>
          </a:p>
        </p:txBody>
      </p:sp>
      <p:sp>
        <p:nvSpPr>
          <p:cNvPr id="26" name="TextBox 25"/>
          <p:cNvSpPr txBox="1"/>
          <p:nvPr/>
        </p:nvSpPr>
        <p:spPr>
          <a:xfrm>
            <a:off x="453450" y="3861996"/>
            <a:ext cx="1467068" cy="923330"/>
          </a:xfrm>
          <a:prstGeom prst="rect">
            <a:avLst/>
          </a:prstGeom>
          <a:solidFill>
            <a:schemeClr val="bg1"/>
          </a:solidFill>
          <a:ln>
            <a:solidFill>
              <a:schemeClr val="tx1"/>
            </a:solidFill>
          </a:ln>
        </p:spPr>
        <p:txBody>
          <a:bodyPr wrap="none" rtlCol="0">
            <a:spAutoFit/>
          </a:bodyPr>
          <a:lstStyle/>
          <a:p>
            <a:pPr algn="ctr"/>
            <a:r>
              <a:rPr lang="en-US" dirty="0" smtClean="0"/>
              <a:t>100 M</a:t>
            </a:r>
            <a:r>
              <a:rPr lang="el-GR" dirty="0" smtClean="0"/>
              <a:t>Ω</a:t>
            </a:r>
            <a:endParaRPr lang="en-US" dirty="0" smtClean="0"/>
          </a:p>
          <a:p>
            <a:pPr algn="ctr"/>
            <a:r>
              <a:rPr lang="en-US" dirty="0" smtClean="0"/>
              <a:t>Conditioning</a:t>
            </a:r>
          </a:p>
          <a:p>
            <a:pPr algn="ctr"/>
            <a:r>
              <a:rPr lang="en-US" dirty="0" smtClean="0"/>
              <a:t>Resistor</a:t>
            </a:r>
          </a:p>
        </p:txBody>
      </p:sp>
      <p:sp>
        <p:nvSpPr>
          <p:cNvPr id="31" name="TextBox 30"/>
          <p:cNvSpPr txBox="1"/>
          <p:nvPr/>
        </p:nvSpPr>
        <p:spPr>
          <a:xfrm>
            <a:off x="889492" y="5337824"/>
            <a:ext cx="1432828" cy="646331"/>
          </a:xfrm>
          <a:prstGeom prst="rect">
            <a:avLst/>
          </a:prstGeom>
          <a:solidFill>
            <a:schemeClr val="bg1"/>
          </a:solidFill>
          <a:ln>
            <a:solidFill>
              <a:schemeClr val="tx1"/>
            </a:solidFill>
          </a:ln>
        </p:spPr>
        <p:txBody>
          <a:bodyPr wrap="none" rtlCol="0">
            <a:spAutoFit/>
          </a:bodyPr>
          <a:lstStyle/>
          <a:p>
            <a:pPr algn="ctr"/>
            <a:r>
              <a:rPr lang="en-US" dirty="0" smtClean="0"/>
              <a:t>Transformer</a:t>
            </a:r>
          </a:p>
          <a:p>
            <a:pPr algn="ctr"/>
            <a:r>
              <a:rPr lang="en-US" dirty="0" smtClean="0"/>
              <a:t>Oil Tank</a:t>
            </a:r>
          </a:p>
        </p:txBody>
      </p:sp>
      <p:cxnSp>
        <p:nvCxnSpPr>
          <p:cNvPr id="32" name="Straight Arrow Connector 31"/>
          <p:cNvCxnSpPr>
            <a:stCxn id="26" idx="3"/>
          </p:cNvCxnSpPr>
          <p:nvPr/>
        </p:nvCxnSpPr>
        <p:spPr bwMode="auto">
          <a:xfrm>
            <a:off x="1920518" y="4323661"/>
            <a:ext cx="843841" cy="56130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3" name="Straight Arrow Connector 32"/>
          <p:cNvCxnSpPr>
            <a:stCxn id="31" idx="3"/>
          </p:cNvCxnSpPr>
          <p:nvPr/>
        </p:nvCxnSpPr>
        <p:spPr bwMode="auto">
          <a:xfrm>
            <a:off x="2322320" y="5660990"/>
            <a:ext cx="721326" cy="78483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35" name="TextBox 34"/>
          <p:cNvSpPr txBox="1"/>
          <p:nvPr/>
        </p:nvSpPr>
        <p:spPr>
          <a:xfrm>
            <a:off x="3599929" y="5937988"/>
            <a:ext cx="1941621" cy="646331"/>
          </a:xfrm>
          <a:prstGeom prst="rect">
            <a:avLst/>
          </a:prstGeom>
          <a:solidFill>
            <a:schemeClr val="bg1"/>
          </a:solidFill>
          <a:ln>
            <a:solidFill>
              <a:schemeClr val="tx1"/>
            </a:solidFill>
          </a:ln>
        </p:spPr>
        <p:txBody>
          <a:bodyPr wrap="none" rtlCol="0">
            <a:spAutoFit/>
          </a:bodyPr>
          <a:lstStyle/>
          <a:p>
            <a:pPr algn="ctr"/>
            <a:r>
              <a:rPr lang="en-US" dirty="0" smtClean="0"/>
              <a:t>A Short for Beam</a:t>
            </a:r>
          </a:p>
          <a:p>
            <a:pPr algn="ctr"/>
            <a:r>
              <a:rPr lang="en-US" dirty="0" smtClean="0"/>
              <a:t>Delivery </a:t>
            </a:r>
          </a:p>
        </p:txBody>
      </p:sp>
      <p:cxnSp>
        <p:nvCxnSpPr>
          <p:cNvPr id="36" name="Straight Arrow Connector 35"/>
          <p:cNvCxnSpPr/>
          <p:nvPr/>
        </p:nvCxnSpPr>
        <p:spPr bwMode="auto">
          <a:xfrm rot="10800000">
            <a:off x="3530347" y="5474828"/>
            <a:ext cx="520793" cy="46316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7" name="TextBox 16"/>
          <p:cNvSpPr txBox="1"/>
          <p:nvPr/>
        </p:nvSpPr>
        <p:spPr>
          <a:xfrm>
            <a:off x="5531142" y="4223242"/>
            <a:ext cx="3321934" cy="1938992"/>
          </a:xfrm>
          <a:prstGeom prst="rect">
            <a:avLst/>
          </a:prstGeom>
          <a:solidFill>
            <a:srgbClr val="FFFF00"/>
          </a:solidFill>
        </p:spPr>
        <p:txBody>
          <a:bodyPr wrap="square" rtlCol="0">
            <a:spAutoFit/>
          </a:bodyPr>
          <a:lstStyle/>
          <a:p>
            <a:r>
              <a:rPr lang="en-US" sz="2000" dirty="0" smtClean="0"/>
              <a:t>We now have 200kV gun with no field emission: </a:t>
            </a:r>
          </a:p>
          <a:p>
            <a:endParaRPr lang="en-US" sz="2000" dirty="0" smtClean="0"/>
          </a:p>
          <a:p>
            <a:r>
              <a:rPr lang="en-US" sz="2000" dirty="0" smtClean="0"/>
              <a:t>Hand and Buffered Chemical Polished Large Grain Niobium material</a:t>
            </a:r>
            <a:endParaRPr lang="en-US" sz="2000" dirty="0"/>
          </a:p>
        </p:txBody>
      </p:sp>
      <p:sp>
        <p:nvSpPr>
          <p:cNvPr id="18" name="TextBox 17"/>
          <p:cNvSpPr txBox="1"/>
          <p:nvPr/>
        </p:nvSpPr>
        <p:spPr>
          <a:xfrm>
            <a:off x="337700" y="694475"/>
            <a:ext cx="1885989" cy="646331"/>
          </a:xfrm>
          <a:prstGeom prst="rect">
            <a:avLst/>
          </a:prstGeom>
          <a:solidFill>
            <a:schemeClr val="bg1"/>
          </a:solidFill>
        </p:spPr>
        <p:txBody>
          <a:bodyPr wrap="square" rtlCol="0">
            <a:spAutoFit/>
          </a:bodyPr>
          <a:lstStyle/>
          <a:p>
            <a:r>
              <a:rPr lang="en-US" dirty="0" smtClean="0"/>
              <a:t>Inside the Gun Chamber</a:t>
            </a:r>
            <a:endParaRPr lang="en-US" dirty="0"/>
          </a:p>
        </p:txBody>
      </p:sp>
    </p:spTree>
    <p:extLst>
      <p:ext uri="{BB962C8B-B14F-4D97-AF65-F5344CB8AC3E}">
        <p14:creationId xmlns:p14="http://schemas.microsoft.com/office/powerpoint/2010/main" val="21944702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extLst>
              <p:ext uri="{D42A27DB-BD31-4B8C-83A1-F6EECF244321}">
                <p14:modId xmlns:p14="http://schemas.microsoft.com/office/powerpoint/2010/main" val="343963204"/>
              </p:ext>
            </p:extLst>
          </p:nvPr>
        </p:nvGraphicFramePr>
        <p:xfrm>
          <a:off x="4419600" y="1066800"/>
          <a:ext cx="4572001" cy="2590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p:nvPr>
            <p:extLst>
              <p:ext uri="{D42A27DB-BD31-4B8C-83A1-F6EECF244321}">
                <p14:modId xmlns:p14="http://schemas.microsoft.com/office/powerpoint/2010/main" val="4074181207"/>
              </p:ext>
            </p:extLst>
          </p:nvPr>
        </p:nvGraphicFramePr>
        <p:xfrm>
          <a:off x="152400" y="1066800"/>
          <a:ext cx="4267200" cy="2590800"/>
        </p:xfrm>
        <a:graphic>
          <a:graphicData uri="http://schemas.openxmlformats.org/drawingml/2006/chart">
            <c:chart xmlns:c="http://schemas.openxmlformats.org/drawingml/2006/chart" xmlns:r="http://schemas.openxmlformats.org/officeDocument/2006/relationships" r:id="rId3"/>
          </a:graphicData>
        </a:graphic>
      </p:graphicFrame>
      <p:sp>
        <p:nvSpPr>
          <p:cNvPr id="15364" name="TextBox 3"/>
          <p:cNvSpPr txBox="1">
            <a:spLocks noChangeArrowheads="1"/>
          </p:cNvSpPr>
          <p:nvPr/>
        </p:nvSpPr>
        <p:spPr bwMode="auto">
          <a:xfrm>
            <a:off x="424538" y="685800"/>
            <a:ext cx="3733800" cy="369332"/>
          </a:xfrm>
          <a:prstGeom prst="rect">
            <a:avLst/>
          </a:prstGeom>
          <a:solidFill>
            <a:srgbClr val="FFFF00"/>
          </a:solidFill>
          <a:ln w="9525">
            <a:solidFill>
              <a:schemeClr val="tx1"/>
            </a:solidFill>
            <a:miter lim="800000"/>
            <a:headEnd/>
            <a:tailEnd/>
          </a:ln>
        </p:spPr>
        <p:txBody>
          <a:bodyPr wrap="square">
            <a:spAutoFit/>
          </a:bodyPr>
          <a:lstStyle/>
          <a:p>
            <a:pPr algn="ctr"/>
            <a:r>
              <a:rPr lang="en-US" dirty="0">
                <a:cs typeface="Arial" pitchFamily="34" charset="0"/>
              </a:rPr>
              <a:t>Measurements at CEBAF/JLab</a:t>
            </a:r>
          </a:p>
        </p:txBody>
      </p:sp>
      <p:sp>
        <p:nvSpPr>
          <p:cNvPr id="15365" name="TextBox 4"/>
          <p:cNvSpPr txBox="1">
            <a:spLocks noChangeArrowheads="1"/>
          </p:cNvSpPr>
          <p:nvPr/>
        </p:nvSpPr>
        <p:spPr bwMode="auto">
          <a:xfrm>
            <a:off x="4996538" y="685244"/>
            <a:ext cx="3352800" cy="369888"/>
          </a:xfrm>
          <a:prstGeom prst="rect">
            <a:avLst/>
          </a:prstGeom>
          <a:solidFill>
            <a:srgbClr val="FFFF00"/>
          </a:solidFill>
          <a:ln w="9525">
            <a:solidFill>
              <a:schemeClr val="tx1"/>
            </a:solidFill>
            <a:miter lim="800000"/>
            <a:headEnd/>
            <a:tailEnd/>
          </a:ln>
        </p:spPr>
        <p:txBody>
          <a:bodyPr>
            <a:spAutoFit/>
          </a:bodyPr>
          <a:lstStyle/>
          <a:p>
            <a:pPr algn="ctr"/>
            <a:r>
              <a:rPr lang="en-US" dirty="0">
                <a:cs typeface="Arial" pitchFamily="34" charset="0"/>
              </a:rPr>
              <a:t>PARMELA Simulation Results</a:t>
            </a:r>
          </a:p>
        </p:txBody>
      </p:sp>
      <p:sp>
        <p:nvSpPr>
          <p:cNvPr id="15366" name="TextBox 9"/>
          <p:cNvSpPr txBox="1">
            <a:spLocks noChangeArrowheads="1"/>
          </p:cNvSpPr>
          <p:nvPr/>
        </p:nvSpPr>
        <p:spPr bwMode="auto">
          <a:xfrm>
            <a:off x="424538" y="0"/>
            <a:ext cx="7924800" cy="584200"/>
          </a:xfrm>
          <a:prstGeom prst="rect">
            <a:avLst/>
          </a:prstGeom>
          <a:noFill/>
          <a:ln w="9525">
            <a:noFill/>
            <a:miter lim="800000"/>
            <a:headEnd/>
            <a:tailEnd/>
          </a:ln>
        </p:spPr>
        <p:txBody>
          <a:bodyPr>
            <a:spAutoFit/>
          </a:bodyPr>
          <a:lstStyle/>
          <a:p>
            <a:pPr algn="ctr"/>
            <a:r>
              <a:rPr lang="en-US" sz="1600" dirty="0">
                <a:solidFill>
                  <a:srgbClr val="0070C0"/>
                </a:solidFill>
                <a:cs typeface="Arial" pitchFamily="34" charset="0"/>
              </a:rPr>
              <a:t>Benchmarking PARMELA Simulation Results Against Beam-Based Measurements at CEBAF/Jefferson Lab – work of </a:t>
            </a:r>
            <a:r>
              <a:rPr lang="en-US" sz="1600" dirty="0" err="1">
                <a:solidFill>
                  <a:srgbClr val="0070C0"/>
                </a:solidFill>
                <a:cs typeface="Arial" pitchFamily="34" charset="0"/>
              </a:rPr>
              <a:t>Ashwini</a:t>
            </a:r>
            <a:r>
              <a:rPr lang="en-US" sz="1600" dirty="0">
                <a:solidFill>
                  <a:srgbClr val="0070C0"/>
                </a:solidFill>
                <a:cs typeface="Arial" pitchFamily="34" charset="0"/>
              </a:rPr>
              <a:t> </a:t>
            </a:r>
            <a:r>
              <a:rPr lang="en-US" sz="1600" dirty="0" err="1">
                <a:solidFill>
                  <a:srgbClr val="0070C0"/>
                </a:solidFill>
                <a:cs typeface="Arial" pitchFamily="34" charset="0"/>
              </a:rPr>
              <a:t>Jayaprakash</a:t>
            </a:r>
            <a:r>
              <a:rPr lang="en-US" sz="1600" dirty="0">
                <a:solidFill>
                  <a:srgbClr val="0070C0"/>
                </a:solidFill>
                <a:cs typeface="Arial" pitchFamily="34" charset="0"/>
              </a:rPr>
              <a:t>, JLab</a:t>
            </a:r>
          </a:p>
        </p:txBody>
      </p:sp>
      <p:sp>
        <p:nvSpPr>
          <p:cNvPr id="11" name="TextBox 10"/>
          <p:cNvSpPr txBox="1"/>
          <p:nvPr/>
        </p:nvSpPr>
        <p:spPr>
          <a:xfrm>
            <a:off x="304800" y="6324600"/>
            <a:ext cx="8686801" cy="369332"/>
          </a:xfrm>
          <a:prstGeom prst="rect">
            <a:avLst/>
          </a:prstGeom>
          <a:solidFill>
            <a:schemeClr val="accent1">
              <a:lumMod val="20000"/>
              <a:lumOff val="80000"/>
            </a:schemeClr>
          </a:solidFill>
          <a:ln>
            <a:solidFill>
              <a:schemeClr val="tx1"/>
            </a:solidFill>
          </a:ln>
        </p:spPr>
        <p:txBody>
          <a:bodyPr wrap="square">
            <a:spAutoFit/>
          </a:bodyPr>
          <a:lstStyle/>
          <a:p>
            <a:pPr algn="ctr" fontAlgn="auto">
              <a:spcBef>
                <a:spcPts val="0"/>
              </a:spcBef>
              <a:spcAft>
                <a:spcPts val="0"/>
              </a:spcAft>
              <a:defRPr/>
            </a:pPr>
            <a:r>
              <a:rPr lang="en-US" dirty="0">
                <a:solidFill>
                  <a:srgbClr val="FF0000"/>
                </a:solidFill>
                <a:cs typeface="Arial" pitchFamily="34" charset="0"/>
              </a:rPr>
              <a:t>Message: </a:t>
            </a:r>
            <a:r>
              <a:rPr lang="en-US" dirty="0" smtClean="0">
                <a:solidFill>
                  <a:srgbClr val="FF0000"/>
                </a:solidFill>
                <a:cs typeface="Arial" pitchFamily="34" charset="0"/>
              </a:rPr>
              <a:t>Beam </a:t>
            </a:r>
            <a:r>
              <a:rPr lang="en-US" dirty="0">
                <a:solidFill>
                  <a:srgbClr val="FF0000"/>
                </a:solidFill>
                <a:cs typeface="Arial" pitchFamily="34" charset="0"/>
              </a:rPr>
              <a:t>quality, including transmission, improves at higher gun voltage</a:t>
            </a:r>
          </a:p>
        </p:txBody>
      </p:sp>
      <p:graphicFrame>
        <p:nvGraphicFramePr>
          <p:cNvPr id="18" name="Chart 17"/>
          <p:cNvGraphicFramePr/>
          <p:nvPr>
            <p:extLst>
              <p:ext uri="{D42A27DB-BD31-4B8C-83A1-F6EECF244321}">
                <p14:modId xmlns:p14="http://schemas.microsoft.com/office/powerpoint/2010/main" val="3810144356"/>
              </p:ext>
            </p:extLst>
          </p:nvPr>
        </p:nvGraphicFramePr>
        <p:xfrm>
          <a:off x="4419600" y="3657600"/>
          <a:ext cx="4572000" cy="259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p:nvPr/>
        </p:nvGraphicFramePr>
        <p:xfrm>
          <a:off x="152400" y="3657600"/>
          <a:ext cx="4267200" cy="2590800"/>
        </p:xfrm>
        <a:graphic>
          <a:graphicData uri="http://schemas.openxmlformats.org/drawingml/2006/chart">
            <c:chart xmlns:c="http://schemas.openxmlformats.org/drawingml/2006/chart" xmlns:r="http://schemas.openxmlformats.org/officeDocument/2006/relationships" r:id="rId5"/>
          </a:graphicData>
        </a:graphic>
      </p:graphicFrame>
      <p:sp>
        <p:nvSpPr>
          <p:cNvPr id="15370" name="TextBox 11"/>
          <p:cNvSpPr txBox="1">
            <a:spLocks noChangeArrowheads="1"/>
          </p:cNvSpPr>
          <p:nvPr/>
        </p:nvSpPr>
        <p:spPr bwMode="auto">
          <a:xfrm>
            <a:off x="3886200" y="3352800"/>
            <a:ext cx="1066800" cy="669925"/>
          </a:xfrm>
          <a:prstGeom prst="rect">
            <a:avLst/>
          </a:prstGeom>
          <a:solidFill>
            <a:schemeClr val="bg1"/>
          </a:solidFill>
          <a:ln w="28575">
            <a:solidFill>
              <a:schemeClr val="tx1"/>
            </a:solidFill>
            <a:miter lim="800000"/>
            <a:headEnd/>
            <a:tailEnd/>
          </a:ln>
        </p:spPr>
        <p:txBody>
          <a:bodyPr>
            <a:spAutoFit/>
          </a:bodyPr>
          <a:lstStyle/>
          <a:p>
            <a:pPr algn="ctr"/>
            <a:r>
              <a:rPr lang="en-US" dirty="0">
                <a:solidFill>
                  <a:srgbClr val="FF0000"/>
                </a:solidFill>
              </a:rPr>
              <a:t>Similar Trends</a:t>
            </a:r>
          </a:p>
        </p:txBody>
      </p:sp>
      <p:sp>
        <p:nvSpPr>
          <p:cNvPr id="12" name="Slide Number Placeholder 11"/>
          <p:cNvSpPr>
            <a:spLocks noGrp="1"/>
          </p:cNvSpPr>
          <p:nvPr>
            <p:ph type="sldNum" sz="quarter" idx="12"/>
          </p:nvPr>
        </p:nvSpPr>
        <p:spPr/>
        <p:txBody>
          <a:bodyPr/>
          <a:lstStyle/>
          <a:p>
            <a:fld id="{73E1DE0D-4D77-4509-A3FB-CFDB4AD4A443}" type="slidenum">
              <a:rPr lang="en-US" smtClean="0"/>
              <a:pPr/>
              <a:t>45</a:t>
            </a:fld>
            <a:endParaRPr lang="en-US" dirty="0"/>
          </a:p>
        </p:txBody>
      </p:sp>
    </p:spTree>
    <p:extLst>
      <p:ext uri="{BB962C8B-B14F-4D97-AF65-F5344CB8AC3E}">
        <p14:creationId xmlns:p14="http://schemas.microsoft.com/office/powerpoint/2010/main" val="96303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836"/>
            <a:ext cx="8229600" cy="1143000"/>
          </a:xfrm>
        </p:spPr>
        <p:txBody>
          <a:bodyPr/>
          <a:lstStyle/>
          <a:p>
            <a:r>
              <a:rPr lang="en-US" altLang="zh-CN" sz="2800" dirty="0">
                <a:latin typeface="Palatino Linotype" pitchFamily="18" charset="0"/>
              </a:rPr>
              <a:t>Surface </a:t>
            </a:r>
            <a:r>
              <a:rPr lang="en-US" altLang="zh-CN" sz="2800" dirty="0" smtClean="0">
                <a:latin typeface="Palatino Linotype" pitchFamily="18" charset="0"/>
              </a:rPr>
              <a:t>Appearance before HV testing</a:t>
            </a:r>
            <a:endParaRPr lang="en-US" sz="2800"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lgn="ctr"/>
            <a:r>
              <a:rPr lang="en-US" smtClean="0"/>
              <a:t>Slide </a:t>
            </a:r>
            <a:fld id="{2170E7E5-D759-E44D-99F5-2114FE40D280}" type="slidenum">
              <a:rPr lang="en-US" smtClean="0"/>
              <a:pPr algn="ctr"/>
              <a:t>46</a:t>
            </a:fld>
            <a:endParaRPr lang="en-US" dirty="0"/>
          </a:p>
        </p:txBody>
      </p:sp>
      <p:pic>
        <p:nvPicPr>
          <p:cNvPr id="5" name="Picture 4" descr="AL_3_electrode_HV_BenchMark_09X1000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1793875"/>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l_2_TiN coated_electrode_no_HV_spt_04_X1000_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1793875"/>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l_2_TiN coated_electrode_no_HV_spt_01_X10000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825" y="401796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L_3_electrode_HV_BenchMark_08X10000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725" y="401796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1228725" y="1274763"/>
            <a:ext cx="287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lang="en-US" altLang="en-US" b="1">
                <a:latin typeface="Palatino Linotype" pitchFamily="18" charset="0"/>
              </a:rPr>
              <a:t>Uncoated Al</a:t>
            </a:r>
          </a:p>
        </p:txBody>
      </p:sp>
      <p:sp>
        <p:nvSpPr>
          <p:cNvPr id="10" name="Text Box 9"/>
          <p:cNvSpPr txBox="1">
            <a:spLocks noChangeArrowheads="1"/>
          </p:cNvSpPr>
          <p:nvPr/>
        </p:nvSpPr>
        <p:spPr bwMode="auto">
          <a:xfrm>
            <a:off x="4779963" y="1316038"/>
            <a:ext cx="28797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lang="en-US" altLang="en-US" b="1">
                <a:latin typeface="Palatino Linotype" pitchFamily="18" charset="0"/>
              </a:rPr>
              <a:t>TiN Coated Al</a:t>
            </a:r>
          </a:p>
        </p:txBody>
      </p:sp>
      <p:sp>
        <p:nvSpPr>
          <p:cNvPr id="11" name="Rectangle 12"/>
          <p:cNvSpPr>
            <a:spLocks noChangeArrowheads="1"/>
          </p:cNvSpPr>
          <p:nvPr/>
        </p:nvSpPr>
        <p:spPr bwMode="auto">
          <a:xfrm>
            <a:off x="3521869" y="680724"/>
            <a:ext cx="17827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170" tIns="46990" rIns="90170" bIns="46990" anchor="ct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charset="0"/>
              <a:buNone/>
            </a:pPr>
            <a:r>
              <a:rPr lang="en-US" altLang="en-US" sz="1800" dirty="0">
                <a:latin typeface="Palatino Linotype" pitchFamily="18" charset="0"/>
              </a:rPr>
              <a:t>1200 grit polished</a:t>
            </a:r>
            <a:endParaRPr lang="en-US" altLang="en-US" sz="1800" dirty="0">
              <a:latin typeface="Arial" charset="0"/>
            </a:endParaRPr>
          </a:p>
        </p:txBody>
      </p:sp>
      <p:sp>
        <p:nvSpPr>
          <p:cNvPr id="12" name="Date Placeholder 3"/>
          <p:cNvSpPr txBox="1">
            <a:spLocks noGrp="1" noChangeArrowheads="1"/>
          </p:cNvSpPr>
          <p:nvPr/>
        </p:nvSpPr>
        <p:spPr bwMode="auto">
          <a:xfrm>
            <a:off x="2718596" y="6497852"/>
            <a:ext cx="4220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None/>
            </a:pPr>
            <a:r>
              <a:rPr lang="en-US" sz="1200" dirty="0">
                <a:solidFill>
                  <a:schemeClr val="tx1">
                    <a:lumMod val="75000"/>
                    <a:lumOff val="25000"/>
                  </a:schemeClr>
                </a:solidFill>
                <a:latin typeface="Palatino Linotype" panose="02040502050505030304" pitchFamily="18" charset="0"/>
              </a:rPr>
              <a:t>41</a:t>
            </a:r>
            <a:r>
              <a:rPr lang="en-US" sz="1200" baseline="30000" dirty="0">
                <a:solidFill>
                  <a:schemeClr val="tx1">
                    <a:lumMod val="75000"/>
                    <a:lumOff val="25000"/>
                  </a:schemeClr>
                </a:solidFill>
                <a:latin typeface="Palatino Linotype" panose="02040502050505030304" pitchFamily="18" charset="0"/>
              </a:rPr>
              <a:t>st</a:t>
            </a:r>
            <a:r>
              <a:rPr lang="en-US" sz="1200" dirty="0">
                <a:solidFill>
                  <a:schemeClr val="tx1">
                    <a:lumMod val="75000"/>
                    <a:lumOff val="25000"/>
                  </a:schemeClr>
                </a:solidFill>
                <a:latin typeface="Palatino Linotype" panose="02040502050505030304" pitchFamily="18" charset="0"/>
              </a:rPr>
              <a:t> </a:t>
            </a:r>
            <a:r>
              <a:rPr lang="en-US" sz="1200" dirty="0" smtClean="0">
                <a:solidFill>
                  <a:schemeClr val="tx1">
                    <a:lumMod val="75000"/>
                    <a:lumOff val="25000"/>
                  </a:schemeClr>
                </a:solidFill>
                <a:latin typeface="Palatino Linotype" panose="02040502050505030304" pitchFamily="18" charset="0"/>
              </a:rPr>
              <a:t>ICMCTF, </a:t>
            </a:r>
            <a:r>
              <a:rPr lang="en-US" sz="1200" dirty="0">
                <a:solidFill>
                  <a:schemeClr val="tx1">
                    <a:lumMod val="75000"/>
                    <a:lumOff val="25000"/>
                  </a:schemeClr>
                </a:solidFill>
                <a:latin typeface="Palatino Linotype" panose="02040502050505030304" pitchFamily="18" charset="0"/>
              </a:rPr>
              <a:t>April 28 - </a:t>
            </a:r>
            <a:r>
              <a:rPr lang="en-US" sz="1200" dirty="0" smtClean="0">
                <a:solidFill>
                  <a:schemeClr val="tx1">
                    <a:lumMod val="75000"/>
                    <a:lumOff val="25000"/>
                  </a:schemeClr>
                </a:solidFill>
                <a:latin typeface="Palatino Linotype" panose="02040502050505030304" pitchFamily="18" charset="0"/>
              </a:rPr>
              <a:t>May 2, </a:t>
            </a:r>
            <a:r>
              <a:rPr lang="en-US" sz="1200" dirty="0">
                <a:solidFill>
                  <a:schemeClr val="tx1">
                    <a:lumMod val="75000"/>
                    <a:lumOff val="25000"/>
                  </a:schemeClr>
                </a:solidFill>
                <a:latin typeface="Palatino Linotype" panose="02040502050505030304" pitchFamily="18" charset="0"/>
              </a:rPr>
              <a:t>2014, San Diego, CA, </a:t>
            </a:r>
            <a:r>
              <a:rPr lang="en-US" sz="1200" dirty="0" smtClean="0">
                <a:solidFill>
                  <a:schemeClr val="tx1">
                    <a:lumMod val="75000"/>
                    <a:lumOff val="25000"/>
                  </a:schemeClr>
                </a:solidFill>
                <a:latin typeface="Palatino Linotype" panose="02040502050505030304" pitchFamily="18" charset="0"/>
              </a:rPr>
              <a:t>USA</a:t>
            </a:r>
            <a:endParaRPr lang="en-US" altLang="en-US" sz="1800" dirty="0">
              <a:solidFill>
                <a:schemeClr val="tx1">
                  <a:lumMod val="75000"/>
                  <a:lumOff val="25000"/>
                </a:schemeClr>
              </a:solidFill>
              <a:latin typeface="Palatino Linotype" pitchFamily="18" charset="0"/>
            </a:endParaRPr>
          </a:p>
        </p:txBody>
      </p:sp>
    </p:spTree>
    <p:extLst>
      <p:ext uri="{BB962C8B-B14F-4D97-AF65-F5344CB8AC3E}">
        <p14:creationId xmlns:p14="http://schemas.microsoft.com/office/powerpoint/2010/main" val="33550893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56"/>
            <a:ext cx="8229600" cy="1143000"/>
          </a:xfrm>
        </p:spPr>
        <p:txBody>
          <a:bodyPr/>
          <a:lstStyle/>
          <a:p>
            <a:r>
              <a:rPr lang="en-US" sz="2800" dirty="0">
                <a:latin typeface="Palatino Linotype" panose="02040502050505030304" pitchFamily="18" charset="0"/>
              </a:rPr>
              <a:t>Surface images of bare aluminum</a:t>
            </a:r>
            <a:endParaRPr lang="en-US" sz="2800"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lgn="ctr"/>
            <a:r>
              <a:rPr lang="en-US" smtClean="0"/>
              <a:t>Slide </a:t>
            </a:r>
            <a:fld id="{2170E7E5-D759-E44D-99F5-2114FE40D280}" type="slidenum">
              <a:rPr lang="en-US" smtClean="0"/>
              <a:pPr algn="ctr"/>
              <a:t>47</a:t>
            </a:fld>
            <a:endParaRPr lang="en-US" dirty="0"/>
          </a:p>
        </p:txBody>
      </p:sp>
      <p:pic>
        <p:nvPicPr>
          <p:cNvPr id="8193"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099" y="853979"/>
            <a:ext cx="6400800" cy="24144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079954" y="3392270"/>
            <a:ext cx="66030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SEM images of HV conditioned Al electrode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	(a) prior to He processing and (b) post-He processing.</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895350" y="4626813"/>
            <a:ext cx="7277100" cy="707886"/>
          </a:xfrm>
          <a:prstGeom prst="rect">
            <a:avLst/>
          </a:prstGeom>
          <a:noFill/>
        </p:spPr>
        <p:txBody>
          <a:bodyPr wrap="square" rtlCol="0">
            <a:spAutoFit/>
          </a:bodyPr>
          <a:lstStyle/>
          <a:p>
            <a:pPr algn="ctr"/>
            <a:r>
              <a:rPr lang="en-US" sz="2000" dirty="0" smtClean="0">
                <a:solidFill>
                  <a:srgbClr val="C00000"/>
                </a:solidFill>
                <a:latin typeface="Palatino Linotype" panose="02040502050505030304" pitchFamily="18" charset="0"/>
              </a:rPr>
              <a:t>Lots of craters developed </a:t>
            </a:r>
            <a:r>
              <a:rPr lang="en-US" sz="2000" u="sng" dirty="0" smtClean="0">
                <a:solidFill>
                  <a:srgbClr val="C00000"/>
                </a:solidFill>
                <a:latin typeface="Palatino Linotype" panose="02040502050505030304" pitchFamily="18" charset="0"/>
              </a:rPr>
              <a:t>during gas conditioning </a:t>
            </a:r>
            <a:r>
              <a:rPr lang="en-US" sz="2000" dirty="0" smtClean="0">
                <a:solidFill>
                  <a:srgbClr val="C00000"/>
                </a:solidFill>
                <a:latin typeface="Palatino Linotype" panose="02040502050505030304" pitchFamily="18" charset="0"/>
              </a:rPr>
              <a:t>at the </a:t>
            </a:r>
            <a:r>
              <a:rPr lang="en-US" sz="2000" dirty="0">
                <a:solidFill>
                  <a:srgbClr val="C00000"/>
                </a:solidFill>
                <a:latin typeface="Palatino Linotype" panose="02040502050505030304" pitchFamily="18" charset="0"/>
              </a:rPr>
              <a:t>f</a:t>
            </a:r>
            <a:r>
              <a:rPr lang="en-US" sz="2000" dirty="0" smtClean="0">
                <a:solidFill>
                  <a:srgbClr val="C00000"/>
                </a:solidFill>
                <a:latin typeface="Palatino Linotype" panose="02040502050505030304" pitchFamily="18" charset="0"/>
              </a:rPr>
              <a:t>ield emitted  sites</a:t>
            </a:r>
          </a:p>
        </p:txBody>
      </p:sp>
      <p:sp>
        <p:nvSpPr>
          <p:cNvPr id="8" name="Date Placeholder 3"/>
          <p:cNvSpPr txBox="1">
            <a:spLocks noGrp="1" noChangeArrowheads="1"/>
          </p:cNvSpPr>
          <p:nvPr/>
        </p:nvSpPr>
        <p:spPr bwMode="auto">
          <a:xfrm>
            <a:off x="2718596" y="6497852"/>
            <a:ext cx="4220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None/>
            </a:pPr>
            <a:r>
              <a:rPr lang="en-US" sz="1200" dirty="0">
                <a:solidFill>
                  <a:schemeClr val="tx1">
                    <a:lumMod val="75000"/>
                    <a:lumOff val="25000"/>
                  </a:schemeClr>
                </a:solidFill>
                <a:latin typeface="Palatino Linotype" panose="02040502050505030304" pitchFamily="18" charset="0"/>
              </a:rPr>
              <a:t>41</a:t>
            </a:r>
            <a:r>
              <a:rPr lang="en-US" sz="1200" baseline="30000" dirty="0">
                <a:solidFill>
                  <a:schemeClr val="tx1">
                    <a:lumMod val="75000"/>
                    <a:lumOff val="25000"/>
                  </a:schemeClr>
                </a:solidFill>
                <a:latin typeface="Palatino Linotype" panose="02040502050505030304" pitchFamily="18" charset="0"/>
              </a:rPr>
              <a:t>st</a:t>
            </a:r>
            <a:r>
              <a:rPr lang="en-US" sz="1200" dirty="0">
                <a:solidFill>
                  <a:schemeClr val="tx1">
                    <a:lumMod val="75000"/>
                    <a:lumOff val="25000"/>
                  </a:schemeClr>
                </a:solidFill>
                <a:latin typeface="Palatino Linotype" panose="02040502050505030304" pitchFamily="18" charset="0"/>
              </a:rPr>
              <a:t> </a:t>
            </a:r>
            <a:r>
              <a:rPr lang="en-US" sz="1200" dirty="0" smtClean="0">
                <a:solidFill>
                  <a:schemeClr val="tx1">
                    <a:lumMod val="75000"/>
                    <a:lumOff val="25000"/>
                  </a:schemeClr>
                </a:solidFill>
                <a:latin typeface="Palatino Linotype" panose="02040502050505030304" pitchFamily="18" charset="0"/>
              </a:rPr>
              <a:t>ICMCTF, </a:t>
            </a:r>
            <a:r>
              <a:rPr lang="en-US" sz="1200" dirty="0">
                <a:solidFill>
                  <a:schemeClr val="tx1">
                    <a:lumMod val="75000"/>
                    <a:lumOff val="25000"/>
                  </a:schemeClr>
                </a:solidFill>
                <a:latin typeface="Palatino Linotype" panose="02040502050505030304" pitchFamily="18" charset="0"/>
              </a:rPr>
              <a:t>April 28 - </a:t>
            </a:r>
            <a:r>
              <a:rPr lang="en-US" sz="1200" dirty="0" smtClean="0">
                <a:solidFill>
                  <a:schemeClr val="tx1">
                    <a:lumMod val="75000"/>
                    <a:lumOff val="25000"/>
                  </a:schemeClr>
                </a:solidFill>
                <a:latin typeface="Palatino Linotype" panose="02040502050505030304" pitchFamily="18" charset="0"/>
              </a:rPr>
              <a:t>May 2, </a:t>
            </a:r>
            <a:r>
              <a:rPr lang="en-US" sz="1200" dirty="0">
                <a:solidFill>
                  <a:schemeClr val="tx1">
                    <a:lumMod val="75000"/>
                    <a:lumOff val="25000"/>
                  </a:schemeClr>
                </a:solidFill>
                <a:latin typeface="Palatino Linotype" panose="02040502050505030304" pitchFamily="18" charset="0"/>
              </a:rPr>
              <a:t>2014, San Diego, CA, </a:t>
            </a:r>
            <a:r>
              <a:rPr lang="en-US" sz="1200" dirty="0" smtClean="0">
                <a:solidFill>
                  <a:schemeClr val="tx1">
                    <a:lumMod val="75000"/>
                    <a:lumOff val="25000"/>
                  </a:schemeClr>
                </a:solidFill>
                <a:latin typeface="Palatino Linotype" panose="02040502050505030304" pitchFamily="18" charset="0"/>
              </a:rPr>
              <a:t>USA</a:t>
            </a:r>
            <a:endParaRPr lang="en-US" altLang="en-US" sz="1800" dirty="0">
              <a:solidFill>
                <a:schemeClr val="tx1">
                  <a:lumMod val="75000"/>
                  <a:lumOff val="25000"/>
                </a:schemeClr>
              </a:solidFill>
              <a:latin typeface="Palatino Linotype" pitchFamily="18" charset="0"/>
            </a:endParaRPr>
          </a:p>
        </p:txBody>
      </p:sp>
    </p:spTree>
    <p:extLst>
      <p:ext uri="{BB962C8B-B14F-4D97-AF65-F5344CB8AC3E}">
        <p14:creationId xmlns:p14="http://schemas.microsoft.com/office/powerpoint/2010/main" val="37246854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latino Linotype" panose="02040502050505030304" pitchFamily="18" charset="0"/>
              </a:rPr>
              <a:t>Surface images of bare aluminum</a:t>
            </a:r>
            <a:endParaRPr lang="en-US" sz="2800" dirty="0">
              <a:latin typeface="Palatino Linotype" panose="02040502050505030304" pitchFamily="18" charset="0"/>
            </a:endParaRPr>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lgn="ctr"/>
            <a:r>
              <a:rPr lang="en-US" smtClean="0"/>
              <a:t>Slide </a:t>
            </a:r>
            <a:fld id="{2170E7E5-D759-E44D-99F5-2114FE40D280}" type="slidenum">
              <a:rPr lang="en-US" smtClean="0"/>
              <a:pPr algn="ctr"/>
              <a:t>48</a:t>
            </a:fld>
            <a:endParaRPr lang="en-US" dirty="0"/>
          </a:p>
        </p:txBody>
      </p:sp>
      <p:sp>
        <p:nvSpPr>
          <p:cNvPr id="4" name="TextBox 3"/>
          <p:cNvSpPr txBox="1"/>
          <p:nvPr/>
        </p:nvSpPr>
        <p:spPr>
          <a:xfrm>
            <a:off x="2130328" y="4294949"/>
            <a:ext cx="4770858"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solidFill>
                  <a:srgbClr val="C00000"/>
                </a:solidFill>
                <a:latin typeface="Palatino Linotype" panose="02040502050505030304" pitchFamily="18" charset="0"/>
              </a:rPr>
              <a:t>No silica contamination</a:t>
            </a:r>
          </a:p>
          <a:p>
            <a:pPr marL="285750" indent="-285750">
              <a:buFont typeface="Arial" panose="020B0604020202020204" pitchFamily="34" charset="0"/>
              <a:buChar char="•"/>
            </a:pPr>
            <a:r>
              <a:rPr lang="en-US" sz="2000" dirty="0" smtClean="0">
                <a:solidFill>
                  <a:srgbClr val="C00000"/>
                </a:solidFill>
                <a:latin typeface="Palatino Linotype" panose="02040502050505030304" pitchFamily="18" charset="0"/>
              </a:rPr>
              <a:t>Lots of oxide formation in the FE sites</a:t>
            </a:r>
          </a:p>
        </p:txBody>
      </p:sp>
      <p:pic>
        <p:nvPicPr>
          <p:cNvPr id="5124"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09" y="723900"/>
            <a:ext cx="6400800" cy="24477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141905" y="3114676"/>
            <a:ext cx="87956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SEM and EDS of post-He processed and HV conditioned bare Al electrode depicting</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 (a) a field emitted area and (b) the chemical analysis of the emitted area. </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Date Placeholder 3"/>
          <p:cNvSpPr txBox="1">
            <a:spLocks noGrp="1" noChangeArrowheads="1"/>
          </p:cNvSpPr>
          <p:nvPr/>
        </p:nvSpPr>
        <p:spPr bwMode="auto">
          <a:xfrm>
            <a:off x="2718596" y="6497852"/>
            <a:ext cx="4220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None/>
            </a:pPr>
            <a:r>
              <a:rPr lang="en-US" sz="1200" dirty="0">
                <a:solidFill>
                  <a:schemeClr val="tx1">
                    <a:lumMod val="75000"/>
                    <a:lumOff val="25000"/>
                  </a:schemeClr>
                </a:solidFill>
                <a:latin typeface="Palatino Linotype" panose="02040502050505030304" pitchFamily="18" charset="0"/>
              </a:rPr>
              <a:t>41</a:t>
            </a:r>
            <a:r>
              <a:rPr lang="en-US" sz="1200" baseline="30000" dirty="0">
                <a:solidFill>
                  <a:schemeClr val="tx1">
                    <a:lumMod val="75000"/>
                    <a:lumOff val="25000"/>
                  </a:schemeClr>
                </a:solidFill>
                <a:latin typeface="Palatino Linotype" panose="02040502050505030304" pitchFamily="18" charset="0"/>
              </a:rPr>
              <a:t>st</a:t>
            </a:r>
            <a:r>
              <a:rPr lang="en-US" sz="1200" dirty="0">
                <a:solidFill>
                  <a:schemeClr val="tx1">
                    <a:lumMod val="75000"/>
                    <a:lumOff val="25000"/>
                  </a:schemeClr>
                </a:solidFill>
                <a:latin typeface="Palatino Linotype" panose="02040502050505030304" pitchFamily="18" charset="0"/>
              </a:rPr>
              <a:t> </a:t>
            </a:r>
            <a:r>
              <a:rPr lang="en-US" sz="1200" dirty="0" smtClean="0">
                <a:solidFill>
                  <a:schemeClr val="tx1">
                    <a:lumMod val="75000"/>
                    <a:lumOff val="25000"/>
                  </a:schemeClr>
                </a:solidFill>
                <a:latin typeface="Palatino Linotype" panose="02040502050505030304" pitchFamily="18" charset="0"/>
              </a:rPr>
              <a:t>ICMCTF, </a:t>
            </a:r>
            <a:r>
              <a:rPr lang="en-US" sz="1200" dirty="0">
                <a:solidFill>
                  <a:schemeClr val="tx1">
                    <a:lumMod val="75000"/>
                    <a:lumOff val="25000"/>
                  </a:schemeClr>
                </a:solidFill>
                <a:latin typeface="Palatino Linotype" panose="02040502050505030304" pitchFamily="18" charset="0"/>
              </a:rPr>
              <a:t>April 28 - </a:t>
            </a:r>
            <a:r>
              <a:rPr lang="en-US" sz="1200" dirty="0" smtClean="0">
                <a:solidFill>
                  <a:schemeClr val="tx1">
                    <a:lumMod val="75000"/>
                    <a:lumOff val="25000"/>
                  </a:schemeClr>
                </a:solidFill>
                <a:latin typeface="Palatino Linotype" panose="02040502050505030304" pitchFamily="18" charset="0"/>
              </a:rPr>
              <a:t>May 2, </a:t>
            </a:r>
            <a:r>
              <a:rPr lang="en-US" sz="1200" dirty="0">
                <a:solidFill>
                  <a:schemeClr val="tx1">
                    <a:lumMod val="75000"/>
                    <a:lumOff val="25000"/>
                  </a:schemeClr>
                </a:solidFill>
                <a:latin typeface="Palatino Linotype" panose="02040502050505030304" pitchFamily="18" charset="0"/>
              </a:rPr>
              <a:t>2014, San Diego, CA, </a:t>
            </a:r>
            <a:r>
              <a:rPr lang="en-US" sz="1200" dirty="0" smtClean="0">
                <a:solidFill>
                  <a:schemeClr val="tx1">
                    <a:lumMod val="75000"/>
                    <a:lumOff val="25000"/>
                  </a:schemeClr>
                </a:solidFill>
                <a:latin typeface="Palatino Linotype" panose="02040502050505030304" pitchFamily="18" charset="0"/>
              </a:rPr>
              <a:t>USA</a:t>
            </a:r>
            <a:endParaRPr lang="en-US" altLang="en-US" sz="1800" dirty="0">
              <a:solidFill>
                <a:schemeClr val="tx1">
                  <a:lumMod val="75000"/>
                  <a:lumOff val="25000"/>
                </a:schemeClr>
              </a:solidFill>
              <a:latin typeface="Palatino Linotype" pitchFamily="18" charset="0"/>
            </a:endParaRPr>
          </a:p>
        </p:txBody>
      </p:sp>
    </p:spTree>
    <p:extLst>
      <p:ext uri="{BB962C8B-B14F-4D97-AF65-F5344CB8AC3E}">
        <p14:creationId xmlns:p14="http://schemas.microsoft.com/office/powerpoint/2010/main" val="10805578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80880"/>
          </a:xfrm>
        </p:spPr>
        <p:txBody>
          <a:bodyPr/>
          <a:lstStyle/>
          <a:p>
            <a:r>
              <a:rPr lang="en-US" sz="2800" dirty="0" smtClean="0">
                <a:latin typeface="Palatino Linotype" panose="02040502050505030304" pitchFamily="18" charset="0"/>
              </a:rPr>
              <a:t>Surface images of </a:t>
            </a:r>
            <a:r>
              <a:rPr lang="en-US" sz="2800" dirty="0" err="1" smtClean="0">
                <a:latin typeface="Palatino Linotype" panose="02040502050505030304" pitchFamily="18" charset="0"/>
              </a:rPr>
              <a:t>TiN</a:t>
            </a:r>
            <a:r>
              <a:rPr lang="en-US" sz="2800" dirty="0" smtClean="0">
                <a:latin typeface="Palatino Linotype" panose="02040502050505030304" pitchFamily="18" charset="0"/>
              </a:rPr>
              <a:t> coated Al6061 electrode</a:t>
            </a:r>
            <a:endParaRPr lang="en-US" sz="2800" dirty="0">
              <a:latin typeface="Palatino Linotype" panose="02040502050505030304" pitchFamily="18" charset="0"/>
            </a:endParaRPr>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pPr algn="ctr"/>
            <a:r>
              <a:rPr lang="en-US" smtClean="0"/>
              <a:t>Slide </a:t>
            </a:r>
            <a:fld id="{2170E7E5-D759-E44D-99F5-2114FE40D280}" type="slidenum">
              <a:rPr lang="en-US" smtClean="0"/>
              <a:pPr algn="ctr"/>
              <a:t>49</a:t>
            </a:fld>
            <a:endParaRPr lang="en-US" dirty="0"/>
          </a:p>
        </p:txBody>
      </p:sp>
      <p:pic>
        <p:nvPicPr>
          <p:cNvPr id="3073"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53588"/>
            <a:ext cx="6400800" cy="24097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280160" y="3801800"/>
            <a:ext cx="726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(a) prior to </a:t>
            </a:r>
            <a:r>
              <a:rPr kumimoji="0" lang="en-US" altLang="en-US" b="0" i="0" u="none" strike="noStrike" cap="none" normalizeH="0" baseline="0" dirty="0" err="1" smtClean="0">
                <a:ln>
                  <a:noFill/>
                </a:ln>
                <a:solidFill>
                  <a:schemeClr val="tx1"/>
                </a:solidFill>
                <a:effectLst/>
                <a:latin typeface="Palatino Linotype" pitchFamily="18" charset="0"/>
                <a:ea typeface="Times New Roman" pitchFamily="18" charset="0"/>
                <a:cs typeface="Times New Roman" pitchFamily="18" charset="0"/>
              </a:rPr>
              <a:t>TiN</a:t>
            </a: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 coating and </a:t>
            </a:r>
            <a:r>
              <a:rPr kumimoji="0" lang="en-US" altLang="en-US" b="0" i="0" u="none" strike="noStrike" cap="none" normalizeH="0" dirty="0" smtClean="0">
                <a:ln>
                  <a:noFill/>
                </a:ln>
                <a:solidFill>
                  <a:schemeClr val="tx1"/>
                </a:solidFill>
                <a:effectLst/>
                <a:latin typeface="Palatino Linotype" pitchFamily="18" charset="0"/>
                <a:ea typeface="Times New Roman" pitchFamily="18" charset="0"/>
                <a:cs typeface="Times New Roman" pitchFamily="18" charset="0"/>
              </a:rPr>
              <a:t>      </a:t>
            </a: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(b)</a:t>
            </a:r>
            <a:r>
              <a:rPr kumimoji="0" lang="en-US" altLang="en-US" b="0" i="0" u="none" strike="noStrike" cap="none" normalizeH="0" dirty="0" smtClean="0">
                <a:ln>
                  <a:noFill/>
                </a:ln>
                <a:solidFill>
                  <a:schemeClr val="tx1"/>
                </a:solidFill>
                <a:effectLst/>
                <a:latin typeface="Palatino Linotype" pitchFamily="18" charset="0"/>
                <a:ea typeface="Times New Roman" pitchFamily="18" charset="0"/>
                <a:cs typeface="Times New Roman" pitchFamily="18" charset="0"/>
              </a:rPr>
              <a:t> </a:t>
            </a: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post-</a:t>
            </a:r>
            <a:r>
              <a:rPr kumimoji="0" lang="en-US" altLang="en-US" b="0" i="0" u="none" strike="noStrike" cap="none" normalizeH="0" baseline="0" dirty="0" err="1" smtClean="0">
                <a:ln>
                  <a:noFill/>
                </a:ln>
                <a:solidFill>
                  <a:schemeClr val="tx1"/>
                </a:solidFill>
                <a:effectLst/>
                <a:latin typeface="Palatino Linotype" pitchFamily="18" charset="0"/>
                <a:ea typeface="Times New Roman" pitchFamily="18" charset="0"/>
                <a:cs typeface="Times New Roman" pitchFamily="18" charset="0"/>
              </a:rPr>
              <a:t>TiN</a:t>
            </a:r>
            <a:r>
              <a:rPr kumimoji="0" lang="en-US" altLang="en-US" b="0"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 coating.</a:t>
            </a:r>
            <a:r>
              <a:rPr kumimoji="0" lang="en-US" altLang="en-US" b="0" i="0" u="none" strike="noStrike" cap="none" normalizeH="0" baseline="0" dirty="0" smtClean="0">
                <a:ln>
                  <a:noFill/>
                </a:ln>
                <a:solidFill>
                  <a:schemeClr val="tx1"/>
                </a:solidFill>
                <a:effectLst/>
                <a:latin typeface="Arial" pitchFamily="34" charset="0"/>
                <a:cs typeface="Arial" pitchFamily="34" charset="0"/>
              </a:rPr>
              <a:t> </a:t>
            </a:r>
          </a:p>
        </p:txBody>
      </p:sp>
      <p:sp>
        <p:nvSpPr>
          <p:cNvPr id="8" name="Date Placeholder 3"/>
          <p:cNvSpPr txBox="1">
            <a:spLocks noGrp="1" noChangeArrowheads="1"/>
          </p:cNvSpPr>
          <p:nvPr/>
        </p:nvSpPr>
        <p:spPr bwMode="auto">
          <a:xfrm>
            <a:off x="2718596" y="6497852"/>
            <a:ext cx="4220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Calibri" pitchFamily="34" charset="0"/>
                <a:ea typeface="SimSun" pitchFamily="2" charset="-122"/>
                <a:sym typeface="Calibri" pitchFamily="34" charset="0"/>
              </a:defRPr>
            </a:lvl1pPr>
            <a:lvl2pPr marL="742950" indent="-285750" eaLnBrk="0" hangingPunct="0">
              <a:spcBef>
                <a:spcPct val="20000"/>
              </a:spcBef>
              <a:buChar char="–"/>
              <a:defRPr sz="2800">
                <a:solidFill>
                  <a:schemeClr val="tx1"/>
                </a:solidFill>
                <a:latin typeface="Calibri" pitchFamily="34" charset="0"/>
                <a:ea typeface="SimSun" pitchFamily="2" charset="-122"/>
                <a:sym typeface="Calibri" pitchFamily="34" charset="0"/>
              </a:defRPr>
            </a:lvl2pPr>
            <a:lvl3pPr marL="1143000" indent="-228600" eaLnBrk="0" hangingPunct="0">
              <a:spcBef>
                <a:spcPct val="20000"/>
              </a:spcBef>
              <a:buChar char="•"/>
              <a:defRPr sz="2400">
                <a:solidFill>
                  <a:schemeClr val="tx1"/>
                </a:solidFill>
                <a:latin typeface="Calibri" pitchFamily="34" charset="0"/>
                <a:ea typeface="SimSun" pitchFamily="2" charset="-122"/>
                <a:sym typeface="Calibri" pitchFamily="34" charset="0"/>
              </a:defRPr>
            </a:lvl3pPr>
            <a:lvl4pPr marL="16002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4pPr>
            <a:lvl5pPr marL="2057400" indent="-228600" eaLnBrk="0" hangingPunct="0">
              <a:spcBef>
                <a:spcPct val="20000"/>
              </a:spcBef>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None/>
            </a:pPr>
            <a:r>
              <a:rPr lang="en-US" sz="1200" dirty="0">
                <a:solidFill>
                  <a:schemeClr val="tx1">
                    <a:lumMod val="75000"/>
                    <a:lumOff val="25000"/>
                  </a:schemeClr>
                </a:solidFill>
                <a:latin typeface="Palatino Linotype" panose="02040502050505030304" pitchFamily="18" charset="0"/>
              </a:rPr>
              <a:t>41</a:t>
            </a:r>
            <a:r>
              <a:rPr lang="en-US" sz="1200" baseline="30000" dirty="0">
                <a:solidFill>
                  <a:schemeClr val="tx1">
                    <a:lumMod val="75000"/>
                    <a:lumOff val="25000"/>
                  </a:schemeClr>
                </a:solidFill>
                <a:latin typeface="Palatino Linotype" panose="02040502050505030304" pitchFamily="18" charset="0"/>
              </a:rPr>
              <a:t>st</a:t>
            </a:r>
            <a:r>
              <a:rPr lang="en-US" sz="1200" dirty="0">
                <a:solidFill>
                  <a:schemeClr val="tx1">
                    <a:lumMod val="75000"/>
                    <a:lumOff val="25000"/>
                  </a:schemeClr>
                </a:solidFill>
                <a:latin typeface="Palatino Linotype" panose="02040502050505030304" pitchFamily="18" charset="0"/>
              </a:rPr>
              <a:t> </a:t>
            </a:r>
            <a:r>
              <a:rPr lang="en-US" sz="1200" dirty="0" smtClean="0">
                <a:solidFill>
                  <a:schemeClr val="tx1">
                    <a:lumMod val="75000"/>
                    <a:lumOff val="25000"/>
                  </a:schemeClr>
                </a:solidFill>
                <a:latin typeface="Palatino Linotype" panose="02040502050505030304" pitchFamily="18" charset="0"/>
              </a:rPr>
              <a:t>ICMCTF, </a:t>
            </a:r>
            <a:r>
              <a:rPr lang="en-US" sz="1200" dirty="0">
                <a:solidFill>
                  <a:schemeClr val="tx1">
                    <a:lumMod val="75000"/>
                    <a:lumOff val="25000"/>
                  </a:schemeClr>
                </a:solidFill>
                <a:latin typeface="Palatino Linotype" panose="02040502050505030304" pitchFamily="18" charset="0"/>
              </a:rPr>
              <a:t>April 28 - </a:t>
            </a:r>
            <a:r>
              <a:rPr lang="en-US" sz="1200" dirty="0" smtClean="0">
                <a:solidFill>
                  <a:schemeClr val="tx1">
                    <a:lumMod val="75000"/>
                    <a:lumOff val="25000"/>
                  </a:schemeClr>
                </a:solidFill>
                <a:latin typeface="Palatino Linotype" panose="02040502050505030304" pitchFamily="18" charset="0"/>
              </a:rPr>
              <a:t>May 2, </a:t>
            </a:r>
            <a:r>
              <a:rPr lang="en-US" sz="1200" dirty="0">
                <a:solidFill>
                  <a:schemeClr val="tx1">
                    <a:lumMod val="75000"/>
                    <a:lumOff val="25000"/>
                  </a:schemeClr>
                </a:solidFill>
                <a:latin typeface="Palatino Linotype" panose="02040502050505030304" pitchFamily="18" charset="0"/>
              </a:rPr>
              <a:t>2014, San Diego, CA, </a:t>
            </a:r>
            <a:r>
              <a:rPr lang="en-US" sz="1200" dirty="0" smtClean="0">
                <a:solidFill>
                  <a:schemeClr val="tx1">
                    <a:lumMod val="75000"/>
                    <a:lumOff val="25000"/>
                  </a:schemeClr>
                </a:solidFill>
                <a:latin typeface="Palatino Linotype" panose="02040502050505030304" pitchFamily="18" charset="0"/>
              </a:rPr>
              <a:t>USA</a:t>
            </a:r>
            <a:endParaRPr lang="en-US" altLang="en-US" sz="1800" dirty="0">
              <a:solidFill>
                <a:schemeClr val="tx1">
                  <a:lumMod val="75000"/>
                  <a:lumOff val="25000"/>
                </a:schemeClr>
              </a:solidFill>
              <a:latin typeface="Palatino Linotype" pitchFamily="18" charset="0"/>
            </a:endParaRPr>
          </a:p>
        </p:txBody>
      </p:sp>
      <p:sp>
        <p:nvSpPr>
          <p:cNvPr id="9" name="Rectangle 3"/>
          <p:cNvSpPr>
            <a:spLocks noChangeArrowheads="1"/>
          </p:cNvSpPr>
          <p:nvPr/>
        </p:nvSpPr>
        <p:spPr bwMode="auto">
          <a:xfrm>
            <a:off x="2245360" y="810514"/>
            <a:ext cx="48669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Palatino Linotype" pitchFamily="18" charset="0"/>
                <a:ea typeface="Times New Roman" pitchFamily="18" charset="0"/>
                <a:cs typeface="Times New Roman" pitchFamily="18" charset="0"/>
              </a:rPr>
              <a:t>As fabricated and before HV application</a:t>
            </a:r>
            <a:endParaRPr kumimoji="0" lang="en-US" altLang="en-US" b="1"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371600" y="4852554"/>
            <a:ext cx="7498080" cy="1200329"/>
          </a:xfrm>
          <a:prstGeom prst="rect">
            <a:avLst/>
          </a:prstGeom>
        </p:spPr>
        <p:txBody>
          <a:bodyPr wrap="square">
            <a:spAutoFit/>
          </a:bodyPr>
          <a:lstStyle/>
          <a:p>
            <a:r>
              <a:rPr lang="en-US" dirty="0" smtClean="0"/>
              <a:t>				800 grit		1200 </a:t>
            </a:r>
            <a:r>
              <a:rPr lang="en-US" dirty="0"/>
              <a:t>grit </a:t>
            </a:r>
            <a:r>
              <a:rPr lang="en-US" dirty="0" smtClean="0"/>
              <a:t>	1200 grit									</a:t>
            </a:r>
            <a:r>
              <a:rPr lang="en-US" u="sng" dirty="0" smtClean="0"/>
              <a:t>uncoated</a:t>
            </a:r>
            <a:r>
              <a:rPr lang="en-US" dirty="0" smtClean="0"/>
              <a:t>	</a:t>
            </a:r>
            <a:r>
              <a:rPr lang="en-US" u="sng" dirty="0" smtClean="0"/>
              <a:t>uncoated</a:t>
            </a:r>
            <a:r>
              <a:rPr lang="en-US" dirty="0" smtClean="0"/>
              <a:t>	</a:t>
            </a:r>
            <a:r>
              <a:rPr lang="en-US" u="sng" dirty="0" err="1" smtClean="0"/>
              <a:t>TiN</a:t>
            </a:r>
            <a:r>
              <a:rPr lang="en-US" u="sng" dirty="0" smtClean="0"/>
              <a:t> coated</a:t>
            </a:r>
          </a:p>
          <a:p>
            <a:r>
              <a:rPr lang="en-US" dirty="0" smtClean="0">
                <a:solidFill>
                  <a:srgbClr val="C00000"/>
                </a:solidFill>
              </a:rPr>
              <a:t>RMS </a:t>
            </a:r>
            <a:r>
              <a:rPr lang="en-US" dirty="0">
                <a:solidFill>
                  <a:srgbClr val="C00000"/>
                </a:solidFill>
              </a:rPr>
              <a:t>roughness </a:t>
            </a:r>
            <a:r>
              <a:rPr lang="en-US" dirty="0" smtClean="0"/>
              <a:t>	</a:t>
            </a:r>
            <a:r>
              <a:rPr lang="en-US" dirty="0" smtClean="0">
                <a:solidFill>
                  <a:srgbClr val="C00000"/>
                </a:solidFill>
              </a:rPr>
              <a:t> </a:t>
            </a:r>
            <a:r>
              <a:rPr lang="en-US" dirty="0">
                <a:solidFill>
                  <a:srgbClr val="C00000"/>
                </a:solidFill>
              </a:rPr>
              <a:t>20 </a:t>
            </a:r>
            <a:r>
              <a:rPr lang="en-US" dirty="0" smtClean="0">
                <a:solidFill>
                  <a:srgbClr val="C00000"/>
                </a:solidFill>
              </a:rPr>
              <a:t>nm		  16 nm		13 nm</a:t>
            </a:r>
            <a:r>
              <a:rPr lang="en-US" dirty="0" smtClean="0"/>
              <a:t>			</a:t>
            </a:r>
          </a:p>
          <a:p>
            <a:r>
              <a:rPr lang="en-US" dirty="0" smtClean="0"/>
              <a:t>(form 2 mm line scans using </a:t>
            </a:r>
            <a:r>
              <a:rPr lang="en-US" dirty="0" err="1" smtClean="0"/>
              <a:t>profilometer</a:t>
            </a:r>
            <a:r>
              <a:rPr lang="en-US" dirty="0" smtClean="0"/>
              <a:t> on representative coupons)</a:t>
            </a:r>
            <a:endParaRPr lang="en-US" dirty="0"/>
          </a:p>
        </p:txBody>
      </p:sp>
      <p:sp>
        <p:nvSpPr>
          <p:cNvPr id="6" name="Rectangle 5"/>
          <p:cNvSpPr/>
          <p:nvPr/>
        </p:nvSpPr>
        <p:spPr>
          <a:xfrm>
            <a:off x="742950" y="4206223"/>
            <a:ext cx="7943850" cy="400110"/>
          </a:xfrm>
          <a:prstGeom prst="rect">
            <a:avLst/>
          </a:prstGeom>
        </p:spPr>
        <p:txBody>
          <a:bodyPr wrap="square">
            <a:spAutoFit/>
          </a:bodyPr>
          <a:lstStyle/>
          <a:p>
            <a:pPr algn="ctr"/>
            <a:r>
              <a:rPr lang="en-US" sz="2000" dirty="0" err="1">
                <a:solidFill>
                  <a:srgbClr val="C00000"/>
                </a:solidFill>
                <a:latin typeface="Palatino Linotype" panose="02040502050505030304" pitchFamily="18" charset="0"/>
              </a:rPr>
              <a:t>TiN</a:t>
            </a:r>
            <a:r>
              <a:rPr lang="en-US" sz="2000" dirty="0">
                <a:solidFill>
                  <a:srgbClr val="C00000"/>
                </a:solidFill>
                <a:latin typeface="Palatino Linotype" panose="02040502050505030304" pitchFamily="18" charset="0"/>
              </a:rPr>
              <a:t> coating effectively serves to hide the underlying material defects</a:t>
            </a:r>
          </a:p>
        </p:txBody>
      </p:sp>
    </p:spTree>
    <p:extLst>
      <p:ext uri="{BB962C8B-B14F-4D97-AF65-F5344CB8AC3E}">
        <p14:creationId xmlns:p14="http://schemas.microsoft.com/office/powerpoint/2010/main" val="1450154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dirty="0">
                <a:latin typeface="Minion Pro"/>
              </a:rPr>
              <a:t>Benefits of Higher Gun Voltage</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1067447"/>
            <a:ext cx="8229600" cy="5236179"/>
          </a:xfrm>
        </p:spPr>
        <p:txBody>
          <a:bodyPr>
            <a:normAutofit/>
          </a:bodyPr>
          <a:lstStyle/>
          <a:p>
            <a:pPr marL="514350" indent="-514350">
              <a:buFont typeface="+mj-lt"/>
              <a:buAutoNum type="romanUcPeriod"/>
            </a:pPr>
            <a:r>
              <a:rPr lang="en-US" sz="2400" dirty="0">
                <a:latin typeface="Century Gothic" panose="020B0502020202020204" pitchFamily="34" charset="0"/>
              </a:rPr>
              <a:t>Reduce space-charge-induced </a:t>
            </a:r>
            <a:r>
              <a:rPr lang="en-US" sz="2400" dirty="0" err="1">
                <a:latin typeface="Century Gothic" panose="020B0502020202020204" pitchFamily="34" charset="0"/>
              </a:rPr>
              <a:t>emittance</a:t>
            </a:r>
            <a:r>
              <a:rPr lang="en-US" sz="2400" dirty="0">
                <a:latin typeface="Century Gothic" panose="020B0502020202020204" pitchFamily="34" charset="0"/>
              </a:rPr>
              <a:t> growth, maintain small transverse beam profile and short bunch-length. In other words, make a “stiff” beam right from the gun</a:t>
            </a:r>
          </a:p>
          <a:p>
            <a:pPr marL="514350" indent="-514350">
              <a:buFont typeface="+mj-lt"/>
              <a:buAutoNum type="romanUcPeriod"/>
              <a:defRPr/>
            </a:pPr>
            <a:r>
              <a:rPr lang="en-US" sz="2400" dirty="0">
                <a:latin typeface="Century Gothic" panose="020B0502020202020204" pitchFamily="34" charset="0"/>
              </a:rPr>
              <a:t>Reduce problems associated with Surface Charge Limit (</a:t>
            </a:r>
            <a:r>
              <a:rPr lang="en-US" sz="2400" i="1" dirty="0">
                <a:latin typeface="Century Gothic" panose="020B0502020202020204" pitchFamily="34" charset="0"/>
              </a:rPr>
              <a:t>i.e.</a:t>
            </a:r>
            <a:r>
              <a:rPr lang="en-US" sz="2400" dirty="0">
                <a:latin typeface="Century Gothic" panose="020B0502020202020204" pitchFamily="34" charset="0"/>
              </a:rPr>
              <a:t>, QE reduction at high laser power)</a:t>
            </a:r>
          </a:p>
          <a:p>
            <a:pPr marL="514350" indent="-514350">
              <a:buFont typeface="+mj-lt"/>
              <a:buAutoNum type="romanUcPeriod"/>
              <a:defRPr/>
            </a:pPr>
            <a:r>
              <a:rPr lang="en-US" sz="2400" dirty="0">
                <a:latin typeface="Century Gothic" panose="020B0502020202020204" pitchFamily="34" charset="0"/>
              </a:rPr>
              <a:t>Prolong Charge Lifetime (?)</a:t>
            </a:r>
          </a:p>
          <a:p>
            <a:pPr marL="514350" indent="-514350">
              <a:buFont typeface="+mj-lt"/>
              <a:buAutoNum type="romanUcPeriod"/>
              <a:defRPr/>
            </a:pPr>
            <a:r>
              <a:rPr lang="en-US" sz="2400" dirty="0">
                <a:latin typeface="Century Gothic" panose="020B0502020202020204" pitchFamily="34" charset="0"/>
              </a:rPr>
              <a:t>Compact, less-complicated and less-expensive injector, compatible with </a:t>
            </a:r>
            <a:r>
              <a:rPr lang="en-US" sz="2400" dirty="0" err="1">
                <a:latin typeface="Century Gothic" panose="020B0502020202020204" pitchFamily="34" charset="0"/>
              </a:rPr>
              <a:t>JLab</a:t>
            </a:r>
            <a:r>
              <a:rPr lang="en-US" sz="2400" dirty="0">
                <a:latin typeface="Century Gothic" panose="020B0502020202020204" pitchFamily="34" charset="0"/>
              </a:rPr>
              <a:t> FEL </a:t>
            </a: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93"/>
          <p:cNvSpPr>
            <a:spLocks noChangeArrowheads="1"/>
          </p:cNvSpPr>
          <p:nvPr/>
        </p:nvSpPr>
        <p:spPr bwMode="auto">
          <a:xfrm>
            <a:off x="1705377" y="4884125"/>
            <a:ext cx="6389141" cy="1212622"/>
          </a:xfrm>
          <a:prstGeom prst="rect">
            <a:avLst/>
          </a:prstGeom>
          <a:noFill/>
          <a:ln w="19050">
            <a:solidFill>
              <a:schemeClr val="tx1"/>
            </a:solidFill>
            <a:miter lim="800000"/>
            <a:headEnd/>
            <a:tailEnd/>
          </a:ln>
          <a:effectLst/>
        </p:spPr>
        <p:txBody>
          <a:bodyPr/>
          <a:lstStyle/>
          <a:p>
            <a:pPr algn="ctr">
              <a:spcBef>
                <a:spcPct val="20000"/>
              </a:spcBef>
              <a:defRPr/>
            </a:pPr>
            <a:r>
              <a:rPr lang="en-US" sz="2400" dirty="0">
                <a:latin typeface="Century Gothic" panose="020B0502020202020204" pitchFamily="34" charset="0"/>
              </a:rPr>
              <a:t>Biggest </a:t>
            </a:r>
            <a:r>
              <a:rPr lang="en-US" sz="2400" dirty="0" smtClean="0">
                <a:latin typeface="Century Gothic" panose="020B0502020202020204" pitchFamily="34" charset="0"/>
              </a:rPr>
              <a:t>Obstacle</a:t>
            </a:r>
            <a:r>
              <a:rPr lang="en-US" sz="2400" dirty="0">
                <a:latin typeface="Century Gothic" panose="020B0502020202020204" pitchFamily="34" charset="0"/>
              </a:rPr>
              <a:t>: Field </a:t>
            </a:r>
            <a:r>
              <a:rPr lang="en-US" sz="2400" dirty="0" smtClean="0">
                <a:latin typeface="Century Gothic" panose="020B0502020202020204" pitchFamily="34" charset="0"/>
              </a:rPr>
              <a:t>Emission and </a:t>
            </a:r>
            <a:r>
              <a:rPr lang="en-US" sz="2400" dirty="0">
                <a:latin typeface="Century Gothic" panose="020B0502020202020204" pitchFamily="34" charset="0"/>
              </a:rPr>
              <a:t>HV </a:t>
            </a:r>
            <a:r>
              <a:rPr lang="en-US" sz="2400" dirty="0" smtClean="0">
                <a:latin typeface="Century Gothic" panose="020B0502020202020204" pitchFamily="34" charset="0"/>
              </a:rPr>
              <a:t>Breakdown… which </a:t>
            </a:r>
            <a:r>
              <a:rPr lang="en-US" sz="2400" dirty="0">
                <a:latin typeface="Century Gothic" panose="020B0502020202020204" pitchFamily="34" charset="0"/>
              </a:rPr>
              <a:t>lead to </a:t>
            </a:r>
            <a:r>
              <a:rPr lang="en-US" sz="2400" dirty="0" smtClean="0">
                <a:latin typeface="Century Gothic" panose="020B0502020202020204" pitchFamily="34" charset="0"/>
              </a:rPr>
              <a:t>bad vacuum and photocathode death</a:t>
            </a:r>
            <a:endParaRPr lang="en-US" sz="2400" dirty="0">
              <a:latin typeface="Century Gothic" panose="020B0502020202020204" pitchFamily="34" charset="0"/>
            </a:endParaRPr>
          </a:p>
        </p:txBody>
      </p:sp>
      <p:sp>
        <p:nvSpPr>
          <p:cNvPr id="8"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Field Emission</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993197"/>
            <a:ext cx="8229600" cy="5236179"/>
          </a:xfrm>
        </p:spPr>
        <p:txBody>
          <a:bodyPr>
            <a:normAutofit/>
          </a:bodyPr>
          <a:lstStyle/>
          <a:p>
            <a:pPr>
              <a:buClr>
                <a:schemeClr val="tx1">
                  <a:lumMod val="85000"/>
                  <a:lumOff val="15000"/>
                </a:schemeClr>
              </a:buClr>
            </a:pPr>
            <a:r>
              <a:rPr lang="en-US" sz="2400" dirty="0" smtClean="0">
                <a:latin typeface="Century Gothic"/>
                <a:cs typeface="Century Gothic"/>
              </a:rPr>
              <a:t>Sources of Field Emission: micro-protrusions, contamination on surface, material defects and impurities, ionization of desorbed gas, etc., </a:t>
            </a:r>
          </a:p>
          <a:p>
            <a:pPr>
              <a:buClr>
                <a:schemeClr val="tx1">
                  <a:lumMod val="85000"/>
                  <a:lumOff val="15000"/>
                </a:schemeClr>
              </a:buClr>
            </a:pPr>
            <a:r>
              <a:rPr lang="en-US" sz="2400" dirty="0" smtClean="0">
                <a:latin typeface="Century Gothic"/>
                <a:cs typeface="Century Gothic"/>
              </a:rPr>
              <a:t>Material choices: hardness, work function, grain structures and grain boundaries, electrical conductivity, thermal conductivity</a:t>
            </a:r>
          </a:p>
          <a:p>
            <a:pPr>
              <a:buClr>
                <a:schemeClr val="tx1">
                  <a:lumMod val="85000"/>
                  <a:lumOff val="15000"/>
                </a:schemeClr>
              </a:buClr>
            </a:pPr>
            <a:r>
              <a:rPr lang="en-US" sz="2400" dirty="0" smtClean="0">
                <a:latin typeface="Century Gothic"/>
                <a:cs typeface="Century Gothic"/>
              </a:rPr>
              <a:t>Surfaces: generally people assume smooth is better than coarse, although experiments indicate smooth does not guarantee “good”</a:t>
            </a:r>
          </a:p>
          <a:p>
            <a:pPr>
              <a:buClr>
                <a:schemeClr val="tx1">
                  <a:lumMod val="85000"/>
                  <a:lumOff val="15000"/>
                </a:schemeClr>
              </a:buClr>
            </a:pPr>
            <a:r>
              <a:rPr lang="en-US" sz="2400" dirty="0" smtClean="0">
                <a:latin typeface="Century Gothic"/>
                <a:cs typeface="Century Gothic"/>
              </a:rPr>
              <a:t>Mostly, people assume 5 MV/m is “easy”</a:t>
            </a:r>
          </a:p>
          <a:p>
            <a:pPr>
              <a:buClr>
                <a:schemeClr val="tx1">
                  <a:lumMod val="85000"/>
                  <a:lumOff val="15000"/>
                </a:schemeClr>
              </a:buClr>
            </a:pPr>
            <a:endParaRPr lang="en-US" sz="2400" dirty="0">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6</a:t>
            </a:fld>
            <a:endParaRPr lang="en-US" dirty="0"/>
          </a:p>
        </p:txBody>
      </p:sp>
    </p:spTree>
    <p:extLst>
      <p:ext uri="{BB962C8B-B14F-4D97-AF65-F5344CB8AC3E}">
        <p14:creationId xmlns:p14="http://schemas.microsoft.com/office/powerpoint/2010/main" val="2218720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a:bodyPr>
          <a:lstStyle/>
          <a:p>
            <a:r>
              <a:rPr lang="en-US" sz="4000" cap="small" dirty="0" smtClean="0">
                <a:solidFill>
                  <a:schemeClr val="tx1">
                    <a:lumMod val="75000"/>
                    <a:lumOff val="25000"/>
                  </a:schemeClr>
                </a:solidFill>
                <a:latin typeface="Minion Pro"/>
                <a:cs typeface="Minion Pro"/>
              </a:rPr>
              <a:t>Breakdown</a:t>
            </a:r>
            <a:endParaRPr lang="en-US" sz="400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457200" y="993197"/>
            <a:ext cx="8229600" cy="5236179"/>
          </a:xfrm>
        </p:spPr>
        <p:txBody>
          <a:bodyPr>
            <a:normAutofit/>
          </a:bodyPr>
          <a:lstStyle/>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Inside vacuum</a:t>
            </a:r>
          </a:p>
          <a:p>
            <a:pPr lvl="1">
              <a:buClr>
                <a:schemeClr val="tx1">
                  <a:lumMod val="85000"/>
                  <a:lumOff val="15000"/>
                </a:schemeClr>
              </a:buClr>
            </a:pPr>
            <a:r>
              <a:rPr lang="en-US" sz="2000" dirty="0" smtClean="0">
                <a:solidFill>
                  <a:schemeClr val="tx1">
                    <a:lumMod val="75000"/>
                    <a:lumOff val="25000"/>
                  </a:schemeClr>
                </a:solidFill>
                <a:latin typeface="Century Gothic"/>
                <a:cs typeface="Century Gothic"/>
              </a:rPr>
              <a:t>Conditioning resistor can help protect electrodes</a:t>
            </a:r>
          </a:p>
          <a:p>
            <a:pPr lvl="1">
              <a:buClr>
                <a:schemeClr val="tx1">
                  <a:lumMod val="85000"/>
                  <a:lumOff val="15000"/>
                </a:schemeClr>
              </a:buClr>
            </a:pPr>
            <a:r>
              <a:rPr lang="en-US" sz="2000" dirty="0" smtClean="0">
                <a:solidFill>
                  <a:schemeClr val="tx1">
                    <a:lumMod val="75000"/>
                    <a:lumOff val="25000"/>
                  </a:schemeClr>
                </a:solidFill>
                <a:latin typeface="Century Gothic"/>
                <a:cs typeface="Century Gothic"/>
              </a:rPr>
              <a:t>But cables have stored energy</a:t>
            </a: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Outside vacuum, at the cable connection</a:t>
            </a:r>
          </a:p>
          <a:p>
            <a:pPr lvl="1">
              <a:buClr>
                <a:schemeClr val="tx1">
                  <a:lumMod val="85000"/>
                  <a:lumOff val="15000"/>
                </a:schemeClr>
              </a:buClr>
            </a:pPr>
            <a:r>
              <a:rPr lang="en-US" sz="2000" dirty="0" smtClean="0">
                <a:solidFill>
                  <a:schemeClr val="tx1">
                    <a:lumMod val="75000"/>
                    <a:lumOff val="25000"/>
                  </a:schemeClr>
                </a:solidFill>
                <a:latin typeface="Century Gothic"/>
                <a:cs typeface="Century Gothic"/>
              </a:rPr>
              <a:t>Do you need SF6? Probably not</a:t>
            </a:r>
          </a:p>
          <a:p>
            <a:pPr>
              <a:buClr>
                <a:schemeClr val="tx1">
                  <a:lumMod val="85000"/>
                  <a:lumOff val="15000"/>
                </a:schemeClr>
              </a:buClr>
            </a:pPr>
            <a:endParaRPr lang="en-US" sz="2400" dirty="0">
              <a:solidFill>
                <a:schemeClr val="tx1">
                  <a:lumMod val="75000"/>
                  <a:lumOff val="25000"/>
                </a:schemeClr>
              </a:solidFill>
              <a:latin typeface="Century Gothic"/>
              <a:cs typeface="Century Gothic"/>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7</a:t>
            </a:fld>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4" y="1124231"/>
            <a:ext cx="6572249" cy="536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352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841"/>
          </a:xfrm>
        </p:spPr>
        <p:txBody>
          <a:bodyPr>
            <a:normAutofit fontScale="90000"/>
          </a:bodyPr>
          <a:lstStyle/>
          <a:p>
            <a:r>
              <a:rPr lang="en-US" sz="4000" dirty="0">
                <a:latin typeface="Minion Pro"/>
              </a:rPr>
              <a:t>The CEBAF - ILC 200kV Inverted Gun</a:t>
            </a:r>
            <a:endParaRPr lang="en-US" sz="4000" cap="small" dirty="0">
              <a:solidFill>
                <a:schemeClr val="tx1">
                  <a:lumMod val="75000"/>
                  <a:lumOff val="25000"/>
                </a:schemeClr>
              </a:solidFill>
              <a:latin typeface="Minion Pro"/>
              <a:cs typeface="Minion Pro"/>
            </a:endParaRPr>
          </a:p>
        </p:txBody>
      </p:sp>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8</a:t>
            </a:fld>
            <a:endParaRPr lang="en-US" dirty="0"/>
          </a:p>
        </p:txBody>
      </p:sp>
      <p:sp>
        <p:nvSpPr>
          <p:cNvPr id="7" name="Subtitle 2"/>
          <p:cNvSpPr txBox="1">
            <a:spLocks/>
          </p:cNvSpPr>
          <p:nvPr/>
        </p:nvSpPr>
        <p:spPr>
          <a:xfrm>
            <a:off x="547955" y="5075526"/>
            <a:ext cx="8291245" cy="1417349"/>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dirty="0" smtClean="0">
                <a:latin typeface="Century Gothic" panose="020B0502020202020204" pitchFamily="34" charset="0"/>
              </a:rPr>
              <a:t>Higher voltage = better beam quality  </a:t>
            </a:r>
          </a:p>
          <a:p>
            <a:pPr marL="0" indent="0" algn="ctr">
              <a:lnSpc>
                <a:spcPct val="80000"/>
              </a:lnSpc>
              <a:buNone/>
            </a:pPr>
            <a:r>
              <a:rPr lang="en-US" dirty="0" smtClean="0">
                <a:latin typeface="Century Gothic" panose="020B0502020202020204" pitchFamily="34" charset="0"/>
              </a:rPr>
              <a:t>The inverted design might be the best way to reach voltages &gt; 350kV</a:t>
            </a:r>
            <a:endParaRPr lang="en-US" dirty="0">
              <a:latin typeface="Century Gothic" panose="020B0502020202020204" pitchFamily="34" charset="0"/>
            </a:endParaRPr>
          </a:p>
        </p:txBody>
      </p:sp>
      <p:pic>
        <p:nvPicPr>
          <p:cNvPr id="8" name="Picture 22" descr="C:\Documents and Settings\poelker\My Documents\My Pictures\inverted gun\DSCF0019.JPG"/>
          <p:cNvPicPr>
            <a:picLocks noChangeAspect="1" noChangeArrowheads="1"/>
          </p:cNvPicPr>
          <p:nvPr/>
        </p:nvPicPr>
        <p:blipFill>
          <a:blip r:embed="rId4" cstate="print"/>
          <a:srcRect/>
          <a:stretch>
            <a:fillRect/>
          </a:stretch>
        </p:blipFill>
        <p:spPr bwMode="auto">
          <a:xfrm>
            <a:off x="148974" y="1099334"/>
            <a:ext cx="5077800" cy="3808349"/>
          </a:xfrm>
          <a:prstGeom prst="rect">
            <a:avLst/>
          </a:prstGeom>
          <a:noFill/>
        </p:spPr>
      </p:pic>
      <p:grpSp>
        <p:nvGrpSpPr>
          <p:cNvPr id="9" name="Group 20"/>
          <p:cNvGrpSpPr>
            <a:grpSpLocks/>
          </p:cNvGrpSpPr>
          <p:nvPr/>
        </p:nvGrpSpPr>
        <p:grpSpPr bwMode="auto">
          <a:xfrm>
            <a:off x="5410200" y="1585617"/>
            <a:ext cx="3505200" cy="3200400"/>
            <a:chOff x="5257800" y="3505200"/>
            <a:chExt cx="3505200" cy="3200400"/>
          </a:xfrm>
        </p:grpSpPr>
        <p:pic>
          <p:nvPicPr>
            <p:cNvPr id="10" name="Picture 2"/>
            <p:cNvPicPr>
              <a:picLocks noChangeAspect="1" noChangeArrowheads="1"/>
            </p:cNvPicPr>
            <p:nvPr/>
          </p:nvPicPr>
          <p:blipFill>
            <a:blip r:embed="rId5" cstate="print"/>
            <a:srcRect l="10789" t="3780" r="12138" b="18327"/>
            <a:stretch>
              <a:fillRect/>
            </a:stretch>
          </p:blipFill>
          <p:spPr bwMode="auto">
            <a:xfrm>
              <a:off x="5257800" y="3505200"/>
              <a:ext cx="3505200" cy="3078734"/>
            </a:xfrm>
            <a:prstGeom prst="rect">
              <a:avLst/>
            </a:prstGeom>
            <a:noFill/>
            <a:ln w="9525">
              <a:noFill/>
              <a:miter lim="800000"/>
              <a:headEnd/>
              <a:tailEnd/>
            </a:ln>
          </p:spPr>
        </p:pic>
        <p:sp>
          <p:nvSpPr>
            <p:cNvPr id="11" name="Text Box 11"/>
            <p:cNvSpPr txBox="1">
              <a:spLocks noChangeArrowheads="1"/>
            </p:cNvSpPr>
            <p:nvPr/>
          </p:nvSpPr>
          <p:spPr bwMode="auto">
            <a:xfrm>
              <a:off x="5867400" y="5334000"/>
              <a:ext cx="1253868" cy="338554"/>
            </a:xfrm>
            <a:prstGeom prst="rect">
              <a:avLst/>
            </a:prstGeom>
            <a:noFill/>
            <a:ln w="9525">
              <a:noFill/>
              <a:miter lim="800000"/>
              <a:headEnd/>
              <a:tailEnd/>
            </a:ln>
          </p:spPr>
          <p:txBody>
            <a:bodyPr wrap="none">
              <a:spAutoFit/>
            </a:bodyPr>
            <a:lstStyle/>
            <a:p>
              <a:pPr algn="r" eaLnBrk="0" hangingPunct="0"/>
              <a:r>
                <a:rPr lang="en-US" sz="1600" dirty="0">
                  <a:solidFill>
                    <a:srgbClr val="F20000"/>
                  </a:solidFill>
                  <a:cs typeface="Arial" pitchFamily="34" charset="0"/>
                </a:rPr>
                <a:t>New design</a:t>
              </a:r>
            </a:p>
          </p:txBody>
        </p:sp>
        <p:sp>
          <p:nvSpPr>
            <p:cNvPr id="12" name="Rectangle 11"/>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4" name="TextBox 13"/>
          <p:cNvSpPr txBox="1"/>
          <p:nvPr/>
        </p:nvSpPr>
        <p:spPr>
          <a:xfrm>
            <a:off x="5191747" y="1107623"/>
            <a:ext cx="3942105" cy="369332"/>
          </a:xfrm>
          <a:prstGeom prst="rect">
            <a:avLst/>
          </a:prstGeom>
          <a:solidFill>
            <a:schemeClr val="bg1">
              <a:lumMod val="95000"/>
            </a:schemeClr>
          </a:solidFill>
          <a:ln w="38100">
            <a:solidFill>
              <a:srgbClr val="FF0000"/>
            </a:solidFill>
          </a:ln>
        </p:spPr>
        <p:txBody>
          <a:bodyPr wrap="none" rtlCol="0">
            <a:spAutoFit/>
          </a:bodyPr>
          <a:lstStyle/>
          <a:p>
            <a:r>
              <a:rPr lang="en-US" dirty="0" smtClean="0">
                <a:latin typeface="Century Gothic" panose="020B0502020202020204" pitchFamily="34" charset="0"/>
              </a:rPr>
              <a:t>Maximum field strength ~ 7 MV/m</a:t>
            </a:r>
            <a:endParaRPr lang="en-US" dirty="0">
              <a:latin typeface="Century Gothic" panose="020B0502020202020204" pitchFamily="34" charset="0"/>
            </a:endParaRPr>
          </a:p>
        </p:txBody>
      </p:sp>
    </p:spTree>
    <p:extLst>
      <p:ext uri="{BB962C8B-B14F-4D97-AF65-F5344CB8AC3E}">
        <p14:creationId xmlns:p14="http://schemas.microsoft.com/office/powerpoint/2010/main" val="760643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849372"/>
            <a:ext cx="82296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9</a:t>
            </a:fld>
            <a:endParaRPr lang="en-US" dirty="0"/>
          </a:p>
        </p:txBody>
      </p:sp>
      <p:sp>
        <p:nvSpPr>
          <p:cNvPr id="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8"/>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TextBox 11"/>
          <p:cNvSpPr txBox="1"/>
          <p:nvPr/>
        </p:nvSpPr>
        <p:spPr>
          <a:xfrm>
            <a:off x="4891595" y="5156020"/>
            <a:ext cx="3795205"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entury Gothic" panose="020B0502020202020204" pitchFamily="34" charset="0"/>
              </a:rPr>
              <a:t>Longer “R30” insulator</a:t>
            </a:r>
          </a:p>
          <a:p>
            <a:pPr marL="285750" indent="-285750">
              <a:buFont typeface="Arial" panose="020B0604020202020204" pitchFamily="34" charset="0"/>
              <a:buChar char="•"/>
            </a:pPr>
            <a:r>
              <a:rPr lang="en-US" dirty="0" smtClean="0">
                <a:latin typeface="Century Gothic" panose="020B0502020202020204" pitchFamily="34" charset="0"/>
              </a:rPr>
              <a:t>Spherical electrode</a:t>
            </a:r>
          </a:p>
          <a:p>
            <a:pPr marL="285750" indent="-285750">
              <a:buFont typeface="Arial" panose="020B0604020202020204" pitchFamily="34" charset="0"/>
              <a:buChar char="•"/>
            </a:pPr>
            <a:r>
              <a:rPr lang="en-US" dirty="0" smtClean="0">
                <a:latin typeface="Century Gothic" panose="020B0502020202020204" pitchFamily="34" charset="0"/>
              </a:rPr>
              <a:t>Thin NEG sheet to move ground plane further away</a:t>
            </a:r>
            <a:endParaRPr lang="en-US" dirty="0">
              <a:latin typeface="Century Gothic" panose="020B0502020202020204" pitchFamily="34" charset="0"/>
            </a:endParaRPr>
          </a:p>
        </p:txBody>
      </p:sp>
      <p:sp>
        <p:nvSpPr>
          <p:cNvPr id="13" name="Slide Number Placeholder 21"/>
          <p:cNvSpPr>
            <a:spLocks noGrp="1"/>
          </p:cNvSpPr>
          <p:nvPr>
            <p:ph type="sldNum" sz="quarter" idx="4294967295"/>
          </p:nvPr>
        </p:nvSpPr>
        <p:spPr>
          <a:xfrm>
            <a:off x="6553200" y="6356350"/>
            <a:ext cx="2133600" cy="365125"/>
          </a:xfrm>
          <a:prstGeom prst="rect">
            <a:avLst/>
          </a:prstGeom>
        </p:spPr>
        <p:txBody>
          <a:bodyPr/>
          <a:lstStyle/>
          <a:p>
            <a:pPr algn="ctr"/>
            <a:r>
              <a:rPr lang="en-US" smtClean="0"/>
              <a:t>Slide </a:t>
            </a:r>
            <a:fld id="{2170E7E5-D759-E44D-99F5-2114FE40D280}" type="slidenum">
              <a:rPr lang="en-US" smtClean="0"/>
              <a:pPr algn="ctr"/>
              <a:t>9</a:t>
            </a:fld>
            <a:endParaRPr lang="en-US" dirty="0"/>
          </a:p>
        </p:txBody>
      </p:sp>
      <p:grpSp>
        <p:nvGrpSpPr>
          <p:cNvPr id="14" name="Group 20"/>
          <p:cNvGrpSpPr>
            <a:grpSpLocks/>
          </p:cNvGrpSpPr>
          <p:nvPr/>
        </p:nvGrpSpPr>
        <p:grpSpPr bwMode="auto">
          <a:xfrm>
            <a:off x="483976" y="1451201"/>
            <a:ext cx="3992774" cy="3531096"/>
            <a:chOff x="4694026" y="3174504"/>
            <a:chExt cx="3992774" cy="3531096"/>
          </a:xfrm>
        </p:grpSpPr>
        <p:pic>
          <p:nvPicPr>
            <p:cNvPr id="15" name="Picture 2"/>
            <p:cNvPicPr>
              <a:picLocks noChangeAspect="1" noChangeArrowheads="1"/>
            </p:cNvPicPr>
            <p:nvPr/>
          </p:nvPicPr>
          <p:blipFill>
            <a:blip r:embed="rId4" cstate="print"/>
            <a:srcRect l="10789" t="3780" r="12138" b="18327"/>
            <a:stretch>
              <a:fillRect/>
            </a:stretch>
          </p:blipFill>
          <p:spPr bwMode="auto">
            <a:xfrm>
              <a:off x="4694026" y="3174504"/>
              <a:ext cx="3697990" cy="3248068"/>
            </a:xfrm>
            <a:prstGeom prst="rect">
              <a:avLst/>
            </a:prstGeom>
            <a:noFill/>
            <a:ln w="9525">
              <a:noFill/>
              <a:miter lim="800000"/>
              <a:headEnd/>
              <a:tailEnd/>
            </a:ln>
          </p:spPr>
        </p:pic>
        <p:sp>
          <p:nvSpPr>
            <p:cNvPr id="16" name="Rectangle 15"/>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8" name="Picture 2"/>
          <p:cNvPicPr>
            <a:picLocks noChangeAspect="1" noChangeArrowheads="1"/>
          </p:cNvPicPr>
          <p:nvPr/>
        </p:nvPicPr>
        <p:blipFill>
          <a:blip r:embed="rId5" cstate="print"/>
          <a:srcRect r="4298"/>
          <a:stretch>
            <a:fillRect/>
          </a:stretch>
        </p:blipFill>
        <p:spPr bwMode="auto">
          <a:xfrm>
            <a:off x="4357256" y="1028700"/>
            <a:ext cx="4633057" cy="4160033"/>
          </a:xfrm>
          <a:prstGeom prst="rect">
            <a:avLst/>
          </a:prstGeom>
          <a:noFill/>
          <a:ln w="9525">
            <a:noFill/>
            <a:miter lim="800000"/>
            <a:headEnd/>
            <a:tailEnd/>
          </a:ln>
        </p:spPr>
      </p:pic>
      <p:sp>
        <p:nvSpPr>
          <p:cNvPr id="19" name="Rectangle 18"/>
          <p:cNvSpPr/>
          <p:nvPr/>
        </p:nvSpPr>
        <p:spPr bwMode="auto">
          <a:xfrm>
            <a:off x="3562350" y="4305300"/>
            <a:ext cx="38100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0" name="Rectangle 19"/>
          <p:cNvSpPr/>
          <p:nvPr/>
        </p:nvSpPr>
        <p:spPr bwMode="auto">
          <a:xfrm>
            <a:off x="876300" y="4224698"/>
            <a:ext cx="55245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1" name="Title 1"/>
          <p:cNvSpPr txBox="1">
            <a:spLocks/>
          </p:cNvSpPr>
          <p:nvPr/>
        </p:nvSpPr>
        <p:spPr bwMode="auto">
          <a:xfrm>
            <a:off x="1037056" y="4605698"/>
            <a:ext cx="290629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Century Gothic" panose="020B0502020202020204" pitchFamily="34" charset="0"/>
                <a:ea typeface="+mj-ea"/>
                <a:cs typeface="+mj-cs"/>
              </a:rPr>
              <a:t>CEBAF 200kV Inverted Gun</a:t>
            </a:r>
            <a:endParaRPr kumimoji="0" lang="en-US" sz="2400" i="0" u="none" strike="noStrike" kern="0" cap="none" spc="0" normalizeH="0" baseline="0" noProof="0" dirty="0">
              <a:ln>
                <a:noFill/>
              </a:ln>
              <a:effectLst/>
              <a:uLnTx/>
              <a:uFillTx/>
              <a:latin typeface="Century Gothic" panose="020B0502020202020204" pitchFamily="34" charset="0"/>
              <a:ea typeface="+mj-ea"/>
              <a:cs typeface="+mj-cs"/>
            </a:endParaRPr>
          </a:p>
        </p:txBody>
      </p:sp>
      <p:sp>
        <p:nvSpPr>
          <p:cNvPr id="22" name="TextBox 21"/>
          <p:cNvSpPr txBox="1"/>
          <p:nvPr/>
        </p:nvSpPr>
        <p:spPr>
          <a:xfrm>
            <a:off x="4476750" y="4157537"/>
            <a:ext cx="4110421" cy="369332"/>
          </a:xfrm>
          <a:prstGeom prst="rect">
            <a:avLst/>
          </a:prstGeom>
          <a:solidFill>
            <a:schemeClr val="bg1">
              <a:lumMod val="95000"/>
            </a:schemeClr>
          </a:solidFill>
          <a:ln w="38100">
            <a:solidFill>
              <a:srgbClr val="FF0000"/>
            </a:solidFill>
          </a:ln>
        </p:spPr>
        <p:txBody>
          <a:bodyPr wrap="none" rtlCol="0">
            <a:spAutoFit/>
          </a:bodyPr>
          <a:lstStyle/>
          <a:p>
            <a:r>
              <a:rPr lang="en-US" dirty="0" smtClean="0">
                <a:latin typeface="Century Gothic" panose="020B0502020202020204" pitchFamily="34" charset="0"/>
              </a:rPr>
              <a:t>Maximum Field strength ~ 10 MV/m</a:t>
            </a:r>
            <a:endParaRPr lang="en-US" dirty="0">
              <a:latin typeface="Century Gothic" panose="020B0502020202020204" pitchFamily="34" charset="0"/>
            </a:endParaRPr>
          </a:p>
        </p:txBody>
      </p:sp>
      <p:sp>
        <p:nvSpPr>
          <p:cNvPr id="24" name="Title 1"/>
          <p:cNvSpPr>
            <a:spLocks noGrp="1"/>
          </p:cNvSpPr>
          <p:nvPr>
            <p:ph type="title"/>
          </p:nvPr>
        </p:nvSpPr>
        <p:spPr>
          <a:xfrm>
            <a:off x="457200" y="0"/>
            <a:ext cx="8229600" cy="1028700"/>
          </a:xfrm>
        </p:spPr>
        <p:txBody>
          <a:bodyPr>
            <a:normAutofit/>
          </a:bodyPr>
          <a:lstStyle/>
          <a:p>
            <a:r>
              <a:rPr lang="en-US" sz="4000" cap="small" dirty="0" smtClean="0">
                <a:solidFill>
                  <a:schemeClr val="tx1">
                    <a:lumMod val="75000"/>
                    <a:lumOff val="25000"/>
                  </a:schemeClr>
                </a:solidFill>
                <a:latin typeface="Minion Pro"/>
                <a:cs typeface="Minion Pro"/>
              </a:rPr>
              <a:t>The 350 kV </a:t>
            </a:r>
            <a:r>
              <a:rPr lang="en-US" sz="4000" cap="small" dirty="0" err="1" smtClean="0">
                <a:solidFill>
                  <a:schemeClr val="tx1">
                    <a:lumMod val="75000"/>
                    <a:lumOff val="25000"/>
                  </a:schemeClr>
                </a:solidFill>
                <a:latin typeface="Minion Pro"/>
                <a:cs typeface="Minion Pro"/>
              </a:rPr>
              <a:t>Photogun</a:t>
            </a:r>
            <a:r>
              <a:rPr lang="en-US" sz="4000" cap="small" dirty="0" smtClean="0">
                <a:solidFill>
                  <a:schemeClr val="tx1">
                    <a:lumMod val="75000"/>
                    <a:lumOff val="25000"/>
                  </a:schemeClr>
                </a:solidFill>
                <a:latin typeface="Minion Pro"/>
                <a:cs typeface="Minion Pro"/>
              </a:rPr>
              <a:t> at </a:t>
            </a:r>
            <a:r>
              <a:rPr lang="en-US" sz="4000" cap="small" dirty="0" err="1" smtClean="0">
                <a:solidFill>
                  <a:schemeClr val="tx1">
                    <a:lumMod val="75000"/>
                    <a:lumOff val="25000"/>
                  </a:schemeClr>
                </a:solidFill>
                <a:latin typeface="Minion Pro"/>
                <a:cs typeface="Minion Pro"/>
              </a:rPr>
              <a:t>Jlab</a:t>
            </a:r>
            <a:r>
              <a:rPr lang="en-US" sz="4000" cap="small" dirty="0" smtClean="0">
                <a:solidFill>
                  <a:schemeClr val="tx1">
                    <a:lumMod val="75000"/>
                    <a:lumOff val="25000"/>
                  </a:schemeClr>
                </a:solidFill>
                <a:latin typeface="Minion Pro"/>
                <a:cs typeface="Minion Pro"/>
              </a:rPr>
              <a:t> FEL</a:t>
            </a:r>
            <a:endParaRPr lang="en-US" sz="4000" cap="small" dirty="0">
              <a:solidFill>
                <a:schemeClr val="tx1">
                  <a:lumMod val="75000"/>
                  <a:lumOff val="25000"/>
                </a:schemeClr>
              </a:solidFill>
              <a:latin typeface="Minion Pro"/>
              <a:cs typeface="Minion Pro"/>
            </a:endParaRPr>
          </a:p>
        </p:txBody>
      </p:sp>
    </p:spTree>
    <p:extLst>
      <p:ext uri="{BB962C8B-B14F-4D97-AF65-F5344CB8AC3E}">
        <p14:creationId xmlns:p14="http://schemas.microsoft.com/office/powerpoint/2010/main" val="2110339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2_JLab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Lab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JLab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JLabPresentation_3</Template>
  <TotalTime>843</TotalTime>
  <Words>2466</Words>
  <Application>Microsoft Office PowerPoint</Application>
  <PresentationFormat>On-screen Show (4:3)</PresentationFormat>
  <Paragraphs>419</Paragraphs>
  <Slides>49</Slides>
  <Notes>39</Notes>
  <HiddenSlides>0</HiddenSlides>
  <MMClips>0</MMClips>
  <ScaleCrop>false</ScaleCrop>
  <HeadingPairs>
    <vt:vector size="4" baseType="variant">
      <vt:variant>
        <vt:lpstr>Theme</vt:lpstr>
      </vt:variant>
      <vt:variant>
        <vt:i4>5</vt:i4>
      </vt:variant>
      <vt:variant>
        <vt:lpstr>Slide Titles</vt:lpstr>
      </vt:variant>
      <vt:variant>
        <vt:i4>49</vt:i4>
      </vt:variant>
    </vt:vector>
  </HeadingPairs>
  <TitlesOfParts>
    <vt:vector size="54" baseType="lpstr">
      <vt:lpstr>2_JLabPresentation_3</vt:lpstr>
      <vt:lpstr>1_Custom Design</vt:lpstr>
      <vt:lpstr>JLabPresentation_3</vt:lpstr>
      <vt:lpstr>Custom Design</vt:lpstr>
      <vt:lpstr>1_JLabPresentation_3</vt:lpstr>
      <vt:lpstr>High Voltage Studies at JLab</vt:lpstr>
      <vt:lpstr>PowerPoint Presentation</vt:lpstr>
      <vt:lpstr>E-field plate module: Similar to the (26) FNAL Tevatron ES-separators</vt:lpstr>
      <vt:lpstr>PowerPoint Presentation</vt:lpstr>
      <vt:lpstr>Benefits of Higher Gun Voltage</vt:lpstr>
      <vt:lpstr>Field Emission</vt:lpstr>
      <vt:lpstr>Breakdown</vt:lpstr>
      <vt:lpstr>The CEBAF - ILC 200kV Inverted Gun</vt:lpstr>
      <vt:lpstr>The 350 kV Photogun at Jlab FEL</vt:lpstr>
      <vt:lpstr>Things we’ve been Studying</vt:lpstr>
      <vt:lpstr>Field Emission Test Stand</vt:lpstr>
      <vt:lpstr>Diamond-Paste Polishing</vt:lpstr>
      <vt:lpstr>Diamond-Paste Polished Stainless Steel</vt:lpstr>
      <vt:lpstr>Gas Conditioning</vt:lpstr>
      <vt:lpstr>A Powerful Technique</vt:lpstr>
      <vt:lpstr>What Does Gas Conditioning Do?</vt:lpstr>
      <vt:lpstr>What Does Gas Conditioning Do?</vt:lpstr>
      <vt:lpstr>Electropolished Stainless Steel</vt:lpstr>
      <vt:lpstr>Electropolished Stainless Steel</vt:lpstr>
      <vt:lpstr>Barrel Polishing of Stainless Steel</vt:lpstr>
      <vt:lpstr>Buffered Chemical Polishing of Niobium </vt:lpstr>
      <vt:lpstr>I to V curves for Niobium</vt:lpstr>
      <vt:lpstr>FE results of BCP-ed Niobium</vt:lpstr>
      <vt:lpstr>Niobium Electrodes</vt:lpstr>
      <vt:lpstr>TiN-coated aluminum</vt:lpstr>
      <vt:lpstr>TiN-coated aluminum</vt:lpstr>
      <vt:lpstr>Surface Images Al and TiN-Al</vt:lpstr>
      <vt:lpstr>Bare Aluminum</vt:lpstr>
      <vt:lpstr>TiN-coated Aluminum</vt:lpstr>
      <vt:lpstr>TiN-coatings</vt:lpstr>
      <vt:lpstr>Building the 350 kV Gun</vt:lpstr>
      <vt:lpstr>Insulators and Screening electrode</vt:lpstr>
      <vt:lpstr>Breakdown</vt:lpstr>
      <vt:lpstr>Summary of Tests</vt:lpstr>
      <vt:lpstr>Linear Potential Drop</vt:lpstr>
      <vt:lpstr>Fowler-Nordheim Line Plots</vt:lpstr>
      <vt:lpstr>Fowler-Nordheim Line Plots</vt:lpstr>
      <vt:lpstr>Conclusions</vt:lpstr>
      <vt:lpstr>Backup Slides</vt:lpstr>
      <vt:lpstr>HV Issues: inside and outside the gun</vt:lpstr>
      <vt:lpstr>PowerPoint Presentation</vt:lpstr>
      <vt:lpstr>Plan B</vt:lpstr>
      <vt:lpstr>PowerPoint Presentation</vt:lpstr>
      <vt:lpstr>PowerPoint Presentation</vt:lpstr>
      <vt:lpstr>PowerPoint Presentation</vt:lpstr>
      <vt:lpstr>Surface Appearance before HV testing</vt:lpstr>
      <vt:lpstr>Surface images of bare aluminum</vt:lpstr>
      <vt:lpstr>Surface images of bare aluminum</vt:lpstr>
      <vt:lpstr>Surface images of TiN coated Al6061 electrode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Mathew Poelker</dc:creator>
  <cp:lastModifiedBy>poelker</cp:lastModifiedBy>
  <cp:revision>50</cp:revision>
  <dcterms:created xsi:type="dcterms:W3CDTF">2014-10-03T21:05:07Z</dcterms:created>
  <dcterms:modified xsi:type="dcterms:W3CDTF">2014-11-10T16:03:35Z</dcterms:modified>
</cp:coreProperties>
</file>