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8"/>
  </p:notesMasterIdLst>
  <p:sldIdLst>
    <p:sldId id="309" r:id="rId2"/>
    <p:sldId id="349" r:id="rId3"/>
    <p:sldId id="314" r:id="rId4"/>
    <p:sldId id="316" r:id="rId5"/>
    <p:sldId id="321" r:id="rId6"/>
    <p:sldId id="403" r:id="rId7"/>
    <p:sldId id="311" r:id="rId8"/>
    <p:sldId id="338" r:id="rId9"/>
    <p:sldId id="350" r:id="rId10"/>
    <p:sldId id="351" r:id="rId11"/>
    <p:sldId id="398" r:id="rId12"/>
    <p:sldId id="397" r:id="rId13"/>
    <p:sldId id="399" r:id="rId14"/>
    <p:sldId id="258" r:id="rId15"/>
    <p:sldId id="400" r:id="rId16"/>
    <p:sldId id="401" r:id="rId17"/>
    <p:sldId id="402" r:id="rId18"/>
    <p:sldId id="346" r:id="rId19"/>
    <p:sldId id="345" r:id="rId20"/>
    <p:sldId id="348" r:id="rId21"/>
    <p:sldId id="405" r:id="rId22"/>
    <p:sldId id="406" r:id="rId23"/>
    <p:sldId id="335" r:id="rId24"/>
    <p:sldId id="336" r:id="rId25"/>
    <p:sldId id="337" r:id="rId26"/>
    <p:sldId id="4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08" autoAdjust="0"/>
    <p:restoredTop sz="96408" autoAdjust="0"/>
  </p:normalViewPr>
  <p:slideViewPr>
    <p:cSldViewPr snapToGrid="0" snapToObjects="1">
      <p:cViewPr varScale="1">
        <p:scale>
          <a:sx n="132" d="100"/>
          <a:sy n="132" d="100"/>
        </p:scale>
        <p:origin x="1168" y="17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rames/Desktop/CEBAF_POLvTIME_1910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2800" b="1" dirty="0"/>
              <a:t>CEBAF</a:t>
            </a:r>
            <a:r>
              <a:rPr lang="en-US" sz="2800" b="1" baseline="0" dirty="0"/>
              <a:t> Electron Polarization</a:t>
            </a:r>
            <a:endParaRPr lang="en-US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flat" cmpd="dbl" algn="ctr">
              <a:noFill/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'Oct 1, 2019'!$E$5:$E$49</c:f>
                <c:numCache>
                  <c:formatCode>General</c:formatCode>
                  <c:ptCount val="45"/>
                  <c:pt idx="0">
                    <c:v>5</c:v>
                  </c:pt>
                  <c:pt idx="1">
                    <c:v>2.7</c:v>
                  </c:pt>
                  <c:pt idx="2">
                    <c:v>2.2000000000000002</c:v>
                  </c:pt>
                  <c:pt idx="3">
                    <c:v>3</c:v>
                  </c:pt>
                  <c:pt idx="4">
                    <c:v>1.8</c:v>
                  </c:pt>
                  <c:pt idx="5">
                    <c:v>3</c:v>
                  </c:pt>
                  <c:pt idx="6">
                    <c:v>3</c:v>
                  </c:pt>
                  <c:pt idx="8">
                    <c:v>3</c:v>
                  </c:pt>
                  <c:pt idx="10">
                    <c:v>3.4</c:v>
                  </c:pt>
                  <c:pt idx="11">
                    <c:v>1</c:v>
                  </c:pt>
                  <c:pt idx="13">
                    <c:v>1.7</c:v>
                  </c:pt>
                  <c:pt idx="14">
                    <c:v>1.6</c:v>
                  </c:pt>
                  <c:pt idx="15">
                    <c:v>3</c:v>
                  </c:pt>
                  <c:pt idx="16">
                    <c:v>1.4</c:v>
                  </c:pt>
                  <c:pt idx="17">
                    <c:v>3</c:v>
                  </c:pt>
                  <c:pt idx="18">
                    <c:v>1.7</c:v>
                  </c:pt>
                  <c:pt idx="19">
                    <c:v>1</c:v>
                  </c:pt>
                  <c:pt idx="20">
                    <c:v>3</c:v>
                  </c:pt>
                  <c:pt idx="21">
                    <c:v>3</c:v>
                  </c:pt>
                  <c:pt idx="22">
                    <c:v>3</c:v>
                  </c:pt>
                  <c:pt idx="23">
                    <c:v>1.5</c:v>
                  </c:pt>
                  <c:pt idx="24">
                    <c:v>1</c:v>
                  </c:pt>
                  <c:pt idx="25">
                    <c:v>2</c:v>
                  </c:pt>
                  <c:pt idx="26">
                    <c:v>1</c:v>
                  </c:pt>
                  <c:pt idx="27">
                    <c:v>2.2999999999999998</c:v>
                  </c:pt>
                  <c:pt idx="28">
                    <c:v>1.05</c:v>
                  </c:pt>
                  <c:pt idx="29">
                    <c:v>0.55000000000000004</c:v>
                  </c:pt>
                  <c:pt idx="30">
                    <c:v>1.3</c:v>
                  </c:pt>
                  <c:pt idx="33">
                    <c:v>0.47</c:v>
                  </c:pt>
                  <c:pt idx="34">
                    <c:v>1.5</c:v>
                  </c:pt>
                  <c:pt idx="35">
                    <c:v>0.46</c:v>
                  </c:pt>
                  <c:pt idx="36">
                    <c:v>0.8</c:v>
                  </c:pt>
                  <c:pt idx="38">
                    <c:v>1.3</c:v>
                  </c:pt>
                  <c:pt idx="39">
                    <c:v>1</c:v>
                  </c:pt>
                  <c:pt idx="40">
                    <c:v>2.5099999999999998</c:v>
                  </c:pt>
                  <c:pt idx="41">
                    <c:v>1</c:v>
                  </c:pt>
                  <c:pt idx="42">
                    <c:v>1.97</c:v>
                  </c:pt>
                  <c:pt idx="43">
                    <c:v>1</c:v>
                  </c:pt>
                  <c:pt idx="44">
                    <c:v>1</c:v>
                  </c:pt>
                </c:numCache>
              </c:numRef>
            </c:plus>
            <c:minus>
              <c:numRef>
                <c:f>'Oct 1, 2019'!$E$5:$E$49</c:f>
                <c:numCache>
                  <c:formatCode>General</c:formatCode>
                  <c:ptCount val="45"/>
                  <c:pt idx="0">
                    <c:v>5</c:v>
                  </c:pt>
                  <c:pt idx="1">
                    <c:v>2.7</c:v>
                  </c:pt>
                  <c:pt idx="2">
                    <c:v>2.2000000000000002</c:v>
                  </c:pt>
                  <c:pt idx="3">
                    <c:v>3</c:v>
                  </c:pt>
                  <c:pt idx="4">
                    <c:v>1.8</c:v>
                  </c:pt>
                  <c:pt idx="5">
                    <c:v>3</c:v>
                  </c:pt>
                  <c:pt idx="6">
                    <c:v>3</c:v>
                  </c:pt>
                  <c:pt idx="8">
                    <c:v>3</c:v>
                  </c:pt>
                  <c:pt idx="10">
                    <c:v>3.4</c:v>
                  </c:pt>
                  <c:pt idx="11">
                    <c:v>1</c:v>
                  </c:pt>
                  <c:pt idx="13">
                    <c:v>1.7</c:v>
                  </c:pt>
                  <c:pt idx="14">
                    <c:v>1.6</c:v>
                  </c:pt>
                  <c:pt idx="15">
                    <c:v>3</c:v>
                  </c:pt>
                  <c:pt idx="16">
                    <c:v>1.4</c:v>
                  </c:pt>
                  <c:pt idx="17">
                    <c:v>3</c:v>
                  </c:pt>
                  <c:pt idx="18">
                    <c:v>1.7</c:v>
                  </c:pt>
                  <c:pt idx="19">
                    <c:v>1</c:v>
                  </c:pt>
                  <c:pt idx="20">
                    <c:v>3</c:v>
                  </c:pt>
                  <c:pt idx="21">
                    <c:v>3</c:v>
                  </c:pt>
                  <c:pt idx="22">
                    <c:v>3</c:v>
                  </c:pt>
                  <c:pt idx="23">
                    <c:v>1.5</c:v>
                  </c:pt>
                  <c:pt idx="24">
                    <c:v>1</c:v>
                  </c:pt>
                  <c:pt idx="25">
                    <c:v>2</c:v>
                  </c:pt>
                  <c:pt idx="26">
                    <c:v>1</c:v>
                  </c:pt>
                  <c:pt idx="27">
                    <c:v>2.2999999999999998</c:v>
                  </c:pt>
                  <c:pt idx="28">
                    <c:v>1.05</c:v>
                  </c:pt>
                  <c:pt idx="29">
                    <c:v>0.55000000000000004</c:v>
                  </c:pt>
                  <c:pt idx="30">
                    <c:v>1.3</c:v>
                  </c:pt>
                  <c:pt idx="33">
                    <c:v>0.47</c:v>
                  </c:pt>
                  <c:pt idx="34">
                    <c:v>1.5</c:v>
                  </c:pt>
                  <c:pt idx="35">
                    <c:v>0.46</c:v>
                  </c:pt>
                  <c:pt idx="36">
                    <c:v>0.8</c:v>
                  </c:pt>
                  <c:pt idx="38">
                    <c:v>1.3</c:v>
                  </c:pt>
                  <c:pt idx="39">
                    <c:v>1</c:v>
                  </c:pt>
                  <c:pt idx="40">
                    <c:v>2.5099999999999998</c:v>
                  </c:pt>
                  <c:pt idx="41">
                    <c:v>1</c:v>
                  </c:pt>
                  <c:pt idx="42">
                    <c:v>1.97</c:v>
                  </c:pt>
                  <c:pt idx="43">
                    <c:v>1</c:v>
                  </c:pt>
                  <c:pt idx="44">
                    <c:v>1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xVal>
            <c:numRef>
              <c:f>'Oct 1, 2019'!$C$5:$C$49</c:f>
              <c:numCache>
                <c:formatCode>General</c:formatCode>
                <c:ptCount val="4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1999</c:v>
                </c:pt>
                <c:pt idx="4">
                  <c:v>2000</c:v>
                </c:pt>
                <c:pt idx="5">
                  <c:v>2000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10">
                  <c:v>2003</c:v>
                </c:pt>
                <c:pt idx="11">
                  <c:v>2003.5</c:v>
                </c:pt>
                <c:pt idx="13">
                  <c:v>2005</c:v>
                </c:pt>
                <c:pt idx="14">
                  <c:v>2005</c:v>
                </c:pt>
                <c:pt idx="15">
                  <c:v>2005</c:v>
                </c:pt>
                <c:pt idx="16">
                  <c:v>2006.5</c:v>
                </c:pt>
                <c:pt idx="17">
                  <c:v>2008</c:v>
                </c:pt>
                <c:pt idx="18">
                  <c:v>2008.5</c:v>
                </c:pt>
                <c:pt idx="19">
                  <c:v>2008</c:v>
                </c:pt>
                <c:pt idx="20">
                  <c:v>2009</c:v>
                </c:pt>
                <c:pt idx="21">
                  <c:v>2009</c:v>
                </c:pt>
                <c:pt idx="22">
                  <c:v>2009</c:v>
                </c:pt>
                <c:pt idx="23">
                  <c:v>2009</c:v>
                </c:pt>
                <c:pt idx="24">
                  <c:v>2009</c:v>
                </c:pt>
                <c:pt idx="25">
                  <c:v>2010.3</c:v>
                </c:pt>
                <c:pt idx="26">
                  <c:v>2010</c:v>
                </c:pt>
                <c:pt idx="27">
                  <c:v>2011.2</c:v>
                </c:pt>
                <c:pt idx="28">
                  <c:v>2011.25</c:v>
                </c:pt>
                <c:pt idx="29">
                  <c:v>2012</c:v>
                </c:pt>
                <c:pt idx="30">
                  <c:v>2012.25</c:v>
                </c:pt>
                <c:pt idx="33" formatCode="0.00">
                  <c:v>2015</c:v>
                </c:pt>
                <c:pt idx="34" formatCode="0.00">
                  <c:v>2015.4</c:v>
                </c:pt>
                <c:pt idx="35">
                  <c:v>2015.7</c:v>
                </c:pt>
                <c:pt idx="36">
                  <c:v>2016.2</c:v>
                </c:pt>
                <c:pt idx="38">
                  <c:v>2018.2</c:v>
                </c:pt>
                <c:pt idx="39">
                  <c:v>2018.3</c:v>
                </c:pt>
                <c:pt idx="40">
                  <c:v>2018.75</c:v>
                </c:pt>
                <c:pt idx="41">
                  <c:v>2018.8</c:v>
                </c:pt>
                <c:pt idx="42">
                  <c:v>2019.2</c:v>
                </c:pt>
                <c:pt idx="43">
                  <c:v>2019.3</c:v>
                </c:pt>
                <c:pt idx="44">
                  <c:v>2019.5</c:v>
                </c:pt>
              </c:numCache>
            </c:numRef>
          </c:xVal>
          <c:yVal>
            <c:numRef>
              <c:f>'Oct 1, 2019'!$D$5:$D$49</c:f>
              <c:numCache>
                <c:formatCode>General</c:formatCode>
                <c:ptCount val="45"/>
                <c:pt idx="0" formatCode="0.00">
                  <c:v>30</c:v>
                </c:pt>
                <c:pt idx="1">
                  <c:v>38.200000000000003</c:v>
                </c:pt>
                <c:pt idx="2">
                  <c:v>68.8</c:v>
                </c:pt>
                <c:pt idx="3">
                  <c:v>70</c:v>
                </c:pt>
                <c:pt idx="4" formatCode="0.00">
                  <c:v>73</c:v>
                </c:pt>
                <c:pt idx="5" formatCode="0.00">
                  <c:v>70</c:v>
                </c:pt>
                <c:pt idx="6" formatCode="0.00">
                  <c:v>83.1</c:v>
                </c:pt>
                <c:pt idx="7" formatCode="0.00">
                  <c:v>78.2</c:v>
                </c:pt>
                <c:pt idx="8" formatCode="0.00">
                  <c:v>70</c:v>
                </c:pt>
                <c:pt idx="10" formatCode="0.00">
                  <c:v>85</c:v>
                </c:pt>
                <c:pt idx="11" formatCode="0.00">
                  <c:v>73.7</c:v>
                </c:pt>
                <c:pt idx="13" formatCode="0.00">
                  <c:v>86.9</c:v>
                </c:pt>
                <c:pt idx="14" formatCode="0.00">
                  <c:v>81.3</c:v>
                </c:pt>
                <c:pt idx="15" formatCode="0.00">
                  <c:v>79</c:v>
                </c:pt>
                <c:pt idx="16" formatCode="0.00">
                  <c:v>85.8</c:v>
                </c:pt>
                <c:pt idx="17" formatCode="0.00">
                  <c:v>85</c:v>
                </c:pt>
                <c:pt idx="18" formatCode="0.00">
                  <c:v>84.46</c:v>
                </c:pt>
                <c:pt idx="19" formatCode="0.00">
                  <c:v>86.1</c:v>
                </c:pt>
                <c:pt idx="20" formatCode="0.00">
                  <c:v>84</c:v>
                </c:pt>
                <c:pt idx="21" formatCode="0.00">
                  <c:v>87</c:v>
                </c:pt>
                <c:pt idx="22" formatCode="0.00">
                  <c:v>84</c:v>
                </c:pt>
                <c:pt idx="23" formatCode="0.00">
                  <c:v>84.36</c:v>
                </c:pt>
                <c:pt idx="24" formatCode="0.00">
                  <c:v>89.51</c:v>
                </c:pt>
                <c:pt idx="25" formatCode="0.00">
                  <c:v>88</c:v>
                </c:pt>
                <c:pt idx="26" formatCode="0.00">
                  <c:v>89.2</c:v>
                </c:pt>
                <c:pt idx="27" formatCode="0.00">
                  <c:v>89.9</c:v>
                </c:pt>
                <c:pt idx="28" formatCode="0.00">
                  <c:v>87.66</c:v>
                </c:pt>
                <c:pt idx="29" formatCode="0.00">
                  <c:v>88.71</c:v>
                </c:pt>
                <c:pt idx="30" formatCode="0.00">
                  <c:v>85.2</c:v>
                </c:pt>
                <c:pt idx="33" formatCode="0.00">
                  <c:v>85.8</c:v>
                </c:pt>
                <c:pt idx="34" formatCode="0.00">
                  <c:v>87</c:v>
                </c:pt>
                <c:pt idx="35" formatCode="0.00">
                  <c:v>85.8</c:v>
                </c:pt>
                <c:pt idx="36" formatCode="0.00">
                  <c:v>86.6</c:v>
                </c:pt>
                <c:pt idx="38" formatCode="0.00">
                  <c:v>84.15</c:v>
                </c:pt>
                <c:pt idx="39" formatCode="0.00">
                  <c:v>88</c:v>
                </c:pt>
                <c:pt idx="40" formatCode="0.00">
                  <c:v>89.22</c:v>
                </c:pt>
                <c:pt idx="41" formatCode="0.00">
                  <c:v>89.7</c:v>
                </c:pt>
                <c:pt idx="42" formatCode="0.00">
                  <c:v>85.66</c:v>
                </c:pt>
                <c:pt idx="43" formatCode="0.00">
                  <c:v>87.84</c:v>
                </c:pt>
                <c:pt idx="44" formatCode="0.00">
                  <c:v>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6B-F949-A36E-EEEBF4110B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1927231"/>
        <c:axId val="1974513535"/>
      </c:scatterChart>
      <c:valAx>
        <c:axId val="1971927231"/>
        <c:scaling>
          <c:orientation val="minMax"/>
          <c:max val="2021"/>
          <c:min val="199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4513535"/>
        <c:crosses val="autoZero"/>
        <c:crossBetween val="midCat"/>
      </c:valAx>
      <c:valAx>
        <c:axId val="1974513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/>
                  <a:t>POLARIZATION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in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19272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DF-C946-ABFD-EDF099E8C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806320"/>
        <c:axId val="-1725034464"/>
      </c:scatterChart>
      <c:valAx>
        <c:axId val="-172503446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2145806320"/>
        <c:crossesAt val="0"/>
        <c:crossBetween val="midCat"/>
        <c:majorUnit val="1"/>
        <c:minorUnit val="1"/>
      </c:valAx>
      <c:valAx>
        <c:axId val="-21458063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8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72503446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Wednesday, October 23,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45D017-CD03-4511-80B5-BCF741F63599}" type="datetime2">
              <a:rPr lang="en-US" smtClean="0"/>
              <a:t>Wednesday, October 23,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Wednesday, October 23,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A7B653F-3B6D-4BB7-BB4B-7C1BB3B21580}" type="datetime2">
              <a:rPr lang="en-US" smtClean="0"/>
              <a:t>Wednesday, October 23,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Wednesday, October 23,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media" Target="../media/media2.mp4"/><Relationship Id="rId7" Type="http://schemas.openxmlformats.org/officeDocument/2006/relationships/image" Target="../media/image3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jpe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ip.scitation.or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205946"/>
            <a:ext cx="11107135" cy="917487"/>
          </a:xfrm>
        </p:spPr>
        <p:txBody>
          <a:bodyPr anchor="ctr" anchorCtr="0"/>
          <a:lstStyle/>
          <a:p>
            <a:r>
              <a:rPr lang="en-US" sz="3600" dirty="0"/>
              <a:t>Polarized Electrons for Polarized Positron Beams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14532" y="5573146"/>
            <a:ext cx="5390224" cy="671395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International Workshop on Future Linear Colliders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LCWS2019 Sendai, October 28 – November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944" y="1460805"/>
            <a:ext cx="4723967" cy="3325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FA47E-6591-FB44-BCCD-DCE61E72B143}"/>
              </a:ext>
            </a:extLst>
          </p:cNvPr>
          <p:cNvSpPr/>
          <p:nvPr/>
        </p:nvSpPr>
        <p:spPr>
          <a:xfrm>
            <a:off x="782013" y="3308265"/>
            <a:ext cx="59809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Carlos-Hernandez Garcia,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Md. Abdullah Mamun, Matt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Poelker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Josh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Yoskowitz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Jefferson Laboratory, USA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8FA4EC-9A79-5444-9F96-6EF58CC157DD}"/>
              </a:ext>
            </a:extLst>
          </p:cNvPr>
          <p:cNvSpPr/>
          <p:nvPr/>
        </p:nvSpPr>
        <p:spPr>
          <a:xfrm>
            <a:off x="304758" y="1808045"/>
            <a:ext cx="6547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This work is supported by the </a:t>
            </a:r>
            <a:r>
              <a:rPr lang="en-US" sz="2000" b="1" dirty="0"/>
              <a:t>U.S. Department of Energy contract DE-AC05-06OR23177</a:t>
            </a:r>
            <a:r>
              <a:rPr lang="en-US" sz="2000" dirty="0"/>
              <a:t> and the </a:t>
            </a:r>
            <a:r>
              <a:rPr lang="en-US" sz="2000" b="1" dirty="0"/>
              <a:t>U.S.-Japan Science and Technology Cooperation Program in High Energy Physics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32290"/>
            <a:ext cx="11285837" cy="487490"/>
          </a:xfr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n-US" sz="3200" b="0" kern="0" dirty="0">
                <a:latin typeface="Arial" panose="020B0604020202020204" pitchFamily="34" charset="0"/>
              </a:rPr>
              <a:t>Recent CEBAF Polarized Source Performance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946" y="2875775"/>
            <a:ext cx="7267008" cy="347302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9528" y="886023"/>
            <a:ext cx="85705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lvl="1" indent="-287338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Strained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Superlattice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GaAs/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(SVT #5756-4)</a:t>
            </a:r>
          </a:p>
          <a:p>
            <a:pPr marL="341313" lvl="1" indent="-287338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Polarization 85-87%</a:t>
            </a:r>
          </a:p>
          <a:p>
            <a:pPr marL="341313" lvl="1" indent="-287338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&gt; 1% after activation =&gt; 6 mA/Watt/% @ 780 nm</a:t>
            </a:r>
          </a:p>
          <a:p>
            <a:pPr marL="341313" lvl="1" indent="-287338">
              <a:buFont typeface="Arial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Lifetime about 200 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ea typeface="Symbol" charset="2"/>
                <a:cs typeface="Arial" panose="020B0604020202020204" pitchFamily="34" charset="0"/>
              </a:rPr>
              <a:t>s</a:t>
            </a:r>
            <a:r>
              <a:rPr lang="en-US" sz="2400" baseline="-25000" dirty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4D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~ 1mm) at currents &lt; 200</a:t>
            </a:r>
            <a:r>
              <a:rPr lang="en-US" sz="2400" dirty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u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lvl="1" indent="-287338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Heat and re-activate during scheduled long shutdowns</a:t>
            </a:r>
          </a:p>
          <a:p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82D061A-989C-174D-9FAD-7C0476492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</p:spTree>
    <p:extLst>
      <p:ext uri="{BB962C8B-B14F-4D97-AF65-F5344CB8AC3E}">
        <p14:creationId xmlns:p14="http://schemas.microsoft.com/office/powerpoint/2010/main" val="2367767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>
                <a:latin typeface="Arial" panose="020B0604020202020204" pitchFamily="34" charset="0"/>
              </a:rPr>
              <a:t>Lifetime Studies at mA Beam Current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384" y="1028754"/>
            <a:ext cx="6244630" cy="257013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entury Gothic" charset="0"/>
              </a:rPr>
              <a:t>Polarized positrons for CEBAF </a:t>
            </a:r>
          </a:p>
          <a:p>
            <a:r>
              <a:rPr lang="en-US" sz="2800" dirty="0">
                <a:latin typeface="Arial" panose="020B0604020202020204" pitchFamily="34" charset="0"/>
                <a:ea typeface="Century Gothic" charset="0"/>
              </a:rPr>
              <a:t>High Current </a:t>
            </a:r>
            <a:r>
              <a:rPr lang="en-US" sz="2800" dirty="0" err="1">
                <a:latin typeface="Arial" panose="020B0604020202020204" pitchFamily="34" charset="0"/>
                <a:ea typeface="Century Gothic" charset="0"/>
              </a:rPr>
              <a:t>eRHIC</a:t>
            </a:r>
            <a:r>
              <a:rPr lang="en-US" sz="2800" dirty="0">
                <a:latin typeface="Arial" panose="020B0604020202020204" pitchFamily="34" charset="0"/>
                <a:ea typeface="Century Gothic" charset="0"/>
              </a:rPr>
              <a:t> EIC</a:t>
            </a:r>
          </a:p>
          <a:p>
            <a:r>
              <a:rPr lang="en-US" sz="2800" dirty="0">
                <a:latin typeface="Arial" panose="020B0604020202020204" pitchFamily="34" charset="0"/>
                <a:ea typeface="Century Gothic" charset="0"/>
              </a:rPr>
              <a:t>Test the limits of lifetime scaling vs. laser spot size</a:t>
            </a:r>
          </a:p>
          <a:p>
            <a:r>
              <a:rPr lang="en-US" sz="2800" dirty="0">
                <a:latin typeface="Arial" panose="020B0604020202020204" pitchFamily="34" charset="0"/>
                <a:ea typeface="Century Gothic" charset="0"/>
              </a:rPr>
              <a:t>Test biasing anode positively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378287" y="3609920"/>
            <a:ext cx="8989742" cy="2720902"/>
            <a:chOff x="154258" y="3645737"/>
            <a:chExt cx="8989742" cy="272090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3022" y="3645737"/>
              <a:ext cx="2533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(-130kV, 0-1.5mA, 0-3pC)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42308" y="4066098"/>
              <a:ext cx="19138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Deliver beam here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(Faraday cup)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72053" y="5720308"/>
              <a:ext cx="2498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Vary the laser beam size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(f=499 MHz, 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US" baseline="-250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t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 ~ 50 </a:t>
              </a:r>
              <a:r>
                <a:rPr lang="en-US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ps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1371956" y="4992689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071152" y="4140449"/>
              <a:ext cx="3154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and radiation levels along beam line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8917" y="1028754"/>
            <a:ext cx="3914078" cy="2674228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8BFE3-2682-764A-9203-A5C90DC38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</p:spTree>
    <p:extLst>
      <p:ext uri="{BB962C8B-B14F-4D97-AF65-F5344CB8AC3E}">
        <p14:creationId xmlns:p14="http://schemas.microsoft.com/office/powerpoint/2010/main" val="839655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>
                <a:latin typeface="Arial" panose="020B0604020202020204" pitchFamily="34" charset="0"/>
              </a:rPr>
              <a:t>GaAs/</a:t>
            </a:r>
            <a:r>
              <a:rPr lang="en-US" sz="3200" b="0" dirty="0" err="1">
                <a:latin typeface="Arial" panose="020B0604020202020204" pitchFamily="34" charset="0"/>
              </a:rPr>
              <a:t>GaAsP</a:t>
            </a:r>
            <a:r>
              <a:rPr lang="en-US" sz="3200" b="0" dirty="0">
                <a:latin typeface="Arial" panose="020B0604020202020204" pitchFamily="34" charset="0"/>
              </a:rPr>
              <a:t> charge lifetime at mA Current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31081"/>
            <a:ext cx="11285837" cy="6026919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CEBAF charge lifetime improves with larger laser spot size, as expected, but eventually beam size becomes “too large” 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Small amounts of </a:t>
            </a:r>
            <a:r>
              <a:rPr lang="en-US" dirty="0" err="1">
                <a:latin typeface="Arial" panose="020B0604020202020204" pitchFamily="34" charset="0"/>
                <a:ea typeface="Century Gothic" charset="0"/>
              </a:rPr>
              <a:t>beamloss</a:t>
            </a:r>
            <a:r>
              <a:rPr lang="en-US" dirty="0">
                <a:latin typeface="Arial" panose="020B0604020202020204" pitchFamily="34" charset="0"/>
                <a:ea typeface="Century Gothic" charset="0"/>
              </a:rPr>
              <a:t> adversely impact lifetime – to reap the reward of large laser spot size, no </a:t>
            </a:r>
            <a:r>
              <a:rPr lang="en-US" dirty="0" err="1">
                <a:latin typeface="Arial" panose="020B0604020202020204" pitchFamily="34" charset="0"/>
                <a:ea typeface="Century Gothic" charset="0"/>
              </a:rPr>
              <a:t>beamloss</a:t>
            </a:r>
            <a:r>
              <a:rPr lang="en-US" dirty="0">
                <a:latin typeface="Arial" panose="020B0604020202020204" pitchFamily="34" charset="0"/>
                <a:ea typeface="Century Gothic" charset="0"/>
              </a:rPr>
              <a:t> allowed!!  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Must consider intended and unintended photoemission….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24201" y="2460685"/>
            <a:ext cx="8163891" cy="3928080"/>
            <a:chOff x="380034" y="828290"/>
            <a:chExt cx="8163891" cy="3928080"/>
          </a:xfrm>
        </p:grpSpPr>
        <p:pic>
          <p:nvPicPr>
            <p:cNvPr id="7" name="Picture 2" descr="C:\Users\poelker\AppData\Local\Temp\life_v_area_1000_1500_expFit.jpe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34" y="828290"/>
              <a:ext cx="8163891" cy="3928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841536" y="1854200"/>
              <a:ext cx="7515064" cy="475449"/>
              <a:chOff x="841536" y="1854200"/>
              <a:chExt cx="7515064" cy="475449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841536" y="1867984"/>
                <a:ext cx="239661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1 mA for 4.7 days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841536" y="1854200"/>
                <a:ext cx="7515064" cy="12700"/>
              </a:xfrm>
              <a:prstGeom prst="line">
                <a:avLst/>
              </a:prstGeom>
              <a:ln w="349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1017176" y="2723595"/>
              <a:ext cx="1366745" cy="1626508"/>
              <a:chOff x="1017176" y="2723595"/>
              <a:chExt cx="1366745" cy="162650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155700" y="3023554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155700" y="2723595"/>
                <a:ext cx="12282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1mA(2007)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017176" y="3949758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042576" y="3980771"/>
                <a:ext cx="12282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4mA(2011)</a:t>
                </a:r>
              </a:p>
            </p:txBody>
          </p:sp>
        </p:grpSp>
        <p:sp>
          <p:nvSpPr>
            <p:cNvPr id="10" name="Left-Right Arrow 9"/>
            <p:cNvSpPr/>
            <p:nvPr/>
          </p:nvSpPr>
          <p:spPr>
            <a:xfrm>
              <a:off x="841536" y="3221705"/>
              <a:ext cx="1266664" cy="728053"/>
            </a:xfrm>
            <a:prstGeom prst="leftRightArrow">
              <a:avLst/>
            </a:pr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CEBAF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401" y="2485706"/>
            <a:ext cx="3185569" cy="3816046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690E819-C1E2-0543-B9E2-C43291B32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</p:spTree>
    <p:extLst>
      <p:ext uri="{BB962C8B-B14F-4D97-AF65-F5344CB8AC3E}">
        <p14:creationId xmlns:p14="http://schemas.microsoft.com/office/powerpoint/2010/main" val="393383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>
                <a:latin typeface="Arial" panose="020B0604020202020204" pitchFamily="34" charset="0"/>
              </a:rPr>
              <a:t>Detecting beam loss: x-ray detectors and ion pumps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7579" y="4130622"/>
            <a:ext cx="2387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We always use ion pumps as beam loss monitors, but in this study, beamline pressure appeared constant</a:t>
            </a:r>
          </a:p>
        </p:txBody>
      </p:sp>
      <p:sp>
        <p:nvSpPr>
          <p:cNvPr id="8" name="Rectangle 7"/>
          <p:cNvSpPr/>
          <p:nvPr/>
        </p:nvSpPr>
        <p:spPr>
          <a:xfrm>
            <a:off x="567578" y="1160687"/>
            <a:ext cx="28184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X-ray monitors detect low level beam loss, sensitive to ~ 1 to 5 </a:t>
            </a:r>
            <a:r>
              <a:rPr lang="en-US" dirty="0" err="1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loss –</a:t>
            </a:r>
          </a:p>
          <a:p>
            <a:r>
              <a:rPr lang="en-US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Even this level of </a:t>
            </a:r>
            <a:r>
              <a:rPr lang="en-US" dirty="0" err="1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beamloss</a:t>
            </a:r>
            <a:r>
              <a:rPr lang="en-US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adversely impacts lifetime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37952E1-A6B3-A049-886F-FE4D60CCD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C84B8-4AFD-E945-AF42-DCA951BE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150" y="846844"/>
            <a:ext cx="6726266" cy="57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07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32918" y="4119327"/>
            <a:ext cx="8835082" cy="22284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Residual gas in the photo-gun or adjacent beam line may be ionized by the electron beam</a:t>
            </a:r>
          </a:p>
          <a:p>
            <a:r>
              <a:rPr lang="en-US" dirty="0"/>
              <a:t>These ions may strike the photocathode, generate secondary electrons or x-rays, and desorb gas from surfaces; </a:t>
            </a:r>
            <a:r>
              <a:rPr lang="en-US" u="sng" dirty="0"/>
              <a:t>all leading to a reduction of the photocathode quantum efficiency (QE)</a:t>
            </a:r>
            <a:r>
              <a:rPr lang="en-US" dirty="0"/>
              <a:t>.</a:t>
            </a:r>
          </a:p>
          <a:p>
            <a:r>
              <a:rPr lang="en-US" dirty="0"/>
              <a:t>A positively biased anode should improve photocathode lifetime by limiting ion back-bombardment of the GaAs photocathode.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2908297" y="884384"/>
            <a:ext cx="6684325" cy="3115356"/>
            <a:chOff x="428099" y="1166703"/>
            <a:chExt cx="6684325" cy="311535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099" y="1166703"/>
              <a:ext cx="6521104" cy="3115356"/>
            </a:xfrm>
            <a:prstGeom prst="rect">
              <a:avLst/>
            </a:prstGeom>
          </p:spPr>
        </p:pic>
        <p:grpSp>
          <p:nvGrpSpPr>
            <p:cNvPr id="81" name="Group 80"/>
            <p:cNvGrpSpPr/>
            <p:nvPr/>
          </p:nvGrpSpPr>
          <p:grpSpPr>
            <a:xfrm>
              <a:off x="3529926" y="1809869"/>
              <a:ext cx="3582498" cy="2020075"/>
              <a:chOff x="2840578" y="1383754"/>
              <a:chExt cx="3582498" cy="2020075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2840578" y="1383754"/>
                <a:ext cx="3582498" cy="2020075"/>
                <a:chOff x="2937325" y="2549140"/>
                <a:chExt cx="3302605" cy="1922709"/>
              </a:xfrm>
            </p:grpSpPr>
            <p:cxnSp>
              <p:nvCxnSpPr>
                <p:cNvPr id="9" name="Straight Arrow Connector 8"/>
                <p:cNvCxnSpPr/>
                <p:nvPr/>
              </p:nvCxnSpPr>
              <p:spPr>
                <a:xfrm flipH="1">
                  <a:off x="3819603" y="3678600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H="1">
                  <a:off x="4200524" y="3809844"/>
                  <a:ext cx="2286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flipH="1">
                  <a:off x="3517824" y="3584543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" name="Group 10"/>
                <p:cNvGrpSpPr/>
                <p:nvPr/>
              </p:nvGrpSpPr>
              <p:grpSpPr>
                <a:xfrm>
                  <a:off x="2937325" y="2549140"/>
                  <a:ext cx="3302605" cy="1922709"/>
                  <a:chOff x="2937325" y="2549140"/>
                  <a:chExt cx="3302605" cy="1922709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F2DA644F-06C2-4F0E-ADA3-26C2684ED59E}"/>
                      </a:ext>
                    </a:extLst>
                  </p:cNvPr>
                  <p:cNvGrpSpPr/>
                  <p:nvPr/>
                </p:nvGrpSpPr>
                <p:grpSpPr>
                  <a:xfrm>
                    <a:off x="2937325" y="2549140"/>
                    <a:ext cx="3158674" cy="1922709"/>
                    <a:chOff x="2937325" y="2549140"/>
                    <a:chExt cx="3158674" cy="1922709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7E19D13C-C0E2-4EFE-82EC-12CB0ACEDF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37325" y="2549140"/>
                      <a:ext cx="3158674" cy="1922709"/>
                      <a:chOff x="2937325" y="2549140"/>
                      <a:chExt cx="3158674" cy="1922709"/>
                    </a:xfrm>
                  </p:grpSpPr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115B2CDB-8C30-40DB-A091-515E6F0597A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44148" y="2549140"/>
                        <a:ext cx="1210502" cy="3515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US" kern="0" dirty="0">
                            <a:solidFill>
                              <a:prstClr val="black"/>
                            </a:solidFill>
                          </a:rPr>
                          <a:t>Anode</a:t>
                        </a:r>
                      </a:p>
                    </p:txBody>
                  </p:sp>
                  <p:grpSp>
                    <p:nvGrpSpPr>
                      <p:cNvPr id="54" name="Group 53">
                        <a:extLst>
                          <a:ext uri="{FF2B5EF4-FFF2-40B4-BE49-F238E27FC236}">
                            <a16:creationId xmlns:a16="http://schemas.microsoft.com/office/drawing/2014/main" id="{6E36E4A5-D853-4D50-9421-0C5EB65CCB5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71849" y="3571718"/>
                        <a:ext cx="2724150" cy="900131"/>
                        <a:chOff x="3371850" y="3682361"/>
                        <a:chExt cx="2724150" cy="900131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F6F0FB10-3FB3-4B0C-A83A-2D43543CF9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371850" y="4067175"/>
                          <a:ext cx="2724150" cy="379083"/>
                          <a:chOff x="3371850" y="4067175"/>
                          <a:chExt cx="2724150" cy="379083"/>
                        </a:xfrm>
                      </p:grpSpPr>
                      <p:cxnSp>
                        <p:nvCxnSpPr>
                          <p:cNvPr id="77" name="Straight Arrow Connector 76">
                            <a:extLst>
                              <a:ext uri="{FF2B5EF4-FFF2-40B4-BE49-F238E27FC236}">
                                <a16:creationId xmlns:a16="http://schemas.microsoft.com/office/drawing/2014/main" id="{D4772AA7-749A-47EC-9B61-102516BF41F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371850" y="4067175"/>
                            <a:ext cx="2724150" cy="0"/>
                          </a:xfrm>
                          <a:prstGeom prst="straightConnector1">
                            <a:avLst/>
                          </a:prstGeom>
                          <a:noFill/>
                          <a:ln w="92075" cap="flat" cmpd="sng" algn="ctr">
                            <a:solidFill>
                              <a:srgbClr val="4472C4"/>
                            </a:solidFill>
                            <a:prstDash val="solid"/>
                            <a:miter lim="800000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78" name="TextBox 77">
                            <a:extLst>
                              <a:ext uri="{FF2B5EF4-FFF2-40B4-BE49-F238E27FC236}">
                                <a16:creationId xmlns:a16="http://schemas.microsoft.com/office/drawing/2014/main" id="{A02C24CC-E832-48B2-A323-2F4F137AA45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09975" y="4094727"/>
                            <a:ext cx="1123950" cy="35153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>
                              <a:defRPr/>
                            </a:pPr>
                            <a:r>
                              <a:rPr lang="en-US" kern="0" dirty="0">
                                <a:solidFill>
                                  <a:srgbClr val="0070C0"/>
                                </a:solidFill>
                              </a:rPr>
                              <a:t>e-beam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C9474C95-5AB2-482D-A262-66D4A6838C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975" y="377379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59" name="Oval 58">
                          <a:extLst>
                            <a:ext uri="{FF2B5EF4-FFF2-40B4-BE49-F238E27FC236}">
                              <a16:creationId xmlns:a16="http://schemas.microsoft.com/office/drawing/2014/main" id="{47B41EE6-BF36-4BC3-BD8A-E30DAA9DDC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86200" y="3874768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0" name="Oval 59">
                          <a:extLst>
                            <a:ext uri="{FF2B5EF4-FFF2-40B4-BE49-F238E27FC236}">
                              <a16:creationId xmlns:a16="http://schemas.microsoft.com/office/drawing/2014/main" id="{E880F6C9-A26F-4111-8D2E-FD6E7C7108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4800" y="377379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 dirty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1" name="Oval 60">
                          <a:extLst>
                            <a:ext uri="{FF2B5EF4-FFF2-40B4-BE49-F238E27FC236}">
                              <a16:creationId xmlns:a16="http://schemas.microsoft.com/office/drawing/2014/main" id="{24BB0B25-F22C-478E-9AAB-77DA772280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9050" y="3682361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2" name="Oval 61">
                          <a:extLst>
                            <a:ext uri="{FF2B5EF4-FFF2-40B4-BE49-F238E27FC236}">
                              <a16:creationId xmlns:a16="http://schemas.microsoft.com/office/drawing/2014/main" id="{37C9D70E-2B7B-4B3F-A851-1685AE23EA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81400" y="438437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3" name="Oval 62">
                          <a:extLst>
                            <a:ext uri="{FF2B5EF4-FFF2-40B4-BE49-F238E27FC236}">
                              <a16:creationId xmlns:a16="http://schemas.microsoft.com/office/drawing/2014/main" id="{2A9D2D79-DD24-475A-AE69-4624E33298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53703" y="444119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4" name="Oval 63">
                          <a:extLst>
                            <a:ext uri="{FF2B5EF4-FFF2-40B4-BE49-F238E27FC236}">
                              <a16:creationId xmlns:a16="http://schemas.microsoft.com/office/drawing/2014/main" id="{E0A9EC09-D84A-4EB7-9876-6DFE62F0AD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6750" y="3897627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5" name="Oval 64">
                          <a:extLst>
                            <a:ext uri="{FF2B5EF4-FFF2-40B4-BE49-F238E27FC236}">
                              <a16:creationId xmlns:a16="http://schemas.microsoft.com/office/drawing/2014/main" id="{B6FAC9E9-DCDB-4286-A925-EA388719C0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81400" y="4213864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6" name="Oval 65">
                          <a:extLst>
                            <a:ext uri="{FF2B5EF4-FFF2-40B4-BE49-F238E27FC236}">
                              <a16:creationId xmlns:a16="http://schemas.microsoft.com/office/drawing/2014/main" id="{9DEA530F-F60C-46DD-BE21-84A9B312EA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43375" y="446405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7" name="Oval 66">
                          <a:extLst>
                            <a:ext uri="{FF2B5EF4-FFF2-40B4-BE49-F238E27FC236}">
                              <a16:creationId xmlns:a16="http://schemas.microsoft.com/office/drawing/2014/main" id="{1EEB821F-134E-4D73-874C-76810A5386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01258" y="3796658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8" name="Oval 67">
                          <a:extLst>
                            <a:ext uri="{FF2B5EF4-FFF2-40B4-BE49-F238E27FC236}">
                              <a16:creationId xmlns:a16="http://schemas.microsoft.com/office/drawing/2014/main" id="{FBB2D2C0-2C69-48A7-9810-7D61E968AB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9833" y="4401067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9" name="Oval 68">
                          <a:extLst>
                            <a:ext uri="{FF2B5EF4-FFF2-40B4-BE49-F238E27FC236}">
                              <a16:creationId xmlns:a16="http://schemas.microsoft.com/office/drawing/2014/main" id="{9567A90C-35DF-49D4-8243-F3832285D6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0930" y="3750939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70" name="Oval 69">
                          <a:extLst>
                            <a:ext uri="{FF2B5EF4-FFF2-40B4-BE49-F238E27FC236}">
                              <a16:creationId xmlns:a16="http://schemas.microsoft.com/office/drawing/2014/main" id="{44FA2AB1-98E7-4478-A36D-4890EC61B5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39396" y="431483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71" name="Oval 70">
                          <a:extLst>
                            <a:ext uri="{FF2B5EF4-FFF2-40B4-BE49-F238E27FC236}">
                              <a16:creationId xmlns:a16="http://schemas.microsoft.com/office/drawing/2014/main" id="{93B3BF14-6930-4AD4-BBAE-B239267A69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5558" y="4191005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72" name="Oval 71">
                          <a:extLst>
                            <a:ext uri="{FF2B5EF4-FFF2-40B4-BE49-F238E27FC236}">
                              <a16:creationId xmlns:a16="http://schemas.microsoft.com/office/drawing/2014/main" id="{A0BBAE2D-0DF6-486E-B9BC-87B3CB44C5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3696" y="3874767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73" name="Oval 72">
                          <a:extLst>
                            <a:ext uri="{FF2B5EF4-FFF2-40B4-BE49-F238E27FC236}">
                              <a16:creationId xmlns:a16="http://schemas.microsoft.com/office/drawing/2014/main" id="{E0A74D38-AF52-4DBE-8B58-73D97660C5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52905" y="3796658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74" name="Oval 73">
                          <a:extLst>
                            <a:ext uri="{FF2B5EF4-FFF2-40B4-BE49-F238E27FC236}">
                              <a16:creationId xmlns:a16="http://schemas.microsoft.com/office/drawing/2014/main" id="{4A106852-C13E-4BE6-B2E6-97117EA9C5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3800" y="453677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75" name="Oval 74">
                          <a:extLst>
                            <a:ext uri="{FF2B5EF4-FFF2-40B4-BE49-F238E27FC236}">
                              <a16:creationId xmlns:a16="http://schemas.microsoft.com/office/drawing/2014/main" id="{B3FB3D78-19E6-4AF1-BE27-43C90AE9FB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51637" y="4213863"/>
                          <a:ext cx="57150" cy="45719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en-US" kern="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</p:grpSp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A633220F-DDB4-4FEE-B952-5F347E76FBD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937325" y="2697223"/>
                        <a:ext cx="1210502" cy="3515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US" kern="0" dirty="0">
                            <a:solidFill>
                              <a:prstClr val="black"/>
                            </a:solidFill>
                          </a:rPr>
                          <a:t>Cathode</a:t>
                        </a:r>
                      </a:p>
                    </p:txBody>
                  </p:sp>
                </p:grpSp>
                <p:cxnSp>
                  <p:nvCxnSpPr>
                    <p:cNvPr id="52" name="Straight Arrow Connector 51">
                      <a:extLst>
                        <a:ext uri="{FF2B5EF4-FFF2-40B4-BE49-F238E27FC236}">
                          <a16:creationId xmlns:a16="http://schemas.microsoft.com/office/drawing/2014/main" id="{6C209497-1F08-418E-9396-00D5F539A4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241633" y="2975320"/>
                      <a:ext cx="170207" cy="294080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53" name="Straight Arrow Connector 52">
                      <a:extLst>
                        <a:ext uri="{FF2B5EF4-FFF2-40B4-BE49-F238E27FC236}">
                          <a16:creationId xmlns:a16="http://schemas.microsoft.com/office/drawing/2014/main" id="{2DD0A83B-70B7-446F-92A3-C3469313C1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733647" y="2870325"/>
                      <a:ext cx="1" cy="340503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</p:grp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1BD97D82-E775-4413-A080-333DCC8BFF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1877" y="3301565"/>
                    <a:ext cx="914400" cy="3515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kern="0" dirty="0">
                        <a:solidFill>
                          <a:srgbClr val="FF0000"/>
                        </a:solidFill>
                      </a:rPr>
                      <a:t>Ions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EA83B89B-3718-4B79-900D-3265360D9D77}"/>
                      </a:ext>
                    </a:extLst>
                  </p:cNvPr>
                  <p:cNvSpPr txBox="1"/>
                  <p:nvPr/>
                </p:nvSpPr>
                <p:spPr>
                  <a:xfrm>
                    <a:off x="5325530" y="3399877"/>
                    <a:ext cx="914400" cy="3515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kern="0" dirty="0">
                        <a:solidFill>
                          <a:srgbClr val="FF0000"/>
                        </a:solidFill>
                      </a:rPr>
                      <a:t>Ions</a:t>
                    </a:r>
                  </a:p>
                </p:txBody>
              </p:sp>
            </p:grpSp>
          </p:grpSp>
          <p:cxnSp>
            <p:nvCxnSpPr>
              <p:cNvPr id="80" name="Straight Arrow Connector 79"/>
              <p:cNvCxnSpPr/>
              <p:nvPr/>
            </p:nvCxnSpPr>
            <p:spPr>
              <a:xfrm flipH="1">
                <a:off x="3621895" y="3279400"/>
                <a:ext cx="24797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45687FF4-439F-8349-BA32-9D7CA459B89A}"/>
              </a:ext>
            </a:extLst>
          </p:cNvPr>
          <p:cNvSpPr txBox="1">
            <a:spLocks/>
          </p:cNvSpPr>
          <p:nvPr/>
        </p:nvSpPr>
        <p:spPr>
          <a:xfrm>
            <a:off x="411893" y="239629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>
                <a:latin typeface="Arial" panose="020B0604020202020204" pitchFamily="34" charset="0"/>
              </a:rPr>
              <a:t>Motivation: Ion back-bombardment leads to QE reduction</a:t>
            </a:r>
          </a:p>
        </p:txBody>
      </p:sp>
      <p:sp>
        <p:nvSpPr>
          <p:cNvPr id="76" name="Footer Placeholder 3">
            <a:extLst>
              <a:ext uri="{FF2B5EF4-FFF2-40B4-BE49-F238E27FC236}">
                <a16:creationId xmlns:a16="http://schemas.microsoft.com/office/drawing/2014/main" id="{E9377D15-70EB-614D-9B6C-7E769CEA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A11B0-755E-E448-BB8B-8D8CF9705937}"/>
              </a:ext>
            </a:extLst>
          </p:cNvPr>
          <p:cNvSpPr txBox="1"/>
          <p:nvPr/>
        </p:nvSpPr>
        <p:spPr>
          <a:xfrm>
            <a:off x="0" y="732557"/>
            <a:ext cx="207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J. </a:t>
            </a:r>
            <a:r>
              <a:rPr lang="en-US" dirty="0" err="1"/>
              <a:t>Yoskowitz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130kVCathode_0VAnode_IonDistribution_1mm_Extended_result_shortened">
            <a:hlinkClick r:id="" action="ppaction://media"/>
            <a:extLst>
              <a:ext uri="{FF2B5EF4-FFF2-40B4-BE49-F238E27FC236}">
                <a16:creationId xmlns:a16="http://schemas.microsoft.com/office/drawing/2014/main" id="{6A577674-3756-704E-9BFA-3B5D9B1A51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6664" y="1090274"/>
            <a:ext cx="5068959" cy="2286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402F45-4909-C746-885E-A572CA496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2019, Sendai October 28 – November 1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BF071-A980-F840-A768-4591B7B8E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9F23ED-6603-6742-8B58-7BE815FE4EC3}"/>
              </a:ext>
            </a:extLst>
          </p:cNvPr>
          <p:cNvGrpSpPr>
            <a:grpSpLocks noChangeAspect="1"/>
          </p:cNvGrpSpPr>
          <p:nvPr/>
        </p:nvGrpSpPr>
        <p:grpSpPr>
          <a:xfrm>
            <a:off x="72514" y="1308682"/>
            <a:ext cx="3272103" cy="1696338"/>
            <a:chOff x="428099" y="1166703"/>
            <a:chExt cx="6596025" cy="31153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BDEB3D-D5DB-E049-9835-FC45BED1C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099" y="1166703"/>
              <a:ext cx="6521104" cy="311535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E76C71-8901-BD40-9C83-52925412F1A2}"/>
                </a:ext>
              </a:extLst>
            </p:cNvPr>
            <p:cNvGrpSpPr/>
            <p:nvPr/>
          </p:nvGrpSpPr>
          <p:grpSpPr>
            <a:xfrm>
              <a:off x="4001274" y="2600396"/>
              <a:ext cx="3022850" cy="1229547"/>
              <a:chOff x="3311926" y="2174281"/>
              <a:chExt cx="3022850" cy="122954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6D61BF2-ABB2-B941-9650-A37C5E8A4F4A}"/>
                  </a:ext>
                </a:extLst>
              </p:cNvPr>
              <p:cNvGrpSpPr/>
              <p:nvPr/>
            </p:nvGrpSpPr>
            <p:grpSpPr>
              <a:xfrm>
                <a:off x="3311926" y="2174281"/>
                <a:ext cx="3022850" cy="1229547"/>
                <a:chOff x="3371849" y="3301565"/>
                <a:chExt cx="2786682" cy="1170284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18B3BCF0-46E8-E542-BBBC-E66AFAE617F8}"/>
                    </a:ext>
                  </a:extLst>
                </p:cNvPr>
                <p:cNvCxnSpPr/>
                <p:nvPr/>
              </p:nvCxnSpPr>
              <p:spPr>
                <a:xfrm flipH="1">
                  <a:off x="3819603" y="3678600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68E908CD-355A-BA4C-B226-EF93B8511316}"/>
                    </a:ext>
                  </a:extLst>
                </p:cNvPr>
                <p:cNvCxnSpPr/>
                <p:nvPr/>
              </p:nvCxnSpPr>
              <p:spPr>
                <a:xfrm flipH="1">
                  <a:off x="4200524" y="3809844"/>
                  <a:ext cx="2286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325A39B8-5F36-754F-BA2C-A9D71863F98C}"/>
                    </a:ext>
                  </a:extLst>
                </p:cNvPr>
                <p:cNvCxnSpPr/>
                <p:nvPr/>
              </p:nvCxnSpPr>
              <p:spPr>
                <a:xfrm flipH="1">
                  <a:off x="3517824" y="3584543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60EEDE7-3DB8-894E-9293-4D0B5D703608}"/>
                    </a:ext>
                  </a:extLst>
                </p:cNvPr>
                <p:cNvGrpSpPr/>
                <p:nvPr/>
              </p:nvGrpSpPr>
              <p:grpSpPr>
                <a:xfrm>
                  <a:off x="3371849" y="3301565"/>
                  <a:ext cx="2786682" cy="1170284"/>
                  <a:chOff x="3371849" y="3301565"/>
                  <a:chExt cx="2786682" cy="1170284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38D54F8E-AD63-6F49-AF3E-BE99111FABAF}"/>
                      </a:ext>
                    </a:extLst>
                  </p:cNvPr>
                  <p:cNvGrpSpPr/>
                  <p:nvPr/>
                </p:nvGrpSpPr>
                <p:grpSpPr>
                  <a:xfrm>
                    <a:off x="3371849" y="3571718"/>
                    <a:ext cx="2658064" cy="900131"/>
                    <a:chOff x="3371850" y="3682361"/>
                    <a:chExt cx="2658065" cy="900131"/>
                  </a:xfrm>
                </p:grpSpPr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840923C0-E8FD-2147-8200-0295BCD4FF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1850" y="4067175"/>
                      <a:ext cx="2658065" cy="404148"/>
                      <a:chOff x="3371850" y="4067175"/>
                      <a:chExt cx="2658065" cy="404148"/>
                    </a:xfrm>
                  </p:grpSpPr>
                  <p:cxnSp>
                    <p:nvCxnSpPr>
                      <p:cNvPr id="37" name="Straight Arrow Connector 36">
                        <a:extLst>
                          <a:ext uri="{FF2B5EF4-FFF2-40B4-BE49-F238E27FC236}">
                            <a16:creationId xmlns:a16="http://schemas.microsoft.com/office/drawing/2014/main" id="{4EAB7406-5CEE-5C4F-A169-4B3A80A9BA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371850" y="4067175"/>
                        <a:ext cx="2658065" cy="0"/>
                      </a:xfrm>
                      <a:prstGeom prst="straightConnector1">
                        <a:avLst/>
                      </a:prstGeom>
                      <a:noFill/>
                      <a:ln w="41275" cap="flat" cmpd="sng" algn="ctr">
                        <a:solidFill>
                          <a:srgbClr val="4472C4"/>
                        </a:solidFill>
                        <a:prstDash val="solid"/>
                        <a:miter lim="800000"/>
                        <a:tailEnd type="triangle"/>
                      </a:ln>
                      <a:effectLst/>
                    </p:spPr>
                  </p:cxnSp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B54D5EAD-D040-9C4D-AE1A-D91DCCC972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09975" y="4094727"/>
                        <a:ext cx="1123949" cy="3765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</a:rPr>
                          <a:t>e-beam</a:t>
                        </a:r>
                      </a:p>
                    </p:txBody>
                  </p:sp>
                </p:grpSp>
                <p:sp>
                  <p:nvSpPr>
                    <p:cNvPr id="19" name="Oval 18">
                      <a:extLst>
                        <a:ext uri="{FF2B5EF4-FFF2-40B4-BE49-F238E27FC236}">
                          <a16:creationId xmlns:a16="http://schemas.microsoft.com/office/drawing/2014/main" id="{AB4BDF8F-5699-1443-B79E-B5E3372D9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75" y="37737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" name="Oval 19">
                      <a:extLst>
                        <a:ext uri="{FF2B5EF4-FFF2-40B4-BE49-F238E27FC236}">
                          <a16:creationId xmlns:a16="http://schemas.microsoft.com/office/drawing/2014/main" id="{7F8031B4-A0BC-6442-BBE9-0F59F2763A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86200" y="387476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id="{3EB7ABF2-C5FE-494D-9460-D0E05BA342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4800" y="37737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" name="Oval 21">
                      <a:extLst>
                        <a:ext uri="{FF2B5EF4-FFF2-40B4-BE49-F238E27FC236}">
                          <a16:creationId xmlns:a16="http://schemas.microsoft.com/office/drawing/2014/main" id="{1E81B6B9-B306-8B43-B6CF-C46C321B9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9050" y="3682361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Oval 22">
                      <a:extLst>
                        <a:ext uri="{FF2B5EF4-FFF2-40B4-BE49-F238E27FC236}">
                          <a16:creationId xmlns:a16="http://schemas.microsoft.com/office/drawing/2014/main" id="{2A0B5E94-D8D0-734D-8C25-458129E7C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1400" y="438437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Oval 23">
                      <a:extLst>
                        <a:ext uri="{FF2B5EF4-FFF2-40B4-BE49-F238E27FC236}">
                          <a16:creationId xmlns:a16="http://schemas.microsoft.com/office/drawing/2014/main" id="{BD1764F7-AAD2-644B-8CA6-2A0DD487C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3703" y="44411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FF9C2768-CA05-6E48-8725-C1922D3D86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6750" y="389762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9DB0D996-73AE-B043-A02E-304CEBCB5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1400" y="4213864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431008EA-A865-5D4E-A4D7-8CE258B15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3375" y="446405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338371EF-3B1C-C04F-8B9A-95CCE6B1DB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1258" y="379665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69FCA614-7AB5-A64F-A864-BEC7C35034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9833" y="440106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8C40F654-0411-C748-A9EF-3400F72958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0930" y="375093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D23F98CE-D1BC-234E-BD77-251145E97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9396" y="431483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8054AE9A-C8E8-7D46-AC2D-C9F613759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5558" y="4191005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F0EB4513-42FF-FE47-9D89-7D36F8E089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3696" y="387476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23DB04DC-6321-EB45-9D26-05CB6D8A8F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905" y="379665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33ABDE16-B682-B148-B1AA-C357085F82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33800" y="453677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7B35FE77-7A12-8143-A1FA-CB5F8B8463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1637" y="421386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759243D-74B6-DC44-8E3E-2E1CB6ED0D01}"/>
                      </a:ext>
                    </a:extLst>
                  </p:cNvPr>
                  <p:cNvSpPr txBox="1"/>
                  <p:nvPr/>
                </p:nvSpPr>
                <p:spPr>
                  <a:xfrm>
                    <a:off x="3941877" y="3301565"/>
                    <a:ext cx="914400" cy="3765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rPr>
                      <a:t>Ions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4DE75A03-DFEF-AB4D-AE68-CD603731CDDF}"/>
                      </a:ext>
                    </a:extLst>
                  </p:cNvPr>
                  <p:cNvSpPr txBox="1"/>
                  <p:nvPr/>
                </p:nvSpPr>
                <p:spPr>
                  <a:xfrm>
                    <a:off x="5244131" y="3375175"/>
                    <a:ext cx="914400" cy="3765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rPr>
                      <a:t>Ions</a:t>
                    </a:r>
                  </a:p>
                </p:txBody>
              </p:sp>
            </p:grp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40BE44D-35A9-E948-8368-256315E197A6}"/>
                  </a:ext>
                </a:extLst>
              </p:cNvPr>
              <p:cNvCxnSpPr/>
              <p:nvPr/>
            </p:nvCxnSpPr>
            <p:spPr>
              <a:xfrm flipH="1">
                <a:off x="3621895" y="3279400"/>
                <a:ext cx="24797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6C1C1F9-CDD9-2E4C-A743-61D506D2A36B}"/>
              </a:ext>
            </a:extLst>
          </p:cNvPr>
          <p:cNvGrpSpPr>
            <a:grpSpLocks noChangeAspect="1"/>
          </p:cNvGrpSpPr>
          <p:nvPr/>
        </p:nvGrpSpPr>
        <p:grpSpPr>
          <a:xfrm>
            <a:off x="71132" y="4107287"/>
            <a:ext cx="3236319" cy="1696338"/>
            <a:chOff x="428099" y="1166703"/>
            <a:chExt cx="6523890" cy="3115356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90727BBA-ABD8-0243-B87C-7A3AA2019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099" y="1166703"/>
              <a:ext cx="6521104" cy="3115356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EA483D6-C45D-B046-88C3-A145510CE520}"/>
                </a:ext>
              </a:extLst>
            </p:cNvPr>
            <p:cNvGrpSpPr/>
            <p:nvPr/>
          </p:nvGrpSpPr>
          <p:grpSpPr>
            <a:xfrm>
              <a:off x="4001274" y="2600396"/>
              <a:ext cx="2950715" cy="1229547"/>
              <a:chOff x="3311926" y="2174281"/>
              <a:chExt cx="2950715" cy="1229547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68582BEF-10D9-394B-9D09-7FC2F88C9EFD}"/>
                  </a:ext>
                </a:extLst>
              </p:cNvPr>
              <p:cNvGrpSpPr/>
              <p:nvPr/>
            </p:nvGrpSpPr>
            <p:grpSpPr>
              <a:xfrm>
                <a:off x="3311926" y="2174281"/>
                <a:ext cx="2950715" cy="1229547"/>
                <a:chOff x="3371849" y="3301565"/>
                <a:chExt cx="2720181" cy="1170284"/>
              </a:xfrm>
            </p:grpSpPr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E40F6D95-5934-2549-B1CF-9DEA8CC97123}"/>
                    </a:ext>
                  </a:extLst>
                </p:cNvPr>
                <p:cNvCxnSpPr/>
                <p:nvPr/>
              </p:nvCxnSpPr>
              <p:spPr>
                <a:xfrm flipH="1">
                  <a:off x="3819603" y="3678600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A3F61765-43F6-034A-B90F-C07CE00068B7}"/>
                    </a:ext>
                  </a:extLst>
                </p:cNvPr>
                <p:cNvCxnSpPr/>
                <p:nvPr/>
              </p:nvCxnSpPr>
              <p:spPr>
                <a:xfrm flipH="1">
                  <a:off x="4200524" y="3809844"/>
                  <a:ext cx="2286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98E44AB7-2F59-984A-A123-676732ECE75D}"/>
                    </a:ext>
                  </a:extLst>
                </p:cNvPr>
                <p:cNvCxnSpPr/>
                <p:nvPr/>
              </p:nvCxnSpPr>
              <p:spPr>
                <a:xfrm flipH="1">
                  <a:off x="3517824" y="3584543"/>
                  <a:ext cx="24454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145444EC-BF08-3A4E-A483-21860F09ADDC}"/>
                    </a:ext>
                  </a:extLst>
                </p:cNvPr>
                <p:cNvGrpSpPr/>
                <p:nvPr/>
              </p:nvGrpSpPr>
              <p:grpSpPr>
                <a:xfrm>
                  <a:off x="3371849" y="3301565"/>
                  <a:ext cx="2720181" cy="1170284"/>
                  <a:chOff x="3371849" y="3301565"/>
                  <a:chExt cx="2720181" cy="1170284"/>
                </a:xfrm>
              </p:grpSpPr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B16DE79E-EE0D-C445-B670-526A6ED23CA2}"/>
                      </a:ext>
                    </a:extLst>
                  </p:cNvPr>
                  <p:cNvGrpSpPr/>
                  <p:nvPr/>
                </p:nvGrpSpPr>
                <p:grpSpPr>
                  <a:xfrm>
                    <a:off x="3371849" y="3522160"/>
                    <a:ext cx="2658064" cy="949689"/>
                    <a:chOff x="3371850" y="3632803"/>
                    <a:chExt cx="2658065" cy="949689"/>
                  </a:xfrm>
                </p:grpSpPr>
                <p:grpSp>
                  <p:nvGrpSpPr>
                    <p:cNvPr id="101" name="Group 100">
                      <a:extLst>
                        <a:ext uri="{FF2B5EF4-FFF2-40B4-BE49-F238E27FC236}">
                          <a16:creationId xmlns:a16="http://schemas.microsoft.com/office/drawing/2014/main" id="{06AD68F9-25EF-934C-8F03-CE8BFD4F74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1850" y="4067175"/>
                      <a:ext cx="2658065" cy="404148"/>
                      <a:chOff x="3371850" y="4067175"/>
                      <a:chExt cx="2658065" cy="404148"/>
                    </a:xfrm>
                  </p:grpSpPr>
                  <p:cxnSp>
                    <p:nvCxnSpPr>
                      <p:cNvPr id="120" name="Straight Arrow Connector 119">
                        <a:extLst>
                          <a:ext uri="{FF2B5EF4-FFF2-40B4-BE49-F238E27FC236}">
                            <a16:creationId xmlns:a16="http://schemas.microsoft.com/office/drawing/2014/main" id="{C3B7E724-AEB9-004A-95CF-9BEFA4EA16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371850" y="4067175"/>
                        <a:ext cx="2658065" cy="0"/>
                      </a:xfrm>
                      <a:prstGeom prst="straightConnector1">
                        <a:avLst/>
                      </a:prstGeom>
                      <a:noFill/>
                      <a:ln w="41275" cap="flat" cmpd="sng" algn="ctr">
                        <a:solidFill>
                          <a:srgbClr val="4472C4"/>
                        </a:solidFill>
                        <a:prstDash val="solid"/>
                        <a:miter lim="800000"/>
                        <a:tailEnd type="triangle"/>
                      </a:ln>
                      <a:effectLst/>
                    </p:spPr>
                  </p:cxnSp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817AEFC3-93FF-AE4A-B9DC-4F6866D00A5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09975" y="4094727"/>
                        <a:ext cx="1123949" cy="3765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</a:rPr>
                          <a:t>e-beam</a:t>
                        </a:r>
                      </a:p>
                    </p:txBody>
                  </p:sp>
                </p:grpSp>
                <p:sp>
                  <p:nvSpPr>
                    <p:cNvPr id="102" name="Oval 101">
                      <a:extLst>
                        <a:ext uri="{FF2B5EF4-FFF2-40B4-BE49-F238E27FC236}">
                          <a16:creationId xmlns:a16="http://schemas.microsoft.com/office/drawing/2014/main" id="{821E3598-3EE7-2548-9451-18BB08E42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75" y="37737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55E92424-65BD-A745-8E89-682F4E1FC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86200" y="387476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" name="Oval 103">
                      <a:extLst>
                        <a:ext uri="{FF2B5EF4-FFF2-40B4-BE49-F238E27FC236}">
                          <a16:creationId xmlns:a16="http://schemas.microsoft.com/office/drawing/2014/main" id="{C682BE23-465C-174B-B97C-55A3BA5D5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4800" y="37737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" name="Oval 104">
                      <a:extLst>
                        <a:ext uri="{FF2B5EF4-FFF2-40B4-BE49-F238E27FC236}">
                          <a16:creationId xmlns:a16="http://schemas.microsoft.com/office/drawing/2014/main" id="{03B27309-7F4C-5A43-9F1E-430F896922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9050" y="3682361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" name="Oval 105">
                      <a:extLst>
                        <a:ext uri="{FF2B5EF4-FFF2-40B4-BE49-F238E27FC236}">
                          <a16:creationId xmlns:a16="http://schemas.microsoft.com/office/drawing/2014/main" id="{EA03A552-69D0-EE42-9B6E-CBA17362FE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1400" y="438437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Oval 106">
                      <a:extLst>
                        <a:ext uri="{FF2B5EF4-FFF2-40B4-BE49-F238E27FC236}">
                          <a16:creationId xmlns:a16="http://schemas.microsoft.com/office/drawing/2014/main" id="{29AC36E6-8D47-FF42-81C8-77E36C9A86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3703" y="444119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EF04AC0B-1BA3-574D-B74C-1C1C74DD1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6750" y="389762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" name="Oval 108">
                      <a:extLst>
                        <a:ext uri="{FF2B5EF4-FFF2-40B4-BE49-F238E27FC236}">
                          <a16:creationId xmlns:a16="http://schemas.microsoft.com/office/drawing/2014/main" id="{05B8C54E-5034-144E-B6EC-A51504672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1400" y="4213864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0C6B6803-E606-A44D-9073-F081557B60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3375" y="4464059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A4F5EA5D-A3C6-E74A-931E-E6EF6A4482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1258" y="379665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2528C5DD-0C80-9B4E-9DEF-D58623E1C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9833" y="440106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644A6632-FF8F-2E43-B0A0-5494EC370D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6600" y="363280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Oval 113">
                      <a:extLst>
                        <a:ext uri="{FF2B5EF4-FFF2-40B4-BE49-F238E27FC236}">
                          <a16:creationId xmlns:a16="http://schemas.microsoft.com/office/drawing/2014/main" id="{E1758AE6-A011-274B-9A4A-A8DFEB83E9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9396" y="431483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Oval 114">
                      <a:extLst>
                        <a:ext uri="{FF2B5EF4-FFF2-40B4-BE49-F238E27FC236}">
                          <a16:creationId xmlns:a16="http://schemas.microsoft.com/office/drawing/2014/main" id="{87700302-DEDF-1349-AC3C-DDCE59723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5558" y="4191005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Oval 115">
                      <a:extLst>
                        <a:ext uri="{FF2B5EF4-FFF2-40B4-BE49-F238E27FC236}">
                          <a16:creationId xmlns:a16="http://schemas.microsoft.com/office/drawing/2014/main" id="{64A54AEF-7C10-9541-B427-818678362B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3696" y="3874767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Oval 116">
                      <a:extLst>
                        <a:ext uri="{FF2B5EF4-FFF2-40B4-BE49-F238E27FC236}">
                          <a16:creationId xmlns:a16="http://schemas.microsoft.com/office/drawing/2014/main" id="{A7A45CC2-009D-6A46-B7D7-D7F4C5E73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905" y="3796658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8" name="Oval 117">
                      <a:extLst>
                        <a:ext uri="{FF2B5EF4-FFF2-40B4-BE49-F238E27FC236}">
                          <a16:creationId xmlns:a16="http://schemas.microsoft.com/office/drawing/2014/main" id="{C833E510-40FA-934D-A6D1-75A5C0C0D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33800" y="453677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9" name="Oval 118">
                      <a:extLst>
                        <a:ext uri="{FF2B5EF4-FFF2-40B4-BE49-F238E27FC236}">
                          <a16:creationId xmlns:a16="http://schemas.microsoft.com/office/drawing/2014/main" id="{1E48F2E2-413C-B248-88C0-6426B6379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1637" y="4213863"/>
                      <a:ext cx="57150" cy="4571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6543CB1A-27B4-8C4F-85A3-8732205E54DC}"/>
                      </a:ext>
                    </a:extLst>
                  </p:cNvPr>
                  <p:cNvSpPr txBox="1"/>
                  <p:nvPr/>
                </p:nvSpPr>
                <p:spPr>
                  <a:xfrm>
                    <a:off x="3941877" y="3301565"/>
                    <a:ext cx="914400" cy="3765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rPr>
                      <a:t>Ions</a:t>
                    </a:r>
                  </a:p>
                </p:txBody>
              </p:sp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A9030C1A-CBC1-6149-B705-DD903102A02E}"/>
                      </a:ext>
                    </a:extLst>
                  </p:cNvPr>
                  <p:cNvSpPr txBox="1"/>
                  <p:nvPr/>
                </p:nvSpPr>
                <p:spPr>
                  <a:xfrm>
                    <a:off x="5333718" y="3375175"/>
                    <a:ext cx="758312" cy="3765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rPr>
                      <a:t>Ions</a:t>
                    </a:r>
                  </a:p>
                </p:txBody>
              </p:sp>
            </p:grpSp>
          </p:grp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0D51FCE2-00C6-5844-93AA-804BE321B2B3}"/>
                  </a:ext>
                </a:extLst>
              </p:cNvPr>
              <p:cNvCxnSpPr/>
              <p:nvPr/>
            </p:nvCxnSpPr>
            <p:spPr>
              <a:xfrm flipH="1">
                <a:off x="3621895" y="3279400"/>
                <a:ext cx="24797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563BA96-3C36-8243-A5BB-1DDE3845E248}"/>
              </a:ext>
            </a:extLst>
          </p:cNvPr>
          <p:cNvCxnSpPr/>
          <p:nvPr/>
        </p:nvCxnSpPr>
        <p:spPr>
          <a:xfrm>
            <a:off x="2883125" y="5331123"/>
            <a:ext cx="1371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1CA75F0-4F4D-BE43-AD54-EAD17F021D4D}"/>
              </a:ext>
            </a:extLst>
          </p:cNvPr>
          <p:cNvCxnSpPr/>
          <p:nvPr/>
        </p:nvCxnSpPr>
        <p:spPr>
          <a:xfrm>
            <a:off x="2847252" y="5461906"/>
            <a:ext cx="1371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4545BA59-876C-7148-9BCA-846892F881A2}"/>
              </a:ext>
            </a:extLst>
          </p:cNvPr>
          <p:cNvCxnSpPr/>
          <p:nvPr/>
        </p:nvCxnSpPr>
        <p:spPr>
          <a:xfrm>
            <a:off x="2842835" y="5115784"/>
            <a:ext cx="1371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02D91054-645F-054C-9797-BAAC17C4BC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624" y="4013897"/>
            <a:ext cx="2940856" cy="2194560"/>
          </a:xfrm>
          <a:prstGeom prst="rect">
            <a:avLst/>
          </a:prstGeom>
        </p:spPr>
      </p:pic>
      <p:pic>
        <p:nvPicPr>
          <p:cNvPr id="126" name="130kVCathode_1000VAnode_IonDistribution_1mm_Extended_result_shortened">
            <a:hlinkClick r:id="" action="ppaction://media"/>
            <a:extLst>
              <a:ext uri="{FF2B5EF4-FFF2-40B4-BE49-F238E27FC236}">
                <a16:creationId xmlns:a16="http://schemas.microsoft.com/office/drawing/2014/main" id="{C0C82D87-EC68-744F-849E-97BEE41307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7355" y="3977959"/>
            <a:ext cx="5068268" cy="228600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58C78AFC-B3A0-0441-823F-10D0B35536F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930" y="1135994"/>
            <a:ext cx="2926080" cy="2194560"/>
          </a:xfrm>
          <a:prstGeom prst="rect">
            <a:avLst/>
          </a:prstGeom>
        </p:spPr>
      </p:pic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0D10DBCE-F5F5-9649-8683-801B776DC8FE}"/>
              </a:ext>
            </a:extLst>
          </p:cNvPr>
          <p:cNvCxnSpPr>
            <a:cxnSpLocks/>
          </p:cNvCxnSpPr>
          <p:nvPr/>
        </p:nvCxnSpPr>
        <p:spPr>
          <a:xfrm>
            <a:off x="5109866" y="1240325"/>
            <a:ext cx="0" cy="174530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8A8A434-9431-8343-8D5A-52ADD131310C}"/>
              </a:ext>
            </a:extLst>
          </p:cNvPr>
          <p:cNvCxnSpPr>
            <a:cxnSpLocks/>
          </p:cNvCxnSpPr>
          <p:nvPr/>
        </p:nvCxnSpPr>
        <p:spPr>
          <a:xfrm>
            <a:off x="5100813" y="4123012"/>
            <a:ext cx="0" cy="174530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itle 1">
            <a:extLst>
              <a:ext uri="{FF2B5EF4-FFF2-40B4-BE49-F238E27FC236}">
                <a16:creationId xmlns:a16="http://schemas.microsoft.com/office/drawing/2014/main" id="{E0D90134-48AE-3C43-B71C-F59536EB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29600"/>
            <a:ext cx="11285837" cy="487490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Arial" panose="020B0604020202020204" pitchFamily="34" charset="0"/>
              </a:rPr>
              <a:t>GPT Ion Tracking of CEBAF Gun with Anode Bias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BBB8599-D94A-6642-A65D-814DC0E33F7E}"/>
              </a:ext>
            </a:extLst>
          </p:cNvPr>
          <p:cNvSpPr txBox="1"/>
          <p:nvPr/>
        </p:nvSpPr>
        <p:spPr>
          <a:xfrm>
            <a:off x="708243" y="229879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-130 kV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C3D3AAB-1051-B64D-9BCC-91E353B4EAD5}"/>
              </a:ext>
            </a:extLst>
          </p:cNvPr>
          <p:cNvSpPr txBox="1"/>
          <p:nvPr/>
        </p:nvSpPr>
        <p:spPr>
          <a:xfrm>
            <a:off x="712941" y="511117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-130 kV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55D9E7D-057F-6147-BE09-2B6DECEC3D5A}"/>
              </a:ext>
            </a:extLst>
          </p:cNvPr>
          <p:cNvSpPr txBox="1"/>
          <p:nvPr/>
        </p:nvSpPr>
        <p:spPr>
          <a:xfrm>
            <a:off x="2245582" y="171072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kV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2709AD5-9B51-E840-A1B1-BA5090B9A8D4}"/>
              </a:ext>
            </a:extLst>
          </p:cNvPr>
          <p:cNvSpPr txBox="1"/>
          <p:nvPr/>
        </p:nvSpPr>
        <p:spPr>
          <a:xfrm>
            <a:off x="2281521" y="4489583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+1 kV</a:t>
            </a: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7CBB19B0-B649-0B41-899A-FDDDE09D0202}"/>
              </a:ext>
            </a:extLst>
          </p:cNvPr>
          <p:cNvCxnSpPr/>
          <p:nvPr/>
        </p:nvCxnSpPr>
        <p:spPr>
          <a:xfrm flipH="1">
            <a:off x="2703487" y="2553777"/>
            <a:ext cx="1230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937188A1-CA6C-864B-9B5A-9B5F0F4E0B28}"/>
              </a:ext>
            </a:extLst>
          </p:cNvPr>
          <p:cNvCxnSpPr/>
          <p:nvPr/>
        </p:nvCxnSpPr>
        <p:spPr>
          <a:xfrm flipH="1">
            <a:off x="2875506" y="2372713"/>
            <a:ext cx="1230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B834D36-B602-484E-B2C1-99B5ACA7F8D1}"/>
              </a:ext>
            </a:extLst>
          </p:cNvPr>
          <p:cNvCxnSpPr/>
          <p:nvPr/>
        </p:nvCxnSpPr>
        <p:spPr>
          <a:xfrm flipH="1">
            <a:off x="2830238" y="2626207"/>
            <a:ext cx="1230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CD828CEA-8B70-024A-8286-100D60E98678}"/>
              </a:ext>
            </a:extLst>
          </p:cNvPr>
          <p:cNvSpPr txBox="1"/>
          <p:nvPr/>
        </p:nvSpPr>
        <p:spPr>
          <a:xfrm>
            <a:off x="0" y="730477"/>
            <a:ext cx="207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J. </a:t>
            </a:r>
            <a:r>
              <a:rPr lang="en-US" dirty="0" err="1"/>
              <a:t>Yoskowitz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0E6EC1-EFA2-CD49-B03D-FE7B1ECA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2019, Sendai October 28 – November 1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1E802-93FA-D345-8331-871AC48E4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528F59-EF21-FA41-BBE7-1186AD6652F2}"/>
              </a:ext>
            </a:extLst>
          </p:cNvPr>
          <p:cNvSpPr txBox="1">
            <a:spLocks/>
          </p:cNvSpPr>
          <p:nvPr/>
        </p:nvSpPr>
        <p:spPr>
          <a:xfrm>
            <a:off x="411893" y="239629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>
                <a:latin typeface="Arial" panose="020B0604020202020204" pitchFamily="34" charset="0"/>
              </a:rPr>
              <a:t>Charge lifetime of CEBAF photocathode vs anode bias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A468C9-20BF-7147-B763-DFA53AD29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952"/>
            <a:ext cx="6521245" cy="3612584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B0B7520-7198-4E43-A0BC-F0D761623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921780"/>
              </p:ext>
            </p:extLst>
          </p:nvPr>
        </p:nvGraphicFramePr>
        <p:xfrm>
          <a:off x="6702681" y="2020930"/>
          <a:ext cx="5271321" cy="132047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92979">
                  <a:extLst>
                    <a:ext uri="{9D8B030D-6E8A-4147-A177-3AD203B41FA5}">
                      <a16:colId xmlns:a16="http://schemas.microsoft.com/office/drawing/2014/main" val="3292649724"/>
                    </a:ext>
                  </a:extLst>
                </a:gridCol>
                <a:gridCol w="930618">
                  <a:extLst>
                    <a:ext uri="{9D8B030D-6E8A-4147-A177-3AD203B41FA5}">
                      <a16:colId xmlns:a16="http://schemas.microsoft.com/office/drawing/2014/main" val="1572390933"/>
                    </a:ext>
                  </a:extLst>
                </a:gridCol>
                <a:gridCol w="1286728">
                  <a:extLst>
                    <a:ext uri="{9D8B030D-6E8A-4147-A177-3AD203B41FA5}">
                      <a16:colId xmlns:a16="http://schemas.microsoft.com/office/drawing/2014/main" val="420577943"/>
                    </a:ext>
                  </a:extLst>
                </a:gridCol>
                <a:gridCol w="1281388">
                  <a:extLst>
                    <a:ext uri="{9D8B030D-6E8A-4147-A177-3AD203B41FA5}">
                      <a16:colId xmlns:a16="http://schemas.microsoft.com/office/drawing/2014/main" val="865777297"/>
                    </a:ext>
                  </a:extLst>
                </a:gridCol>
                <a:gridCol w="1279608">
                  <a:extLst>
                    <a:ext uri="{9D8B030D-6E8A-4147-A177-3AD203B41FA5}">
                      <a16:colId xmlns:a16="http://schemas.microsoft.com/office/drawing/2014/main" val="598244116"/>
                    </a:ext>
                  </a:extLst>
                </a:gridCol>
              </a:tblGrid>
              <a:tr h="26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Region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Anode Bias (V)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Laser A Lifetime (C)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Laser B Lifetime (C)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Laser C Lifetime (C)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498341"/>
                  </a:ext>
                </a:extLst>
              </a:tr>
              <a:tr h="26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181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± 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161 ± 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169 ± 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710550"/>
                  </a:ext>
                </a:extLst>
              </a:tr>
              <a:tr h="26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424 ± 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392 ± 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346 ± 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86536"/>
                  </a:ext>
                </a:extLst>
              </a:tr>
              <a:tr h="26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288 ± 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304 ± 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297 ±</a:t>
                      </a:r>
                      <a:r>
                        <a:rPr lang="en-US" sz="1200" u="none" strike="noStrike" baseline="0" dirty="0">
                          <a:effectLst/>
                        </a:rPr>
                        <a:t> 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97317"/>
                  </a:ext>
                </a:extLst>
              </a:tr>
              <a:tr h="2640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303 ± 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302 ± 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314 ± 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512060"/>
                  </a:ext>
                </a:extLst>
              </a:tr>
            </a:tbl>
          </a:graphicData>
        </a:graphic>
      </p:graphicFrame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3317AB59-0882-5444-A089-2D586493EBF3}"/>
              </a:ext>
            </a:extLst>
          </p:cNvPr>
          <p:cNvSpPr txBox="1">
            <a:spLocks/>
          </p:cNvSpPr>
          <p:nvPr/>
        </p:nvSpPr>
        <p:spPr>
          <a:xfrm>
            <a:off x="2246515" y="4985369"/>
            <a:ext cx="8549459" cy="107877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Charge lifetime improved with biased anode by ~2x over first ~125 C of the test</a:t>
            </a:r>
          </a:p>
          <a:p>
            <a:r>
              <a:rPr lang="en-US" sz="1800" dirty="0"/>
              <a:t>Interestingly lifetime increased, but not as much, over second ~125 C of the test</a:t>
            </a:r>
          </a:p>
          <a:p>
            <a:r>
              <a:rPr lang="en-US" sz="1800" dirty="0"/>
              <a:t>On average the lifetime </a:t>
            </a:r>
            <a:r>
              <a:rPr lang="en-US" sz="1800" b="1" dirty="0"/>
              <a:t>improved by ~50% over the 3 month </a:t>
            </a:r>
            <a:r>
              <a:rPr lang="en-US" sz="1800" dirty="0"/>
              <a:t>run period.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65384A-8A1E-044C-A236-58D404F8B3EE}"/>
              </a:ext>
            </a:extLst>
          </p:cNvPr>
          <p:cNvSpPr txBox="1"/>
          <p:nvPr/>
        </p:nvSpPr>
        <p:spPr>
          <a:xfrm>
            <a:off x="0" y="739532"/>
            <a:ext cx="207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J. </a:t>
            </a:r>
            <a:r>
              <a:rPr lang="en-US" dirty="0" err="1"/>
              <a:t>Yoskowitz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787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F177F-F8A6-DA4F-AAB9-3C0867A8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2019, Sendai October 28 – November 1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92A7E-E122-2E42-9198-47D35967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564874-1A4D-B341-970A-BE91CA545CB8}"/>
              </a:ext>
            </a:extLst>
          </p:cNvPr>
          <p:cNvSpPr txBox="1">
            <a:spLocks/>
          </p:cNvSpPr>
          <p:nvPr/>
        </p:nvSpPr>
        <p:spPr>
          <a:xfrm>
            <a:off x="350262" y="221522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>
                <a:latin typeface="Arial" panose="020B0604020202020204" pitchFamily="34" charset="0"/>
              </a:rPr>
              <a:t>Higher voltage GaAs </a:t>
            </a:r>
            <a:r>
              <a:rPr lang="en-US" sz="3200" b="0" dirty="0" err="1">
                <a:latin typeface="Arial" panose="020B0604020202020204" pitchFamily="34" charset="0"/>
              </a:rPr>
              <a:t>photoguns</a:t>
            </a:r>
            <a:endParaRPr lang="en-US" sz="3200" b="0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9B1849-A269-4F40-8B57-0A67EB4B4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464" y="1451594"/>
            <a:ext cx="3502424" cy="4102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6ADDF9-520A-984D-B22F-54FD98110AC9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030" y="1810692"/>
            <a:ext cx="4092166" cy="3598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7B9B1-DA41-BC45-9996-5DE8B953ECF9}"/>
              </a:ext>
            </a:extLst>
          </p:cNvPr>
          <p:cNvSpPr txBox="1"/>
          <p:nvPr/>
        </p:nvSpPr>
        <p:spPr>
          <a:xfrm>
            <a:off x="1823889" y="972822"/>
            <a:ext cx="321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kV </a:t>
            </a:r>
            <a:r>
              <a:rPr lang="en-US" dirty="0" err="1"/>
              <a:t>cERL</a:t>
            </a:r>
            <a:r>
              <a:rPr lang="en-US" dirty="0"/>
              <a:t> KEK GaAs </a:t>
            </a:r>
            <a:r>
              <a:rPr lang="en-US" dirty="0" err="1"/>
              <a:t>Photogun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E85C9-DD53-8C4B-9C51-08CC1927862A}"/>
              </a:ext>
            </a:extLst>
          </p:cNvPr>
          <p:cNvSpPr txBox="1"/>
          <p:nvPr/>
        </p:nvSpPr>
        <p:spPr>
          <a:xfrm>
            <a:off x="1558464" y="5772723"/>
            <a:ext cx="374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Processed to 539 kV, Operated 500 kV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D01B00-3590-1849-A57C-89A5D000EA57}"/>
              </a:ext>
            </a:extLst>
          </p:cNvPr>
          <p:cNvSpPr txBox="1"/>
          <p:nvPr/>
        </p:nvSpPr>
        <p:spPr>
          <a:xfrm>
            <a:off x="6609030" y="985976"/>
            <a:ext cx="401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kV Magnetized </a:t>
            </a:r>
            <a:r>
              <a:rPr lang="en-US" dirty="0" err="1"/>
              <a:t>JLab</a:t>
            </a:r>
            <a:r>
              <a:rPr lang="en-US" dirty="0"/>
              <a:t> </a:t>
            </a:r>
            <a:r>
              <a:rPr lang="en-US" dirty="0" err="1"/>
              <a:t>CsKSb</a:t>
            </a:r>
            <a:r>
              <a:rPr lang="en-US" dirty="0"/>
              <a:t> </a:t>
            </a:r>
            <a:r>
              <a:rPr lang="en-US" dirty="0" err="1"/>
              <a:t>Photogun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EC3DEA-9354-0843-8FD3-AF50127119BA}"/>
              </a:ext>
            </a:extLst>
          </p:cNvPr>
          <p:cNvSpPr txBox="1"/>
          <p:nvPr/>
        </p:nvSpPr>
        <p:spPr>
          <a:xfrm>
            <a:off x="6745734" y="5772723"/>
            <a:ext cx="374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Processed to 360 kV, Operated 300 kV</a:t>
            </a:r>
          </a:p>
        </p:txBody>
      </p:sp>
    </p:spTree>
    <p:extLst>
      <p:ext uri="{BB962C8B-B14F-4D97-AF65-F5344CB8AC3E}">
        <p14:creationId xmlns:p14="http://schemas.microsoft.com/office/powerpoint/2010/main" val="135812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B7BA8-BFAD-484E-8364-730B4288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C3BE58-3284-864F-883D-6B939DC6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Autofit/>
          </a:bodyPr>
          <a:lstStyle/>
          <a:p>
            <a:r>
              <a:rPr lang="en-US" sz="3200" b="0" dirty="0"/>
              <a:t>Progression of </a:t>
            </a:r>
            <a:r>
              <a:rPr lang="en-US" sz="3200" b="0" dirty="0" err="1"/>
              <a:t>JLab</a:t>
            </a:r>
            <a:r>
              <a:rPr lang="en-US" sz="3200" b="0" dirty="0"/>
              <a:t> inverted insulator electrodes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16B9D5-19C4-4B4F-B226-59C978014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183" y="2106398"/>
            <a:ext cx="2369377" cy="31965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E6E13BB-9D23-1A4E-86BF-47D62F2AE55D}"/>
              </a:ext>
            </a:extLst>
          </p:cNvPr>
          <p:cNvSpPr txBox="1"/>
          <p:nvPr/>
        </p:nvSpPr>
        <p:spPr>
          <a:xfrm>
            <a:off x="4072499" y="832438"/>
            <a:ext cx="36252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“Tee with Shed Electrode”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Operated 200 </a:t>
            </a:r>
            <a:r>
              <a:rPr lang="en-US" sz="1400" dirty="0" err="1"/>
              <a:t>keV</a:t>
            </a:r>
            <a:r>
              <a:rPr lang="en-US" sz="1400" dirty="0"/>
              <a:t> at UITF 2019 w/o 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Installed at CEBAF, but FE &gt; 100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Removed because could not eliminate field emission even with Kr processing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0A86B5-CDCE-7643-A932-0CBFA5D2BD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"/>
          <a:stretch/>
        </p:blipFill>
        <p:spPr>
          <a:xfrm rot="5400000">
            <a:off x="359778" y="2588274"/>
            <a:ext cx="3191222" cy="22274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FF889C-2097-1F44-A8B3-545D108AFA47}"/>
              </a:ext>
            </a:extLst>
          </p:cNvPr>
          <p:cNvSpPr txBox="1"/>
          <p:nvPr/>
        </p:nvSpPr>
        <p:spPr>
          <a:xfrm>
            <a:off x="255580" y="832438"/>
            <a:ext cx="3300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“Tee Electrode”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Operated 130 </a:t>
            </a:r>
            <a:r>
              <a:rPr lang="en-US" sz="1400" dirty="0" err="1"/>
              <a:t>keV</a:t>
            </a:r>
            <a:r>
              <a:rPr lang="en-US" sz="1400" dirty="0"/>
              <a:t> at CEBAF 2008-2010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Tested &gt; 150 kV without field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Another candidate for 200 kV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9D6BF-35C6-A84E-B040-62216CCEBE7D}"/>
              </a:ext>
            </a:extLst>
          </p:cNvPr>
          <p:cNvSpPr txBox="1"/>
          <p:nvPr/>
        </p:nvSpPr>
        <p:spPr>
          <a:xfrm>
            <a:off x="104717" y="5756320"/>
            <a:ext cx="1201015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GaAs photo-guns must achieve and maintain XHV vacuum (10</a:t>
            </a:r>
            <a:r>
              <a:rPr lang="en-US" b="1" baseline="30000" dirty="0"/>
              <a:t>-12</a:t>
            </a:r>
            <a:r>
              <a:rPr lang="en-US" b="1" dirty="0"/>
              <a:t> Torr) while at high voltage and while producing beam.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7F6ED3-39B8-E940-B416-304ABEF14FC6}"/>
              </a:ext>
            </a:extLst>
          </p:cNvPr>
          <p:cNvSpPr txBox="1"/>
          <p:nvPr/>
        </p:nvSpPr>
        <p:spPr>
          <a:xfrm>
            <a:off x="8072469" y="832437"/>
            <a:ext cx="3625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“Ball with Shed Electrode 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Reached 360 kV in 70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field emission or vacuum activity 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Reliable operation at 300 kV</a:t>
            </a: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0CD19E30-A8FA-0348-BD29-D1E4AACA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DA187-04D5-EC4A-9515-5D1D2B0D3C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223" y="1934321"/>
            <a:ext cx="2651534" cy="35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0E6B-D49E-0E4D-8B1B-98D2862A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538682" cy="487490"/>
          </a:xfrm>
        </p:spPr>
        <p:txBody>
          <a:bodyPr>
            <a:noAutofit/>
          </a:bodyPr>
          <a:lstStyle/>
          <a:p>
            <a:r>
              <a:rPr lang="en-US" sz="3200" b="0" dirty="0"/>
              <a:t>Progression of </a:t>
            </a:r>
            <a:r>
              <a:rPr lang="en-US" sz="3200" b="0" dirty="0" err="1"/>
              <a:t>JLab</a:t>
            </a:r>
            <a:r>
              <a:rPr lang="en-US" sz="3200" b="0" dirty="0"/>
              <a:t> high voltage insulators and connections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44A18-15C4-3A43-9C0E-C8295DC3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17F5C0-A5B0-CD4A-A86C-7681FECD2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295" y="3302078"/>
            <a:ext cx="7562089" cy="3555922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441BAD-62A7-4C43-934D-23CBD041F2B8}"/>
              </a:ext>
            </a:extLst>
          </p:cNvPr>
          <p:cNvSpPr txBox="1">
            <a:spLocks/>
          </p:cNvSpPr>
          <p:nvPr/>
        </p:nvSpPr>
        <p:spPr bwMode="auto">
          <a:xfrm>
            <a:off x="85848" y="987589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A9468-4563-CE4E-A8EF-742A67A59875}"/>
              </a:ext>
            </a:extLst>
          </p:cNvPr>
          <p:cNvSpPr txBox="1"/>
          <p:nvPr/>
        </p:nvSpPr>
        <p:spPr>
          <a:xfrm>
            <a:off x="3767399" y="861582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GTS Gun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143D928-BB0A-914C-A932-FE9264199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7"/>
          <a:stretch/>
        </p:blipFill>
        <p:spPr bwMode="auto">
          <a:xfrm>
            <a:off x="321168" y="1770240"/>
            <a:ext cx="2265436" cy="198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C8686CE-5ED3-884B-A58A-21AB8F525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4167" y="1315930"/>
            <a:ext cx="2651120" cy="232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62DC74-B4B4-5F4C-BF15-F41398FC04FC}"/>
              </a:ext>
            </a:extLst>
          </p:cNvPr>
          <p:cNvSpPr txBox="1"/>
          <p:nvPr/>
        </p:nvSpPr>
        <p:spPr>
          <a:xfrm>
            <a:off x="7609185" y="875516"/>
            <a:ext cx="4422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The next step: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400 kV R&amp;D !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1618B1B-57FB-6C41-8DB3-6BEF2BADD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46336" y="1252728"/>
            <a:ext cx="2645664" cy="34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5E593-E864-164D-A004-51B3CA91076B}"/>
              </a:ext>
            </a:extLst>
          </p:cNvPr>
          <p:cNvSpPr txBox="1"/>
          <p:nvPr/>
        </p:nvSpPr>
        <p:spPr>
          <a:xfrm>
            <a:off x="2943061" y="6007608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R28 200kV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DCFCFA-8FE5-1B47-ABBC-828D0EB7CF1C}"/>
              </a:ext>
            </a:extLst>
          </p:cNvPr>
          <p:cNvSpPr txBox="1"/>
          <p:nvPr/>
        </p:nvSpPr>
        <p:spPr>
          <a:xfrm>
            <a:off x="4890735" y="6012832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R30 300kV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914409-8DE1-EC42-B923-557D9D41BB5B}"/>
              </a:ext>
            </a:extLst>
          </p:cNvPr>
          <p:cNvSpPr txBox="1"/>
          <p:nvPr/>
        </p:nvSpPr>
        <p:spPr>
          <a:xfrm>
            <a:off x="7167155" y="6149558"/>
            <a:ext cx="2281645" cy="64633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350kV commercial cable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2D9361-6EAC-8D4D-91F0-D0EA2B6AE523}"/>
              </a:ext>
            </a:extLst>
          </p:cNvPr>
          <p:cNvCxnSpPr>
            <a:cxnSpLocks/>
          </p:cNvCxnSpPr>
          <p:nvPr/>
        </p:nvCxnSpPr>
        <p:spPr>
          <a:xfrm>
            <a:off x="6528816" y="4517136"/>
            <a:ext cx="0" cy="1316736"/>
          </a:xfrm>
          <a:prstGeom prst="straightConnector1">
            <a:avLst/>
          </a:prstGeom>
          <a:ln w="19050">
            <a:solidFill>
              <a:srgbClr val="FFFF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BAC725-6B4E-744B-BD88-0E7C47D25F89}"/>
              </a:ext>
            </a:extLst>
          </p:cNvPr>
          <p:cNvSpPr txBox="1"/>
          <p:nvPr/>
        </p:nvSpPr>
        <p:spPr>
          <a:xfrm rot="16200000">
            <a:off x="6114287" y="5026152"/>
            <a:ext cx="57259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12"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8F8A60-0E23-924F-89B9-6572D9A7159C}"/>
              </a:ext>
            </a:extLst>
          </p:cNvPr>
          <p:cNvSpPr txBox="1"/>
          <p:nvPr/>
        </p:nvSpPr>
        <p:spPr>
          <a:xfrm rot="19353483">
            <a:off x="9509760" y="2816351"/>
            <a:ext cx="2380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CONCEPT !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CAE6D317-2A00-F241-9C7F-AC02B18098BF}"/>
              </a:ext>
            </a:extLst>
          </p:cNvPr>
          <p:cNvSpPr/>
          <p:nvPr/>
        </p:nvSpPr>
        <p:spPr>
          <a:xfrm>
            <a:off x="10140711" y="4851021"/>
            <a:ext cx="1978572" cy="1558488"/>
          </a:xfrm>
          <a:prstGeom prst="wedgeRoundRectCallout">
            <a:avLst>
              <a:gd name="adj1" fmla="val -98607"/>
              <a:gd name="adj2" fmla="val -49090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The idea is to modify commercial epoxy receptacle designed for 350kV cable  to mate with inverted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F80F2271-D264-0E47-AA4E-671A1F199E2B}"/>
              </a:ext>
            </a:extLst>
          </p:cNvPr>
          <p:cNvSpPr/>
          <p:nvPr/>
        </p:nvSpPr>
        <p:spPr>
          <a:xfrm>
            <a:off x="7526397" y="1932342"/>
            <a:ext cx="1826607" cy="1420022"/>
          </a:xfrm>
          <a:prstGeom prst="wedgeRoundRectCallout">
            <a:avLst>
              <a:gd name="adj1" fmla="val -12976"/>
              <a:gd name="adj2" fmla="val 76297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We have 6 of these customized insulators, they do not fit the cable shown below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40630059-8FE0-A04C-9FD6-455B019B334F}"/>
              </a:ext>
            </a:extLst>
          </p:cNvPr>
          <p:cNvSpPr/>
          <p:nvPr/>
        </p:nvSpPr>
        <p:spPr>
          <a:xfrm rot="19918519">
            <a:off x="2422235" y="3465652"/>
            <a:ext cx="374469" cy="1128033"/>
          </a:xfrm>
          <a:prstGeom prst="downArrow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4B3659E-FC47-884F-8433-4DA8A3F6B837}"/>
              </a:ext>
            </a:extLst>
          </p:cNvPr>
          <p:cNvSpPr/>
          <p:nvPr/>
        </p:nvSpPr>
        <p:spPr>
          <a:xfrm>
            <a:off x="5457173" y="3648891"/>
            <a:ext cx="374469" cy="635639"/>
          </a:xfrm>
          <a:prstGeom prst="downArrow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3DF38645-8743-7545-A418-973549981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</p:spTree>
    <p:extLst>
      <p:ext uri="{BB962C8B-B14F-4D97-AF65-F5344CB8AC3E}">
        <p14:creationId xmlns:p14="http://schemas.microsoft.com/office/powerpoint/2010/main" val="11365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4321-7DD5-2148-8D56-49490E02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32862"/>
            <a:ext cx="7068717" cy="487490"/>
          </a:xfrm>
        </p:spPr>
        <p:txBody>
          <a:bodyPr>
            <a:noAutofit/>
          </a:bodyPr>
          <a:lstStyle/>
          <a:p>
            <a:r>
              <a:rPr lang="en-US" sz="3200" b="0" dirty="0"/>
              <a:t>Electron Polarization History at </a:t>
            </a:r>
            <a:r>
              <a:rPr lang="en-US" sz="3200" b="0" dirty="0" err="1"/>
              <a:t>JLab</a:t>
            </a:r>
            <a:endParaRPr lang="en-US" sz="3200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6198B-A2F1-5746-ADE2-1F47C7379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2019, Sendai October 28 – November 1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EE191-CAB9-DF42-8B92-5963994A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06219D1-CBD7-2D43-A292-1F8BA1D2C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058978"/>
              </p:ext>
            </p:extLst>
          </p:nvPr>
        </p:nvGraphicFramePr>
        <p:xfrm>
          <a:off x="111710" y="922865"/>
          <a:ext cx="11927888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1EE87EF-0A88-6B4A-BFBB-53BB4EA6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059" y="1942007"/>
            <a:ext cx="737270" cy="144697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B1BD1F5-6E78-D64F-AF22-B61315C81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664" y="2959099"/>
            <a:ext cx="1250426" cy="167216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3308C7C-C5EE-4C4F-B310-D2423D114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155" y="2758628"/>
            <a:ext cx="2174255" cy="1940371"/>
          </a:xfrm>
          <a:prstGeom prst="rect">
            <a:avLst/>
          </a:prstGeom>
        </p:spPr>
      </p:pic>
      <p:sp>
        <p:nvSpPr>
          <p:cNvPr id="77" name="Down Arrow 76">
            <a:extLst>
              <a:ext uri="{FF2B5EF4-FFF2-40B4-BE49-F238E27FC236}">
                <a16:creationId xmlns:a16="http://schemas.microsoft.com/office/drawing/2014/main" id="{228E3273-BB67-3842-9C70-884413D063FB}"/>
              </a:ext>
            </a:extLst>
          </p:cNvPr>
          <p:cNvSpPr/>
          <p:nvPr/>
        </p:nvSpPr>
        <p:spPr>
          <a:xfrm>
            <a:off x="7188200" y="4368800"/>
            <a:ext cx="296333" cy="524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8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E6A2-0BEC-3B47-9E04-296FEFF5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/>
              <a:t>Roadmap for </a:t>
            </a:r>
            <a:r>
              <a:rPr lang="en-US" sz="3200" b="0" dirty="0" err="1"/>
              <a:t>JLab</a:t>
            </a:r>
            <a:r>
              <a:rPr lang="en-US" sz="3200" b="0" dirty="0"/>
              <a:t> 400 kV inverted </a:t>
            </a:r>
            <a:r>
              <a:rPr lang="en-US" sz="3200" b="0" dirty="0" err="1"/>
              <a:t>photogun</a:t>
            </a:r>
            <a:endParaRPr lang="en-US" sz="3200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0ADB8-060E-A344-A74D-1AF30E14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C309A3-CEDA-9D42-A08F-3547E3A34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03536" y="3466446"/>
            <a:ext cx="2188464" cy="285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B9CBB-34C6-6F4D-A78C-996A7BE2D7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026" y="3545694"/>
            <a:ext cx="2069592" cy="2759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5ABB65-CA0F-5C44-B5E5-00C61A3A89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58213" y="3962019"/>
            <a:ext cx="2752344" cy="206425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02D232B-ED54-2543-8EB9-DE1172887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0088879" y="1197432"/>
            <a:ext cx="2316482" cy="15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51713-D731-594E-B8B8-593341997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7077043" cy="2718977"/>
          </a:xfrm>
        </p:spPr>
        <p:txBody>
          <a:bodyPr>
            <a:normAutofit/>
          </a:bodyPr>
          <a:lstStyle/>
          <a:p>
            <a:r>
              <a:rPr lang="en-US" sz="2000" dirty="0"/>
              <a:t>Can the commercial plugs and receptacles be operated reliably to 400kV?</a:t>
            </a:r>
          </a:p>
          <a:p>
            <a:r>
              <a:rPr lang="en-US" sz="2000" dirty="0"/>
              <a:t>What is the highest voltage limit before breakdown? </a:t>
            </a:r>
          </a:p>
          <a:p>
            <a:r>
              <a:rPr lang="en-US" sz="2000" dirty="0"/>
              <a:t>Our plan is to first design coupling between large inverted insulator (on hand) and commercial 350kV cable plug </a:t>
            </a:r>
          </a:p>
          <a:p>
            <a:r>
              <a:rPr lang="en-US" sz="2000" dirty="0"/>
              <a:t>Then test cable, plug and insulator in SF6-filled chamber using dummy ball electrode and triple junction shield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EDC8B2-66C7-CB41-8843-265EE2858584}"/>
              </a:ext>
            </a:extLst>
          </p:cNvPr>
          <p:cNvSpPr txBox="1">
            <a:spLocks/>
          </p:cNvSpPr>
          <p:nvPr/>
        </p:nvSpPr>
        <p:spPr>
          <a:xfrm>
            <a:off x="135395" y="3779359"/>
            <a:ext cx="3431635" cy="2319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231775" indent="-223838"/>
            <a:r>
              <a:rPr lang="en-US" sz="2000" dirty="0"/>
              <a:t>Design electrode to hold photocathode puck</a:t>
            </a:r>
          </a:p>
          <a:p>
            <a:r>
              <a:rPr lang="en-US" sz="2000" dirty="0"/>
              <a:t>Build and high voltage condition for nominal 400kV operation in vacuum without field emission</a:t>
            </a: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D499637-D5BA-0045-8D61-F158B1E53816}"/>
              </a:ext>
            </a:extLst>
          </p:cNvPr>
          <p:cNvSpPr/>
          <p:nvPr/>
        </p:nvSpPr>
        <p:spPr>
          <a:xfrm rot="10800000">
            <a:off x="9492343" y="1861893"/>
            <a:ext cx="957944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301BFCAC-9486-D14E-B6A4-478A73BE2970}"/>
              </a:ext>
            </a:extLst>
          </p:cNvPr>
          <p:cNvSpPr/>
          <p:nvPr/>
        </p:nvSpPr>
        <p:spPr>
          <a:xfrm>
            <a:off x="3157038" y="4755736"/>
            <a:ext cx="786191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DCD109C-233D-984C-9E82-ECB4B2DB3522}"/>
              </a:ext>
            </a:extLst>
          </p:cNvPr>
          <p:cNvSpPr/>
          <p:nvPr/>
        </p:nvSpPr>
        <p:spPr>
          <a:xfrm>
            <a:off x="7094002" y="931817"/>
            <a:ext cx="658368" cy="2532888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8B584A-9C27-7D40-8521-E5C06B98AA51}"/>
              </a:ext>
            </a:extLst>
          </p:cNvPr>
          <p:cNvSpPr txBox="1"/>
          <p:nvPr/>
        </p:nvSpPr>
        <p:spPr>
          <a:xfrm>
            <a:off x="246887" y="3813048"/>
            <a:ext cx="305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Success? Then: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174C8-83B3-1E4F-8F3D-661AD6DBF7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074" y="820209"/>
            <a:ext cx="1492977" cy="2726048"/>
          </a:xfrm>
          <a:prstGeom prst="rect">
            <a:avLst/>
          </a:prstGeom>
        </p:spPr>
      </p:pic>
      <p:sp>
        <p:nvSpPr>
          <p:cNvPr id="21" name="Left Arrow 20">
            <a:extLst>
              <a:ext uri="{FF2B5EF4-FFF2-40B4-BE49-F238E27FC236}">
                <a16:creationId xmlns:a16="http://schemas.microsoft.com/office/drawing/2014/main" id="{53DAEE35-08D9-7E45-8F6F-A8947425E22D}"/>
              </a:ext>
            </a:extLst>
          </p:cNvPr>
          <p:cNvSpPr/>
          <p:nvPr/>
        </p:nvSpPr>
        <p:spPr>
          <a:xfrm rot="16200000">
            <a:off x="11433593" y="3194195"/>
            <a:ext cx="904603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AB61AAFA-130A-2142-A042-284AAB0E6CAB}"/>
              </a:ext>
            </a:extLst>
          </p:cNvPr>
          <p:cNvSpPr/>
          <p:nvPr/>
        </p:nvSpPr>
        <p:spPr>
          <a:xfrm>
            <a:off x="9544776" y="4376914"/>
            <a:ext cx="786191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80DCB8-0519-E647-89D7-2651B7C039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44018" y="4540807"/>
            <a:ext cx="2007324" cy="920183"/>
          </a:xfrm>
          <a:prstGeom prst="rect">
            <a:avLst/>
          </a:prstGeom>
        </p:spPr>
      </p:pic>
      <p:sp>
        <p:nvSpPr>
          <p:cNvPr id="24" name="Left Arrow 23">
            <a:extLst>
              <a:ext uri="{FF2B5EF4-FFF2-40B4-BE49-F238E27FC236}">
                <a16:creationId xmlns:a16="http://schemas.microsoft.com/office/drawing/2014/main" id="{17A0AFFB-FA26-FE41-B8F5-77C1F4449E91}"/>
              </a:ext>
            </a:extLst>
          </p:cNvPr>
          <p:cNvSpPr/>
          <p:nvPr/>
        </p:nvSpPr>
        <p:spPr>
          <a:xfrm>
            <a:off x="7232650" y="4729610"/>
            <a:ext cx="786191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E3FD1C16-4B7D-CD4F-BE26-0119BFFA599C}"/>
              </a:ext>
            </a:extLst>
          </p:cNvPr>
          <p:cNvSpPr/>
          <p:nvPr/>
        </p:nvSpPr>
        <p:spPr>
          <a:xfrm>
            <a:off x="5591084" y="4803633"/>
            <a:ext cx="786191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1EAF4A5-B16D-154A-B86F-30F49E42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</p:spTree>
    <p:extLst>
      <p:ext uri="{BB962C8B-B14F-4D97-AF65-F5344CB8AC3E}">
        <p14:creationId xmlns:p14="http://schemas.microsoft.com/office/powerpoint/2010/main" val="610476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3BEF0-0F9C-D94B-9CBA-54AD8FD3A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2019, Sendai October 28 – November 1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93A9F-1D40-174C-BC70-FF9B6BFD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291902-6083-DF4C-AD1D-31135BB694B7}"/>
              </a:ext>
            </a:extLst>
          </p:cNvPr>
          <p:cNvSpPr txBox="1">
            <a:spLocks/>
          </p:cNvSpPr>
          <p:nvPr/>
        </p:nvSpPr>
        <p:spPr>
          <a:xfrm>
            <a:off x="411892" y="247903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 err="1"/>
              <a:t>PEPPo</a:t>
            </a:r>
            <a:r>
              <a:rPr lang="en-US" sz="3200" b="0" dirty="0"/>
              <a:t>-II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335855-0FB0-B84C-B83A-D101DE12CFA0}"/>
              </a:ext>
            </a:extLst>
          </p:cNvPr>
          <p:cNvSpPr/>
          <p:nvPr/>
        </p:nvSpPr>
        <p:spPr>
          <a:xfrm>
            <a:off x="180856" y="982301"/>
            <a:ext cx="11624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We have a developed proposal with a detailed 2-3 year work package for the 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simulation and optimization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of a 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polarized positron beam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for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Jlab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63106B-99C4-A84C-898E-BB424F514AFB}"/>
              </a:ext>
            </a:extLst>
          </p:cNvPr>
          <p:cNvSpPr/>
          <p:nvPr/>
        </p:nvSpPr>
        <p:spPr>
          <a:xfrm>
            <a:off x="1597109" y="1808646"/>
            <a:ext cx="8915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DIVERSE SET OF PARENT PARAMETERS</a:t>
            </a:r>
            <a:endParaRPr lang="en-US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Electron Drive Beam 		(energy, intensity, radiation, polarization)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Single- &amp; Double- Targets	(bremsstrahlung and e+/e- converters)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Electron Beam Power		(radiation, activation, thermal management)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Positron Collection		(adiabatic matching, acceleration, optics)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Positron Beam		(emittance, damping, transport, acceleration)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Positron Polarization		(PEPPo concept, self-polarization)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Value			(cost, size, scale)</a:t>
            </a:r>
          </a:p>
          <a:p>
            <a:pPr lvl="1"/>
            <a:endParaRPr lang="en-US" dirty="0"/>
          </a:p>
          <a:p>
            <a:pPr marL="285750" lvl="0" indent="-285750">
              <a:buFont typeface="Wingdings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IMPLEMENT MULTI-OBJECT GENETIC ALGORITHM (MOGA)</a:t>
            </a:r>
            <a:endParaRPr lang="en-US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Principles of biological evolution to optimize multi-dimensioned non-linear problems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Application to modern sophisticated problems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dirty="0"/>
              <a:t>Operating highest brightness high current </a:t>
            </a:r>
            <a:r>
              <a:rPr lang="en-US" dirty="0" err="1"/>
              <a:t>photoinjector</a:t>
            </a:r>
            <a:r>
              <a:rPr lang="en-US" dirty="0"/>
              <a:t> (Cornell)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dirty="0"/>
              <a:t>Design of optimized luminosity for ILC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dirty="0"/>
              <a:t>Optimized design and operating costs of an SRF </a:t>
            </a:r>
            <a:r>
              <a:rPr lang="en-US" dirty="0" err="1"/>
              <a:t>linac</a:t>
            </a:r>
            <a:endParaRPr lang="en-US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JLAB expertise</a:t>
            </a:r>
          </a:p>
        </p:txBody>
      </p:sp>
    </p:spTree>
    <p:extLst>
      <p:ext uri="{BB962C8B-B14F-4D97-AF65-F5344CB8AC3E}">
        <p14:creationId xmlns:p14="http://schemas.microsoft.com/office/powerpoint/2010/main" val="2999062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27F0A-4213-A84E-904A-F5800EAB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2019, Sendai October 28 – November 1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87EE0-1375-EF47-B247-DA969043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DAE7EE-8255-C749-B095-E4FC0F73E7EA}"/>
              </a:ext>
            </a:extLst>
          </p:cNvPr>
          <p:cNvSpPr txBox="1">
            <a:spLocks/>
          </p:cNvSpPr>
          <p:nvPr/>
        </p:nvSpPr>
        <p:spPr>
          <a:xfrm>
            <a:off x="411892" y="247903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 err="1"/>
              <a:t>PEPPo</a:t>
            </a:r>
            <a:r>
              <a:rPr lang="en-US" sz="3200" b="0" dirty="0"/>
              <a:t>-II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31B799-5C81-B247-9D34-D3F46F3C0900}"/>
              </a:ext>
            </a:extLst>
          </p:cNvPr>
          <p:cNvSpPr/>
          <p:nvPr/>
        </p:nvSpPr>
        <p:spPr>
          <a:xfrm>
            <a:off x="180856" y="875814"/>
            <a:ext cx="11624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We seek funding to support an experimental demonstration for positron collection and beam formation at the recently constructed 10 MeV Upgrade Injector Test Facility at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JLab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F8350E-160D-B349-886F-CCB47A1210F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677" y="1891823"/>
            <a:ext cx="5271899" cy="2832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DC7C5-0DA1-E746-9B8F-A080090D903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44" y="2027625"/>
            <a:ext cx="6265212" cy="24266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70CD62-914F-8D4B-97AB-C7533D5A4B5A}"/>
              </a:ext>
            </a:extLst>
          </p:cNvPr>
          <p:cNvSpPr/>
          <p:nvPr/>
        </p:nvSpPr>
        <p:spPr>
          <a:xfrm>
            <a:off x="242485" y="5012681"/>
            <a:ext cx="116246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Many components from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PEPPo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exist or have been offered for loan again; including the possibility to test the quality using the 100 kW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PbBi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target developed at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Niowave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, Inc. (but operated at low-duty factor for UITF testing)</a:t>
            </a:r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80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18032-E74C-B148-B63C-215C9BB5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B96FC-DE06-CE44-8FFB-AC3351A429E6}"/>
              </a:ext>
            </a:extLst>
          </p:cNvPr>
          <p:cNvGrpSpPr/>
          <p:nvPr/>
        </p:nvGrpSpPr>
        <p:grpSpPr>
          <a:xfrm>
            <a:off x="5694050" y="829628"/>
            <a:ext cx="6353299" cy="5612308"/>
            <a:chOff x="1332510" y="855028"/>
            <a:chExt cx="6353299" cy="5612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0BD977-7B81-AE4C-9194-B405E4AC3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2510" y="855028"/>
              <a:ext cx="6353299" cy="56123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46F82D-C99A-7B4B-A044-673915A8DA0E}"/>
                </a:ext>
              </a:extLst>
            </p:cNvPr>
            <p:cNvSpPr/>
            <p:nvPr/>
          </p:nvSpPr>
          <p:spPr>
            <a:xfrm>
              <a:off x="1864722" y="1122072"/>
              <a:ext cx="205378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4ECE51-A673-1846-B476-DADCBD40DFE8}"/>
                </a:ext>
              </a:extLst>
            </p:cNvPr>
            <p:cNvSpPr/>
            <p:nvPr/>
          </p:nvSpPr>
          <p:spPr>
            <a:xfrm>
              <a:off x="2244693" y="1140232"/>
              <a:ext cx="203200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61AABF-1A48-5949-90AA-7D7557FEB853}"/>
              </a:ext>
            </a:extLst>
          </p:cNvPr>
          <p:cNvSpPr txBox="1"/>
          <p:nvPr/>
        </p:nvSpPr>
        <p:spPr>
          <a:xfrm>
            <a:off x="94082" y="1096672"/>
            <a:ext cx="4450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for a 3 GeV spin polarized electron beam over range of target thickness (5mm – 16 mm)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Thicker targets improve yield of lowest energy positrons, and provide a degree of spin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Thinner targets conversely improve yield of highest energy positrons, and with less impact by spin filtering.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E917758-1647-174B-9DF0-4179ED09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49637"/>
              </p:ext>
            </p:extLst>
          </p:nvPr>
        </p:nvGraphicFramePr>
        <p:xfrm>
          <a:off x="1406417" y="4637540"/>
          <a:ext cx="3786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>
                  <a:extLst>
                    <a:ext uri="{9D8B030D-6E8A-4147-A177-3AD203B41FA5}">
                      <a16:colId xmlns:a16="http://schemas.microsoft.com/office/drawing/2014/main" val="102043372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E(e+)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B816F3E-AA5E-124B-83D7-FDDCB6E16C97}"/>
              </a:ext>
            </a:extLst>
          </p:cNvPr>
          <p:cNvSpPr txBox="1"/>
          <p:nvPr/>
        </p:nvSpPr>
        <p:spPr>
          <a:xfrm>
            <a:off x="10446" y="5054168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E(e-)=3 GeV</a:t>
            </a:r>
          </a:p>
          <a:p>
            <a:r>
              <a:rPr lang="en-US" dirty="0"/>
              <a:t>W=16mm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D18CBEE-BC5E-C34A-83BE-716872E5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7CBBCD2-E5DA-624F-B308-636A1F15548E}"/>
              </a:ext>
            </a:extLst>
          </p:cNvPr>
          <p:cNvSpPr txBox="1">
            <a:spLocks/>
          </p:cNvSpPr>
          <p:nvPr/>
        </p:nvSpPr>
        <p:spPr>
          <a:xfrm>
            <a:off x="411892" y="247903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/>
              <a:t>e-driven polarized positron source for ILC</a:t>
            </a:r>
          </a:p>
        </p:txBody>
      </p:sp>
    </p:spTree>
    <p:extLst>
      <p:ext uri="{BB962C8B-B14F-4D97-AF65-F5344CB8AC3E}">
        <p14:creationId xmlns:p14="http://schemas.microsoft.com/office/powerpoint/2010/main" val="488110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560DB-B4D2-B441-9C04-6AD3F896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C97B4-7A97-AA4D-BE98-38D477B25C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500" y="791529"/>
            <a:ext cx="6406117" cy="56678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4F8AB8-AD28-D648-A9A7-07390343ECA6}"/>
              </a:ext>
            </a:extLst>
          </p:cNvPr>
          <p:cNvSpPr/>
          <p:nvPr/>
        </p:nvSpPr>
        <p:spPr>
          <a:xfrm>
            <a:off x="6373138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E93E0-1532-2C41-AB7B-C3318C2E52F1}"/>
              </a:ext>
            </a:extLst>
          </p:cNvPr>
          <p:cNvSpPr txBox="1"/>
          <p:nvPr/>
        </p:nvSpPr>
        <p:spPr>
          <a:xfrm>
            <a:off x="71899" y="941197"/>
            <a:ext cx="4675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lowered, for the same target thickness (16mm).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lower yield, expectedly, preferentially at low positron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high spin polarization at same positron energy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8287BBF-8899-F449-81DE-C17059FCE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58150"/>
              </p:ext>
            </p:extLst>
          </p:nvPr>
        </p:nvGraphicFramePr>
        <p:xfrm>
          <a:off x="1788041" y="3934559"/>
          <a:ext cx="35036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B6B96E-A5B3-D74C-BBB3-107C17E03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357897"/>
              </p:ext>
            </p:extLst>
          </p:nvPr>
        </p:nvGraphicFramePr>
        <p:xfrm>
          <a:off x="1783682" y="5248266"/>
          <a:ext cx="350805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2C51E14-4AA6-DF40-B329-A64F53EB6598}"/>
              </a:ext>
            </a:extLst>
          </p:cNvPr>
          <p:cNvSpPr/>
          <p:nvPr/>
        </p:nvSpPr>
        <p:spPr>
          <a:xfrm>
            <a:off x="6752020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04287-AFAC-9A49-B5FA-DCA0D8B964EE}"/>
              </a:ext>
            </a:extLst>
          </p:cNvPr>
          <p:cNvSpPr txBox="1"/>
          <p:nvPr/>
        </p:nvSpPr>
        <p:spPr>
          <a:xfrm>
            <a:off x="77780" y="4355091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E(e+)=150 MeV</a:t>
            </a:r>
          </a:p>
          <a:p>
            <a:r>
              <a:rPr lang="en-US" dirty="0"/>
              <a:t>W=16mm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D763A-5166-F34A-90DA-3B805D6B9A0F}"/>
              </a:ext>
            </a:extLst>
          </p:cNvPr>
          <p:cNvSpPr txBox="1"/>
          <p:nvPr/>
        </p:nvSpPr>
        <p:spPr>
          <a:xfrm>
            <a:off x="106585" y="5552994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E(e+)=350 MeV</a:t>
            </a:r>
          </a:p>
          <a:p>
            <a:r>
              <a:rPr lang="en-US" dirty="0"/>
              <a:t>W=16mm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91ED4041-A93D-B543-895D-61168117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F730ED-A1D7-C442-B243-3D5F7C15BECE}"/>
              </a:ext>
            </a:extLst>
          </p:cNvPr>
          <p:cNvSpPr txBox="1">
            <a:spLocks/>
          </p:cNvSpPr>
          <p:nvPr/>
        </p:nvSpPr>
        <p:spPr>
          <a:xfrm>
            <a:off x="411892" y="247903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/>
              <a:t>e-driven polarized positron source for ILC</a:t>
            </a:r>
          </a:p>
        </p:txBody>
      </p:sp>
    </p:spTree>
    <p:extLst>
      <p:ext uri="{BB962C8B-B14F-4D97-AF65-F5344CB8AC3E}">
        <p14:creationId xmlns:p14="http://schemas.microsoft.com/office/powerpoint/2010/main" val="212187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CD92D-0610-6040-9D90-B8C8F4E8C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39C0B-DF0C-E24E-9E08-5F6361E7AF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389" y="825499"/>
            <a:ext cx="6306389" cy="56111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AA220D-41D1-F64E-85EC-04672A8A2481}"/>
              </a:ext>
            </a:extLst>
          </p:cNvPr>
          <p:cNvSpPr/>
          <p:nvPr/>
        </p:nvSpPr>
        <p:spPr>
          <a:xfrm>
            <a:off x="6481576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A509E-0B8D-414A-BBC1-5F8B507C5C45}"/>
              </a:ext>
            </a:extLst>
          </p:cNvPr>
          <p:cNvSpPr/>
          <p:nvPr/>
        </p:nvSpPr>
        <p:spPr>
          <a:xfrm>
            <a:off x="6860458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EEEC2-44C7-0C49-8FFB-2BE908C65560}"/>
              </a:ext>
            </a:extLst>
          </p:cNvPr>
          <p:cNvSpPr txBox="1"/>
          <p:nvPr/>
        </p:nvSpPr>
        <p:spPr>
          <a:xfrm>
            <a:off x="71899" y="941197"/>
            <a:ext cx="49099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1 GeV, and target thickness reduced.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reduction in target thickness has the effect of increasing yield (at this lower electron beam energy).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thickness has less impact when positron energy large fraction of electron energy.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D184290-4327-6045-AABB-C840152B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69899"/>
              </p:ext>
            </p:extLst>
          </p:nvPr>
        </p:nvGraphicFramePr>
        <p:xfrm>
          <a:off x="1495670" y="4073872"/>
          <a:ext cx="4392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84555">
                  <a:extLst>
                    <a:ext uri="{9D8B030D-6E8A-4147-A177-3AD203B41FA5}">
                      <a16:colId xmlns:a16="http://schemas.microsoft.com/office/drawing/2014/main" val="17746091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4E92FF0-0FA0-B745-85A3-6AA9AB4D7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138179"/>
              </p:ext>
            </p:extLst>
          </p:nvPr>
        </p:nvGraphicFramePr>
        <p:xfrm>
          <a:off x="1480838" y="5354816"/>
          <a:ext cx="440059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92535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F886987-F516-714D-9F73-DA7214E90200}"/>
              </a:ext>
            </a:extLst>
          </p:cNvPr>
          <p:cNvSpPr/>
          <p:nvPr/>
        </p:nvSpPr>
        <p:spPr>
          <a:xfrm>
            <a:off x="-94742" y="4601904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E(e+)=150 MeV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FA8BED-B5FA-3143-9758-5625EE86445B}"/>
              </a:ext>
            </a:extLst>
          </p:cNvPr>
          <p:cNvSpPr/>
          <p:nvPr/>
        </p:nvSpPr>
        <p:spPr>
          <a:xfrm>
            <a:off x="-94742" y="5892431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E(e+)=350 MeV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A7D8496-0C29-E640-9385-AE63EDBB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1FA22BA-DE3F-FE42-B7EC-37D01708D74B}"/>
              </a:ext>
            </a:extLst>
          </p:cNvPr>
          <p:cNvSpPr txBox="1">
            <a:spLocks/>
          </p:cNvSpPr>
          <p:nvPr/>
        </p:nvSpPr>
        <p:spPr>
          <a:xfrm>
            <a:off x="411892" y="247903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/>
              <a:t>e-driven polarized positron source for ILC</a:t>
            </a:r>
          </a:p>
        </p:txBody>
      </p:sp>
    </p:spTree>
    <p:extLst>
      <p:ext uri="{BB962C8B-B14F-4D97-AF65-F5344CB8AC3E}">
        <p14:creationId xmlns:p14="http://schemas.microsoft.com/office/powerpoint/2010/main" val="4292963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C6A22-E3D1-1B43-A111-A426F78C6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2019, Sendai October 28 – November 1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CD668-A843-AC4F-A4FF-AB688243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6B1E3-EEC6-1841-A594-9C8C6A8FA122}"/>
              </a:ext>
            </a:extLst>
          </p:cNvPr>
          <p:cNvSpPr/>
          <p:nvPr/>
        </p:nvSpPr>
        <p:spPr>
          <a:xfrm>
            <a:off x="180856" y="941666"/>
            <a:ext cx="11516873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GaAs/</a:t>
            </a:r>
            <a:r>
              <a:rPr lang="en-US" sz="2000" b="1" dirty="0" err="1">
                <a:latin typeface="Century Gothic" charset="0"/>
                <a:ea typeface="Century Gothic" charset="0"/>
                <a:cs typeface="Century Gothic" charset="0"/>
              </a:rPr>
              <a:t>GaAsP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strain-layer superlattices reliably yield QE&gt;1% to 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provide ~6 mA/W/% polarization &gt;85%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(at 780 m) at 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milliamp current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Increasing laser spot size yielded </a:t>
            </a:r>
            <a:r>
              <a:rPr lang="en-US" sz="2000" b="1" dirty="0">
                <a:latin typeface="Century Gothic" panose="020B0502020202020204" pitchFamily="34" charset="0"/>
              </a:rPr>
              <a:t>higher charge lifetime of &gt;400C at current 1-2 </a:t>
            </a:r>
            <a:r>
              <a:rPr lang="en-US" sz="2000" b="1" dirty="0" err="1">
                <a:latin typeface="Century Gothic" panose="020B0502020202020204" pitchFamily="34" charset="0"/>
              </a:rPr>
              <a:t>milliAmps</a:t>
            </a:r>
            <a:r>
              <a:rPr lang="en-US" sz="2000" dirty="0">
                <a:latin typeface="Century Gothic" panose="020B0502020202020204" pitchFamily="34" charset="0"/>
              </a:rPr>
              <a:t>, but </a:t>
            </a:r>
            <a:r>
              <a:rPr lang="en-US" sz="2000" dirty="0" err="1">
                <a:latin typeface="Century Gothic" panose="020B0502020202020204" pitchFamily="34" charset="0"/>
              </a:rPr>
              <a:t>aparently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limited by correlated beam loss at the ~ppm level, </a:t>
            </a:r>
            <a:r>
              <a:rPr lang="en-US" sz="2000" dirty="0">
                <a:latin typeface="Century Gothic" panose="020B0502020202020204" pitchFamily="34" charset="0"/>
              </a:rPr>
              <a:t>simulations are being done to support this claim</a:t>
            </a:r>
            <a:r>
              <a:rPr lang="en-US" sz="2000" b="1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9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Managing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the 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application of high voltage necessary for high bunch charge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application w/o breakdown and 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eliminating field emission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are both essential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for operating GaAs photocathodes.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A DC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photogun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to produce magnetized beam has been reliably operated at 300 kV.   </a:t>
            </a:r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Work is on-going to build a higher voltage &gt;400 kV polarized gun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counterpart.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charset="0"/>
              </a:rPr>
              <a:t>Proposals with detailed work plans exist</a:t>
            </a:r>
            <a:r>
              <a:rPr lang="en-US" sz="2000" dirty="0">
                <a:latin typeface="Century Gothic" charset="0"/>
              </a:rPr>
              <a:t> to design and test collection efficiency for low-energy e-driven polarized source (</a:t>
            </a:r>
            <a:r>
              <a:rPr lang="en-US" sz="2000" dirty="0" err="1">
                <a:latin typeface="Century Gothic" charset="0"/>
              </a:rPr>
              <a:t>PEPPo</a:t>
            </a:r>
            <a:r>
              <a:rPr lang="en-US" sz="2000" dirty="0">
                <a:latin typeface="Century Gothic" charset="0"/>
              </a:rPr>
              <a:t>-II) exist, but </a:t>
            </a:r>
            <a:r>
              <a:rPr lang="en-US" sz="2000" b="1" dirty="0">
                <a:latin typeface="Century Gothic" charset="0"/>
              </a:rPr>
              <a:t>funding to proceed is missing.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entury Gothic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</a:rPr>
              <a:t>We would be very pleased to continue together to </a:t>
            </a:r>
            <a:r>
              <a:rPr lang="en-US" sz="2000" b="1" dirty="0">
                <a:latin typeface="Century Gothic" charset="0"/>
              </a:rPr>
              <a:t>explore promising parameters for an e-driven polarized positron source option for ILC.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FE7269-3E60-5944-BDAE-1BFD008FC4B1}"/>
              </a:ext>
            </a:extLst>
          </p:cNvPr>
          <p:cNvSpPr txBox="1">
            <a:spLocks/>
          </p:cNvSpPr>
          <p:nvPr/>
        </p:nvSpPr>
        <p:spPr>
          <a:xfrm>
            <a:off x="411892" y="247903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6402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EFA6-8B97-8A40-B5FD-717F580EA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3" y="222677"/>
            <a:ext cx="11285837" cy="487490"/>
          </a:xfrm>
        </p:spPr>
        <p:txBody>
          <a:bodyPr>
            <a:noAutofit/>
          </a:bodyPr>
          <a:lstStyle/>
          <a:p>
            <a:r>
              <a:rPr lang="en-US" sz="3200" b="0" dirty="0"/>
              <a:t>Polarized Bremsstrahlung &amp; Pair Creation at Low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C0EB1-3857-5740-B6E8-9948C92C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DC6F6851-8B90-F340-BDFB-087EACDC1A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28" y="1009551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952AE7-7EEB-3948-85CD-DA45B1ED8514}"/>
              </a:ext>
            </a:extLst>
          </p:cNvPr>
          <p:cNvSpPr/>
          <p:nvPr/>
        </p:nvSpPr>
        <p:spPr>
          <a:xfrm>
            <a:off x="5700579" y="609642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7DB4A-421E-3B41-958A-3F3768F149EE}"/>
              </a:ext>
            </a:extLst>
          </p:cNvPr>
          <p:cNvGrpSpPr/>
          <p:nvPr/>
        </p:nvGrpSpPr>
        <p:grpSpPr>
          <a:xfrm>
            <a:off x="4895750" y="1257456"/>
            <a:ext cx="3638448" cy="4797438"/>
            <a:chOff x="67154" y="1688272"/>
            <a:chExt cx="4504846" cy="4846952"/>
          </a:xfrm>
        </p:grpSpPr>
        <p:pic>
          <p:nvPicPr>
            <p:cNvPr id="10" name="Picture 36" descr="fig20-left">
              <a:extLst>
                <a:ext uri="{FF2B5EF4-FFF2-40B4-BE49-F238E27FC236}">
                  <a16:creationId xmlns:a16="http://schemas.microsoft.com/office/drawing/2014/main" id="{1E2F80B2-AC4C-0C4C-B5A0-4C61E4236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E283ED9-52B8-1C48-9C56-888B6FBD4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493704" cy="42478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000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3EB89-40A2-8E49-A38F-2B5F29528579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1A7626-A4DE-BF44-9308-0CC4EBA77FE6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EABD6-2E6B-FB46-A7B1-ADB16FA55A41}"/>
              </a:ext>
            </a:extLst>
          </p:cNvPr>
          <p:cNvGrpSpPr/>
          <p:nvPr/>
        </p:nvGrpSpPr>
        <p:grpSpPr>
          <a:xfrm>
            <a:off x="8520026" y="1288192"/>
            <a:ext cx="3671974" cy="4759576"/>
            <a:chOff x="4572000" y="1718052"/>
            <a:chExt cx="4504846" cy="4832838"/>
          </a:xfrm>
        </p:grpSpPr>
        <p:pic>
          <p:nvPicPr>
            <p:cNvPr id="15" name="Picture 37" descr="fig20-right">
              <a:extLst>
                <a:ext uri="{FF2B5EF4-FFF2-40B4-BE49-F238E27FC236}">
                  <a16:creationId xmlns:a16="http://schemas.microsoft.com/office/drawing/2014/main" id="{05489BF6-CE2E-1244-A3AB-7E30228B7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" name="Object 2">
              <a:extLst>
                <a:ext uri="{FF2B5EF4-FFF2-40B4-BE49-F238E27FC236}">
                  <a16:creationId xmlns:a16="http://schemas.microsoft.com/office/drawing/2014/main" id="{60ED5C50-E483-874E-AEAC-00FF2E9DF0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3264378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5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586A10CC-B65F-394E-B8B2-404729B8C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139087" cy="42692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tx1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24B7C-7327-E441-AAE7-85C1B4BF2BE2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53905-0C91-0A4B-A212-D598D08AEF40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0" name="Picture 19" descr="PWG.jpg">
            <a:extLst>
              <a:ext uri="{FF2B5EF4-FFF2-40B4-BE49-F238E27FC236}">
                <a16:creationId xmlns:a16="http://schemas.microsoft.com/office/drawing/2014/main" id="{BE6259B6-F54A-5A4B-9CBE-DF663582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820" y="1990164"/>
            <a:ext cx="2831151" cy="2303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B73297-8866-F94D-9BC7-53EACCFBBB8E}"/>
              </a:ext>
            </a:extLst>
          </p:cNvPr>
          <p:cNvSpPr txBox="1"/>
          <p:nvPr/>
        </p:nvSpPr>
        <p:spPr>
          <a:xfrm>
            <a:off x="228743" y="4498842"/>
            <a:ext cx="4739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Longitudinal spin polarization passes from incident electrons to outgoing pair-produced positrons in the electromagnetic shower, when incident on a target, e.g. high-Z material useful.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430FECC-A32F-5F40-8214-3BA27FB1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</p:spTree>
    <p:extLst>
      <p:ext uri="{BB962C8B-B14F-4D97-AF65-F5344CB8AC3E}">
        <p14:creationId xmlns:p14="http://schemas.microsoft.com/office/powerpoint/2010/main" val="363921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87A7-FF6B-614C-87A2-3009D57A6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4577"/>
            <a:ext cx="9685637" cy="487490"/>
          </a:xfrm>
        </p:spPr>
        <p:txBody>
          <a:bodyPr>
            <a:noAutofit/>
          </a:bodyPr>
          <a:lstStyle/>
          <a:p>
            <a:r>
              <a:rPr lang="en-US" sz="3200" b="0" dirty="0" err="1"/>
              <a:t>PEPPo</a:t>
            </a:r>
            <a:r>
              <a:rPr lang="en-US" sz="3200" b="0" dirty="0"/>
              <a:t> Experiment at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00B0-F79A-F644-BA94-ED3929CD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C:\Documents and Settings\grames\Desktop\images\install_111222\photo.JPG">
            <a:extLst>
              <a:ext uri="{FF2B5EF4-FFF2-40B4-BE49-F238E27FC236}">
                <a16:creationId xmlns:a16="http://schemas.microsoft.com/office/drawing/2014/main" id="{55948426-AD67-0746-98C1-812A742F1EE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20" y="1909189"/>
            <a:ext cx="5648027" cy="3392030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B8D71-20FB-C542-B33B-C5C44897ECFF}"/>
              </a:ext>
            </a:extLst>
          </p:cNvPr>
          <p:cNvSpPr txBox="1"/>
          <p:nvPr/>
        </p:nvSpPr>
        <p:spPr>
          <a:xfrm>
            <a:off x="39795" y="1801765"/>
            <a:ext cx="23620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8 MeV, 1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A, 85% polarization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C288A7FD-AA53-6746-8DA5-EBE203DC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81" y="5849570"/>
            <a:ext cx="89440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18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18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18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18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18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18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18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18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18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18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18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18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18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18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18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18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18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18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9D779DB2-DDAC-CA44-95B6-84191318A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08" y="946416"/>
            <a:ext cx="36777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J.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Grames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, E.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Voutier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et al.,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JLab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Experiment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E12-11-105 (2011)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EF6BE98F-5B91-6049-89F9-2A389A66E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0755" y="936099"/>
            <a:ext cx="3972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al., Phys. </a:t>
            </a:r>
            <a:r>
              <a:rPr lang="fr-FR" sz="16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7D3E91-C9E3-0743-9B3C-130390093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334" y="3720934"/>
            <a:ext cx="1009338" cy="1819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FF31A0-2445-8243-AE99-92AA3630F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621" y="1724901"/>
            <a:ext cx="5488892" cy="3920637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D000DFC-E40B-474A-BE70-6D9EF58C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</p:spTree>
    <p:extLst>
      <p:ext uri="{BB962C8B-B14F-4D97-AF65-F5344CB8AC3E}">
        <p14:creationId xmlns:p14="http://schemas.microsoft.com/office/powerpoint/2010/main" val="305643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8F5B-D32A-B144-A288-17C678A7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256545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sz="3200" b="0" dirty="0" err="1"/>
              <a:t>PEPPo</a:t>
            </a:r>
            <a:r>
              <a:rPr lang="en-US" sz="3200" b="0" dirty="0"/>
              <a:t> : Advantages &amp; Disadvantages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50D36-E1DF-C54F-A9E0-B4F01871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10" descr="e+pol">
            <a:extLst>
              <a:ext uri="{FF2B5EF4-FFF2-40B4-BE49-F238E27FC236}">
                <a16:creationId xmlns:a16="http://schemas.microsoft.com/office/drawing/2014/main" id="{8580DE95-6531-C842-BF9D-A6DB72F92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914" y="2280747"/>
            <a:ext cx="4879668" cy="36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9E7EE7AD-5BF5-324C-B5C7-C7384646A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195" y="6082946"/>
            <a:ext cx="55949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J. Dumas, J. </a:t>
            </a:r>
            <a:r>
              <a:rPr lang="fr-FR" sz="14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Grames</a:t>
            </a:r>
            <a:r>
              <a:rPr lang="fr-FR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E. </a:t>
            </a:r>
            <a:r>
              <a:rPr lang="fr-FR" sz="14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Voutier</a:t>
            </a:r>
            <a:r>
              <a:rPr lang="fr-FR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JPos09, AIP 1160 (2009) 120</a:t>
            </a:r>
          </a:p>
        </p:txBody>
      </p:sp>
      <p:graphicFrame>
        <p:nvGraphicFramePr>
          <p:cNvPr id="8" name="Object 12">
            <a:extLst>
              <a:ext uri="{FF2B5EF4-FFF2-40B4-BE49-F238E27FC236}">
                <a16:creationId xmlns:a16="http://schemas.microsoft.com/office/drawing/2014/main" id="{9FB7C412-B021-1647-B610-68B1D068C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780585"/>
              </p:ext>
            </p:extLst>
          </p:nvPr>
        </p:nvGraphicFramePr>
        <p:xfrm>
          <a:off x="3321502" y="4646673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32D17F53-2753-F94D-B1BC-A738516D5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1502" y="4646673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er 2">
            <a:extLst>
              <a:ext uri="{FF2B5EF4-FFF2-40B4-BE49-F238E27FC236}">
                <a16:creationId xmlns:a16="http://schemas.microsoft.com/office/drawing/2014/main" id="{E4169AE9-B689-594B-920E-B28B021D353F}"/>
              </a:ext>
            </a:extLst>
          </p:cNvPr>
          <p:cNvGrpSpPr/>
          <p:nvPr/>
        </p:nvGrpSpPr>
        <p:grpSpPr>
          <a:xfrm>
            <a:off x="6043448" y="1995046"/>
            <a:ext cx="5759665" cy="3974827"/>
            <a:chOff x="4688198" y="1907823"/>
            <a:chExt cx="4026979" cy="2952328"/>
          </a:xfrm>
        </p:grpSpPr>
        <p:grpSp>
          <p:nvGrpSpPr>
            <p:cNvPr id="10" name="Grouper 15">
              <a:extLst>
                <a:ext uri="{FF2B5EF4-FFF2-40B4-BE49-F238E27FC236}">
                  <a16:creationId xmlns:a16="http://schemas.microsoft.com/office/drawing/2014/main" id="{86E3C79C-EA61-9547-860F-52C516A0EE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12" name="Picture 3" descr="logoLPSC2[1]">
                <a:extLst>
                  <a:ext uri="{FF2B5EF4-FFF2-40B4-BE49-F238E27FC236}">
                    <a16:creationId xmlns:a16="http://schemas.microsoft.com/office/drawing/2014/main" id="{F0FD8020-908B-AA43-A380-C9B369346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 descr="fom2">
                <a:extLst>
                  <a:ext uri="{FF2B5EF4-FFF2-40B4-BE49-F238E27FC236}">
                    <a16:creationId xmlns:a16="http://schemas.microsoft.com/office/drawing/2014/main" id="{E4B4DD0B-ECE0-A047-A12E-28C1645F8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4E232174-2917-164D-8B84-EF4F7DAE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Text Box 20">
                <a:extLst>
                  <a:ext uri="{FF2B5EF4-FFF2-40B4-BE49-F238E27FC236}">
                    <a16:creationId xmlns:a16="http://schemas.microsoft.com/office/drawing/2014/main" id="{C2E82910-D67E-084A-8DF9-C8EE7EB22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dirty="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Line 21">
                <a:extLst>
                  <a:ext uri="{FF2B5EF4-FFF2-40B4-BE49-F238E27FC236}">
                    <a16:creationId xmlns:a16="http://schemas.microsoft.com/office/drawing/2014/main" id="{CD2A764E-65E9-A74B-8597-0D3900094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 Box 22">
                <a:extLst>
                  <a:ext uri="{FF2B5EF4-FFF2-40B4-BE49-F238E27FC236}">
                    <a16:creationId xmlns:a16="http://schemas.microsoft.com/office/drawing/2014/main" id="{53307620-5850-5548-A8EA-8CEF8D97F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911A8C-54E5-2547-A19A-35112D13969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Text Box 11">
            <a:extLst>
              <a:ext uri="{FF2B5EF4-FFF2-40B4-BE49-F238E27FC236}">
                <a16:creationId xmlns:a16="http://schemas.microsoft.com/office/drawing/2014/main" id="{0D70D83C-FE3C-EF44-97D2-CD4C884C2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700" y="846243"/>
            <a:ext cx="428623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transfer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can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high but the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A4C88822-3223-3841-A880-455EEFBD2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137" y="826808"/>
            <a:ext cx="483218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general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feature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about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632BCD0-9EFB-C948-8CA7-89D27BDC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</p:spTree>
    <p:extLst>
      <p:ext uri="{BB962C8B-B14F-4D97-AF65-F5344CB8AC3E}">
        <p14:creationId xmlns:p14="http://schemas.microsoft.com/office/powerpoint/2010/main" val="221498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CD559A-529E-2940-917F-3C7AAB70F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5B86F-AFC5-BE4F-8215-1B45D6335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82605-D6CF-484F-855E-23F62C437E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620" y="858641"/>
            <a:ext cx="4886504" cy="2538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45F07-EC50-454E-90C6-7AA03AAF19BF}"/>
              </a:ext>
            </a:extLst>
          </p:cNvPr>
          <p:cNvSpPr txBox="1"/>
          <p:nvPr/>
        </p:nvSpPr>
        <p:spPr>
          <a:xfrm>
            <a:off x="492658" y="934844"/>
            <a:ext cx="52026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First measurement of beam polarization at </a:t>
            </a:r>
            <a:r>
              <a:rPr lang="en-US" dirty="0" err="1">
                <a:latin typeface="Century Gothic" panose="020B0502020202020204" pitchFamily="34" charset="0"/>
              </a:rPr>
              <a:t>JLab</a:t>
            </a:r>
            <a:r>
              <a:rPr lang="en-US" dirty="0">
                <a:latin typeface="Century Gothic" panose="020B0502020202020204" pitchFamily="34" charset="0"/>
              </a:rPr>
              <a:t> from superlattice (</a:t>
            </a:r>
            <a:r>
              <a:rPr lang="en-US" b="1" dirty="0">
                <a:latin typeface="Century Gothic" panose="020B0502020202020204" pitchFamily="34" charset="0"/>
              </a:rPr>
              <a:t>GaAs/</a:t>
            </a:r>
            <a:r>
              <a:rPr lang="en-US" b="1" dirty="0" err="1">
                <a:latin typeface="Century Gothic" panose="020B0502020202020204" pitchFamily="34" charset="0"/>
              </a:rPr>
              <a:t>GaAsP</a:t>
            </a:r>
            <a:r>
              <a:rPr lang="en-US" b="1" dirty="0">
                <a:latin typeface="Century Gothic" panose="020B0502020202020204" pitchFamily="34" charset="0"/>
              </a:rPr>
              <a:t> photocathode</a:t>
            </a:r>
            <a:r>
              <a:rPr lang="en-US" dirty="0">
                <a:latin typeface="Century Gothic" panose="020B0502020202020204" pitchFamily="34" charset="0"/>
              </a:rPr>
              <a:t> at milli-Ampere current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CEBAF 5 MeV Mott </a:t>
            </a:r>
            <a:r>
              <a:rPr lang="en-US" dirty="0" err="1">
                <a:latin typeface="Century Gothic" panose="020B0502020202020204" pitchFamily="34" charset="0"/>
              </a:rPr>
              <a:t>polarimeter</a:t>
            </a:r>
            <a:r>
              <a:rPr lang="en-US" dirty="0">
                <a:latin typeface="Century Gothic" panose="020B0502020202020204" pitchFamily="34" charset="0"/>
              </a:rPr>
              <a:t>: on-going effort to ascribe </a:t>
            </a:r>
            <a:r>
              <a:rPr lang="en-US" b="1" dirty="0">
                <a:latin typeface="Century Gothic" panose="020B0502020202020204" pitchFamily="34" charset="0"/>
              </a:rPr>
              <a:t>sub-percent accuracy </a:t>
            </a:r>
            <a:r>
              <a:rPr lang="en-US" dirty="0">
                <a:latin typeface="Century Gothic" panose="020B0502020202020204" pitchFamily="34" charset="0"/>
              </a:rPr>
              <a:t>(collaborators D. Moser, X. Roca-</a:t>
            </a:r>
            <a:r>
              <a:rPr lang="en-US" dirty="0" err="1">
                <a:latin typeface="Century Gothic" panose="020B0502020202020204" pitchFamily="34" charset="0"/>
              </a:rPr>
              <a:t>Maza</a:t>
            </a:r>
            <a:r>
              <a:rPr lang="en-US" dirty="0">
                <a:latin typeface="Century Gothic" panose="020B0502020202020204" pitchFamily="34" charset="0"/>
              </a:rPr>
              <a:t>, Charles Sinclair, M.J. McHugh, and Tim Gay)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524DC2-7747-814A-AEF6-BD6318DEA7B0}"/>
              </a:ext>
            </a:extLst>
          </p:cNvPr>
          <p:cNvSpPr txBox="1"/>
          <p:nvPr/>
        </p:nvSpPr>
        <p:spPr>
          <a:xfrm>
            <a:off x="7480373" y="858641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9" name="shape">
            <a:extLst>
              <a:ext uri="{FF2B5EF4-FFF2-40B4-BE49-F238E27FC236}">
                <a16:creationId xmlns:a16="http://schemas.microsoft.com/office/drawing/2014/main" id="{2904D5AE-5012-C84F-BEAF-B493803CAC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17273"/>
              </p:ext>
            </p:extLst>
          </p:nvPr>
        </p:nvGraphicFramePr>
        <p:xfrm>
          <a:off x="1804123" y="3397057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0F4EA644-1742-E148-8068-3E70DD2DC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35507"/>
            <a:ext cx="11285837" cy="487490"/>
          </a:xfrm>
        </p:spPr>
        <p:txBody>
          <a:bodyPr>
            <a:noAutofit/>
          </a:bodyPr>
          <a:lstStyle/>
          <a:p>
            <a:r>
              <a:rPr lang="en-US" sz="3200" b="0" dirty="0"/>
              <a:t>&gt;85% electron beam polarization at milli-amp current</a:t>
            </a:r>
          </a:p>
        </p:txBody>
      </p:sp>
    </p:spTree>
    <p:extLst>
      <p:ext uri="{BB962C8B-B14F-4D97-AF65-F5344CB8AC3E}">
        <p14:creationId xmlns:p14="http://schemas.microsoft.com/office/powerpoint/2010/main" val="226618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51A2-D882-444C-8A12-D3D14F4C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35507"/>
            <a:ext cx="11285837" cy="487490"/>
          </a:xfrm>
        </p:spPr>
        <p:txBody>
          <a:bodyPr>
            <a:noAutofit/>
          </a:bodyPr>
          <a:lstStyle/>
          <a:p>
            <a:r>
              <a:rPr lang="en-US" sz="3200" b="0" dirty="0"/>
              <a:t>Polarized Positrons at Jefferson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E45-6DC1-6744-B162-8386BCDF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AD7187C-3028-6645-B59A-5C63ADE637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1686" y="851852"/>
            <a:ext cx="7501604" cy="346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4CD3665-CE16-B74A-94CC-D0B5D12A1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720248"/>
              </p:ext>
            </p:extLst>
          </p:nvPr>
        </p:nvGraphicFramePr>
        <p:xfrm>
          <a:off x="4559464" y="4481771"/>
          <a:ext cx="7308759" cy="1483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36253">
                  <a:extLst>
                    <a:ext uri="{9D8B030D-6E8A-4147-A177-3AD203B41FA5}">
                      <a16:colId xmlns:a16="http://schemas.microsoft.com/office/drawing/2014/main" val="4020750587"/>
                    </a:ext>
                  </a:extLst>
                </a:gridCol>
                <a:gridCol w="2436253">
                  <a:extLst>
                    <a:ext uri="{9D8B030D-6E8A-4147-A177-3AD203B41FA5}">
                      <a16:colId xmlns:a16="http://schemas.microsoft.com/office/drawing/2014/main" val="2116412705"/>
                    </a:ext>
                  </a:extLst>
                </a:gridCol>
                <a:gridCol w="2436253">
                  <a:extLst>
                    <a:ext uri="{9D8B030D-6E8A-4147-A177-3AD203B41FA5}">
                      <a16:colId xmlns:a16="http://schemas.microsoft.com/office/drawing/2014/main" val="1673939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User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CEBAF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JLEIC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772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Positron 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156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&gt;100 </a:t>
                      </a:r>
                      <a:r>
                        <a:rPr lang="en-US" dirty="0" err="1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&gt;10 </a:t>
                      </a:r>
                      <a:r>
                        <a:rPr lang="en-US" dirty="0" err="1"/>
                        <a:t>nA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149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Duty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 (499 MHz)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Hz (17 MHz)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2651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6E4853C-C9A3-BB41-83C2-BAB2010FC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892" y="914149"/>
            <a:ext cx="2434033" cy="3241740"/>
          </a:xfrm>
          <a:prstGeom prst="rect">
            <a:avLst/>
          </a:prstGeom>
        </p:spPr>
      </p:pic>
      <p:sp>
        <p:nvSpPr>
          <p:cNvPr id="8" name="ZoneTexte 20">
            <a:extLst>
              <a:ext uri="{FF2B5EF4-FFF2-40B4-BE49-F238E27FC236}">
                <a16:creationId xmlns:a16="http://schemas.microsoft.com/office/drawing/2014/main" id="{5A8F6005-C167-E641-9A1F-1BF6E05ECADA}"/>
              </a:ext>
            </a:extLst>
          </p:cNvPr>
          <p:cNvSpPr txBox="1"/>
          <p:nvPr/>
        </p:nvSpPr>
        <p:spPr>
          <a:xfrm>
            <a:off x="60415" y="4315510"/>
            <a:ext cx="3823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Publication of the JPos17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proceedings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(free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https://aip.scitation.org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describing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science of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positron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6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fr-FR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fr-FR" sz="16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fr-FR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FR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applications for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fundamental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</a:t>
            </a:r>
            <a:r>
              <a:rPr lang="fr-FR" sz="16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fr-FR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A2E4BA9-87D1-C047-9784-2FC34908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</p:spTree>
    <p:extLst>
      <p:ext uri="{BB962C8B-B14F-4D97-AF65-F5344CB8AC3E}">
        <p14:creationId xmlns:p14="http://schemas.microsoft.com/office/powerpoint/2010/main" val="2303255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02E6-41B4-B54A-8CC2-B4A7DAEE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Group 957">
            <a:extLst>
              <a:ext uri="{FF2B5EF4-FFF2-40B4-BE49-F238E27FC236}">
                <a16:creationId xmlns:a16="http://schemas.microsoft.com/office/drawing/2014/main" id="{463B6D29-21C7-5D41-AD00-79426C83A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908731"/>
              </p:ext>
            </p:extLst>
          </p:nvPr>
        </p:nvGraphicFramePr>
        <p:xfrm>
          <a:off x="96932" y="967613"/>
          <a:ext cx="11070964" cy="4846320"/>
        </p:xfrm>
        <a:graphic>
          <a:graphicData uri="http://schemas.openxmlformats.org/drawingml/2006/table">
            <a:tbl>
              <a:tblPr/>
              <a:tblGrid>
                <a:gridCol w="2232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1585057842"/>
                    </a:ext>
                  </a:extLst>
                </a:gridCol>
                <a:gridCol w="993625">
                  <a:extLst>
                    <a:ext uri="{9D8B030D-6E8A-4147-A177-3AD203B41FA5}">
                      <a16:colId xmlns:a16="http://schemas.microsoft.com/office/drawing/2014/main" val="386576892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 \ Machine =&gt;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CEBAF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JLab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/FEL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Cornell ERL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JLEIC(e+)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CEBAF 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electrons/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100 ps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between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0.77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71.4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0.5002 ns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 rate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 repetition rate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133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nC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from gun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in macropulse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0.0144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0.034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Duty Factor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3x10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current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38.5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density*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182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Laser Spot Size*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41D031FE-77CA-5A4B-9245-7C5F918F4F46}"/>
              </a:ext>
            </a:extLst>
          </p:cNvPr>
          <p:cNvSpPr/>
          <p:nvPr/>
        </p:nvSpPr>
        <p:spPr bwMode="auto">
          <a:xfrm rot="16200000">
            <a:off x="3446223" y="4857542"/>
            <a:ext cx="200025" cy="238839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D609D-6D4C-8A47-9924-7F5C5348C2BF}"/>
              </a:ext>
            </a:extLst>
          </p:cNvPr>
          <p:cNvSpPr txBox="1"/>
          <p:nvPr/>
        </p:nvSpPr>
        <p:spPr>
          <a:xfrm>
            <a:off x="2675902" y="610656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Demonstrated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2CDDEFF-F0BA-EC45-9712-BB0E4B8CA41A}"/>
              </a:ext>
            </a:extLst>
          </p:cNvPr>
          <p:cNvSpPr/>
          <p:nvPr/>
        </p:nvSpPr>
        <p:spPr bwMode="auto">
          <a:xfrm rot="16200000">
            <a:off x="6914276" y="3901708"/>
            <a:ext cx="200026" cy="4300061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AE1FF-1983-DE4F-AFBD-D4334A4800C6}"/>
              </a:ext>
            </a:extLst>
          </p:cNvPr>
          <p:cNvSpPr txBox="1"/>
          <p:nvPr/>
        </p:nvSpPr>
        <p:spPr>
          <a:xfrm>
            <a:off x="5325864" y="6112138"/>
            <a:ext cx="34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(excuse outdated values)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7DE26-666B-D24D-8067-F2A2B3BCA3DD}"/>
              </a:ext>
            </a:extLst>
          </p:cNvPr>
          <p:cNvSpPr txBox="1"/>
          <p:nvPr/>
        </p:nvSpPr>
        <p:spPr>
          <a:xfrm>
            <a:off x="549433" y="5821005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Loose estimates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14AB89D-DC9E-5F4F-9F77-38743DB7BDDA}"/>
              </a:ext>
            </a:extLst>
          </p:cNvPr>
          <p:cNvSpPr/>
          <p:nvPr/>
        </p:nvSpPr>
        <p:spPr bwMode="auto">
          <a:xfrm rot="16200000">
            <a:off x="10128008" y="5111861"/>
            <a:ext cx="200027" cy="1879753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FADB8A-EE92-7447-BFDE-0C79AB84E451}"/>
              </a:ext>
            </a:extLst>
          </p:cNvPr>
          <p:cNvSpPr txBox="1"/>
          <p:nvPr/>
        </p:nvSpPr>
        <p:spPr>
          <a:xfrm>
            <a:off x="9320914" y="6098004"/>
            <a:ext cx="172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Speculations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C4E4F-D6E7-6F43-A7BD-1552222A65E4}"/>
              </a:ext>
            </a:extLst>
          </p:cNvPr>
          <p:cNvSpPr/>
          <p:nvPr/>
        </p:nvSpPr>
        <p:spPr>
          <a:xfrm>
            <a:off x="8475344" y="5229388"/>
            <a:ext cx="2692552" cy="31133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BDDE8B-1079-764D-92DC-F23068427B86}"/>
              </a:ext>
            </a:extLst>
          </p:cNvPr>
          <p:cNvSpPr/>
          <p:nvPr/>
        </p:nvSpPr>
        <p:spPr>
          <a:xfrm>
            <a:off x="8475343" y="3352799"/>
            <a:ext cx="2692553" cy="54019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39EF0B-85F8-5F4B-9F42-EA25B78A1DB4}"/>
              </a:ext>
            </a:extLst>
          </p:cNvPr>
          <p:cNvSpPr/>
          <p:nvPr/>
        </p:nvSpPr>
        <p:spPr>
          <a:xfrm>
            <a:off x="8472236" y="977342"/>
            <a:ext cx="2695660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86AEB29-1E24-8D4D-9B12-202AD1DB7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Arial" panose="020B0604020202020204" pitchFamily="34" charset="0"/>
              </a:rPr>
              <a:t>ILC and </a:t>
            </a:r>
            <a:r>
              <a:rPr lang="en-US" sz="3200" b="0" dirty="0" err="1">
                <a:latin typeface="Arial" panose="020B0604020202020204" pitchFamily="34" charset="0"/>
              </a:rPr>
              <a:t>JLab</a:t>
            </a:r>
            <a:r>
              <a:rPr lang="en-US" sz="3200" b="0" dirty="0">
                <a:latin typeface="Arial" panose="020B0604020202020204" pitchFamily="34" charset="0"/>
              </a:rPr>
              <a:t> GaAs </a:t>
            </a:r>
            <a:r>
              <a:rPr lang="en-US" sz="3200" b="0" dirty="0" err="1">
                <a:latin typeface="Arial" panose="020B0604020202020204" pitchFamily="34" charset="0"/>
              </a:rPr>
              <a:t>photogun</a:t>
            </a:r>
            <a:r>
              <a:rPr lang="en-US" sz="3200" b="0" dirty="0">
                <a:latin typeface="Arial" panose="020B0604020202020204" pitchFamily="34" charset="0"/>
              </a:rPr>
              <a:t> parameters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0B66D6-E28C-674B-AB42-59072769B545}"/>
              </a:ext>
            </a:extLst>
          </p:cNvPr>
          <p:cNvSpPr/>
          <p:nvPr/>
        </p:nvSpPr>
        <p:spPr>
          <a:xfrm>
            <a:off x="8462134" y="4132574"/>
            <a:ext cx="2692553" cy="30312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C7572D52-29F9-AC43-8D1C-0F01857B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2" y="6459378"/>
            <a:ext cx="5223851" cy="311322"/>
          </a:xfrm>
        </p:spPr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2019, Sendai October 28 – November 1 </a:t>
            </a:r>
          </a:p>
        </p:txBody>
      </p:sp>
    </p:spTree>
    <p:extLst>
      <p:ext uri="{BB962C8B-B14F-4D97-AF65-F5344CB8AC3E}">
        <p14:creationId xmlns:p14="http://schemas.microsoft.com/office/powerpoint/2010/main" val="364628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9603C-2547-8349-9CF2-88668BF9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2019, Sendai October 28 – November 1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1A62-BF0E-6F46-99DA-CF98C866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3C106-56B3-8440-B8B8-71BCE899D49D}"/>
              </a:ext>
            </a:extLst>
          </p:cNvPr>
          <p:cNvSpPr txBox="1"/>
          <p:nvPr/>
        </p:nvSpPr>
        <p:spPr>
          <a:xfrm>
            <a:off x="971487" y="1449987"/>
            <a:ext cx="44396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Photocathode Lifetime</a:t>
            </a:r>
          </a:p>
          <a:p>
            <a:endParaRPr lang="en-US" sz="3600" dirty="0"/>
          </a:p>
          <a:p>
            <a:r>
              <a:rPr lang="en-US" sz="3600" dirty="0"/>
              <a:t>Higher voltage guns</a:t>
            </a:r>
          </a:p>
          <a:p>
            <a:endParaRPr lang="en-US" sz="3600" dirty="0"/>
          </a:p>
          <a:p>
            <a:r>
              <a:rPr lang="en-US" sz="3600" dirty="0" err="1"/>
              <a:t>PEPPo</a:t>
            </a:r>
            <a:r>
              <a:rPr lang="en-US" sz="3600" dirty="0"/>
              <a:t>-II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C5A6A1-D5E2-9048-81E2-82D742C12A32}"/>
              </a:ext>
            </a:extLst>
          </p:cNvPr>
          <p:cNvSpPr txBox="1">
            <a:spLocks/>
          </p:cNvSpPr>
          <p:nvPr/>
        </p:nvSpPr>
        <p:spPr>
          <a:xfrm>
            <a:off x="411892" y="229976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0" dirty="0">
                <a:latin typeface="Arial" panose="020B0604020202020204" pitchFamily="34" charset="0"/>
              </a:rPr>
              <a:t>R&amp;D aligned with e-driven (polarized) positron source</a:t>
            </a:r>
          </a:p>
        </p:txBody>
      </p:sp>
    </p:spTree>
    <p:extLst>
      <p:ext uri="{BB962C8B-B14F-4D97-AF65-F5344CB8AC3E}">
        <p14:creationId xmlns:p14="http://schemas.microsoft.com/office/powerpoint/2010/main" val="396544819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1912</TotalTime>
  <Words>2710</Words>
  <Application>Microsoft Macintosh PowerPoint</Application>
  <PresentationFormat>Widescreen</PresentationFormat>
  <Paragraphs>554</Paragraphs>
  <Slides>26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ＭＳ Ｐゴシック</vt:lpstr>
      <vt:lpstr>PingFangSC-Regular</vt:lpstr>
      <vt:lpstr>.PingFangSC-Regular</vt:lpstr>
      <vt:lpstr>Arial</vt:lpstr>
      <vt:lpstr>Avenir Roman</vt:lpstr>
      <vt:lpstr>Calibri</vt:lpstr>
      <vt:lpstr>Century Gothic</vt:lpstr>
      <vt:lpstr>Chalkduster</vt:lpstr>
      <vt:lpstr>Symbol</vt:lpstr>
      <vt:lpstr>Times</vt:lpstr>
      <vt:lpstr>Times New Roman</vt:lpstr>
      <vt:lpstr>Wingdings</vt:lpstr>
      <vt:lpstr>Theme1</vt:lpstr>
      <vt:lpstr>Equation</vt:lpstr>
      <vt:lpstr>…quation</vt:lpstr>
      <vt:lpstr>Polarized Electrons for Polarized Positron Beams</vt:lpstr>
      <vt:lpstr>Electron Polarization History at JLab</vt:lpstr>
      <vt:lpstr>Polarized Bremsstrahlung &amp; Pair Creation at Low Energy</vt:lpstr>
      <vt:lpstr>PEPPo Experiment at CEBAF</vt:lpstr>
      <vt:lpstr>PEPPo : Advantages &amp; Disadvantages</vt:lpstr>
      <vt:lpstr>&gt;85% electron beam polarization at milli-amp current</vt:lpstr>
      <vt:lpstr>Polarized Positrons at Jefferson Lab</vt:lpstr>
      <vt:lpstr>ILC and JLab GaAs photogun parameters</vt:lpstr>
      <vt:lpstr>PowerPoint Presentation</vt:lpstr>
      <vt:lpstr>Recent CEBAF Polarized Source Performance</vt:lpstr>
      <vt:lpstr>Lifetime Studies at mA Beam Current</vt:lpstr>
      <vt:lpstr>GaAs/GaAsP charge lifetime at mA Current</vt:lpstr>
      <vt:lpstr>Detecting beam loss: x-ray detectors and ion pumps</vt:lpstr>
      <vt:lpstr>PowerPoint Presentation</vt:lpstr>
      <vt:lpstr>GPT Ion Tracking of CEBAF Gun with Anode Bias</vt:lpstr>
      <vt:lpstr>PowerPoint Presentation</vt:lpstr>
      <vt:lpstr>PowerPoint Presentation</vt:lpstr>
      <vt:lpstr>Progression of JLab inverted insulator electrodes</vt:lpstr>
      <vt:lpstr>Progression of JLab high voltage insulators and connections</vt:lpstr>
      <vt:lpstr>Roadmap for JLab 400 kV inverted photogun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Joe Grames</cp:lastModifiedBy>
  <cp:revision>161</cp:revision>
  <dcterms:created xsi:type="dcterms:W3CDTF">2018-09-06T13:32:58Z</dcterms:created>
  <dcterms:modified xsi:type="dcterms:W3CDTF">2019-10-23T14:56:12Z</dcterms:modified>
</cp:coreProperties>
</file>