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6E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854"/>
    <p:restoredTop sz="94643"/>
  </p:normalViewPr>
  <p:slideViewPr>
    <p:cSldViewPr snapToGrid="0" snapToObjects="1">
      <p:cViewPr varScale="1">
        <p:scale>
          <a:sx n="105" d="100"/>
          <a:sy n="105" d="100"/>
        </p:scale>
        <p:origin x="44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F5287B-B65E-0144-A48E-B66E00D37A40}" type="datetimeFigureOut">
              <a:rPr lang="en-US" smtClean="0"/>
              <a:t>5/3/19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7B73F7-A430-814B-BF09-B4940F3E5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236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7B73F7-A430-814B-BF09-B4940F3E504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277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5592F-3BFA-9C45-A2F7-697F4608DE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B3E941-35F2-074F-B7B3-42041DE54C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948395-B6AD-AB48-94EC-B43B159F6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8B0E9-21DE-FA46-B4F7-1D87F3B62507}" type="datetimeFigureOut">
              <a:rPr lang="en-US" smtClean="0"/>
              <a:t>5/3/19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E061FA-82E3-E64A-8F27-A96E6929A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481591-B93F-5041-951D-FBCCCCD4C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DDA1D-02ED-A14E-B89A-7BD2F9ACE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574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AED205-C1C8-FD41-96E4-FD633C649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7AE1A7-E3E8-F74C-87EC-4B192FB10B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2D5FD0-7B60-BB4F-8EB5-00A5134BB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8B0E9-21DE-FA46-B4F7-1D87F3B62507}" type="datetimeFigureOut">
              <a:rPr lang="en-US" smtClean="0"/>
              <a:t>5/3/19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919EF8-04B3-1A4C-829D-A8F84DE7C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40F7A5-1FDC-6D4E-A0C2-DE4071F5B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DDA1D-02ED-A14E-B89A-7BD2F9ACE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514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F950F3-2CA8-0649-A5BB-B8F40897E4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A349F3-4AF0-3746-9C6A-68BB6C74E0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D503E9-D655-0A43-A938-5D3C658B3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8B0E9-21DE-FA46-B4F7-1D87F3B62507}" type="datetimeFigureOut">
              <a:rPr lang="en-US" smtClean="0"/>
              <a:t>5/3/19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5903C2-2000-C640-8CC8-0AFF46E95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F9E79D-1F07-CD4F-9FC6-1DF91D28C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DDA1D-02ED-A14E-B89A-7BD2F9ACE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250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68A81-0D55-1F46-BCE5-5B576AF22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2732F0-90E0-854A-BB3D-9111CC2845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FE91A4-DF05-1149-9728-CF4D382A7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8B0E9-21DE-FA46-B4F7-1D87F3B62507}" type="datetimeFigureOut">
              <a:rPr lang="en-US" smtClean="0"/>
              <a:t>5/3/19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60F79E-01D3-404E-B818-3E5D2671D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475D3E-3745-5146-8516-7575E2891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DDA1D-02ED-A14E-B89A-7BD2F9ACE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882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D6650-1096-4F49-A59D-3A438F579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593BB6-EBFC-6F42-B49A-A2A71EC9E8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301A8D-8736-A64F-8200-60CABF6F0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8B0E9-21DE-FA46-B4F7-1D87F3B62507}" type="datetimeFigureOut">
              <a:rPr lang="en-US" smtClean="0"/>
              <a:t>5/3/19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E1F04A-10FA-E649-A88C-6CB058020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E60538-E533-2249-B49D-351C3500B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DDA1D-02ED-A14E-B89A-7BD2F9ACE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462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4249D8-4C15-D040-8BDF-FF46A780E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7B6613-94EB-2D4D-A549-117D0D1B72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4AFEDB-DEE1-694F-A256-4D08F9D45D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5BE80A-E623-8645-B537-B02B656C7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8B0E9-21DE-FA46-B4F7-1D87F3B62507}" type="datetimeFigureOut">
              <a:rPr lang="en-US" smtClean="0"/>
              <a:t>5/3/19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A68F0D-8D00-774C-8AE3-33918A340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07DA66-6EA6-5E4D-8C7D-918AFD145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DDA1D-02ED-A14E-B89A-7BD2F9ACE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1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8DFCC-57DB-054F-9819-CCE5C4760F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F555D0-5A83-934D-86CD-98DA43801C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894CC5-0FAE-BB4A-B747-F35529CC7F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29FA9D-EE8F-084B-869B-A5ECBE7145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69617D-1BBE-F440-97DE-5EEB7E1AB6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3FC7EF8-85A6-3E4E-855A-F414DB7DE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8B0E9-21DE-FA46-B4F7-1D87F3B62507}" type="datetimeFigureOut">
              <a:rPr lang="en-US" smtClean="0"/>
              <a:t>5/3/19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6CA148-91C6-3F42-AE32-3BC3CA421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41FCB7F-24F6-D544-BD82-B078503C8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DDA1D-02ED-A14E-B89A-7BD2F9ACE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283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DD6E7E-E1EF-C440-8757-C8EDD73A8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C674D4-AB71-F549-8F0C-A5F5383C4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8B0E9-21DE-FA46-B4F7-1D87F3B62507}" type="datetimeFigureOut">
              <a:rPr lang="en-US" smtClean="0"/>
              <a:t>5/3/19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79F5B8-BCD3-9344-AE7D-74AA1083D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882FD9-4D26-4C44-92D1-110388F56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DDA1D-02ED-A14E-B89A-7BD2F9ACE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031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783D22-2936-E94D-A431-150032E7E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8B0E9-21DE-FA46-B4F7-1D87F3B62507}" type="datetimeFigureOut">
              <a:rPr lang="en-US" smtClean="0"/>
              <a:t>5/3/19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718BC7-249A-C042-8BB2-4B3D5D333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E34F68-6E6D-7341-B392-AA9DC23AB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DDA1D-02ED-A14E-B89A-7BD2F9ACE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595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22284-8AA7-584E-A752-51816A6EBA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0106EC-7055-DE4F-83E5-0DCA16C9AC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B356D2-76EF-7749-8B30-630870E360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3BDAC5-E021-B346-A982-34CCE2C24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8B0E9-21DE-FA46-B4F7-1D87F3B62507}" type="datetimeFigureOut">
              <a:rPr lang="en-US" smtClean="0"/>
              <a:t>5/3/19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D1584D-ECFC-F94E-AD02-3CFD866D0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4DBE0D-C597-8546-A6A2-FDA7F92FB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DDA1D-02ED-A14E-B89A-7BD2F9ACE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761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8A107-8995-8E4D-9474-543B309C9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1B3846A-AF94-4145-8197-DF23ED0F9C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148657-F732-AF41-AFFE-54B1542B71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2020B0-D9C3-5442-A023-56BB8F732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8B0E9-21DE-FA46-B4F7-1D87F3B62507}" type="datetimeFigureOut">
              <a:rPr lang="en-US" smtClean="0"/>
              <a:t>5/3/19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E33B0F-2290-7545-872C-F7EB8F3F4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5E7149-358D-1D48-B0F9-C95EE7D51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DDA1D-02ED-A14E-B89A-7BD2F9ACE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13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B06BAA-8134-1A4E-8BDE-1A2752D2B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74D86B-565C-9749-B365-F0B6D53879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E26EA5-260F-8A41-832D-703FA64AEC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68B0E9-21DE-FA46-B4F7-1D87F3B62507}" type="datetimeFigureOut">
              <a:rPr lang="en-US" smtClean="0"/>
              <a:t>5/3/19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9C2776-3862-914A-A4D6-25B22ECA7F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97E380-02AD-384A-AB65-961EB194BB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DDA1D-02ED-A14E-B89A-7BD2F9ACE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079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A084E72-C76C-E445-8280-EAD784EC78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7226326"/>
              </p:ext>
            </p:extLst>
          </p:nvPr>
        </p:nvGraphicFramePr>
        <p:xfrm>
          <a:off x="459232" y="865632"/>
          <a:ext cx="10867135" cy="28651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2001">
                  <a:extLst>
                    <a:ext uri="{9D8B030D-6E8A-4147-A177-3AD203B41FA5}">
                      <a16:colId xmlns:a16="http://schemas.microsoft.com/office/drawing/2014/main" val="2365771936"/>
                    </a:ext>
                  </a:extLst>
                </a:gridCol>
                <a:gridCol w="1334189">
                  <a:extLst>
                    <a:ext uri="{9D8B030D-6E8A-4147-A177-3AD203B41FA5}">
                      <a16:colId xmlns:a16="http://schemas.microsoft.com/office/drawing/2014/main" val="1527718789"/>
                    </a:ext>
                  </a:extLst>
                </a:gridCol>
                <a:gridCol w="1392520">
                  <a:extLst>
                    <a:ext uri="{9D8B030D-6E8A-4147-A177-3AD203B41FA5}">
                      <a16:colId xmlns:a16="http://schemas.microsoft.com/office/drawing/2014/main" val="3481208958"/>
                    </a:ext>
                  </a:extLst>
                </a:gridCol>
                <a:gridCol w="1473699">
                  <a:extLst>
                    <a:ext uri="{9D8B030D-6E8A-4147-A177-3AD203B41FA5}">
                      <a16:colId xmlns:a16="http://schemas.microsoft.com/office/drawing/2014/main" val="162628186"/>
                    </a:ext>
                  </a:extLst>
                </a:gridCol>
                <a:gridCol w="2265000">
                  <a:extLst>
                    <a:ext uri="{9D8B030D-6E8A-4147-A177-3AD203B41FA5}">
                      <a16:colId xmlns:a16="http://schemas.microsoft.com/office/drawing/2014/main" val="3423006711"/>
                    </a:ext>
                  </a:extLst>
                </a:gridCol>
                <a:gridCol w="1733009">
                  <a:extLst>
                    <a:ext uri="{9D8B030D-6E8A-4147-A177-3AD203B41FA5}">
                      <a16:colId xmlns:a16="http://schemas.microsoft.com/office/drawing/2014/main" val="3364787803"/>
                    </a:ext>
                  </a:extLst>
                </a:gridCol>
                <a:gridCol w="1866717">
                  <a:extLst>
                    <a:ext uri="{9D8B030D-6E8A-4147-A177-3AD203B41FA5}">
                      <a16:colId xmlns:a16="http://schemas.microsoft.com/office/drawing/2014/main" val="4226794763"/>
                    </a:ext>
                  </a:extLst>
                </a:gridCol>
              </a:tblGrid>
              <a:tr h="62674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Hall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Start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Pass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Current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Rep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Polarization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4071354"/>
                  </a:ext>
                </a:extLst>
              </a:tr>
              <a:tr h="55959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Jun 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Aug 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70uA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499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1303481"/>
                  </a:ext>
                </a:extLst>
              </a:tr>
              <a:tr h="55959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Jun 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Aug 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“100nA”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499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3260114"/>
                  </a:ext>
                </a:extLst>
              </a:tr>
              <a:tr h="55959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Jun 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July 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3/4/5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90/90/50 </a:t>
                      </a:r>
                      <a:r>
                        <a:rPr lang="en-US" sz="2400" dirty="0" err="1"/>
                        <a:t>uA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499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2981399"/>
                  </a:ext>
                </a:extLst>
              </a:tr>
              <a:tr h="55959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OFF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OFF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OFF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OFF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OFF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OFF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188519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DC6AFB8-9EA9-794C-865F-4FEFA8F4D832}"/>
              </a:ext>
            </a:extLst>
          </p:cNvPr>
          <p:cNvSpPr txBox="1"/>
          <p:nvPr/>
        </p:nvSpPr>
        <p:spPr>
          <a:xfrm>
            <a:off x="658724" y="4033164"/>
            <a:ext cx="869956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Notables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Helicity Flip Rate – 240Hz or 120Hz (i.e. not usual 30 Hz)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Beam Polarization Reversal - Both Wien filters will be used first time since 2012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2AEA65D-CE37-5442-87F5-4A492E81D9D0}"/>
              </a:ext>
            </a:extLst>
          </p:cNvPr>
          <p:cNvSpPr txBox="1"/>
          <p:nvPr/>
        </p:nvSpPr>
        <p:spPr>
          <a:xfrm>
            <a:off x="9265920" y="3048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4A8676B-7013-C743-8C04-3600A6ED48B1}"/>
              </a:ext>
            </a:extLst>
          </p:cNvPr>
          <p:cNvSpPr txBox="1"/>
          <p:nvPr/>
        </p:nvSpPr>
        <p:spPr>
          <a:xfrm>
            <a:off x="195072" y="256032"/>
            <a:ext cx="30680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Summer 2019 Physics Program</a:t>
            </a:r>
          </a:p>
        </p:txBody>
      </p:sp>
    </p:spTree>
    <p:extLst>
      <p:ext uri="{BB962C8B-B14F-4D97-AF65-F5344CB8AC3E}">
        <p14:creationId xmlns:p14="http://schemas.microsoft.com/office/powerpoint/2010/main" val="2754878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045BB9B-5E26-8943-B42A-A55460B374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0161886"/>
              </p:ext>
            </p:extLst>
          </p:nvPr>
        </p:nvGraphicFramePr>
        <p:xfrm>
          <a:off x="251968" y="829394"/>
          <a:ext cx="11696192" cy="58389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8064">
                  <a:extLst>
                    <a:ext uri="{9D8B030D-6E8A-4147-A177-3AD203B41FA5}">
                      <a16:colId xmlns:a16="http://schemas.microsoft.com/office/drawing/2014/main" val="3917746836"/>
                    </a:ext>
                  </a:extLst>
                </a:gridCol>
                <a:gridCol w="1897063">
                  <a:extLst>
                    <a:ext uri="{9D8B030D-6E8A-4147-A177-3AD203B41FA5}">
                      <a16:colId xmlns:a16="http://schemas.microsoft.com/office/drawing/2014/main" val="2792975978"/>
                    </a:ext>
                  </a:extLst>
                </a:gridCol>
                <a:gridCol w="2023745">
                  <a:extLst>
                    <a:ext uri="{9D8B030D-6E8A-4147-A177-3AD203B41FA5}">
                      <a16:colId xmlns:a16="http://schemas.microsoft.com/office/drawing/2014/main" val="1320448971"/>
                    </a:ext>
                  </a:extLst>
                </a:gridCol>
                <a:gridCol w="2681795">
                  <a:extLst>
                    <a:ext uri="{9D8B030D-6E8A-4147-A177-3AD203B41FA5}">
                      <a16:colId xmlns:a16="http://schemas.microsoft.com/office/drawing/2014/main" val="221808701"/>
                    </a:ext>
                  </a:extLst>
                </a:gridCol>
                <a:gridCol w="3565525">
                  <a:extLst>
                    <a:ext uri="{9D8B030D-6E8A-4147-A177-3AD203B41FA5}">
                      <a16:colId xmlns:a16="http://schemas.microsoft.com/office/drawing/2014/main" val="2282188505"/>
                    </a:ext>
                  </a:extLst>
                </a:gridCol>
              </a:tblGrid>
              <a:tr h="57471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Week Of…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INJ SEG (FC1)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INJ/NL (FC2…)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Objective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Tasks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860137"/>
                  </a:ext>
                </a:extLst>
              </a:tr>
              <a:tr h="57471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May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SAD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SAD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Wrap up SAD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/>
                        <a:t>Leave Suitcase but clean up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/>
                        <a:t>4-lasers ON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Finish Hall D laser work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Complete Hot Checkout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0812710"/>
                  </a:ext>
                </a:extLst>
              </a:tr>
              <a:tr h="57471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May 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Yes ?</a:t>
                      </a:r>
                    </a:p>
                  </a:txBody>
                  <a:tcPr>
                    <a:solidFill>
                      <a:srgbClr val="DB6E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No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Gun Focus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Turn gun HV back ON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Restore beam FC1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Study biased Anode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0780344"/>
                  </a:ext>
                </a:extLst>
              </a:tr>
              <a:tr h="57471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May 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Yes</a:t>
                      </a:r>
                    </a:p>
                  </a:txBody>
                  <a:tcPr>
                    <a:solidFill>
                      <a:srgbClr val="DB6E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Yes ?</a:t>
                      </a:r>
                    </a:p>
                  </a:txBody>
                  <a:tcPr>
                    <a:solidFill>
                      <a:srgbClr val="DB6E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PQB Focus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Heat/activate SLSP photocathode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Rotate puck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PQB study, finalize flipper preference?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8018148"/>
                  </a:ext>
                </a:extLst>
              </a:tr>
              <a:tr h="57471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May 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Yes</a:t>
                      </a:r>
                    </a:p>
                  </a:txBody>
                  <a:tcPr>
                    <a:solidFill>
                      <a:srgbClr val="DB6E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Yes</a:t>
                      </a:r>
                    </a:p>
                  </a:txBody>
                  <a:tcPr>
                    <a:solidFill>
                      <a:srgbClr val="DB6E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Injector Setup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Restore 3-beams to FC2..beyond?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Interleave PQB studies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35145"/>
                  </a:ext>
                </a:extLst>
              </a:tr>
              <a:tr h="57471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June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Yes</a:t>
                      </a:r>
                    </a:p>
                  </a:txBody>
                  <a:tcPr>
                    <a:solidFill>
                      <a:srgbClr val="DB6E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Yes</a:t>
                      </a:r>
                    </a:p>
                  </a:txBody>
                  <a:tcPr>
                    <a:solidFill>
                      <a:srgbClr val="DB6E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Injector Finalization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Finalize Injector setup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Finalize PQB setup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Machine restoration begins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3207620"/>
                  </a:ext>
                </a:extLst>
              </a:tr>
              <a:tr h="57471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June 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Yes</a:t>
                      </a:r>
                    </a:p>
                  </a:txBody>
                  <a:tcPr>
                    <a:solidFill>
                      <a:srgbClr val="DB6E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Yes</a:t>
                      </a:r>
                    </a:p>
                  </a:txBody>
                  <a:tcPr>
                    <a:solidFill>
                      <a:srgbClr val="DB6E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Machine Restores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Machine restoration ABC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5337029"/>
                  </a:ext>
                </a:extLst>
              </a:tr>
              <a:tr h="57471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June 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Yes</a:t>
                      </a:r>
                    </a:p>
                  </a:txBody>
                  <a:tcPr>
                    <a:solidFill>
                      <a:srgbClr val="DB6E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Yes</a:t>
                      </a:r>
                    </a:p>
                  </a:txBody>
                  <a:tcPr>
                    <a:solidFill>
                      <a:srgbClr val="DB6E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Physics Starts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Run ABC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5301441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D95C210-54C2-604D-BADF-A5E9800D06ED}"/>
              </a:ext>
            </a:extLst>
          </p:cNvPr>
          <p:cNvSpPr txBox="1"/>
          <p:nvPr/>
        </p:nvSpPr>
        <p:spPr>
          <a:xfrm>
            <a:off x="195072" y="256032"/>
            <a:ext cx="24891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SAD to Physics transition</a:t>
            </a:r>
          </a:p>
        </p:txBody>
      </p:sp>
    </p:spTree>
    <p:extLst>
      <p:ext uri="{BB962C8B-B14F-4D97-AF65-F5344CB8AC3E}">
        <p14:creationId xmlns:p14="http://schemas.microsoft.com/office/powerpoint/2010/main" val="414484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A38FEF65-2050-C94F-82D9-EC1B02975475}"/>
              </a:ext>
            </a:extLst>
          </p:cNvPr>
          <p:cNvGrpSpPr/>
          <p:nvPr/>
        </p:nvGrpSpPr>
        <p:grpSpPr>
          <a:xfrm>
            <a:off x="2987040" y="372904"/>
            <a:ext cx="7412736" cy="3086576"/>
            <a:chOff x="97536" y="4129826"/>
            <a:chExt cx="5842664" cy="2587966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F5582F90-EA57-9A4D-9790-99FFC8ADBB5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2467" t="9066" r="2722" b="19270"/>
            <a:stretch/>
          </p:blipFill>
          <p:spPr>
            <a:xfrm>
              <a:off x="97536" y="4129826"/>
              <a:ext cx="5842664" cy="2587966"/>
            </a:xfrm>
            <a:prstGeom prst="rect">
              <a:avLst/>
            </a:prstGeom>
            <a:ln w="31750">
              <a:solidFill>
                <a:schemeClr val="tx1"/>
              </a:solidFill>
            </a:ln>
          </p:spPr>
        </p:pic>
        <p:cxnSp>
          <p:nvCxnSpPr>
            <p:cNvPr id="4" name="Straight Arrow Connector 3">
              <a:extLst>
                <a:ext uri="{FF2B5EF4-FFF2-40B4-BE49-F238E27FC236}">
                  <a16:creationId xmlns:a16="http://schemas.microsoft.com/office/drawing/2014/main" id="{1FA22A5E-88F9-C540-BA7A-B96F86370EC0}"/>
                </a:ext>
              </a:extLst>
            </p:cNvPr>
            <p:cNvCxnSpPr>
              <a:cxnSpLocks/>
            </p:cNvCxnSpPr>
            <p:nvPr/>
          </p:nvCxnSpPr>
          <p:spPr>
            <a:xfrm>
              <a:off x="1365504" y="4870704"/>
              <a:ext cx="475488" cy="207264"/>
            </a:xfrm>
            <a:prstGeom prst="straightConnector1">
              <a:avLst/>
            </a:prstGeom>
            <a:ln w="635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1F884A6B-C3DB-8F41-BA76-5A2CB98F7259}"/>
                </a:ext>
              </a:extLst>
            </p:cNvPr>
            <p:cNvCxnSpPr>
              <a:cxnSpLocks/>
            </p:cNvCxnSpPr>
            <p:nvPr/>
          </p:nvCxnSpPr>
          <p:spPr>
            <a:xfrm>
              <a:off x="1292352" y="5077968"/>
              <a:ext cx="505968" cy="225552"/>
            </a:xfrm>
            <a:prstGeom prst="straightConnector1">
              <a:avLst/>
            </a:prstGeom>
            <a:ln w="6350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C6F699AC-A9C2-4240-9CA8-FE9CE1374E6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718560" y="5517094"/>
              <a:ext cx="0" cy="511850"/>
            </a:xfrm>
            <a:prstGeom prst="straightConnector1">
              <a:avLst/>
            </a:prstGeom>
            <a:ln w="635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348C9D1F-7551-714F-92C6-D0B229A59913}"/>
                </a:ext>
              </a:extLst>
            </p:cNvPr>
            <p:cNvCxnSpPr>
              <a:cxnSpLocks/>
            </p:cNvCxnSpPr>
            <p:nvPr/>
          </p:nvCxnSpPr>
          <p:spPr>
            <a:xfrm>
              <a:off x="3901440" y="5553670"/>
              <a:ext cx="0" cy="521208"/>
            </a:xfrm>
            <a:prstGeom prst="straightConnector1">
              <a:avLst/>
            </a:prstGeom>
            <a:ln w="6350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2565060D-FD5A-BD4B-91B8-DE87049B4EFE}"/>
                </a:ext>
              </a:extLst>
            </p:cNvPr>
            <p:cNvSpPr/>
            <p:nvPr/>
          </p:nvSpPr>
          <p:spPr>
            <a:xfrm>
              <a:off x="2877312" y="5814167"/>
              <a:ext cx="146304" cy="18288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56B1FD02-F1BD-3940-93AC-A30904AAE1C6}"/>
                </a:ext>
              </a:extLst>
            </p:cNvPr>
            <p:cNvSpPr txBox="1"/>
            <p:nvPr/>
          </p:nvSpPr>
          <p:spPr>
            <a:xfrm>
              <a:off x="2257427" y="6076819"/>
              <a:ext cx="12362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/>
                <a:t>Vwien</a:t>
              </a:r>
              <a:r>
                <a:rPr lang="en-US" dirty="0"/>
                <a:t>=+90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4789F251-3D19-D944-B8C4-E90A842AEC89}"/>
                </a:ext>
              </a:extLst>
            </p:cNvPr>
            <p:cNvSpPr txBox="1"/>
            <p:nvPr/>
          </p:nvSpPr>
          <p:spPr>
            <a:xfrm>
              <a:off x="3437722" y="6068044"/>
              <a:ext cx="93006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Sol=-90</a:t>
              </a:r>
            </a:p>
            <a:p>
              <a:r>
                <a:rPr lang="en-US" dirty="0">
                  <a:solidFill>
                    <a:srgbClr val="00B050"/>
                  </a:solidFill>
                </a:rPr>
                <a:t>Sol=+90</a:t>
              </a:r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F3770FB8-39A8-924E-A778-AFD2F7EACE43}"/>
                </a:ext>
              </a:extLst>
            </p:cNvPr>
            <p:cNvSpPr/>
            <p:nvPr/>
          </p:nvSpPr>
          <p:spPr>
            <a:xfrm>
              <a:off x="2872564" y="5596342"/>
              <a:ext cx="146304" cy="18288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B2BE1768-C5C4-6D42-8BC8-DB8DEBC515AB}"/>
                </a:ext>
              </a:extLst>
            </p:cNvPr>
            <p:cNvSpPr txBox="1"/>
            <p:nvPr/>
          </p:nvSpPr>
          <p:spPr>
            <a:xfrm>
              <a:off x="2257427" y="4174266"/>
              <a:ext cx="179087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Solenoid Flipping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3869D845-E578-DA44-AD5B-ECFCE38E5340}"/>
              </a:ext>
            </a:extLst>
          </p:cNvPr>
          <p:cNvGrpSpPr/>
          <p:nvPr/>
        </p:nvGrpSpPr>
        <p:grpSpPr>
          <a:xfrm>
            <a:off x="2987040" y="3670139"/>
            <a:ext cx="7412736" cy="2969472"/>
            <a:chOff x="6211824" y="4129826"/>
            <a:chExt cx="5842664" cy="2587966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8CE815DF-BB95-3F4C-A8AD-D19A42812A4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2467" t="9066" r="2722" b="19270"/>
            <a:stretch/>
          </p:blipFill>
          <p:spPr>
            <a:xfrm>
              <a:off x="6211824" y="4129826"/>
              <a:ext cx="5842664" cy="2587966"/>
            </a:xfrm>
            <a:prstGeom prst="rect">
              <a:avLst/>
            </a:prstGeom>
            <a:ln w="31750">
              <a:solidFill>
                <a:schemeClr val="tx1"/>
              </a:solidFill>
            </a:ln>
          </p:spPr>
        </p:pic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5015D528-91D9-8045-BD16-315AED09E26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845040" y="5480518"/>
              <a:ext cx="0" cy="511850"/>
            </a:xfrm>
            <a:prstGeom prst="straightConnector1">
              <a:avLst/>
            </a:prstGeom>
            <a:ln w="635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D0C91A35-4A6A-F246-8883-44F1F8DEAAAC}"/>
                </a:ext>
              </a:extLst>
            </p:cNvPr>
            <p:cNvCxnSpPr>
              <a:cxnSpLocks/>
            </p:cNvCxnSpPr>
            <p:nvPr/>
          </p:nvCxnSpPr>
          <p:spPr>
            <a:xfrm>
              <a:off x="10027920" y="5517094"/>
              <a:ext cx="0" cy="521208"/>
            </a:xfrm>
            <a:prstGeom prst="straightConnector1">
              <a:avLst/>
            </a:prstGeom>
            <a:ln w="6350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DD333252-FD60-6B43-BE7A-A800CAD68E72}"/>
                </a:ext>
              </a:extLst>
            </p:cNvPr>
            <p:cNvCxnSpPr>
              <a:cxnSpLocks/>
            </p:cNvCxnSpPr>
            <p:nvPr/>
          </p:nvCxnSpPr>
          <p:spPr>
            <a:xfrm>
              <a:off x="7535652" y="4901398"/>
              <a:ext cx="475488" cy="207264"/>
            </a:xfrm>
            <a:prstGeom prst="straightConnector1">
              <a:avLst/>
            </a:prstGeom>
            <a:ln w="635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847C9755-1CC7-CE40-A340-8EAB04519F80}"/>
                </a:ext>
              </a:extLst>
            </p:cNvPr>
            <p:cNvCxnSpPr>
              <a:cxnSpLocks/>
            </p:cNvCxnSpPr>
            <p:nvPr/>
          </p:nvCxnSpPr>
          <p:spPr>
            <a:xfrm>
              <a:off x="7462500" y="5108662"/>
              <a:ext cx="505968" cy="225552"/>
            </a:xfrm>
            <a:prstGeom prst="straightConnector1">
              <a:avLst/>
            </a:prstGeom>
            <a:ln w="6350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A7A2ADCA-89B2-F140-A2B0-340A8C39E155}"/>
                </a:ext>
              </a:extLst>
            </p:cNvPr>
            <p:cNvSpPr/>
            <p:nvPr/>
          </p:nvSpPr>
          <p:spPr>
            <a:xfrm>
              <a:off x="8986852" y="5590139"/>
              <a:ext cx="146304" cy="18288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A3D02AEB-CCE0-204B-8F34-5F5F44058924}"/>
                </a:ext>
              </a:extLst>
            </p:cNvPr>
            <p:cNvSpPr txBox="1"/>
            <p:nvPr/>
          </p:nvSpPr>
          <p:spPr>
            <a:xfrm>
              <a:off x="9460192" y="6080974"/>
              <a:ext cx="8851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Sol=-90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E3510D1A-56CB-EB45-B3C9-8E2105ABD938}"/>
                </a:ext>
              </a:extLst>
            </p:cNvPr>
            <p:cNvSpPr txBox="1"/>
            <p:nvPr/>
          </p:nvSpPr>
          <p:spPr>
            <a:xfrm>
              <a:off x="8183881" y="5992368"/>
              <a:ext cx="127631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>
                  <a:solidFill>
                    <a:srgbClr val="FF0000"/>
                  </a:solidFill>
                </a:rPr>
                <a:t>VWien</a:t>
              </a:r>
              <a:r>
                <a:rPr lang="en-US" dirty="0">
                  <a:solidFill>
                    <a:srgbClr val="FF0000"/>
                  </a:solidFill>
                </a:rPr>
                <a:t>=+90</a:t>
              </a:r>
            </a:p>
            <a:p>
              <a:r>
                <a:rPr lang="en-US" dirty="0" err="1">
                  <a:solidFill>
                    <a:srgbClr val="00B050"/>
                  </a:solidFill>
                </a:rPr>
                <a:t>VWien</a:t>
              </a:r>
              <a:r>
                <a:rPr lang="en-US" dirty="0">
                  <a:solidFill>
                    <a:srgbClr val="00B050"/>
                  </a:solidFill>
                </a:rPr>
                <a:t>=-90</a:t>
              </a:r>
            </a:p>
          </p:txBody>
        </p:sp>
        <p:sp>
          <p:nvSpPr>
            <p:cNvPr id="19" name="Multiply 18">
              <a:extLst>
                <a:ext uri="{FF2B5EF4-FFF2-40B4-BE49-F238E27FC236}">
                  <a16:creationId xmlns:a16="http://schemas.microsoft.com/office/drawing/2014/main" id="{1B31A707-103F-4E4D-B4FA-55E84EC56161}"/>
                </a:ext>
              </a:extLst>
            </p:cNvPr>
            <p:cNvSpPr/>
            <p:nvPr/>
          </p:nvSpPr>
          <p:spPr>
            <a:xfrm>
              <a:off x="8888642" y="5736491"/>
              <a:ext cx="342724" cy="353568"/>
            </a:xfrm>
            <a:prstGeom prst="mathMultiply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3984347-DDD1-EA4C-9CC3-13F2E45A1158}"/>
                </a:ext>
              </a:extLst>
            </p:cNvPr>
            <p:cNvSpPr txBox="1"/>
            <p:nvPr/>
          </p:nvSpPr>
          <p:spPr>
            <a:xfrm>
              <a:off x="8355093" y="4135612"/>
              <a:ext cx="20063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Wien Filter Flipping</a:t>
              </a:r>
            </a:p>
          </p:txBody>
        </p: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78B29DCD-86DC-144B-8078-4E88CCBB974D}"/>
              </a:ext>
            </a:extLst>
          </p:cNvPr>
          <p:cNvSpPr txBox="1"/>
          <p:nvPr/>
        </p:nvSpPr>
        <p:spPr>
          <a:xfrm>
            <a:off x="0" y="0"/>
            <a:ext cx="23442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Beam Reversal Options</a:t>
            </a:r>
          </a:p>
        </p:txBody>
      </p:sp>
    </p:spTree>
    <p:extLst>
      <p:ext uri="{BB962C8B-B14F-4D97-AF65-F5344CB8AC3E}">
        <p14:creationId xmlns:p14="http://schemas.microsoft.com/office/powerpoint/2010/main" val="27225176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240</Words>
  <Application>Microsoft Macintosh PowerPoint</Application>
  <PresentationFormat>Widescreen</PresentationFormat>
  <Paragraphs>100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Grames</dc:creator>
  <cp:lastModifiedBy>Joe Grames</cp:lastModifiedBy>
  <cp:revision>6</cp:revision>
  <dcterms:created xsi:type="dcterms:W3CDTF">2019-05-03T13:04:02Z</dcterms:created>
  <dcterms:modified xsi:type="dcterms:W3CDTF">2019-05-03T13:53:44Z</dcterms:modified>
</cp:coreProperties>
</file>