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57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9" r:id="rId14"/>
    <p:sldId id="271" r:id="rId15"/>
    <p:sldId id="266" r:id="rId16"/>
    <p:sldId id="270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976" autoAdjust="0"/>
  </p:normalViewPr>
  <p:slideViewPr>
    <p:cSldViewPr snapToGrid="0" snapToObjects="1">
      <p:cViewPr>
        <p:scale>
          <a:sx n="80" d="100"/>
          <a:sy n="80" d="100"/>
        </p:scale>
        <p:origin x="928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FAEE-616B-2D4A-9FBC-77B414A58ED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A8AA-BB86-724C-BD93-403AF99AE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1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FAEE-616B-2D4A-9FBC-77B414A58ED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A8AA-BB86-724C-BD93-403AF99AE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0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FAEE-616B-2D4A-9FBC-77B414A58ED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A8AA-BB86-724C-BD93-403AF99AE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69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18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PingFangSC-Regular" charset="-122"/>
              <a:buChar char="－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8" y="6467336"/>
            <a:ext cx="536158" cy="303364"/>
          </a:xfrm>
        </p:spPr>
        <p:txBody>
          <a:bodyPr/>
          <a:lstStyle>
            <a:lvl1pPr algn="ctr">
              <a:defRPr sz="7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1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6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61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FAEE-616B-2D4A-9FBC-77B414A58ED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A8AA-BB86-724C-BD93-403AF99AE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FAEE-616B-2D4A-9FBC-77B414A58ED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A8AA-BB86-724C-BD93-403AF99AE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8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FAEE-616B-2D4A-9FBC-77B414A58ED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A8AA-BB86-724C-BD93-403AF99AE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8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FAEE-616B-2D4A-9FBC-77B414A58ED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A8AA-BB86-724C-BD93-403AF99AE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4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FAEE-616B-2D4A-9FBC-77B414A58ED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A8AA-BB86-724C-BD93-403AF99AE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2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FAEE-616B-2D4A-9FBC-77B414A58ED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A8AA-BB86-724C-BD93-403AF99AE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1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FAEE-616B-2D4A-9FBC-77B414A58ED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A8AA-BB86-724C-BD93-403AF99AE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9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FAEE-616B-2D4A-9FBC-77B414A58ED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A8AA-BB86-724C-BD93-403AF99AE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0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9FAEE-616B-2D4A-9FBC-77B414A58ED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1A8AA-BB86-724C-BD93-403AF99AE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5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6384" y="1027424"/>
            <a:ext cx="5529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UITF </a:t>
            </a:r>
            <a:r>
              <a:rPr lang="en-US" sz="3600" dirty="0" err="1"/>
              <a:t>keV</a:t>
            </a:r>
            <a:r>
              <a:rPr lang="en-US" sz="3600" dirty="0"/>
              <a:t>- and MeV- Baseline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960" y="4634677"/>
            <a:ext cx="8405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With special thanks to A. </a:t>
            </a:r>
            <a:r>
              <a:rPr lang="en-US" sz="2000" dirty="0" err="1"/>
              <a:t>Bogacz</a:t>
            </a:r>
            <a:r>
              <a:rPr lang="en-US" sz="2000" dirty="0"/>
              <a:t>, D. Douglas, F. Hannon A. </a:t>
            </a:r>
            <a:r>
              <a:rPr lang="en-US" sz="2000" dirty="0" err="1"/>
              <a:t>Hofler</a:t>
            </a:r>
            <a:r>
              <a:rPr lang="en-US" sz="2000" dirty="0"/>
              <a:t>,</a:t>
            </a:r>
          </a:p>
          <a:p>
            <a:pPr algn="ctr"/>
            <a:r>
              <a:rPr lang="en-US" sz="2000" dirty="0"/>
              <a:t>C. </a:t>
            </a:r>
            <a:r>
              <a:rPr lang="en-US" sz="2000" dirty="0" err="1"/>
              <a:t>Hovater</a:t>
            </a:r>
            <a:r>
              <a:rPr lang="en-US" sz="2000" dirty="0"/>
              <a:t>, M. </a:t>
            </a:r>
            <a:r>
              <a:rPr lang="en-US" sz="2000" dirty="0" err="1"/>
              <a:t>Poelker</a:t>
            </a:r>
            <a:r>
              <a:rPr lang="en-US" sz="2000" dirty="0"/>
              <a:t>, T. Powers and C. Tennant for advice and/or inspiration.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41D049-3068-4D42-AE48-A55826FF8D45}"/>
              </a:ext>
            </a:extLst>
          </p:cNvPr>
          <p:cNvGrpSpPr/>
          <p:nvPr/>
        </p:nvGrpSpPr>
        <p:grpSpPr>
          <a:xfrm>
            <a:off x="2618680" y="2068290"/>
            <a:ext cx="3504998" cy="1754326"/>
            <a:chOff x="2845238" y="3253624"/>
            <a:chExt cx="3504998" cy="1754326"/>
          </a:xfrm>
        </p:grpSpPr>
        <p:sp>
          <p:nvSpPr>
            <p:cNvPr id="5" name="TextBox 4"/>
            <p:cNvSpPr txBox="1"/>
            <p:nvPr/>
          </p:nvSpPr>
          <p:spPr>
            <a:xfrm>
              <a:off x="2845238" y="3253624"/>
              <a:ext cx="3504998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Joe </a:t>
              </a:r>
              <a:r>
                <a:rPr lang="en-US" dirty="0" err="1"/>
                <a:t>Grames</a:t>
              </a:r>
              <a:endParaRPr lang="en-US" dirty="0"/>
            </a:p>
            <a:p>
              <a:pPr algn="ctr"/>
              <a:r>
                <a:rPr lang="en-US" dirty="0"/>
                <a:t>UITF Operational Review</a:t>
              </a:r>
            </a:p>
            <a:p>
              <a:pPr algn="ctr"/>
              <a:r>
                <a:rPr lang="en-US" dirty="0"/>
                <a:t>March 18, 2016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Redux : Commissioning the Booster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February 11, 2021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B8646DF-AEBB-5E44-9522-7ABB57CC9D1F}"/>
                </a:ext>
              </a:extLst>
            </p:cNvPr>
            <p:cNvCxnSpPr/>
            <p:nvPr/>
          </p:nvCxnSpPr>
          <p:spPr>
            <a:xfrm flipV="1">
              <a:off x="3344591" y="3505200"/>
              <a:ext cx="2506290" cy="609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D513CCB-095E-7749-8B20-2F4AC99844D8}"/>
                </a:ext>
              </a:extLst>
            </p:cNvPr>
            <p:cNvCxnSpPr>
              <a:cxnSpLocks/>
            </p:cNvCxnSpPr>
            <p:nvPr/>
          </p:nvCxnSpPr>
          <p:spPr>
            <a:xfrm>
              <a:off x="3344591" y="3564467"/>
              <a:ext cx="2506290" cy="3726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8947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5215" y="0"/>
            <a:ext cx="6314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keV</a:t>
            </a:r>
            <a:r>
              <a:rPr lang="en-US" sz="2400" dirty="0"/>
              <a:t> region 750 MHz </a:t>
            </a:r>
            <a:r>
              <a:rPr lang="en-US" sz="2400" dirty="0" err="1"/>
              <a:t>Buncher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@ 200 and 350 </a:t>
            </a:r>
            <a:r>
              <a:rPr lang="en-US" sz="2400" dirty="0" err="1">
                <a:solidFill>
                  <a:srgbClr val="0000FF"/>
                </a:solidFill>
              </a:rPr>
              <a:t>keV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1006" y="2328546"/>
            <a:ext cx="5977731" cy="4435678"/>
            <a:chOff x="139748" y="1785626"/>
            <a:chExt cx="6090820" cy="4707002"/>
          </a:xfrm>
        </p:grpSpPr>
        <p:pic>
          <p:nvPicPr>
            <p:cNvPr id="3" name="Picture 2" descr="buncher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48" y="1785626"/>
              <a:ext cx="6090820" cy="4707002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4425834" y="5470053"/>
              <a:ext cx="0" cy="377245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66977" y="5470053"/>
              <a:ext cx="3658857" cy="1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425834" y="4841311"/>
              <a:ext cx="0" cy="554796"/>
            </a:xfrm>
            <a:prstGeom prst="line">
              <a:avLst/>
            </a:prstGeom>
            <a:ln w="12700">
              <a:solidFill>
                <a:srgbClr val="0000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66977" y="4841311"/>
              <a:ext cx="3658857" cy="0"/>
            </a:xfrm>
            <a:prstGeom prst="line">
              <a:avLst/>
            </a:prstGeom>
            <a:ln w="12700">
              <a:solidFill>
                <a:srgbClr val="0000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943005" y="4669220"/>
              <a:ext cx="8217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~36 kV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3005" y="5286891"/>
              <a:ext cx="8217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~15 kV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76535" y="2828145"/>
            <a:ext cx="2561829" cy="3577256"/>
            <a:chOff x="6230568" y="2668362"/>
            <a:chExt cx="2362200" cy="320001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0568" y="3010873"/>
              <a:ext cx="2362200" cy="28575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6675777" y="2668362"/>
              <a:ext cx="19169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Courtesy T. Powers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6300" y="458061"/>
            <a:ext cx="903299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LERF 750 MHz </a:t>
            </a:r>
            <a:r>
              <a:rPr lang="en-US" dirty="0" err="1"/>
              <a:t>buncher</a:t>
            </a:r>
            <a:r>
              <a:rPr lang="en-US" dirty="0"/>
              <a:t> will initially be used at UITF.</a:t>
            </a:r>
          </a:p>
          <a:p>
            <a:endParaRPr lang="en-US" dirty="0"/>
          </a:p>
          <a:p>
            <a:r>
              <a:rPr lang="en-US" dirty="0"/>
              <a:t>The voltage </a:t>
            </a:r>
            <a:r>
              <a:rPr lang="en-US" i="1" dirty="0" err="1"/>
              <a:t>V</a:t>
            </a:r>
            <a:r>
              <a:rPr lang="en-US" i="1" baseline="-25000" dirty="0" err="1"/>
              <a:t>b</a:t>
            </a:r>
            <a:r>
              <a:rPr lang="en-US" dirty="0"/>
              <a:t> required to form a longitudinal waist a distance </a:t>
            </a:r>
            <a:r>
              <a:rPr lang="en-US" i="1" dirty="0"/>
              <a:t>L</a:t>
            </a:r>
            <a:r>
              <a:rPr lang="en-US" dirty="0"/>
              <a:t> downstream of the </a:t>
            </a:r>
            <a:r>
              <a:rPr lang="en-US" dirty="0" err="1"/>
              <a:t>buncher</a:t>
            </a:r>
            <a:r>
              <a:rPr lang="en-US" dirty="0"/>
              <a:t> is used (Handbook of Accelerator Physics &amp; Eng. P. 554) to estimate required </a:t>
            </a:r>
            <a:r>
              <a:rPr lang="en-US" dirty="0">
                <a:solidFill>
                  <a:srgbClr val="008000"/>
                </a:solidFill>
              </a:rPr>
              <a:t>RF power &lt; 1 kW</a:t>
            </a:r>
            <a:r>
              <a:rPr lang="en-US" dirty="0"/>
              <a:t>.</a:t>
            </a:r>
          </a:p>
          <a:p>
            <a:endParaRPr lang="en-US" dirty="0"/>
          </a:p>
          <a:p>
            <a:pPr lvl="1"/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 = (</a:t>
            </a:r>
            <a:r>
              <a:rPr lang="en-US" dirty="0" err="1">
                <a:latin typeface="Symbol" charset="2"/>
                <a:cs typeface="Symbol" charset="2"/>
              </a:rPr>
              <a:t>l</a:t>
            </a:r>
            <a:r>
              <a:rPr lang="en-US" baseline="-25000" dirty="0" err="1">
                <a:cs typeface="Symbol" charset="2"/>
              </a:rPr>
              <a:t>RF</a:t>
            </a:r>
            <a:r>
              <a:rPr lang="en-US" dirty="0"/>
              <a:t>/2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L) m</a:t>
            </a:r>
            <a:r>
              <a:rPr lang="en-US" baseline="-25000" dirty="0"/>
              <a:t>e</a:t>
            </a:r>
            <a:r>
              <a:rPr lang="en-US" dirty="0"/>
              <a:t>c</a:t>
            </a:r>
            <a:r>
              <a:rPr lang="en-US" baseline="30000" dirty="0"/>
              <a:t>2 </a:t>
            </a:r>
            <a:r>
              <a:rPr lang="en-US" dirty="0">
                <a:latin typeface="Symbol" charset="2"/>
                <a:cs typeface="Symbol" charset="2"/>
              </a:rPr>
              <a:t>g</a:t>
            </a:r>
            <a:r>
              <a:rPr lang="en-US" dirty="0"/>
              <a:t> (</a:t>
            </a:r>
            <a:r>
              <a:rPr lang="en-US" dirty="0">
                <a:latin typeface="Symbol" charset="2"/>
                <a:cs typeface="Symbol" charset="2"/>
              </a:rPr>
              <a:t>g</a:t>
            </a:r>
            <a:r>
              <a:rPr lang="en-US" baseline="30000" dirty="0"/>
              <a:t>2</a:t>
            </a:r>
            <a:r>
              <a:rPr lang="en-US" dirty="0"/>
              <a:t>-1)  where </a:t>
            </a:r>
            <a:r>
              <a:rPr lang="en-US" dirty="0" err="1">
                <a:latin typeface="Symbol" charset="2"/>
                <a:cs typeface="Symbol" charset="2"/>
              </a:rPr>
              <a:t>l</a:t>
            </a:r>
            <a:r>
              <a:rPr lang="en-US" baseline="-25000" dirty="0" err="1">
                <a:cs typeface="Symbol" charset="2"/>
              </a:rPr>
              <a:t>RF</a:t>
            </a:r>
            <a:r>
              <a:rPr lang="en-US" baseline="-25000" dirty="0">
                <a:cs typeface="Symbol" charset="2"/>
              </a:rPr>
              <a:t> </a:t>
            </a:r>
            <a:r>
              <a:rPr lang="en-US" dirty="0">
                <a:cs typeface="Symbol" charset="2"/>
              </a:rPr>
              <a:t>= c / 750 MHz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26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0464" y="0"/>
            <a:ext cx="373563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MeV region overview</a:t>
            </a:r>
          </a:p>
          <a:p>
            <a:pPr algn="ctr"/>
            <a:r>
              <a:rPr lang="en-US" dirty="0"/>
              <a:t>(optical layout inspired by D. Douglas)</a:t>
            </a:r>
          </a:p>
        </p:txBody>
      </p:sp>
      <p:pic>
        <p:nvPicPr>
          <p:cNvPr id="3" name="Picture 2" descr="Screen Shot 2016-03-15 at 11.09.5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93635"/>
            <a:ext cx="9144000" cy="1974826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167923" y="286688"/>
            <a:ext cx="1621395" cy="3211001"/>
            <a:chOff x="167923" y="286688"/>
            <a:chExt cx="1621395" cy="3211001"/>
          </a:xfrm>
        </p:grpSpPr>
        <p:sp>
          <p:nvSpPr>
            <p:cNvPr id="6" name="TextBox 5"/>
            <p:cNvSpPr txBox="1"/>
            <p:nvPr/>
          </p:nvSpPr>
          <p:spPr>
            <a:xfrm>
              <a:off x="167923" y="286688"/>
              <a:ext cx="162139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QCM Exit Valve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179571" y="656020"/>
              <a:ext cx="207477" cy="284166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67923" y="3977220"/>
            <a:ext cx="2256856" cy="2628780"/>
            <a:chOff x="167923" y="3977220"/>
            <a:chExt cx="2256856" cy="2628780"/>
          </a:xfrm>
        </p:grpSpPr>
        <p:sp>
          <p:nvSpPr>
            <p:cNvPr id="10" name="TextBox 9"/>
            <p:cNvSpPr txBox="1"/>
            <p:nvPr/>
          </p:nvSpPr>
          <p:spPr>
            <a:xfrm>
              <a:off x="167923" y="5959669"/>
              <a:ext cx="2256856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Telescope #1: matching from QCM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1508254" y="4547810"/>
              <a:ext cx="0" cy="141185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Brace 11"/>
            <p:cNvSpPr/>
            <p:nvPr/>
          </p:nvSpPr>
          <p:spPr>
            <a:xfrm rot="5400000">
              <a:off x="1309378" y="3438142"/>
              <a:ext cx="389161" cy="1467317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15441" y="1011908"/>
            <a:ext cx="2666622" cy="2186686"/>
            <a:chOff x="915441" y="1011908"/>
            <a:chExt cx="2666622" cy="2186686"/>
          </a:xfrm>
        </p:grpSpPr>
        <p:sp>
          <p:nvSpPr>
            <p:cNvPr id="13" name="Right Brace 12"/>
            <p:cNvSpPr/>
            <p:nvPr/>
          </p:nvSpPr>
          <p:spPr>
            <a:xfrm rot="16200000">
              <a:off x="2815649" y="2480561"/>
              <a:ext cx="389161" cy="1046905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5441" y="1011908"/>
              <a:ext cx="2666622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Chicane to increase beam height (90”), manage </a:t>
              </a:r>
              <a:r>
                <a:rPr lang="en-US" dirty="0">
                  <a:latin typeface="Symbol" charset="2"/>
                  <a:cs typeface="Symbol" charset="2"/>
                </a:rPr>
                <a:t>h</a:t>
              </a:r>
              <a:r>
                <a:rPr lang="en-US" dirty="0"/>
                <a:t> and measure energy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006887" y="1935238"/>
              <a:ext cx="0" cy="72571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995197" y="4001412"/>
            <a:ext cx="2256856" cy="1748167"/>
            <a:chOff x="1995197" y="4001412"/>
            <a:chExt cx="2256856" cy="1748167"/>
          </a:xfrm>
        </p:grpSpPr>
        <p:sp>
          <p:nvSpPr>
            <p:cNvPr id="21" name="TextBox 20"/>
            <p:cNvSpPr txBox="1"/>
            <p:nvPr/>
          </p:nvSpPr>
          <p:spPr>
            <a:xfrm>
              <a:off x="1995197" y="4826249"/>
              <a:ext cx="2256856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“Straight ahead” stub for diagnostics or UITF expansion floor level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2958641" y="4451051"/>
              <a:ext cx="0" cy="37519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ight Brace 22"/>
            <p:cNvSpPr/>
            <p:nvPr/>
          </p:nvSpPr>
          <p:spPr>
            <a:xfrm rot="5400000">
              <a:off x="2779364" y="3708824"/>
              <a:ext cx="364970" cy="950145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54188" y="1091440"/>
            <a:ext cx="2335606" cy="1849366"/>
            <a:chOff x="3854188" y="1091440"/>
            <a:chExt cx="2335606" cy="1849366"/>
          </a:xfrm>
        </p:grpSpPr>
        <p:sp>
          <p:nvSpPr>
            <p:cNvPr id="27" name="Right Brace 26"/>
            <p:cNvSpPr/>
            <p:nvPr/>
          </p:nvSpPr>
          <p:spPr>
            <a:xfrm rot="16200000">
              <a:off x="4466037" y="1939796"/>
              <a:ext cx="389161" cy="1612860"/>
            </a:xfrm>
            <a:prstGeom prst="rightBrace">
              <a:avLst>
                <a:gd name="adj1" fmla="val 8333"/>
                <a:gd name="adj2" fmla="val 64249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14664" y="1091440"/>
              <a:ext cx="227513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Telescope #2:</a:t>
              </a:r>
            </a:p>
            <a:p>
              <a:pPr algn="ctr"/>
              <a:r>
                <a:rPr lang="en-US" dirty="0"/>
                <a:t>set beam at IBC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916223" y="1749875"/>
              <a:ext cx="0" cy="6532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916223" y="3543958"/>
            <a:ext cx="2256856" cy="1740923"/>
            <a:chOff x="4916223" y="3543958"/>
            <a:chExt cx="2256856" cy="1740923"/>
          </a:xfrm>
        </p:grpSpPr>
        <p:sp>
          <p:nvSpPr>
            <p:cNvPr id="31" name="TextBox 30"/>
            <p:cNvSpPr txBox="1"/>
            <p:nvPr/>
          </p:nvSpPr>
          <p:spPr>
            <a:xfrm>
              <a:off x="4916223" y="4361551"/>
              <a:ext cx="2256856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Raster and drift for beam control (</a:t>
              </a:r>
              <a:r>
                <a:rPr lang="en-US" i="1" dirty="0" err="1"/>
                <a:t>x,x</a:t>
              </a:r>
              <a:r>
                <a:rPr lang="en-US" i="1" dirty="0"/>
                <a:t>’</a:t>
              </a:r>
              <a:r>
                <a:rPr lang="en-US" dirty="0"/>
                <a:t>) and diagnostics (</a:t>
              </a:r>
              <a:r>
                <a:rPr lang="en-US" i="1" dirty="0" err="1"/>
                <a:t>x,I,</a:t>
              </a:r>
              <a:r>
                <a:rPr lang="en-US" i="1" dirty="0" err="1">
                  <a:latin typeface="Symbol" charset="2"/>
                  <a:cs typeface="Symbol" charset="2"/>
                </a:rPr>
                <a:t>s</a:t>
              </a:r>
              <a:r>
                <a:rPr lang="en-US" dirty="0"/>
                <a:t>)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6411858" y="4063758"/>
              <a:ext cx="0" cy="3026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ight Brace 32"/>
            <p:cNvSpPr/>
            <p:nvPr/>
          </p:nvSpPr>
          <p:spPr>
            <a:xfrm rot="5400000">
              <a:off x="6222860" y="2982901"/>
              <a:ext cx="364972" cy="1487085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772111" y="1103544"/>
            <a:ext cx="2275130" cy="1837262"/>
            <a:chOff x="6772111" y="1103544"/>
            <a:chExt cx="2275130" cy="1837262"/>
          </a:xfrm>
        </p:grpSpPr>
        <p:sp>
          <p:nvSpPr>
            <p:cNvPr id="35" name="Right Brace 34"/>
            <p:cNvSpPr/>
            <p:nvPr/>
          </p:nvSpPr>
          <p:spPr>
            <a:xfrm rot="16200000">
              <a:off x="7873246" y="1766812"/>
              <a:ext cx="389161" cy="1958828"/>
            </a:xfrm>
            <a:prstGeom prst="rightBrace">
              <a:avLst>
                <a:gd name="adj1" fmla="val 8333"/>
                <a:gd name="adj2" fmla="val 64249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72111" y="1103544"/>
              <a:ext cx="227513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IBC with beam dump and diagnostics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8331876" y="1749875"/>
              <a:ext cx="0" cy="6532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82436" y="3169409"/>
            <a:ext cx="8706523" cy="3412131"/>
            <a:chOff x="82436" y="3169409"/>
            <a:chExt cx="8706523" cy="3412131"/>
          </a:xfrm>
        </p:grpSpPr>
        <p:grpSp>
          <p:nvGrpSpPr>
            <p:cNvPr id="61" name="Group 60"/>
            <p:cNvGrpSpPr/>
            <p:nvPr/>
          </p:nvGrpSpPr>
          <p:grpSpPr>
            <a:xfrm>
              <a:off x="4938170" y="5626262"/>
              <a:ext cx="1377341" cy="369332"/>
              <a:chOff x="2665557" y="540717"/>
              <a:chExt cx="1377341" cy="369332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2889931" y="540717"/>
                <a:ext cx="11529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8000"/>
                    </a:solidFill>
                  </a:rPr>
                  <a:t>(9) Viewer</a:t>
                </a: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665557" y="666466"/>
                <a:ext cx="163454" cy="15089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82436" y="3169409"/>
              <a:ext cx="8706523" cy="624905"/>
              <a:chOff x="82436" y="3169409"/>
              <a:chExt cx="8706523" cy="624905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82436" y="3631321"/>
                <a:ext cx="163454" cy="15089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411978" y="3643416"/>
                <a:ext cx="163454" cy="15089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213388" y="3631321"/>
                <a:ext cx="163454" cy="15089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305321" y="3260287"/>
                <a:ext cx="163454" cy="15089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141867" y="3587577"/>
                <a:ext cx="163454" cy="15089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508240" y="3169409"/>
                <a:ext cx="163454" cy="15089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348506" y="3169409"/>
                <a:ext cx="163454" cy="15089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8625505" y="3169409"/>
                <a:ext cx="163454" cy="15089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940117" y="3169409"/>
                <a:ext cx="163454" cy="15089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Rectangle 73"/>
            <p:cNvSpPr/>
            <p:nvPr/>
          </p:nvSpPr>
          <p:spPr>
            <a:xfrm>
              <a:off x="4720074" y="5580947"/>
              <a:ext cx="3813362" cy="10005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59072" y="3203570"/>
            <a:ext cx="6295909" cy="3161356"/>
            <a:chOff x="659072" y="3203570"/>
            <a:chExt cx="6295909" cy="3161356"/>
          </a:xfrm>
        </p:grpSpPr>
        <p:grpSp>
          <p:nvGrpSpPr>
            <p:cNvPr id="76" name="Group 75"/>
            <p:cNvGrpSpPr/>
            <p:nvPr/>
          </p:nvGrpSpPr>
          <p:grpSpPr>
            <a:xfrm>
              <a:off x="4938170" y="5995594"/>
              <a:ext cx="1289941" cy="369332"/>
              <a:chOff x="2652984" y="903637"/>
              <a:chExt cx="1289941" cy="369332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2889932" y="903637"/>
                <a:ext cx="10529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(13) BPM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652984" y="1031137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659072" y="3203570"/>
              <a:ext cx="6295909" cy="573751"/>
              <a:chOff x="646977" y="3203570"/>
              <a:chExt cx="6295909" cy="573751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646977" y="3638998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082345" y="3638998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518703" y="3638998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3704822" y="3203570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956010" y="3638998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599317" y="3603703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836603" y="3488893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097641" y="3370681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150968" y="3203570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548549" y="3203570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018365" y="3203570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001355" y="3203570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779432" y="3203570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2205082" y="3135517"/>
            <a:ext cx="5633376" cy="2880175"/>
            <a:chOff x="2205082" y="3135517"/>
            <a:chExt cx="5633376" cy="2880175"/>
          </a:xfrm>
        </p:grpSpPr>
        <p:grpSp>
          <p:nvGrpSpPr>
            <p:cNvPr id="94" name="Group 93"/>
            <p:cNvGrpSpPr/>
            <p:nvPr/>
          </p:nvGrpSpPr>
          <p:grpSpPr>
            <a:xfrm>
              <a:off x="6507699" y="5646360"/>
              <a:ext cx="1330759" cy="369332"/>
              <a:chOff x="4390130" y="546880"/>
              <a:chExt cx="1330759" cy="369332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4770914" y="546880"/>
                <a:ext cx="9499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(3) Harp</a:t>
                </a:r>
              </a:p>
            </p:txBody>
          </p:sp>
          <p:sp>
            <p:nvSpPr>
              <p:cNvPr id="96" name="Multiply 95"/>
              <p:cNvSpPr/>
              <p:nvPr/>
            </p:nvSpPr>
            <p:spPr>
              <a:xfrm>
                <a:off x="4390130" y="628741"/>
                <a:ext cx="236363" cy="249746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2205082" y="3135517"/>
              <a:ext cx="4977696" cy="705445"/>
              <a:chOff x="2205082" y="3135517"/>
              <a:chExt cx="4977696" cy="705445"/>
            </a:xfrm>
          </p:grpSpPr>
          <p:sp>
            <p:nvSpPr>
              <p:cNvPr id="99" name="Multiply 98"/>
              <p:cNvSpPr/>
              <p:nvPr/>
            </p:nvSpPr>
            <p:spPr>
              <a:xfrm>
                <a:off x="2205082" y="3591216"/>
                <a:ext cx="236363" cy="249746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Multiply 99"/>
              <p:cNvSpPr/>
              <p:nvPr/>
            </p:nvSpPr>
            <p:spPr>
              <a:xfrm>
                <a:off x="6946415" y="3135517"/>
                <a:ext cx="236363" cy="249746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Multiply 100"/>
              <p:cNvSpPr/>
              <p:nvPr/>
            </p:nvSpPr>
            <p:spPr>
              <a:xfrm>
                <a:off x="3264624" y="3224105"/>
                <a:ext cx="236363" cy="249746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3367915" y="3436352"/>
            <a:ext cx="5657239" cy="2960767"/>
            <a:chOff x="3367915" y="3436352"/>
            <a:chExt cx="5657239" cy="2960767"/>
          </a:xfrm>
        </p:grpSpPr>
        <p:grpSp>
          <p:nvGrpSpPr>
            <p:cNvPr id="103" name="Group 102"/>
            <p:cNvGrpSpPr/>
            <p:nvPr/>
          </p:nvGrpSpPr>
          <p:grpSpPr>
            <a:xfrm>
              <a:off x="6411858" y="6027787"/>
              <a:ext cx="1718113" cy="369332"/>
              <a:chOff x="4264912" y="921919"/>
              <a:chExt cx="1718113" cy="369332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4770433" y="921919"/>
                <a:ext cx="1212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660066"/>
                    </a:solidFill>
                  </a:rPr>
                  <a:t>(3) Current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264912" y="941802"/>
                <a:ext cx="463544" cy="348069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I</a:t>
                </a:r>
                <a:endParaRPr lang="en-US" sz="900" dirty="0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3367915" y="3436352"/>
              <a:ext cx="5657239" cy="522103"/>
              <a:chOff x="3367915" y="3436352"/>
              <a:chExt cx="5657239" cy="522103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6807800" y="3436352"/>
                <a:ext cx="463544" cy="348069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FC</a:t>
                </a:r>
                <a:endParaRPr lang="en-US" sz="900" dirty="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8561610" y="3436352"/>
                <a:ext cx="463544" cy="348069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DL</a:t>
                </a:r>
                <a:endParaRPr lang="en-US" sz="900" dirty="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3367915" y="3610386"/>
                <a:ext cx="463544" cy="348069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DL</a:t>
                </a:r>
                <a:endParaRPr lang="en-US" sz="9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293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3218553" y="0"/>
            <a:ext cx="3151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MeV region beam input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58656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In support of </a:t>
            </a:r>
            <a:r>
              <a:rPr lang="en-US" sz="2000" dirty="0" err="1"/>
              <a:t>PEPPo</a:t>
            </a:r>
            <a:r>
              <a:rPr lang="en-US" sz="2000" dirty="0"/>
              <a:t>, Mott and Bubble experiments Chris Tennant extensively characterized beam </a:t>
            </a:r>
            <a:r>
              <a:rPr lang="en-US" sz="2000" dirty="0" err="1"/>
              <a:t>emittance</a:t>
            </a:r>
            <a:r>
              <a:rPr lang="en-US" sz="2000" dirty="0"/>
              <a:t> after the CEBAF QCM over a broad momentum range.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054585" y="1568824"/>
            <a:ext cx="7058474" cy="3974354"/>
            <a:chOff x="1054585" y="1568824"/>
            <a:chExt cx="7058474" cy="3974354"/>
          </a:xfrm>
        </p:grpSpPr>
        <p:grpSp>
          <p:nvGrpSpPr>
            <p:cNvPr id="49" name="Group 48"/>
            <p:cNvGrpSpPr/>
            <p:nvPr/>
          </p:nvGrpSpPr>
          <p:grpSpPr>
            <a:xfrm>
              <a:off x="1054585" y="1568824"/>
              <a:ext cx="7058474" cy="3974354"/>
              <a:chOff x="0" y="851646"/>
              <a:chExt cx="5782235" cy="3522625"/>
            </a:xfrm>
          </p:grpSpPr>
          <p:pic>
            <p:nvPicPr>
              <p:cNvPr id="46" name="Picture 45" descr="Screen Shot 2016-03-15 at 12.21.07 PM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028" r="4512"/>
              <a:stretch/>
            </p:blipFill>
            <p:spPr>
              <a:xfrm>
                <a:off x="377397" y="851646"/>
                <a:ext cx="3567076" cy="628119"/>
              </a:xfrm>
              <a:prstGeom prst="rect">
                <a:avLst/>
              </a:prstGeom>
            </p:spPr>
          </p:pic>
          <p:pic>
            <p:nvPicPr>
              <p:cNvPr id="47" name="Picture 46" descr="Screen Shot 2016-03-15 at 12.20.50 P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554472"/>
                <a:ext cx="5782235" cy="2819799"/>
              </a:xfrm>
              <a:prstGeom prst="rect">
                <a:avLst/>
              </a:prstGeom>
            </p:spPr>
          </p:pic>
          <p:pic>
            <p:nvPicPr>
              <p:cNvPr id="48" name="Picture 47" descr="Screen Shot 2016-03-15 at 12.21.07 PM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802" r="-1" b="67594"/>
              <a:stretch/>
            </p:blipFill>
            <p:spPr>
              <a:xfrm>
                <a:off x="3944473" y="856850"/>
                <a:ext cx="1596819" cy="563151"/>
              </a:xfrm>
              <a:prstGeom prst="rect">
                <a:avLst/>
              </a:prstGeom>
            </p:spPr>
          </p:pic>
        </p:grpSp>
        <p:sp>
          <p:nvSpPr>
            <p:cNvPr id="56" name="Rectangle 55"/>
            <p:cNvSpPr/>
            <p:nvPr/>
          </p:nvSpPr>
          <p:spPr>
            <a:xfrm>
              <a:off x="1054585" y="1568824"/>
              <a:ext cx="7058473" cy="39743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63091" y="4781178"/>
            <a:ext cx="6985615" cy="2086152"/>
            <a:chOff x="963091" y="4781178"/>
            <a:chExt cx="6985615" cy="2086152"/>
          </a:xfrm>
        </p:grpSpPr>
        <p:sp>
          <p:nvSpPr>
            <p:cNvPr id="52" name="Rectangle 51"/>
            <p:cNvSpPr/>
            <p:nvPr/>
          </p:nvSpPr>
          <p:spPr>
            <a:xfrm>
              <a:off x="1299883" y="4781178"/>
              <a:ext cx="6648823" cy="672352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63091" y="5415651"/>
              <a:ext cx="5218832" cy="1451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i="1" dirty="0" err="1">
                  <a:solidFill>
                    <a:srgbClr val="FF0000"/>
                  </a:solidFill>
                  <a:latin typeface="Symbol" charset="2"/>
                  <a:cs typeface="Symbol" charset="2"/>
                </a:rPr>
                <a:t>e</a:t>
              </a:r>
              <a:r>
                <a:rPr lang="en-US" sz="2000" i="1" baseline="-25000" dirty="0" err="1">
                  <a:solidFill>
                    <a:srgbClr val="FF0000"/>
                  </a:solidFill>
                </a:rPr>
                <a:t>norm,RMS</a:t>
              </a:r>
              <a:r>
                <a:rPr lang="en-US" sz="2000" i="1" baseline="-25000" dirty="0">
                  <a:solidFill>
                    <a:srgbClr val="FF0000"/>
                  </a:solidFill>
                </a:rPr>
                <a:t> </a:t>
              </a:r>
              <a:r>
                <a:rPr lang="en-US" sz="2000" i="1" dirty="0">
                  <a:solidFill>
                    <a:srgbClr val="FF0000"/>
                  </a:solidFill>
                </a:rPr>
                <a:t>  0.7 mm-</a:t>
              </a:r>
              <a:r>
                <a:rPr lang="en-US" sz="2000" i="1" dirty="0" err="1">
                  <a:solidFill>
                    <a:srgbClr val="FF0000"/>
                  </a:solidFill>
                </a:rPr>
                <a:t>mrad</a:t>
              </a:r>
              <a:r>
                <a:rPr lang="en-US" sz="2000" i="1" dirty="0">
                  <a:solidFill>
                    <a:srgbClr val="FF0000"/>
                  </a:solidFill>
                </a:rPr>
                <a:t>, </a:t>
              </a:r>
              <a:r>
                <a:rPr lang="en-US" sz="2000" i="1" dirty="0" err="1">
                  <a:solidFill>
                    <a:srgbClr val="FF0000"/>
                  </a:solidFill>
                  <a:latin typeface="Symbol" charset="2"/>
                  <a:cs typeface="Symbol" charset="2"/>
                </a:rPr>
                <a:t>e</a:t>
              </a:r>
              <a:r>
                <a:rPr lang="en-US" sz="2000" i="1" baseline="-25000" dirty="0" err="1">
                  <a:solidFill>
                    <a:srgbClr val="FF0000"/>
                  </a:solidFill>
                </a:rPr>
                <a:t>norm,RMS</a:t>
              </a:r>
              <a:r>
                <a:rPr lang="en-US" sz="2000" i="1" baseline="-25000" dirty="0">
                  <a:solidFill>
                    <a:srgbClr val="FF0000"/>
                  </a:solidFill>
                </a:rPr>
                <a:t> </a:t>
              </a:r>
              <a:r>
                <a:rPr lang="en-US" sz="2000" i="1" dirty="0">
                  <a:solidFill>
                    <a:srgbClr val="FF0000"/>
                  </a:solidFill>
                </a:rPr>
                <a:t>  1.2 mm-</a:t>
              </a:r>
              <a:r>
                <a:rPr lang="en-US" sz="2000" i="1" dirty="0" err="1">
                  <a:solidFill>
                    <a:srgbClr val="FF0000"/>
                  </a:solidFill>
                </a:rPr>
                <a:t>mrad</a:t>
              </a:r>
              <a:endParaRPr lang="en-US" sz="20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000" i="1" dirty="0" err="1">
                  <a:solidFill>
                    <a:srgbClr val="FF0000"/>
                  </a:solidFill>
                  <a:latin typeface="Symbol" charset="2"/>
                  <a:cs typeface="Symbol" charset="2"/>
                </a:rPr>
                <a:t>b</a:t>
              </a:r>
              <a:r>
                <a:rPr lang="en-US" sz="2000" i="1" baseline="-25000" dirty="0" err="1">
                  <a:solidFill>
                    <a:srgbClr val="FF0000"/>
                  </a:solidFill>
                </a:rPr>
                <a:t>x</a:t>
              </a:r>
              <a:r>
                <a:rPr lang="en-US" sz="2000" i="1" dirty="0">
                  <a:solidFill>
                    <a:srgbClr val="FF0000"/>
                  </a:solidFill>
                </a:rPr>
                <a:t> = 6.6 m,  </a:t>
              </a:r>
              <a:r>
                <a:rPr lang="en-US" sz="2000" i="1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b</a:t>
              </a:r>
              <a:r>
                <a:rPr lang="en-US" sz="2000" i="1" baseline="-25000" dirty="0">
                  <a:solidFill>
                    <a:srgbClr val="FF0000"/>
                  </a:solidFill>
                </a:rPr>
                <a:t>y</a:t>
              </a:r>
              <a:r>
                <a:rPr lang="en-US" sz="2000" i="1" dirty="0">
                  <a:solidFill>
                    <a:srgbClr val="FF0000"/>
                  </a:solidFill>
                </a:rPr>
                <a:t> = 17.9 m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i="1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sz="2000" i="1" baseline="-25000" dirty="0">
                  <a:solidFill>
                    <a:srgbClr val="FF0000"/>
                  </a:solidFill>
                </a:rPr>
                <a:t>x</a:t>
              </a:r>
              <a:r>
                <a:rPr lang="en-US" sz="2000" i="1" dirty="0">
                  <a:solidFill>
                    <a:srgbClr val="FF0000"/>
                  </a:solidFill>
                </a:rPr>
                <a:t>  = -2.6 rad  </a:t>
              </a:r>
              <a:r>
                <a:rPr lang="en-US" sz="2000" i="1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sz="2000" i="1" baseline="-25000" dirty="0">
                  <a:solidFill>
                    <a:srgbClr val="FF0000"/>
                  </a:solidFill>
                </a:rPr>
                <a:t>y</a:t>
              </a:r>
              <a:r>
                <a:rPr lang="en-US" sz="2000" i="1" dirty="0">
                  <a:solidFill>
                    <a:srgbClr val="FF0000"/>
                  </a:solidFill>
                </a:rPr>
                <a:t> = -4.2 rad 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460736" y="5886823"/>
              <a:ext cx="14879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rgbClr val="FF0000"/>
                  </a:solidFill>
                  <a:cs typeface="Symbol" charset="2"/>
                </a:rPr>
                <a:t>I Assume</a:t>
              </a:r>
            </a:p>
            <a:p>
              <a:pPr algn="ctr"/>
              <a:r>
                <a:rPr lang="en-US" sz="2000" i="1" dirty="0" err="1">
                  <a:solidFill>
                    <a:srgbClr val="FF0000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2000" i="1" baseline="-25000" dirty="0" err="1">
                  <a:solidFill>
                    <a:srgbClr val="FF0000"/>
                  </a:solidFill>
                </a:rPr>
                <a:t>p</a:t>
              </a:r>
              <a:r>
                <a:rPr lang="en-US" sz="2000" i="1" dirty="0">
                  <a:solidFill>
                    <a:srgbClr val="FF0000"/>
                  </a:solidFill>
                </a:rPr>
                <a:t>/p = 0.5%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858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3316095" y="-14624"/>
            <a:ext cx="2460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MeV region optics</a:t>
            </a:r>
          </a:p>
        </p:txBody>
      </p:sp>
      <p:pic>
        <p:nvPicPr>
          <p:cNvPr id="42" name="Picture 41" descr="mev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9"/>
          <a:stretch/>
        </p:blipFill>
        <p:spPr>
          <a:xfrm>
            <a:off x="0" y="5595585"/>
            <a:ext cx="9144000" cy="1253903"/>
          </a:xfrm>
          <a:prstGeom prst="rect">
            <a:avLst/>
          </a:prstGeom>
        </p:spPr>
      </p:pic>
      <p:pic>
        <p:nvPicPr>
          <p:cNvPr id="43" name="Picture 42" descr="mev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b="6904"/>
          <a:stretch/>
        </p:blipFill>
        <p:spPr>
          <a:xfrm>
            <a:off x="853972" y="447041"/>
            <a:ext cx="7620882" cy="5193679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6136554" y="4605632"/>
            <a:ext cx="985172" cy="66473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074212" y="2682662"/>
            <a:ext cx="1246303" cy="2765753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1408" y="5548105"/>
            <a:ext cx="11327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Zero </a:t>
            </a:r>
            <a:r>
              <a:rPr lang="en-US" dirty="0" err="1">
                <a:latin typeface="Symbol" charset="2"/>
                <a:cs typeface="Symbol" charset="2"/>
              </a:rPr>
              <a:t>h</a:t>
            </a:r>
            <a:r>
              <a:rPr lang="en-US" baseline="-25000" dirty="0" err="1"/>
              <a:t>y</a:t>
            </a:r>
            <a:endParaRPr lang="en-US" baseline="-25000" dirty="0"/>
          </a:p>
        </p:txBody>
      </p:sp>
      <p:sp>
        <p:nvSpPr>
          <p:cNvPr id="53" name="TextBox 52"/>
          <p:cNvSpPr txBox="1"/>
          <p:nvPr/>
        </p:nvSpPr>
        <p:spPr>
          <a:xfrm>
            <a:off x="6456353" y="5385294"/>
            <a:ext cx="20185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Set waist w/ </a:t>
            </a:r>
            <a:r>
              <a:rPr lang="en-US" dirty="0" err="1">
                <a:latin typeface="Symbol" charset="2"/>
                <a:cs typeface="Symbol" charset="2"/>
              </a:rPr>
              <a:t>s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dirty="0"/>
              <a:t>= </a:t>
            </a:r>
            <a:r>
              <a:rPr lang="en-US" dirty="0" err="1">
                <a:latin typeface="Symbol" charset="2"/>
                <a:cs typeface="Symbol" charset="2"/>
              </a:rPr>
              <a:t>s</a:t>
            </a:r>
            <a:r>
              <a:rPr lang="en-US" baseline="-25000" dirty="0" err="1"/>
              <a:t>y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69738" y="5706174"/>
            <a:ext cx="16136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Set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baseline="-25000" dirty="0"/>
              <a:t>x</a:t>
            </a:r>
            <a:r>
              <a:rPr lang="en-US" dirty="0"/>
              <a:t> =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baseline="-25000" dirty="0"/>
              <a:t>y</a:t>
            </a:r>
            <a:r>
              <a:rPr lang="en-US" dirty="0"/>
              <a:t> = 0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1602388" y="2682662"/>
            <a:ext cx="2433259" cy="2990464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930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7774" y="-9852"/>
            <a:ext cx="3647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MeV region beam envelope</a:t>
            </a:r>
          </a:p>
        </p:txBody>
      </p:sp>
      <p:pic>
        <p:nvPicPr>
          <p:cNvPr id="3" name="Picture 2" descr="mev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9"/>
          <a:stretch/>
        </p:blipFill>
        <p:spPr>
          <a:xfrm>
            <a:off x="0" y="5595585"/>
            <a:ext cx="9144000" cy="1253903"/>
          </a:xfrm>
          <a:prstGeom prst="rect">
            <a:avLst/>
          </a:prstGeom>
        </p:spPr>
      </p:pic>
      <p:pic>
        <p:nvPicPr>
          <p:cNvPr id="4" name="Picture 3" descr="mev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8" b="6739"/>
          <a:stretch/>
        </p:blipFill>
        <p:spPr>
          <a:xfrm>
            <a:off x="876652" y="531195"/>
            <a:ext cx="7571378" cy="5055377"/>
          </a:xfrm>
          <a:prstGeom prst="rect">
            <a:avLst/>
          </a:prstGeom>
        </p:spPr>
      </p:pic>
      <p:pic>
        <p:nvPicPr>
          <p:cNvPr id="5" name="Picture 4" descr="mev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2" b="7069"/>
          <a:stretch/>
        </p:blipFill>
        <p:spPr>
          <a:xfrm>
            <a:off x="5083658" y="669067"/>
            <a:ext cx="2082995" cy="140630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001146" y="4356358"/>
            <a:ext cx="1120580" cy="91400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01146" y="5385294"/>
            <a:ext cx="29289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Set waist w/ </a:t>
            </a:r>
            <a:r>
              <a:rPr lang="en-US" dirty="0" err="1">
                <a:latin typeface="Symbol" charset="2"/>
                <a:cs typeface="Symbol" charset="2"/>
              </a:rPr>
              <a:t>s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dirty="0"/>
              <a:t>= </a:t>
            </a:r>
            <a:r>
              <a:rPr lang="en-US" dirty="0" err="1">
                <a:latin typeface="Symbol" charset="2"/>
                <a:cs typeface="Symbol" charset="2"/>
              </a:rPr>
              <a:t>s</a:t>
            </a:r>
            <a:r>
              <a:rPr lang="en-US" baseline="-25000" dirty="0" err="1"/>
              <a:t>y</a:t>
            </a:r>
            <a:r>
              <a:rPr lang="en-US" baseline="-25000" dirty="0"/>
              <a:t> </a:t>
            </a:r>
            <a:r>
              <a:rPr lang="en-US" dirty="0"/>
              <a:t>≈ 200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354475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239" y="0"/>
            <a:ext cx="7062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MeV region operation : dipoles and quads @ </a:t>
            </a:r>
            <a:r>
              <a:rPr lang="en-US" sz="2400" dirty="0">
                <a:solidFill>
                  <a:srgbClr val="0000FF"/>
                </a:solidFill>
              </a:rPr>
              <a:t>10 MeV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116828"/>
              </p:ext>
            </p:extLst>
          </p:nvPr>
        </p:nvGraphicFramePr>
        <p:xfrm>
          <a:off x="372868" y="815565"/>
          <a:ext cx="8307959" cy="5673975"/>
        </p:xfrm>
        <a:graphic>
          <a:graphicData uri="http://schemas.openxmlformats.org/drawingml/2006/table">
            <a:tbl>
              <a:tblPr/>
              <a:tblGrid>
                <a:gridCol w="1386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3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28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04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23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Momentum (MeV/c)</a:t>
                      </a: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10.00</a:t>
                      </a: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g</a:t>
                      </a:r>
                    </a:p>
                  </a:txBody>
                  <a:tcPr marL="8572" marR="8572" marT="8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19.5695</a:t>
                      </a:r>
                    </a:p>
                  </a:txBody>
                  <a:tcPr marL="8572" marR="8572" marT="8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b</a:t>
                      </a:r>
                    </a:p>
                  </a:txBody>
                  <a:tcPr marL="8572" marR="8572" marT="8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0.9987</a:t>
                      </a:r>
                    </a:p>
                  </a:txBody>
                  <a:tcPr marL="8572" marR="8572" marT="8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43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b</a:t>
                      </a:r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g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19.5439</a:t>
                      </a:r>
                    </a:p>
                  </a:txBody>
                  <a:tcPr marL="8572" marR="8572" marT="8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 </a:t>
                      </a:r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r</a:t>
                      </a:r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(G-m)</a:t>
                      </a: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333.56</a:t>
                      </a: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17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8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Function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Quantity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</a:t>
                      </a:r>
                      <a:b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Strength</a:t>
                      </a:r>
                      <a:b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Integrated Field</a:t>
                      </a:r>
                      <a:b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B'L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QJ HMAX </a:t>
                      </a:r>
                      <a:b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59.4 G/A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QD HMAX</a:t>
                      </a:r>
                      <a:b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321.4 G/A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1/m2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Gauss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43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Matching from</a:t>
                      </a:r>
                      <a:b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QCM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1.682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84.157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1.417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0.262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-4.566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-228.455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-3.846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-0.711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1.202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60.141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1.012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0.187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-0.083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-4.133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-0.070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-0.013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4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Manage Chicance</a:t>
                      </a:r>
                      <a:b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Dispersion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QA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-19.919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-996.622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-16.778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-3.101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QB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0.075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4.980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124.577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2.097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0.388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431">
                <a:tc rowSpan="4">
                  <a:txBody>
                    <a:bodyPr/>
                    <a:lstStyle/>
                    <a:p>
                      <a:pPr algn="ctr" fontAlgn="ctr"/>
                      <a:b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Sets HDIce</a:t>
                      </a:r>
                      <a:b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on Target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QW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-1.198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-59.941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-1.009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-0.186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3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QX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2.520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126.086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2.123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0.392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QY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-5.330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-266.681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-4.490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-0.830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4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QZ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2.430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121.583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2.047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0.378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417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34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Dipole</a:t>
                      </a:r>
                      <a:b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Function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</a:t>
                      </a:r>
                      <a:b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Angle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MDL "HMAX"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IMAX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4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G-cm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G-cm/A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Chicane Dipole</a:t>
                      </a:r>
                    </a:p>
                  </a:txBody>
                  <a:tcPr marL="8572" marR="8572" marT="8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25.000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0.436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14439.120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2400.0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6.016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3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Chicane Dipole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-25.000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-0.436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-14439.120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2400.0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-6.016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3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MHB*H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3346.085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178.4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18.756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3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MHB*V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3346.085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142.4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23.498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3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MBH*H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3346.085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172.5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19.398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3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MBH*V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3346.085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147.2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22.732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04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Radiabeam (med)</a:t>
                      </a:r>
                    </a:p>
                  </a:txBody>
                  <a:tcPr marL="8572" marR="8572" marT="8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H/V</a:t>
                      </a:r>
                    </a:p>
                  </a:txBody>
                  <a:tcPr marL="8572" marR="8572" marT="8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3346.085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169.3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19.764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35576" y="806675"/>
            <a:ext cx="541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ü"/>
            </a:pPr>
            <a:r>
              <a:rPr lang="en-US" sz="1600" dirty="0">
                <a:solidFill>
                  <a:srgbClr val="FF0000"/>
                </a:solidFill>
              </a:rPr>
              <a:t>Evaluate steering coil needs for final layout, e.g. combination of </a:t>
            </a:r>
            <a:r>
              <a:rPr lang="en-US" sz="1600" dirty="0" err="1">
                <a:solidFill>
                  <a:srgbClr val="FF0000"/>
                </a:solidFill>
              </a:rPr>
              <a:t>RadiaBeam</a:t>
            </a:r>
            <a:r>
              <a:rPr lang="en-US" sz="1600" dirty="0">
                <a:solidFill>
                  <a:srgbClr val="FF0000"/>
                </a:solidFill>
              </a:rPr>
              <a:t>  (</a:t>
            </a:r>
            <a:r>
              <a:rPr lang="fi-FI" sz="1600" dirty="0">
                <a:solidFill>
                  <a:srgbClr val="FF0000"/>
                </a:solidFill>
              </a:rPr>
              <a:t>STM-01-340-138: 1250 </a:t>
            </a:r>
            <a:r>
              <a:rPr lang="fi-FI" sz="1600" dirty="0" err="1">
                <a:solidFill>
                  <a:srgbClr val="FF0000"/>
                </a:solidFill>
              </a:rPr>
              <a:t>G-cm</a:t>
            </a:r>
            <a:r>
              <a:rPr lang="fi-FI" sz="1600" dirty="0">
                <a:solidFill>
                  <a:srgbClr val="FF0000"/>
                </a:solidFill>
              </a:rPr>
              <a:t>) and </a:t>
            </a:r>
            <a:r>
              <a:rPr lang="fi-FI" sz="1600" dirty="0" err="1">
                <a:solidFill>
                  <a:srgbClr val="FF0000"/>
                </a:solidFill>
              </a:rPr>
              <a:t>Haimson</a:t>
            </a:r>
            <a:r>
              <a:rPr lang="fi-FI" sz="1600" dirty="0">
                <a:solidFill>
                  <a:srgbClr val="FF0000"/>
                </a:solidFill>
              </a:rPr>
              <a:t> </a:t>
            </a:r>
            <a:r>
              <a:rPr lang="fi-FI" sz="1600" dirty="0" err="1">
                <a:solidFill>
                  <a:srgbClr val="FF0000"/>
                </a:solidFill>
              </a:rPr>
              <a:t>sufficent</a:t>
            </a:r>
            <a:r>
              <a:rPr lang="fi-FI" sz="1600" dirty="0">
                <a:solidFill>
                  <a:srgbClr val="FF0000"/>
                </a:solidFill>
              </a:rPr>
              <a:t>, </a:t>
            </a:r>
            <a:r>
              <a:rPr lang="fi-FI" sz="1600" dirty="0" err="1">
                <a:solidFill>
                  <a:srgbClr val="FF0000"/>
                </a:solidFill>
              </a:rPr>
              <a:t>modest</a:t>
            </a:r>
            <a:r>
              <a:rPr lang="fi-FI" sz="1600" dirty="0">
                <a:solidFill>
                  <a:srgbClr val="FF0000"/>
                </a:solidFill>
              </a:rPr>
              <a:t> </a:t>
            </a:r>
            <a:r>
              <a:rPr lang="fi-FI" sz="1600" dirty="0" err="1">
                <a:solidFill>
                  <a:srgbClr val="FF0000"/>
                </a:solidFill>
              </a:rPr>
              <a:t>deflection</a:t>
            </a:r>
            <a:r>
              <a:rPr lang="fi-FI" sz="1600" dirty="0">
                <a:solidFill>
                  <a:srgbClr val="FF0000"/>
                </a:solidFill>
              </a:rPr>
              <a:t>, etc.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82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8928" y="9689"/>
            <a:ext cx="1377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289914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High Level Summary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The UITF </a:t>
            </a:r>
            <a:r>
              <a:rPr lang="en-US" sz="2000" dirty="0" err="1"/>
              <a:t>keV</a:t>
            </a:r>
            <a:r>
              <a:rPr lang="en-US" sz="2000" dirty="0"/>
              <a:t>- and MeV- baseline layout looks feasible.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Layout fits within cave footprint; not much wiggle room upstream of QCM.</a:t>
            </a:r>
          </a:p>
          <a:p>
            <a:endParaRPr lang="en-US" sz="2000" dirty="0"/>
          </a:p>
          <a:p>
            <a:r>
              <a:rPr lang="en-US" sz="2400" dirty="0" err="1">
                <a:solidFill>
                  <a:srgbClr val="0000FF"/>
                </a:solidFill>
              </a:rPr>
              <a:t>keV</a:t>
            </a:r>
            <a:r>
              <a:rPr lang="en-US" sz="2400" dirty="0">
                <a:solidFill>
                  <a:srgbClr val="0000FF"/>
                </a:solidFill>
              </a:rPr>
              <a:t> Region Concerns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Magnets fine for 200 </a:t>
            </a:r>
            <a:r>
              <a:rPr lang="en-US" sz="2000" dirty="0" err="1"/>
              <a:t>keV</a:t>
            </a:r>
            <a:r>
              <a:rPr lang="en-US" sz="2000" dirty="0"/>
              <a:t>; higher voltage (</a:t>
            </a:r>
            <a:r>
              <a:rPr lang="en-US" sz="16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/>
              <a:t>350keV) requires upgrades, primarily addressing coils sufficient for lower energy; chopping solenoids are critical path.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200W chopping amplifiers don</a:t>
            </a:r>
            <a:r>
              <a:rPr lang="uk-UA" sz="2000" dirty="0"/>
              <a:t>’</a:t>
            </a:r>
            <a:r>
              <a:rPr lang="en-US" sz="2000" dirty="0"/>
              <a:t>t exist; maybe 75W (200keV) more promising?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/>
              <a:t>Buncher</a:t>
            </a:r>
            <a:r>
              <a:rPr lang="en-US" sz="2000" dirty="0"/>
              <a:t> is far (3m) from QCM, good for power (&lt;500W), but is it OK for beam?</a:t>
            </a:r>
          </a:p>
          <a:p>
            <a:endParaRPr lang="en-US" sz="2000" dirty="0"/>
          </a:p>
          <a:p>
            <a:r>
              <a:rPr lang="en-US" sz="2400" dirty="0">
                <a:solidFill>
                  <a:srgbClr val="0000FF"/>
                </a:solidFill>
              </a:rPr>
              <a:t>MeV Region Concerns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Quads (QJ/QD) fine for 10 MeV; need to identify (25°?) chicane dipoles and must find suitable steering coils.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Are we using best estimate for QCM exit </a:t>
            </a:r>
            <a:r>
              <a:rPr lang="en-US" sz="2000" dirty="0" err="1"/>
              <a:t>emittance</a:t>
            </a:r>
            <a:r>
              <a:rPr lang="en-US" sz="2000" dirty="0"/>
              <a:t>?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r>
              <a:rPr lang="en-US" sz="2400" dirty="0">
                <a:solidFill>
                  <a:srgbClr val="0000FF"/>
                </a:solidFill>
              </a:rPr>
              <a:t>Outlook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Refine or improve the optics model; optimize toward </a:t>
            </a:r>
            <a:r>
              <a:rPr lang="en-US" sz="2000" dirty="0" err="1"/>
              <a:t>HDIce</a:t>
            </a:r>
            <a:r>
              <a:rPr lang="en-US" sz="2000" dirty="0"/>
              <a:t> requirements.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Integrate handshake with IBC/Dump.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Develop “final” base line for </a:t>
            </a:r>
            <a:r>
              <a:rPr lang="en-US" sz="2000" dirty="0" err="1"/>
              <a:t>HDIce</a:t>
            </a:r>
            <a:r>
              <a:rPr lang="en-US" sz="2000" dirty="0"/>
              <a:t> and Injector Upgrade conditions </a:t>
            </a:r>
          </a:p>
        </p:txBody>
      </p:sp>
    </p:spTree>
    <p:extLst>
      <p:ext uri="{BB962C8B-B14F-4D97-AF65-F5344CB8AC3E}">
        <p14:creationId xmlns:p14="http://schemas.microsoft.com/office/powerpoint/2010/main" val="970213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74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" b="19943"/>
          <a:stretch/>
        </p:blipFill>
        <p:spPr>
          <a:xfrm>
            <a:off x="1456613" y="179588"/>
            <a:ext cx="6394846" cy="660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13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5E0D0F-CCCF-E842-83F3-585FCFA48A0A}"/>
              </a:ext>
            </a:extLst>
          </p:cNvPr>
          <p:cNvSpPr txBox="1"/>
          <p:nvPr/>
        </p:nvSpPr>
        <p:spPr>
          <a:xfrm>
            <a:off x="321735" y="491067"/>
            <a:ext cx="8268610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Strategy “A” - </a:t>
            </a:r>
            <a:r>
              <a:rPr lang="en-US" b="1" i="1" u="sng" dirty="0"/>
              <a:t>Measure</a:t>
            </a:r>
            <a:r>
              <a:rPr lang="en-US" u="sng" dirty="0"/>
              <a:t> what Booster does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Experimentalist’s approach, similar to what Chris did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Relies on accurate measurements, less modeling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/>
              <a:t>Emittance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Simple by-hand (QDH) vs. </a:t>
            </a:r>
            <a:r>
              <a:rPr lang="en-US" dirty="0" err="1"/>
              <a:t>qsUtility</a:t>
            </a:r>
            <a:r>
              <a:rPr lang="en-US" dirty="0"/>
              <a:t> (QDH) vs. </a:t>
            </a:r>
            <a:r>
              <a:rPr lang="en-US" dirty="0" err="1"/>
              <a:t>qsUtility</a:t>
            </a:r>
            <a:r>
              <a:rPr lang="en-US" dirty="0"/>
              <a:t> (QDQDQDQDH)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Beam test, both results ought to agree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/>
              <a:t>Twiss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Same argument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Simple by-hand (QDH) vs. pain by hand (QDQDQDQDH) vs. </a:t>
            </a:r>
            <a:r>
              <a:rPr lang="en-US" dirty="0" err="1"/>
              <a:t>qsUtility</a:t>
            </a:r>
            <a:endParaRPr lang="en-US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Same argument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/>
              <a:t>Momentum spread (</a:t>
            </a:r>
            <a:r>
              <a:rPr lang="en-US" b="1" dirty="0" err="1"/>
              <a:t>dp</a:t>
            </a:r>
            <a:r>
              <a:rPr lang="en-US" b="1" dirty="0"/>
              <a:t>/p)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Use spectrometer, remember optics sensitive to Booster settings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Beam test, do by hand, do with </a:t>
            </a:r>
            <a:r>
              <a:rPr lang="en-US" dirty="0" err="1"/>
              <a:t>qsUtility</a:t>
            </a:r>
            <a:r>
              <a:rPr lang="en-US" dirty="0"/>
              <a:t>, both ought to agree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/>
              <a:t>RF Kick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QCM kick from coupler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Check SRF designer’s slides, Booster </a:t>
            </a:r>
            <a:r>
              <a:rPr lang="en-US" u="sng" dirty="0"/>
              <a:t>removes</a:t>
            </a:r>
            <a:r>
              <a:rPr lang="en-US" dirty="0"/>
              <a:t> transverse deflect field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Beam test, should be amplitude and phase sensitive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/>
              <a:t>X-Y coupling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Coupled mode in cavity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Again, check designer’s slides, Booster </a:t>
            </a:r>
            <a:r>
              <a:rPr lang="en-US" u="sng" dirty="0"/>
              <a:t>suppressed</a:t>
            </a:r>
            <a:r>
              <a:rPr lang="en-US" dirty="0"/>
              <a:t> (but did not eliminate)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Beam test, should behaves like a solenoid lens to a kick, vs amplitude</a:t>
            </a:r>
          </a:p>
        </p:txBody>
      </p:sp>
    </p:spTree>
    <p:extLst>
      <p:ext uri="{BB962C8B-B14F-4D97-AF65-F5344CB8AC3E}">
        <p14:creationId xmlns:p14="http://schemas.microsoft.com/office/powerpoint/2010/main" val="2575627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12B203-FB08-BA4C-A1B3-93163D2E1858}"/>
              </a:ext>
            </a:extLst>
          </p:cNvPr>
          <p:cNvSpPr/>
          <p:nvPr/>
        </p:nvSpPr>
        <p:spPr>
          <a:xfrm>
            <a:off x="381000" y="553703"/>
            <a:ext cx="855133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Strategy “B” – </a:t>
            </a:r>
            <a:r>
              <a:rPr lang="en-US" b="1" i="1" u="sng" dirty="0"/>
              <a:t>Predict</a:t>
            </a:r>
            <a:r>
              <a:rPr lang="en-US" u="sng" dirty="0"/>
              <a:t> what Booster does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Implies you either measured or predicted the beam in front of the Booster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Measured (</a:t>
            </a:r>
            <a:r>
              <a:rPr lang="en-US" b="1" u="sng" dirty="0" err="1"/>
              <a:t>keV</a:t>
            </a:r>
            <a:r>
              <a:rPr lang="en-US" b="1" u="sng" dirty="0"/>
              <a:t> region)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Turn off RF cavities, allow </a:t>
            </a:r>
            <a:r>
              <a:rPr lang="en-US" dirty="0" err="1"/>
              <a:t>dp</a:t>
            </a:r>
            <a:r>
              <a:rPr lang="en-US" dirty="0"/>
              <a:t>/p ~ zero (gun voltage very stable)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Use the Brock cavity to measure bunch length, important parameter in model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Measure emittance or Twiss ?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User lens/viewer, </a:t>
            </a:r>
            <a:r>
              <a:rPr lang="en-US" dirty="0" err="1"/>
              <a:t>chromox</a:t>
            </a:r>
            <a:r>
              <a:rPr lang="en-US" dirty="0"/>
              <a:t> will limit resolution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Use lens/aperture, possible, there’s a TN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Use lens/harp, might be best bet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Use small quad, instead of existing lens (degauss lens in between if needed)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Predicted (</a:t>
            </a:r>
            <a:r>
              <a:rPr lang="en-US" b="1" u="sng" dirty="0" err="1"/>
              <a:t>keV</a:t>
            </a:r>
            <a:r>
              <a:rPr lang="en-US" b="1" u="sng" dirty="0"/>
              <a:t> region)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on building an accurate model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You didn’t write the code, just build the deck ,so double-triple check values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Make model and reality agree in a sensible way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Cathode kicks beam down, but we steer it back up…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dirty="0"/>
              <a:t>Include cathode-anode in GPT, but then “put beam” in center solenoid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24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CEBAF Injector Upgrade - Objectives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1EE69E4-BD37-374D-924C-75E6FB9DB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80" r="610" b="26184"/>
          <a:stretch/>
        </p:blipFill>
        <p:spPr>
          <a:xfrm>
            <a:off x="1245068" y="4855644"/>
            <a:ext cx="3940766" cy="116444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EA8D32B-B8A1-5E40-9191-95F13CE007E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45068" y="3042064"/>
            <a:ext cx="6583607" cy="1234427"/>
          </a:xfrm>
          <a:prstGeom prst="rect">
            <a:avLst/>
          </a:prstGeom>
        </p:spPr>
      </p:pic>
      <p:sp>
        <p:nvSpPr>
          <p:cNvPr id="38" name="Multiply 37">
            <a:extLst>
              <a:ext uri="{FF2B5EF4-FFF2-40B4-BE49-F238E27FC236}">
                <a16:creationId xmlns:a16="http://schemas.microsoft.com/office/drawing/2014/main" id="{4F98774E-2107-B84B-B158-869E8D072813}"/>
              </a:ext>
            </a:extLst>
          </p:cNvPr>
          <p:cNvSpPr/>
          <p:nvPr/>
        </p:nvSpPr>
        <p:spPr bwMode="auto">
          <a:xfrm>
            <a:off x="3563383" y="3424549"/>
            <a:ext cx="480055" cy="617213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charset="0"/>
            </a:endParaRPr>
          </a:p>
        </p:txBody>
      </p:sp>
      <p:sp>
        <p:nvSpPr>
          <p:cNvPr id="39" name="Circular Arrow 38">
            <a:extLst>
              <a:ext uri="{FF2B5EF4-FFF2-40B4-BE49-F238E27FC236}">
                <a16:creationId xmlns:a16="http://schemas.microsoft.com/office/drawing/2014/main" id="{5CB6F962-8B61-284B-B9C0-48E7C06F3CDE}"/>
              </a:ext>
            </a:extLst>
          </p:cNvPr>
          <p:cNvSpPr/>
          <p:nvPr/>
        </p:nvSpPr>
        <p:spPr bwMode="auto">
          <a:xfrm flipH="1">
            <a:off x="3884093" y="3054783"/>
            <a:ext cx="527053" cy="891530"/>
          </a:xfrm>
          <a:prstGeom prst="circular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8B68363-2844-5D40-857A-D2EED9DFFE8C}"/>
              </a:ext>
            </a:extLst>
          </p:cNvPr>
          <p:cNvGrpSpPr/>
          <p:nvPr/>
        </p:nvGrpSpPr>
        <p:grpSpPr>
          <a:xfrm>
            <a:off x="5670774" y="3397774"/>
            <a:ext cx="2015261" cy="2689102"/>
            <a:chOff x="6300033" y="878728"/>
            <a:chExt cx="2687014" cy="3585469"/>
          </a:xfrm>
        </p:grpSpPr>
        <p:sp>
          <p:nvSpPr>
            <p:cNvPr id="42" name="Multiply 41">
              <a:extLst>
                <a:ext uri="{FF2B5EF4-FFF2-40B4-BE49-F238E27FC236}">
                  <a16:creationId xmlns:a16="http://schemas.microsoft.com/office/drawing/2014/main" id="{2434E9AF-42EF-9641-BAAC-A22F537E974B}"/>
                </a:ext>
              </a:extLst>
            </p:cNvPr>
            <p:cNvSpPr/>
            <p:nvPr/>
          </p:nvSpPr>
          <p:spPr bwMode="auto">
            <a:xfrm>
              <a:off x="6639541" y="878728"/>
              <a:ext cx="640073" cy="822951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latin typeface="Arial" charset="0"/>
              </a:endParaRPr>
            </a:p>
          </p:txBody>
        </p:sp>
        <p:pic>
          <p:nvPicPr>
            <p:cNvPr id="45" name="Picture 44" descr="C:\Users\jhenry\Desktop\print_screen\ScreenShot728.bmp">
              <a:extLst>
                <a:ext uri="{FF2B5EF4-FFF2-40B4-BE49-F238E27FC236}">
                  <a16:creationId xmlns:a16="http://schemas.microsoft.com/office/drawing/2014/main" id="{15F7693C-5F4F-A245-89D2-2A830490E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033" y="3151565"/>
              <a:ext cx="2687014" cy="1312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B60365B-DC6B-ED40-9CA5-BBD87751E7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4266" y="2526477"/>
              <a:ext cx="0" cy="592153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Striped Right Arrow 46">
            <a:extLst>
              <a:ext uri="{FF2B5EF4-FFF2-40B4-BE49-F238E27FC236}">
                <a16:creationId xmlns:a16="http://schemas.microsoft.com/office/drawing/2014/main" id="{2A5389CF-8FE3-A04C-B0F5-C90165998D06}"/>
              </a:ext>
            </a:extLst>
          </p:cNvPr>
          <p:cNvSpPr/>
          <p:nvPr/>
        </p:nvSpPr>
        <p:spPr>
          <a:xfrm rot="16200000">
            <a:off x="1695448" y="3213267"/>
            <a:ext cx="1038973" cy="709291"/>
          </a:xfrm>
          <a:prstGeom prst="stripedRightArrow">
            <a:avLst/>
          </a:prstGeom>
          <a:gradFill flip="none" rotWithShape="1">
            <a:gsLst>
              <a:gs pos="0">
                <a:srgbClr val="FF0000"/>
              </a:gs>
              <a:gs pos="71000">
                <a:schemeClr val="accent2">
                  <a:lumMod val="97000"/>
                  <a:lumOff val="3000"/>
                </a:schemeClr>
              </a:gs>
              <a:gs pos="94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200 kV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9F03BD-2DFD-2746-9822-FD8150EAFCFA}"/>
              </a:ext>
            </a:extLst>
          </p:cNvPr>
          <p:cNvSpPr txBox="1"/>
          <p:nvPr/>
        </p:nvSpPr>
        <p:spPr>
          <a:xfrm>
            <a:off x="79912" y="855619"/>
            <a:ext cx="7893186" cy="946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Primary objectives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Increase gun voltage to 200 kV reduces emittance growth and PQB sensitivity to apertures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Modify Wien (energy) filters for 200 </a:t>
            </a:r>
            <a:r>
              <a:rPr lang="en-US" sz="1350" dirty="0" err="1"/>
              <a:t>keV</a:t>
            </a:r>
            <a:r>
              <a:rPr lang="en-US" sz="1350" dirty="0"/>
              <a:t> operation and locate upstream of </a:t>
            </a:r>
            <a:r>
              <a:rPr lang="en-US" sz="1350" dirty="0" err="1"/>
              <a:t>buncher</a:t>
            </a:r>
            <a:r>
              <a:rPr lang="en-US" sz="1350" dirty="0"/>
              <a:t> cavity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0000"/>
                </a:solidFill>
              </a:rPr>
              <a:t>Build new SRF Booster </a:t>
            </a:r>
            <a:r>
              <a:rPr lang="en-US" sz="1350" b="1" dirty="0">
                <a:solidFill>
                  <a:srgbClr val="FF0000"/>
                </a:solidFill>
              </a:rPr>
              <a:t>eliminates:</a:t>
            </a:r>
            <a:r>
              <a:rPr lang="en-US" sz="1350" dirty="0">
                <a:solidFill>
                  <a:srgbClr val="FF0000"/>
                </a:solidFill>
              </a:rPr>
              <a:t> warm-capture cavity, </a:t>
            </a:r>
            <a:r>
              <a:rPr lang="en-US" sz="1350" b="1" dirty="0">
                <a:solidFill>
                  <a:srgbClr val="FF0000"/>
                </a:solidFill>
              </a:rPr>
              <a:t>RF deflection</a:t>
            </a:r>
            <a:r>
              <a:rPr lang="en-US" sz="1350" dirty="0">
                <a:solidFill>
                  <a:srgbClr val="FF0000"/>
                </a:solidFill>
              </a:rPr>
              <a:t> and </a:t>
            </a:r>
            <a:r>
              <a:rPr lang="en-US" sz="1350" b="1" dirty="0">
                <a:solidFill>
                  <a:srgbClr val="FF0000"/>
                </a:solidFill>
              </a:rPr>
              <a:t>x/y coupling</a:t>
            </a:r>
            <a:r>
              <a:rPr lang="en-US" sz="1350" dirty="0">
                <a:solidFill>
                  <a:srgbClr val="FF0000"/>
                </a:solidFill>
              </a:rPr>
              <a:t>, </a:t>
            </a:r>
            <a:r>
              <a:rPr lang="en-US" sz="1350" b="1" dirty="0">
                <a:solidFill>
                  <a:srgbClr val="FF0000"/>
                </a:solidFill>
              </a:rPr>
              <a:t>achieves damping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C9AF3A-C730-BB44-ABC8-6C678D6A1F15}"/>
              </a:ext>
            </a:extLst>
          </p:cNvPr>
          <p:cNvCxnSpPr>
            <a:cxnSpLocks/>
          </p:cNvCxnSpPr>
          <p:nvPr/>
        </p:nvCxnSpPr>
        <p:spPr>
          <a:xfrm flipV="1">
            <a:off x="3615798" y="4633586"/>
            <a:ext cx="0" cy="5748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Left Brace 11">
            <a:extLst>
              <a:ext uri="{FF2B5EF4-FFF2-40B4-BE49-F238E27FC236}">
                <a16:creationId xmlns:a16="http://schemas.microsoft.com/office/drawing/2014/main" id="{7BAE69F9-23E9-164E-B0BA-AE2F0C190E4A}"/>
              </a:ext>
            </a:extLst>
          </p:cNvPr>
          <p:cNvSpPr/>
          <p:nvPr/>
        </p:nvSpPr>
        <p:spPr>
          <a:xfrm rot="16200000">
            <a:off x="2977698" y="2717380"/>
            <a:ext cx="222011" cy="3394163"/>
          </a:xfrm>
          <a:prstGeom prst="leftBrace">
            <a:avLst>
              <a:gd name="adj1" fmla="val 8333"/>
              <a:gd name="adj2" fmla="val 65341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712F310C-D26A-244F-8F37-BB3299DC39A7}"/>
              </a:ext>
            </a:extLst>
          </p:cNvPr>
          <p:cNvSpPr/>
          <p:nvPr/>
        </p:nvSpPr>
        <p:spPr>
          <a:xfrm rot="16200000">
            <a:off x="6227975" y="2924765"/>
            <a:ext cx="222011" cy="2979390"/>
          </a:xfrm>
          <a:prstGeom prst="leftBrace">
            <a:avLst>
              <a:gd name="adj1" fmla="val 8333"/>
              <a:gd name="adj2" fmla="val 57886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1D4E0E-143E-8D47-8937-F9DA3183D893}"/>
              </a:ext>
            </a:extLst>
          </p:cNvPr>
          <p:cNvSpPr txBox="1"/>
          <p:nvPr/>
        </p:nvSpPr>
        <p:spPr>
          <a:xfrm>
            <a:off x="3720254" y="4741731"/>
            <a:ext cx="607859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/>
              <a:t>Phase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A89F44-A157-2847-91F0-7B23ABE5D985}"/>
              </a:ext>
            </a:extLst>
          </p:cNvPr>
          <p:cNvSpPr txBox="1"/>
          <p:nvPr/>
        </p:nvSpPr>
        <p:spPr>
          <a:xfrm>
            <a:off x="6678405" y="4737545"/>
            <a:ext cx="607859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/>
              <a:t>Phase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571F9-6B1D-9344-B78C-F06FFF004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930" y="1851291"/>
            <a:ext cx="2540002" cy="929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761224-EF51-CA44-88A4-D7497E7602A2}"/>
              </a:ext>
            </a:extLst>
          </p:cNvPr>
          <p:cNvSpPr txBox="1"/>
          <p:nvPr/>
        </p:nvSpPr>
        <p:spPr>
          <a:xfrm>
            <a:off x="3793647" y="2188666"/>
            <a:ext cx="236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“Damping” is a misnomer, it is just a artefact of acceleration.</a:t>
            </a:r>
          </a:p>
        </p:txBody>
      </p:sp>
    </p:spTree>
    <p:extLst>
      <p:ext uri="{BB962C8B-B14F-4D97-AF65-F5344CB8AC3E}">
        <p14:creationId xmlns:p14="http://schemas.microsoft.com/office/powerpoint/2010/main" val="359950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14 at 1.21.4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" t="36539" b="3973"/>
          <a:stretch/>
        </p:blipFill>
        <p:spPr>
          <a:xfrm>
            <a:off x="24962" y="2338919"/>
            <a:ext cx="9119038" cy="18233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58169" y="-16152"/>
            <a:ext cx="2736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keV</a:t>
            </a:r>
            <a:r>
              <a:rPr lang="en-US" sz="2400" dirty="0"/>
              <a:t> region overview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87950" y="320199"/>
            <a:ext cx="1844788" cy="2342919"/>
            <a:chOff x="87950" y="320199"/>
            <a:chExt cx="1844788" cy="2342919"/>
          </a:xfrm>
        </p:grpSpPr>
        <p:sp>
          <p:nvSpPr>
            <p:cNvPr id="4" name="TextBox 3"/>
            <p:cNvSpPr txBox="1"/>
            <p:nvPr/>
          </p:nvSpPr>
          <p:spPr>
            <a:xfrm>
              <a:off x="87950" y="320199"/>
              <a:ext cx="1844788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Polarized Source</a:t>
              </a:r>
            </a:p>
            <a:p>
              <a:pPr algn="ctr"/>
              <a:r>
                <a:rPr lang="en-US" dirty="0"/>
                <a:t>Inverted Gun</a:t>
              </a:r>
            </a:p>
            <a:p>
              <a:pPr algn="ctr"/>
              <a:r>
                <a:rPr lang="en-US" dirty="0"/>
                <a:t>with 450 kV HVPS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905284" y="1243529"/>
              <a:ext cx="0" cy="141958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706059" y="4376043"/>
            <a:ext cx="2183872" cy="1816495"/>
            <a:chOff x="706059" y="4376043"/>
            <a:chExt cx="2183872" cy="1816495"/>
          </a:xfrm>
        </p:grpSpPr>
        <p:sp>
          <p:nvSpPr>
            <p:cNvPr id="7" name="TextBox 6"/>
            <p:cNvSpPr txBox="1"/>
            <p:nvPr/>
          </p:nvSpPr>
          <p:spPr>
            <a:xfrm>
              <a:off x="706059" y="4992209"/>
              <a:ext cx="2183872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Y-chamber to introduce laser normal to the photocathode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921684" y="4376043"/>
              <a:ext cx="11054" cy="6161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718947" y="1968882"/>
            <a:ext cx="2206012" cy="1273025"/>
            <a:chOff x="1718947" y="1968882"/>
            <a:chExt cx="2206012" cy="1273025"/>
          </a:xfrm>
        </p:grpSpPr>
        <p:sp>
          <p:nvSpPr>
            <p:cNvPr id="17" name="TextBox 16"/>
            <p:cNvSpPr txBox="1"/>
            <p:nvPr/>
          </p:nvSpPr>
          <p:spPr>
            <a:xfrm>
              <a:off x="1718947" y="1968882"/>
              <a:ext cx="2206012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CEBAF style Wien filter upgraded for 200 </a:t>
              </a:r>
              <a:r>
                <a:rPr lang="en-US" dirty="0" err="1"/>
                <a:t>keV</a:t>
              </a:r>
              <a:r>
                <a:rPr lang="en-US" dirty="0"/>
                <a:t> operation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889931" y="2892212"/>
              <a:ext cx="1" cy="34969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3300584" y="3977220"/>
            <a:ext cx="2256856" cy="2756039"/>
            <a:chOff x="3300584" y="3977220"/>
            <a:chExt cx="2256856" cy="2756039"/>
          </a:xfrm>
        </p:grpSpPr>
        <p:sp>
          <p:nvSpPr>
            <p:cNvPr id="22" name="TextBox 21"/>
            <p:cNvSpPr txBox="1"/>
            <p:nvPr/>
          </p:nvSpPr>
          <p:spPr>
            <a:xfrm>
              <a:off x="3300584" y="5532930"/>
              <a:ext cx="2256856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1497 MHz chopper to set low current (</a:t>
              </a:r>
              <a:r>
                <a:rPr lang="en-US" dirty="0" err="1"/>
                <a:t>pA</a:t>
              </a:r>
              <a:r>
                <a:rPr lang="en-US" dirty="0"/>
                <a:t>) and measure longitudinal profile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4302254" y="4665265"/>
              <a:ext cx="0" cy="86766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ight Brace 23"/>
            <p:cNvSpPr/>
            <p:nvPr/>
          </p:nvSpPr>
          <p:spPr>
            <a:xfrm rot="5400000">
              <a:off x="4025639" y="3661026"/>
              <a:ext cx="553230" cy="1185618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4912" y="1827813"/>
            <a:ext cx="1996638" cy="1376369"/>
            <a:chOff x="4264912" y="1827813"/>
            <a:chExt cx="1996638" cy="1376369"/>
          </a:xfrm>
        </p:grpSpPr>
        <p:sp>
          <p:nvSpPr>
            <p:cNvPr id="26" name="TextBox 25"/>
            <p:cNvSpPr txBox="1"/>
            <p:nvPr/>
          </p:nvSpPr>
          <p:spPr>
            <a:xfrm>
              <a:off x="4264912" y="1827813"/>
              <a:ext cx="1996638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750 MHz </a:t>
              </a:r>
              <a:r>
                <a:rPr lang="en-US" dirty="0" err="1"/>
                <a:t>buncher</a:t>
              </a:r>
              <a:r>
                <a:rPr lang="en-US" dirty="0"/>
                <a:t> to compress bunch for QCM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5366899" y="2756292"/>
              <a:ext cx="0" cy="4478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991844" y="3629151"/>
            <a:ext cx="2300723" cy="1733448"/>
            <a:chOff x="4991844" y="3629151"/>
            <a:chExt cx="2300723" cy="1733448"/>
          </a:xfrm>
        </p:grpSpPr>
        <p:sp>
          <p:nvSpPr>
            <p:cNvPr id="28" name="TextBox 27"/>
            <p:cNvSpPr txBox="1"/>
            <p:nvPr/>
          </p:nvSpPr>
          <p:spPr>
            <a:xfrm>
              <a:off x="4991844" y="4162270"/>
              <a:ext cx="2300723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Spectrometer to calibrate </a:t>
              </a:r>
              <a:r>
                <a:rPr lang="en-US" dirty="0" err="1"/>
                <a:t>buncher</a:t>
              </a:r>
              <a:r>
                <a:rPr lang="en-US" dirty="0"/>
                <a:t> gradient and measure energy spread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5881083" y="3629151"/>
              <a:ext cx="0" cy="53311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6577610" y="320199"/>
            <a:ext cx="1937391" cy="3112731"/>
            <a:chOff x="6577610" y="320199"/>
            <a:chExt cx="1937391" cy="3112731"/>
          </a:xfrm>
        </p:grpSpPr>
        <p:sp>
          <p:nvSpPr>
            <p:cNvPr id="35" name="TextBox 34"/>
            <p:cNvSpPr txBox="1"/>
            <p:nvPr/>
          </p:nvSpPr>
          <p:spPr>
            <a:xfrm>
              <a:off x="6577610" y="320199"/>
              <a:ext cx="1937391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Yao or Brock cavity to optimize bunching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6789212" y="1243529"/>
              <a:ext cx="0" cy="218940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6577611" y="4262869"/>
            <a:ext cx="2300723" cy="2194893"/>
            <a:chOff x="6577611" y="4262869"/>
            <a:chExt cx="2300723" cy="2194893"/>
          </a:xfrm>
        </p:grpSpPr>
        <p:sp>
          <p:nvSpPr>
            <p:cNvPr id="47" name="TextBox 46"/>
            <p:cNvSpPr txBox="1"/>
            <p:nvPr/>
          </p:nvSpPr>
          <p:spPr>
            <a:xfrm>
              <a:off x="6577611" y="5534432"/>
              <a:ext cx="2300723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New QCM to achieve 5-10 MeV beam</a:t>
              </a:r>
            </a:p>
            <a:p>
              <a:pPr algn="ctr"/>
              <a:r>
                <a:rPr lang="en-US" dirty="0"/>
                <a:t>(depends on klystrons)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V="1">
              <a:off x="7994932" y="4262869"/>
              <a:ext cx="0" cy="126246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2189288" y="903637"/>
            <a:ext cx="4551776" cy="2655070"/>
            <a:chOff x="2189288" y="903637"/>
            <a:chExt cx="4551776" cy="2655070"/>
          </a:xfrm>
        </p:grpSpPr>
        <p:grpSp>
          <p:nvGrpSpPr>
            <p:cNvPr id="103" name="Group 102"/>
            <p:cNvGrpSpPr/>
            <p:nvPr/>
          </p:nvGrpSpPr>
          <p:grpSpPr>
            <a:xfrm>
              <a:off x="2652984" y="903637"/>
              <a:ext cx="1172946" cy="369332"/>
              <a:chOff x="2652984" y="903637"/>
              <a:chExt cx="1172946" cy="369332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2889932" y="903637"/>
                <a:ext cx="9359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(5) BPM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2652984" y="1031137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2189288" y="3396614"/>
              <a:ext cx="4551776" cy="162093"/>
              <a:chOff x="2189288" y="3396614"/>
              <a:chExt cx="4551776" cy="162093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2189288" y="3409189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435037" y="3420384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4839014" y="3396614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577610" y="3409189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5881083" y="3409189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4390130" y="546880"/>
            <a:ext cx="2175791" cy="2689320"/>
            <a:chOff x="4390130" y="546880"/>
            <a:chExt cx="2175791" cy="2689320"/>
          </a:xfrm>
        </p:grpSpPr>
        <p:grpSp>
          <p:nvGrpSpPr>
            <p:cNvPr id="104" name="Group 103"/>
            <p:cNvGrpSpPr/>
            <p:nvPr/>
          </p:nvGrpSpPr>
          <p:grpSpPr>
            <a:xfrm>
              <a:off x="4390130" y="546880"/>
              <a:ext cx="1330759" cy="369332"/>
              <a:chOff x="4390130" y="546880"/>
              <a:chExt cx="1330759" cy="369332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4770914" y="546880"/>
                <a:ext cx="9499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(1) Harp</a:t>
                </a:r>
              </a:p>
            </p:txBody>
          </p:sp>
          <p:sp>
            <p:nvSpPr>
              <p:cNvPr id="84" name="Multiply 83"/>
              <p:cNvSpPr/>
              <p:nvPr/>
            </p:nvSpPr>
            <p:spPr>
              <a:xfrm>
                <a:off x="4390130" y="628741"/>
                <a:ext cx="236363" cy="249746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Multiply 84"/>
            <p:cNvSpPr/>
            <p:nvPr/>
          </p:nvSpPr>
          <p:spPr>
            <a:xfrm>
              <a:off x="6329558" y="2986454"/>
              <a:ext cx="236363" cy="249746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424617" y="921919"/>
            <a:ext cx="3334474" cy="3042726"/>
            <a:chOff x="3424617" y="921919"/>
            <a:chExt cx="3334474" cy="3042726"/>
          </a:xfrm>
        </p:grpSpPr>
        <p:grpSp>
          <p:nvGrpSpPr>
            <p:cNvPr id="108" name="Group 107"/>
            <p:cNvGrpSpPr/>
            <p:nvPr/>
          </p:nvGrpSpPr>
          <p:grpSpPr>
            <a:xfrm>
              <a:off x="3424617" y="3604001"/>
              <a:ext cx="3334474" cy="360644"/>
              <a:chOff x="3424617" y="3604001"/>
              <a:chExt cx="3334474" cy="360644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4064744" y="3616576"/>
                <a:ext cx="463544" cy="348069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MS</a:t>
                </a:r>
                <a:endParaRPr lang="en-US" sz="900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424617" y="3604467"/>
                <a:ext cx="463544" cy="348069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FC</a:t>
                </a:r>
                <a:endParaRPr lang="en-US" sz="900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4860467" y="3610387"/>
                <a:ext cx="463544" cy="348069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FC</a:t>
                </a:r>
                <a:endParaRPr lang="en-US" sz="900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376729" y="3604467"/>
                <a:ext cx="463544" cy="348069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A3</a:t>
                </a:r>
                <a:endParaRPr lang="en-US" sz="900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295547" y="3604001"/>
                <a:ext cx="463544" cy="348069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A4</a:t>
                </a:r>
                <a:endParaRPr lang="en-US" sz="900" dirty="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4264912" y="921919"/>
              <a:ext cx="1718113" cy="369332"/>
              <a:chOff x="4264912" y="921919"/>
              <a:chExt cx="1718113" cy="369332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4770433" y="921919"/>
                <a:ext cx="1212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660066"/>
                    </a:solidFill>
                  </a:rPr>
                  <a:t>(5) Current</a:t>
                </a: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264912" y="941802"/>
                <a:ext cx="463544" cy="348069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I</a:t>
                </a:r>
                <a:endParaRPr lang="en-US" sz="900" dirty="0"/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>
            <a:off x="1703280" y="445513"/>
            <a:ext cx="5223094" cy="3092507"/>
            <a:chOff x="1703280" y="445513"/>
            <a:chExt cx="5223094" cy="3092507"/>
          </a:xfrm>
        </p:grpSpPr>
        <p:grpSp>
          <p:nvGrpSpPr>
            <p:cNvPr id="107" name="Group 106"/>
            <p:cNvGrpSpPr/>
            <p:nvPr/>
          </p:nvGrpSpPr>
          <p:grpSpPr>
            <a:xfrm>
              <a:off x="1703280" y="540717"/>
              <a:ext cx="5223094" cy="2997303"/>
              <a:chOff x="1703280" y="540717"/>
              <a:chExt cx="5223094" cy="2997303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2665557" y="540717"/>
                <a:ext cx="1377341" cy="369332"/>
                <a:chOff x="2665557" y="540717"/>
                <a:chExt cx="1377341" cy="369332"/>
              </a:xfrm>
            </p:grpSpPr>
            <p:sp>
              <p:nvSpPr>
                <p:cNvPr id="60" name="TextBox 59"/>
                <p:cNvSpPr txBox="1"/>
                <p:nvPr/>
              </p:nvSpPr>
              <p:spPr>
                <a:xfrm>
                  <a:off x="2889931" y="540717"/>
                  <a:ext cx="11529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8000"/>
                      </a:solidFill>
                    </a:rPr>
                    <a:t>(9) Viewer</a:t>
                  </a: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2665557" y="666466"/>
                  <a:ext cx="163454" cy="15089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1703280" y="3111327"/>
                <a:ext cx="5223094" cy="426693"/>
                <a:chOff x="1716999" y="3128733"/>
                <a:chExt cx="5223094" cy="426693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1716999" y="3382631"/>
                  <a:ext cx="163454" cy="15089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1921684" y="3399867"/>
                  <a:ext cx="163454" cy="15089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2583830" y="3399867"/>
                  <a:ext cx="163454" cy="15089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3072317" y="3404528"/>
                  <a:ext cx="163454" cy="15089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207954" y="3396614"/>
                  <a:ext cx="163454" cy="15089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5042136" y="3382631"/>
                  <a:ext cx="163454" cy="15089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045856" y="3396614"/>
                  <a:ext cx="163454" cy="15089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776639" y="3388700"/>
                  <a:ext cx="163454" cy="15089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79823" y="3128733"/>
                  <a:ext cx="163454" cy="15089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01" name="Rectangle 100"/>
            <p:cNvSpPr/>
            <p:nvPr/>
          </p:nvSpPr>
          <p:spPr>
            <a:xfrm>
              <a:off x="2352742" y="445513"/>
              <a:ext cx="3813362" cy="10005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147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ev plan 3-15-1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16535" r="16148" b="12529"/>
          <a:stretch/>
        </p:blipFill>
        <p:spPr>
          <a:xfrm>
            <a:off x="86309" y="5253935"/>
            <a:ext cx="9057691" cy="161897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613629" y="647509"/>
            <a:ext cx="6221596" cy="4117071"/>
            <a:chOff x="1311504" y="135619"/>
            <a:chExt cx="6835214" cy="4628962"/>
          </a:xfrm>
        </p:grpSpPr>
        <p:pic>
          <p:nvPicPr>
            <p:cNvPr id="3" name="Picture 2" descr="sxsy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96" b="6694"/>
            <a:stretch/>
          </p:blipFill>
          <p:spPr>
            <a:xfrm>
              <a:off x="1311504" y="135619"/>
              <a:ext cx="6835214" cy="462896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421194" y="135887"/>
              <a:ext cx="3382178" cy="133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i="1" dirty="0" err="1">
                  <a:latin typeface="Symbol" charset="2"/>
                  <a:cs typeface="Symbol" charset="2"/>
                </a:rPr>
                <a:t>e</a:t>
              </a:r>
              <a:r>
                <a:rPr lang="en-US" sz="1200" i="1" baseline="-25000" dirty="0" err="1"/>
                <a:t>t,RMS</a:t>
              </a:r>
              <a:r>
                <a:rPr lang="en-US" sz="1200" i="1" baseline="-25000" dirty="0"/>
                <a:t> </a:t>
              </a:r>
              <a:r>
                <a:rPr lang="en-US" sz="1200" i="1" dirty="0"/>
                <a:t>  0.5 mm-</a:t>
              </a:r>
              <a:r>
                <a:rPr lang="en-US" sz="1200" i="1" dirty="0" err="1"/>
                <a:t>mrad</a:t>
              </a:r>
              <a:r>
                <a:rPr lang="en-US" sz="1200" i="1" dirty="0"/>
                <a:t>/mm</a:t>
              </a:r>
            </a:p>
            <a:p>
              <a:pPr>
                <a:lnSpc>
                  <a:spcPct val="150000"/>
                </a:lnSpc>
              </a:pPr>
              <a:r>
                <a:rPr lang="en-US" sz="1200" i="1" dirty="0" err="1">
                  <a:latin typeface="Symbol" charset="2"/>
                  <a:cs typeface="Symbol" charset="2"/>
                </a:rPr>
                <a:t>e</a:t>
              </a:r>
              <a:r>
                <a:rPr lang="en-US" sz="1200" i="1" baseline="-25000" dirty="0" err="1"/>
                <a:t>g</a:t>
              </a:r>
              <a:r>
                <a:rPr lang="en-US" sz="1200" i="1" dirty="0"/>
                <a:t> = 3.69 x 10</a:t>
              </a:r>
              <a:r>
                <a:rPr lang="en-US" sz="1200" i="1" baseline="30000" dirty="0"/>
                <a:t>-7</a:t>
              </a:r>
              <a:r>
                <a:rPr lang="en-US" sz="1200" i="1" dirty="0"/>
                <a:t> </a:t>
              </a:r>
              <a:r>
                <a:rPr lang="en-US" sz="1200" i="1" dirty="0">
                  <a:latin typeface="Symbol" charset="2"/>
                  <a:cs typeface="Symbol" charset="2"/>
                </a:rPr>
                <a:t>m</a:t>
              </a:r>
              <a:r>
                <a:rPr lang="en-US" sz="1200" i="1" dirty="0"/>
                <a:t>m @ 350 kV</a:t>
              </a:r>
            </a:p>
            <a:p>
              <a:pPr>
                <a:lnSpc>
                  <a:spcPct val="150000"/>
                </a:lnSpc>
              </a:pPr>
              <a:r>
                <a:rPr lang="en-US" sz="1200" i="1" dirty="0" err="1">
                  <a:latin typeface="Symbol" charset="2"/>
                  <a:cs typeface="Symbol" charset="2"/>
                </a:rPr>
                <a:t>b</a:t>
              </a:r>
              <a:r>
                <a:rPr lang="en-US" sz="1200" i="1" baseline="-25000" dirty="0" err="1"/>
                <a:t>x</a:t>
              </a:r>
              <a:r>
                <a:rPr lang="en-US" sz="1200" i="1" dirty="0"/>
                <a:t> ~ </a:t>
              </a:r>
              <a:r>
                <a:rPr lang="en-US" sz="1200" i="1" dirty="0">
                  <a:latin typeface="Symbol" charset="2"/>
                  <a:cs typeface="Symbol" charset="2"/>
                </a:rPr>
                <a:t>b</a:t>
              </a:r>
              <a:r>
                <a:rPr lang="en-US" sz="1200" i="1" baseline="-25000" dirty="0"/>
                <a:t>y</a:t>
              </a:r>
              <a:r>
                <a:rPr lang="en-US" sz="1200" i="1" dirty="0"/>
                <a:t> ~ 1.5 m (s=20cm, PARMELA 130keV)</a:t>
              </a:r>
            </a:p>
            <a:p>
              <a:pPr>
                <a:lnSpc>
                  <a:spcPct val="150000"/>
                </a:lnSpc>
              </a:pPr>
              <a:r>
                <a:rPr lang="en-US" sz="1200" i="1" dirty="0">
                  <a:latin typeface="Symbol" charset="2"/>
                  <a:cs typeface="Symbol" charset="2"/>
                </a:rPr>
                <a:t>a</a:t>
              </a:r>
              <a:r>
                <a:rPr lang="en-US" sz="1200" i="1" baseline="-25000" dirty="0"/>
                <a:t>x</a:t>
              </a:r>
              <a:r>
                <a:rPr lang="en-US" sz="1200" i="1" dirty="0"/>
                <a:t> ~ </a:t>
              </a:r>
              <a:r>
                <a:rPr lang="en-US" sz="1200" i="1" dirty="0">
                  <a:latin typeface="Symbol" charset="2"/>
                  <a:cs typeface="Symbol" charset="2"/>
                </a:rPr>
                <a:t>a</a:t>
              </a:r>
              <a:r>
                <a:rPr lang="en-US" sz="1200" i="1" baseline="-25000" dirty="0"/>
                <a:t>y</a:t>
              </a:r>
              <a:r>
                <a:rPr lang="en-US" sz="1200" i="1" dirty="0"/>
                <a:t> ~ 3.0 rad (s=20cm, PARMELA 130 </a:t>
              </a:r>
              <a:r>
                <a:rPr lang="en-US" sz="1200" i="1" dirty="0" err="1"/>
                <a:t>keV</a:t>
              </a:r>
              <a:r>
                <a:rPr lang="en-US" sz="1200" i="1" dirty="0"/>
                <a:t>)</a:t>
              </a: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 flipH="1">
            <a:off x="1701497" y="4280321"/>
            <a:ext cx="1423805" cy="136788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946794" y="4280321"/>
            <a:ext cx="651662" cy="147731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2"/>
          </p:cNvCxnSpPr>
          <p:nvPr/>
        </p:nvCxnSpPr>
        <p:spPr>
          <a:xfrm flipH="1">
            <a:off x="4722268" y="4764580"/>
            <a:ext cx="2159" cy="88362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49577" y="4280321"/>
            <a:ext cx="278275" cy="143014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10141" y="4159005"/>
            <a:ext cx="1250746" cy="1489196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8510745">
            <a:off x="1924773" y="4772569"/>
            <a:ext cx="99284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Y-Chamber</a:t>
            </a:r>
          </a:p>
        </p:txBody>
      </p:sp>
      <p:sp>
        <p:nvSpPr>
          <p:cNvPr id="24" name="TextBox 23"/>
          <p:cNvSpPr txBox="1"/>
          <p:nvPr/>
        </p:nvSpPr>
        <p:spPr>
          <a:xfrm rot="17933095">
            <a:off x="2950051" y="4784046"/>
            <a:ext cx="5692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Wien</a:t>
            </a:r>
          </a:p>
        </p:txBody>
      </p:sp>
      <p:sp>
        <p:nvSpPr>
          <p:cNvPr id="25" name="TextBox 24"/>
          <p:cNvSpPr txBox="1"/>
          <p:nvPr/>
        </p:nvSpPr>
        <p:spPr>
          <a:xfrm rot="16459875">
            <a:off x="4328077" y="4951453"/>
            <a:ext cx="8130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Chopper</a:t>
            </a:r>
          </a:p>
        </p:txBody>
      </p:sp>
      <p:sp>
        <p:nvSpPr>
          <p:cNvPr id="27" name="TextBox 26"/>
          <p:cNvSpPr txBox="1"/>
          <p:nvPr/>
        </p:nvSpPr>
        <p:spPr>
          <a:xfrm rot="4276015">
            <a:off x="5577967" y="4808571"/>
            <a:ext cx="80021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Buncher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 rot="2905623">
            <a:off x="7258709" y="4610693"/>
            <a:ext cx="5546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QCM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250169" y="0"/>
            <a:ext cx="5257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keV</a:t>
            </a:r>
            <a:r>
              <a:rPr lang="en-US" sz="2400" dirty="0"/>
              <a:t> region beam envelope management</a:t>
            </a:r>
          </a:p>
        </p:txBody>
      </p:sp>
    </p:spTree>
    <p:extLst>
      <p:ext uri="{BB962C8B-B14F-4D97-AF65-F5344CB8AC3E}">
        <p14:creationId xmlns:p14="http://schemas.microsoft.com/office/powerpoint/2010/main" val="2156439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ev plan 3-15-1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7" t="32971" r="46183" b="26837"/>
          <a:stretch/>
        </p:blipFill>
        <p:spPr>
          <a:xfrm>
            <a:off x="5108243" y="497814"/>
            <a:ext cx="3563086" cy="224165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71999" y="2866551"/>
            <a:ext cx="4480172" cy="3676434"/>
            <a:chOff x="3929741" y="-34535"/>
            <a:chExt cx="4945926" cy="3789236"/>
          </a:xfrm>
        </p:grpSpPr>
        <p:pic>
          <p:nvPicPr>
            <p:cNvPr id="4" name="Picture 3" descr="cxcy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72" r="2336" b="6851"/>
            <a:stretch/>
          </p:blipFill>
          <p:spPr>
            <a:xfrm>
              <a:off x="3929741" y="330268"/>
              <a:ext cx="4945926" cy="342443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642613" y="-34535"/>
              <a:ext cx="1847511" cy="36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i="1" dirty="0" err="1">
                  <a:latin typeface="Symbol" charset="2"/>
                  <a:cs typeface="Symbol" charset="2"/>
                </a:rPr>
                <a:t>q</a:t>
              </a:r>
              <a:r>
                <a:rPr lang="en-US" sz="1200" i="1" baseline="-25000" dirty="0" err="1"/>
                <a:t>x</a:t>
              </a:r>
              <a:r>
                <a:rPr lang="en-US" sz="1200" i="1" dirty="0"/>
                <a:t> = 10 </a:t>
              </a:r>
              <a:r>
                <a:rPr lang="en-US" sz="1200" i="1" dirty="0" err="1"/>
                <a:t>mrad</a:t>
              </a:r>
              <a:r>
                <a:rPr lang="en-US" sz="1200" i="1" dirty="0"/>
                <a:t> @ 350 </a:t>
              </a:r>
              <a:r>
                <a:rPr lang="en-US" sz="1200" i="1" dirty="0" err="1"/>
                <a:t>keV</a:t>
              </a:r>
              <a:endParaRPr lang="en-US" sz="1200" i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6482" y="899726"/>
            <a:ext cx="2851422" cy="1671988"/>
            <a:chOff x="3534864" y="1001058"/>
            <a:chExt cx="3312459" cy="1479177"/>
          </a:xfrm>
        </p:grpSpPr>
        <p:sp>
          <p:nvSpPr>
            <p:cNvPr id="7" name="Rectangle 6"/>
            <p:cNvSpPr/>
            <p:nvPr/>
          </p:nvSpPr>
          <p:spPr>
            <a:xfrm>
              <a:off x="3534864" y="1359646"/>
              <a:ext cx="254000" cy="6723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748088" y="1359646"/>
              <a:ext cx="254000" cy="6723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0558" y="1359646"/>
              <a:ext cx="254000" cy="6723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93323" y="1359646"/>
              <a:ext cx="254000" cy="6723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S4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199311" y="1001058"/>
              <a:ext cx="0" cy="1479177"/>
            </a:xfrm>
            <a:prstGeom prst="line">
              <a:avLst/>
            </a:prstGeom>
            <a:ln>
              <a:prstDash val="lg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788864" y="1001059"/>
              <a:ext cx="313765" cy="137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79558" y="1001059"/>
              <a:ext cx="313765" cy="137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C2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28503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S1 defines beam size on chopping plane</a:t>
            </a:r>
          </a:p>
          <a:p>
            <a:endParaRPr lang="en-US" dirty="0"/>
          </a:p>
          <a:p>
            <a:r>
              <a:rPr lang="en-US" dirty="0"/>
              <a:t>C1-S2-S3-C2 transform inverts kick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43238" y="3880457"/>
            <a:ext cx="3775455" cy="853764"/>
            <a:chOff x="4242034" y="3923012"/>
            <a:chExt cx="3775455" cy="853764"/>
          </a:xfrm>
        </p:grpSpPr>
        <p:sp>
          <p:nvSpPr>
            <p:cNvPr id="17" name="TextBox 16"/>
            <p:cNvSpPr txBox="1"/>
            <p:nvPr/>
          </p:nvSpPr>
          <p:spPr>
            <a:xfrm>
              <a:off x="4904999" y="3923547"/>
              <a:ext cx="690688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baseline="-25000" dirty="0"/>
                <a:t>11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09365" y="3923547"/>
              <a:ext cx="690688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baseline="-25000" dirty="0"/>
                <a:t>12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10759" y="4328064"/>
              <a:ext cx="690688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baseline="-25000" dirty="0"/>
                <a:t>21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15125" y="4328064"/>
              <a:ext cx="690688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baseline="-25000" dirty="0"/>
                <a:t>22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01572" y="4002927"/>
              <a:ext cx="338229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02413" y="4407444"/>
              <a:ext cx="383724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/>
                <a:t>x’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49760" y="3926466"/>
              <a:ext cx="338229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42034" y="4330983"/>
              <a:ext cx="462961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/>
                <a:t>-x’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94358" y="4146317"/>
              <a:ext cx="335954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72474" y="4040754"/>
              <a:ext cx="9450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baseline="-25000" dirty="0"/>
                <a:t>12</a:t>
              </a:r>
              <a:r>
                <a:rPr lang="en-US" dirty="0"/>
                <a:t> = 0</a:t>
              </a:r>
            </a:p>
            <a:p>
              <a:r>
                <a:rPr lang="en-US" dirty="0"/>
                <a:t>M</a:t>
              </a:r>
              <a:r>
                <a:rPr lang="en-US" baseline="-25000" dirty="0"/>
                <a:t>22</a:t>
              </a:r>
              <a:r>
                <a:rPr lang="en-US" dirty="0"/>
                <a:t> = -1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6635674" y="4195403"/>
              <a:ext cx="356347" cy="3693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Left Bracket 27"/>
            <p:cNvSpPr/>
            <p:nvPr/>
          </p:nvSpPr>
          <p:spPr>
            <a:xfrm>
              <a:off x="4273101" y="3923012"/>
              <a:ext cx="82020" cy="777303"/>
            </a:xfrm>
            <a:prstGeom prst="leftBracke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Left Bracket 28"/>
            <p:cNvSpPr/>
            <p:nvPr/>
          </p:nvSpPr>
          <p:spPr>
            <a:xfrm>
              <a:off x="4939991" y="3941614"/>
              <a:ext cx="82020" cy="777303"/>
            </a:xfrm>
            <a:prstGeom prst="leftBracke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Bracket 29"/>
            <p:cNvSpPr/>
            <p:nvPr/>
          </p:nvSpPr>
          <p:spPr>
            <a:xfrm>
              <a:off x="6056121" y="3950244"/>
              <a:ext cx="82020" cy="777303"/>
            </a:xfrm>
            <a:prstGeom prst="leftBracke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eft Bracket 30"/>
            <p:cNvSpPr/>
            <p:nvPr/>
          </p:nvSpPr>
          <p:spPr>
            <a:xfrm flipH="1">
              <a:off x="4556835" y="3936242"/>
              <a:ext cx="82020" cy="777303"/>
            </a:xfrm>
            <a:prstGeom prst="leftBracke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Bracket 31"/>
            <p:cNvSpPr/>
            <p:nvPr/>
          </p:nvSpPr>
          <p:spPr>
            <a:xfrm flipH="1">
              <a:off x="5911505" y="3941614"/>
              <a:ext cx="82020" cy="777303"/>
            </a:xfrm>
            <a:prstGeom prst="leftBracke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Left Bracket 32"/>
            <p:cNvSpPr/>
            <p:nvPr/>
          </p:nvSpPr>
          <p:spPr>
            <a:xfrm flipH="1">
              <a:off x="6371009" y="3955186"/>
              <a:ext cx="82020" cy="777303"/>
            </a:xfrm>
            <a:prstGeom prst="leftBracke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>
            <a:off x="5528423" y="2303640"/>
            <a:ext cx="1161167" cy="307153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259169" y="2332236"/>
            <a:ext cx="1048902" cy="3042942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-1" y="4871194"/>
            <a:ext cx="43704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S2 focal length is C1-S2 distance (</a:t>
            </a:r>
            <a:r>
              <a:rPr lang="en-US" i="1" dirty="0"/>
              <a:t>f=0.566m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Choose C1 kick </a:t>
            </a:r>
            <a:r>
              <a:rPr lang="en-US" i="1" dirty="0">
                <a:latin typeface="Symbol" charset="2"/>
                <a:cs typeface="Symbol" charset="2"/>
              </a:rPr>
              <a:t>q</a:t>
            </a:r>
            <a:r>
              <a:rPr lang="en-US" dirty="0"/>
              <a:t> for chopping plane.</a:t>
            </a:r>
          </a:p>
          <a:p>
            <a:endParaRPr lang="en-US" dirty="0"/>
          </a:p>
          <a:p>
            <a:r>
              <a:rPr lang="en-US" dirty="0"/>
              <a:t>Make S2-S3 distance as small as feasible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736878" y="0"/>
            <a:ext cx="4334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keV</a:t>
            </a:r>
            <a:r>
              <a:rPr lang="en-US" sz="2400" dirty="0"/>
              <a:t> region chopping/</a:t>
            </a:r>
            <a:r>
              <a:rPr lang="en-US" sz="2400" dirty="0" err="1"/>
              <a:t>dechopping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484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3684" y="0"/>
            <a:ext cx="6750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keV</a:t>
            </a:r>
            <a:r>
              <a:rPr lang="en-US" sz="2400" dirty="0"/>
              <a:t> operation : solenoids, dipoles, quads @ </a:t>
            </a:r>
            <a:r>
              <a:rPr lang="en-US" sz="2400" dirty="0">
                <a:solidFill>
                  <a:srgbClr val="0000FF"/>
                </a:solidFill>
              </a:rPr>
              <a:t>200 </a:t>
            </a:r>
            <a:r>
              <a:rPr lang="en-US" sz="2400" dirty="0" err="1">
                <a:solidFill>
                  <a:srgbClr val="0000FF"/>
                </a:solidFill>
              </a:rPr>
              <a:t>keV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7635" y="732332"/>
            <a:ext cx="45447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600" dirty="0">
                <a:solidFill>
                  <a:srgbClr val="FF0000"/>
                </a:solidFill>
              </a:rPr>
              <a:t>Test chopping solenoids for &gt; 1.2A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>
                <a:solidFill>
                  <a:srgbClr val="FF0000"/>
                </a:solidFill>
              </a:rPr>
              <a:t>Steering coils at 100 </a:t>
            </a:r>
            <a:r>
              <a:rPr lang="en-US" sz="1600" dirty="0" err="1">
                <a:solidFill>
                  <a:srgbClr val="FF0000"/>
                </a:solidFill>
              </a:rPr>
              <a:t>mrad</a:t>
            </a:r>
            <a:r>
              <a:rPr lang="en-US" sz="1600" dirty="0">
                <a:solidFill>
                  <a:srgbClr val="FF0000"/>
                </a:solidFill>
              </a:rPr>
              <a:t> OK, but marginal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965637"/>
              </p:ext>
            </p:extLst>
          </p:nvPr>
        </p:nvGraphicFramePr>
        <p:xfrm>
          <a:off x="498056" y="486560"/>
          <a:ext cx="8230127" cy="6256954"/>
        </p:xfrm>
        <a:graphic>
          <a:graphicData uri="http://schemas.openxmlformats.org/drawingml/2006/table">
            <a:tbl>
              <a:tblPr/>
              <a:tblGrid>
                <a:gridCol w="760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2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28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8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18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14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0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31190">
                <a:tc>
                  <a:txBody>
                    <a:bodyPr/>
                    <a:lstStyle/>
                    <a:p>
                      <a:pPr algn="l" fontAlgn="ctr"/>
                      <a:r>
                        <a:rPr lang="nl-N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E0 (MeV)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0.5110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190">
                <a:tc>
                  <a:txBody>
                    <a:bodyPr/>
                    <a:lstStyle/>
                    <a:p>
                      <a:pPr algn="l" fontAlgn="ctr"/>
                      <a:r>
                        <a:rPr lang="nl-N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(MeV)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0.2000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190">
                <a:tc>
                  <a:txBody>
                    <a:bodyPr/>
                    <a:lstStyle/>
                    <a:p>
                      <a:pPr algn="l" fontAlgn="ctr"/>
                      <a:r>
                        <a:rPr lang="nl-N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(MeV)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0.7110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 (MeV/c)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0.4944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g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1.3914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b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0.6953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190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b</a:t>
                      </a:r>
                      <a:r>
                        <a:rPr lang="de-D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g</a:t>
                      </a:r>
                      <a:endParaRPr lang="de-DE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0.9675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190">
                <a:tc>
                  <a:txBody>
                    <a:bodyPr/>
                    <a:lstStyle/>
                    <a:p>
                      <a:pPr algn="l" fontAlgn="ctr"/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 </a:t>
                      </a:r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r</a:t>
                      </a:r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(G-cm)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1649.0135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386"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1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Elegant Lattice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Elegant Model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Focal Length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B2L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"HMAX"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IMAX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8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[rad/m]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[rad/m]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G2-cm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G2-cm/A2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1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Waist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MFH1K01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0.07620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0.07620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0.434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250719.8751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8.60E+04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1.71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1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Wien Waist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MFB2K02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13.40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0.07620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13.40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0.07620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0.292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372060.0064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9.98E+04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1.93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11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Chopping Waist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MFA3K02A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12.70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12.70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0.06350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0.391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278502.8144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1.11E+05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1.58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1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MFA3K02B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-12.70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11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Before Slit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MFD3K02AA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11.98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0.02500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11.98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0.05000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0.557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195133.6021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1.43E+05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1.17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1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MFD3K02AB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-11.98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0.02500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11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After Slit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MFD3K02BA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11.98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0.02500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11.98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0.05000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0.557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195133.6021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1.43E+05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1.17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1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MFD3K02BB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-11.98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0.02500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11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Buncher Waist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MFA3K03B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-12.00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12.00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0.06350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0.437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248647.81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1.11E+05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1.50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1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MFA3K03B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12.00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11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Cryounit Waist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MFA4K03A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-11.00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0.06350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0.521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208933.2292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1.11E+05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1.37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63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MFA4K03B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6386">
                <a:tc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896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Dipole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Bend Angle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q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Int. Field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FMAP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 v. I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IMAX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63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G-cm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G-cm/A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11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deg bend</a:t>
                      </a:r>
                    </a:p>
                  </a:txBody>
                  <a:tcPr marL="4959" marR="4959" marT="49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MDS2K01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-15.0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-0.262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-430.479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136.300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-3.158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3.5A (41.5C)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1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 deg bend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MDI4K02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-45.0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-0.785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-1262.100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653.800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-1.930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1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MHB*H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165.420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178.4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0.927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1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MHB*V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165.420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142.4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1.162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1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MBH*H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165.420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172.5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0.959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63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MBH*V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165.420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147.2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1.124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6386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3896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Quadrupole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K1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Int. Gradient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B'L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FMAP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 v. I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IMAX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63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1/m2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Gauss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G/A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311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Wien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MQU2K02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247.352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76.800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3.221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363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MQU2K03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247.352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76.800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3.221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839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239" y="0"/>
            <a:ext cx="7596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keV</a:t>
            </a:r>
            <a:r>
              <a:rPr lang="en-US" sz="2400" dirty="0"/>
              <a:t> region operation : dipoles, solenoids, quads @ </a:t>
            </a:r>
            <a:r>
              <a:rPr lang="en-US" sz="2400" dirty="0">
                <a:solidFill>
                  <a:srgbClr val="0000FF"/>
                </a:solidFill>
              </a:rPr>
              <a:t>350 </a:t>
            </a:r>
            <a:r>
              <a:rPr lang="en-US" sz="2400" dirty="0" err="1">
                <a:solidFill>
                  <a:srgbClr val="0000FF"/>
                </a:solidFill>
              </a:rPr>
              <a:t>keV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9143" y="511615"/>
            <a:ext cx="523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600" dirty="0">
                <a:solidFill>
                  <a:srgbClr val="FF0000"/>
                </a:solidFill>
              </a:rPr>
              <a:t>Upgrade 15° dipole and evaluate solenoids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>
                <a:solidFill>
                  <a:srgbClr val="FF0000"/>
                </a:solidFill>
              </a:rPr>
              <a:t>Steering coils limited ~60 </a:t>
            </a:r>
            <a:r>
              <a:rPr lang="en-US" sz="1600" dirty="0" err="1">
                <a:solidFill>
                  <a:srgbClr val="FF0000"/>
                </a:solidFill>
              </a:rPr>
              <a:t>mrad</a:t>
            </a:r>
            <a:r>
              <a:rPr lang="en-US" sz="1600" dirty="0">
                <a:solidFill>
                  <a:srgbClr val="FF0000"/>
                </a:solidFill>
              </a:rPr>
              <a:t>, or replace w/ e.g. </a:t>
            </a:r>
            <a:r>
              <a:rPr lang="en-US" sz="1600" dirty="0" err="1">
                <a:solidFill>
                  <a:srgbClr val="FF0000"/>
                </a:solidFill>
              </a:rPr>
              <a:t>RadiaBeam</a:t>
            </a:r>
            <a:r>
              <a:rPr lang="en-US" sz="1600" dirty="0">
                <a:solidFill>
                  <a:srgbClr val="FF0000"/>
                </a:solidFill>
              </a:rPr>
              <a:t> (</a:t>
            </a:r>
            <a:r>
              <a:rPr lang="fi-FI" sz="1600" dirty="0">
                <a:solidFill>
                  <a:srgbClr val="FF0000"/>
                </a:solidFill>
              </a:rPr>
              <a:t>STM-01-341-110) </a:t>
            </a:r>
            <a:r>
              <a:rPr lang="fi-FI" sz="1600" dirty="0" err="1">
                <a:solidFill>
                  <a:srgbClr val="FF0000"/>
                </a:solidFill>
              </a:rPr>
              <a:t>BL</a:t>
            </a:r>
            <a:r>
              <a:rPr lang="fi-FI" sz="1600" baseline="-25000" dirty="0" err="1">
                <a:solidFill>
                  <a:srgbClr val="FF0000"/>
                </a:solidFill>
              </a:rPr>
              <a:t>max</a:t>
            </a:r>
            <a:r>
              <a:rPr lang="fi-FI" sz="1600" baseline="-25000" dirty="0">
                <a:solidFill>
                  <a:srgbClr val="FF0000"/>
                </a:solidFill>
              </a:rPr>
              <a:t> </a:t>
            </a:r>
            <a:r>
              <a:rPr lang="fi-FI" sz="1600" dirty="0">
                <a:solidFill>
                  <a:srgbClr val="FF0000"/>
                </a:solidFill>
              </a:rPr>
              <a:t>= 500 </a:t>
            </a:r>
            <a:r>
              <a:rPr lang="fi-FI" sz="1600" dirty="0" err="1">
                <a:solidFill>
                  <a:srgbClr val="FF0000"/>
                </a:solidFill>
              </a:rPr>
              <a:t>G-cm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584743"/>
              </p:ext>
            </p:extLst>
          </p:nvPr>
        </p:nvGraphicFramePr>
        <p:xfrm>
          <a:off x="385990" y="450104"/>
          <a:ext cx="8301653" cy="6402122"/>
        </p:xfrm>
        <a:graphic>
          <a:graphicData uri="http://schemas.openxmlformats.org/drawingml/2006/table">
            <a:tbl>
              <a:tblPr/>
              <a:tblGrid>
                <a:gridCol w="77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49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90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39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39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26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4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08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nl-N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E0 (MeV)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0.5110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nl-N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(MeV)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0.3500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nl-N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(MeV)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0.8610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5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 (MeV/c)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0.6930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g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1.6849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b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0.8048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b</a:t>
                      </a:r>
                      <a:r>
                        <a:rPr lang="de-D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g</a:t>
                      </a:r>
                      <a:endParaRPr lang="de-DE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1.3561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 </a:t>
                      </a:r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r</a:t>
                      </a:r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(G-cm)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2311.4512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701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Elegant Lattice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Elegant Model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Focal Length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B2L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"HMAX"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IMAX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7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[rad/m]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[rad/m]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G2-cm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G2-cm/A2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Waist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MFH1K01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0.07620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0.07620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0.434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492617.4532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8.60E+04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2.39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Wien Waist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MFB2K02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0.07620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0.07620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0.292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731028.0157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9.98E+04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2.71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70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Chopping Waist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MFA3K02A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0.06350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0.391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547205.7096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1.11E+05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2.22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7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MFA3K02B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-12.70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8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Before Slit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MFD3K02AA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11.98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11.98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0.05000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0.557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383400.8695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1.43E+05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1.64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8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MFD3K02AB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-11.98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88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After Slit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MFD3K02BA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11.98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11.98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0.05000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0.557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383400.8695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1.43E+05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1.64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8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MFD3K02BB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-11.98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70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Buncher Waist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MFA3K03B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-12.00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0.06350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0.437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488546.2346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1.11E+05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2.10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7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MFA3K03B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70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Cryounit Waist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MFA4K03A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-11.00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0.06350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0.521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410514.5443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1.11E+05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1.92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7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MFA4K03B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672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Dipole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Bend Angle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q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Int. Field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FMAP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 v. I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IMAX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7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G-cm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G-cm/A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deg bend</a:t>
                      </a:r>
                    </a:p>
                  </a:txBody>
                  <a:tcPr marL="7134" marR="7134" marT="71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MDS2K01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-15.0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-0.262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-603.410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136.300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-4.427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3.5A (41.5C)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 deg bend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MDI4K02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-45.0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-0.785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-1769.108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653.800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-2.706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MHB*H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231.872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178.4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1.300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MHB*V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231.872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142.4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1.628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MBH*H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231.872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172.5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1.344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MBH*V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231.872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147.2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1.575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3544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Quadrupole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K1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Int. Gradient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B'L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FMAP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 v. I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IMAX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7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1/m2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Gauss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G/A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370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Wien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MQU2K02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346.718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76.800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4.515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37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MQU2K03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346.718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76.800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4.515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785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196" t="6764" r="15711" b="2844"/>
          <a:stretch/>
        </p:blipFill>
        <p:spPr>
          <a:xfrm>
            <a:off x="5727643" y="2927521"/>
            <a:ext cx="3361880" cy="21455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71393" y="0"/>
            <a:ext cx="5262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keV</a:t>
            </a:r>
            <a:r>
              <a:rPr lang="en-US" sz="2400" dirty="0"/>
              <a:t> region Wien Filter @ </a:t>
            </a:r>
            <a:r>
              <a:rPr lang="en-US" sz="2400" dirty="0">
                <a:solidFill>
                  <a:srgbClr val="0000FF"/>
                </a:solidFill>
              </a:rPr>
              <a:t>200 to 350 </a:t>
            </a:r>
            <a:r>
              <a:rPr lang="en-US" sz="2400" dirty="0" err="1">
                <a:solidFill>
                  <a:srgbClr val="0000FF"/>
                </a:solidFill>
              </a:rPr>
              <a:t>keV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51278"/>
              </p:ext>
            </p:extLst>
          </p:nvPr>
        </p:nvGraphicFramePr>
        <p:xfrm>
          <a:off x="5126152" y="841148"/>
          <a:ext cx="3145577" cy="1625600"/>
        </p:xfrm>
        <a:graphic>
          <a:graphicData uri="http://schemas.openxmlformats.org/drawingml/2006/table">
            <a:tbl>
              <a:tblPr/>
              <a:tblGrid>
                <a:gridCol w="1429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Beam Voltage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keV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350.00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Integrated BL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G-cm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200" b="0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2600.00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200" b="0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2600.00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Current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Precession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deg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b="0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65.10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38.30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Effective Length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cm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31.00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31.00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Electric Field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MV/m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1.74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2.02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Differential Voltage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kV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26.10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30.30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Power Supply Voltage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kV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13.05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15.15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2697" y="841148"/>
            <a:ext cx="394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SLAC Wien filter used at CEBAF has limited capacity for UITF beam energies.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409423"/>
              </p:ext>
            </p:extLst>
          </p:nvPr>
        </p:nvGraphicFramePr>
        <p:xfrm>
          <a:off x="1951045" y="5025300"/>
          <a:ext cx="4648200" cy="1625600"/>
        </p:xfrm>
        <a:graphic>
          <a:graphicData uri="http://schemas.openxmlformats.org/drawingml/2006/table">
            <a:tbl>
              <a:tblPr/>
              <a:tblGrid>
                <a:gridCol w="173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Beam Voltage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keV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200" b="0" i="0" u="none" strike="noStrike">
                          <a:solidFill>
                            <a:srgbClr val="008000"/>
                          </a:solidFill>
                          <a:effectLst/>
                          <a:latin typeface="Cambria"/>
                        </a:rPr>
                        <a:t>200.00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b="0" i="0" u="none" strike="noStrike">
                          <a:solidFill>
                            <a:srgbClr val="008000"/>
                          </a:solidFill>
                          <a:effectLst/>
                          <a:latin typeface="Cambria"/>
                        </a:rPr>
                        <a:t>250.00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300.00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350.00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Integrated BL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G-cm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3993.86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4878.05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5816.55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6788.51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Current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15.36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18.76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22.37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26.11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Precession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deg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Effective Length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cm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31.00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31.00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Electric Field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MV/m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2.67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3.49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Differential Voltage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kV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40.09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52.35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65.44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79.11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Power Supply Voltage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kV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20.05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26.17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32.72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39.56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9014" y="2928796"/>
            <a:ext cx="521596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Jay proposes (</a:t>
            </a:r>
            <a:r>
              <a:rPr lang="en-US" i="1" dirty="0"/>
              <a:t>JLab-TN-15-032</a:t>
            </a:r>
            <a:r>
              <a:rPr lang="en-US" dirty="0"/>
              <a:t>) to retrofit SLAC Wien filter for operation to 250-275 kV operation: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dirty="0"/>
              <a:t>increase coil cross section for 20A operation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dirty="0"/>
              <a:t>increase HVPS and HV feed-through for 30kV</a:t>
            </a:r>
          </a:p>
          <a:p>
            <a:pPr marL="742950" lvl="1" indent="-285750" algn="just">
              <a:buFont typeface="Arial"/>
              <a:buChar char="•"/>
            </a:pPr>
            <a:endParaRPr lang="en-US" dirty="0"/>
          </a:p>
          <a:p>
            <a:pPr algn="just"/>
            <a:r>
              <a:rPr lang="en-US" dirty="0"/>
              <a:t>We are looking at modifications of spare Wien now.</a:t>
            </a:r>
          </a:p>
        </p:txBody>
      </p:sp>
    </p:spTree>
    <p:extLst>
      <p:ext uri="{BB962C8B-B14F-4D97-AF65-F5344CB8AC3E}">
        <p14:creationId xmlns:p14="http://schemas.microsoft.com/office/powerpoint/2010/main" val="761539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0153" y="15542"/>
            <a:ext cx="6417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keV</a:t>
            </a:r>
            <a:r>
              <a:rPr lang="en-US" sz="2400" dirty="0"/>
              <a:t> region 1497 MHz Choppers @ </a:t>
            </a:r>
            <a:r>
              <a:rPr lang="en-US" sz="2400" dirty="0">
                <a:solidFill>
                  <a:srgbClr val="0000FF"/>
                </a:solidFill>
              </a:rPr>
              <a:t>200 to 350 </a:t>
            </a:r>
            <a:r>
              <a:rPr lang="en-US" sz="2400" dirty="0" err="1">
                <a:solidFill>
                  <a:srgbClr val="0000FF"/>
                </a:solidFill>
              </a:rPr>
              <a:t>keV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319" y="599888"/>
            <a:ext cx="87145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Re-purpose original 1497 MHz X/Y chopper cavities: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TN-90-214, C. Yao – Comparison of measurement and MAFIA (agrees 50%)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TN-90-234, G. </a:t>
            </a:r>
            <a:r>
              <a:rPr lang="en-US" sz="1600" dirty="0" err="1"/>
              <a:t>Krafft</a:t>
            </a:r>
            <a:r>
              <a:rPr lang="en-US" sz="1600" dirty="0"/>
              <a:t> – Includes relativistic correction, deflection equation, cavity parameters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9420" y="1576786"/>
            <a:ext cx="35043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~ (</a:t>
            </a:r>
            <a:r>
              <a:rPr lang="en-US" dirty="0" err="1"/>
              <a:t>E</a:t>
            </a:r>
            <a:r>
              <a:rPr lang="en-US" baseline="-25000" dirty="0" err="1"/>
              <a:t>b</a:t>
            </a:r>
            <a:r>
              <a:rPr lang="en-US" dirty="0"/>
              <a:t> * </a:t>
            </a:r>
            <a:r>
              <a:rPr lang="en-US" dirty="0">
                <a:latin typeface="Symbol" charset="2"/>
                <a:cs typeface="Symbol" charset="2"/>
              </a:rPr>
              <a:t>b</a:t>
            </a:r>
            <a:r>
              <a:rPr lang="en-US" dirty="0"/>
              <a:t> * </a:t>
            </a:r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/ [ (R/Q) * Q</a:t>
            </a:r>
            <a:r>
              <a:rPr lang="en-US" baseline="-25000" dirty="0"/>
              <a:t>0</a:t>
            </a:r>
            <a:r>
              <a:rPr lang="en-US" dirty="0"/>
              <a:t> ]</a:t>
            </a:r>
          </a:p>
          <a:p>
            <a:pPr lvl="1"/>
            <a:r>
              <a:rPr lang="en-US" dirty="0"/>
              <a:t>R/Q ~ 12 ohms</a:t>
            </a:r>
          </a:p>
          <a:p>
            <a:pPr lvl="1"/>
            <a:r>
              <a:rPr lang="en-US" dirty="0"/>
              <a:t>Q</a:t>
            </a:r>
            <a:r>
              <a:rPr lang="en-US" baseline="-25000" dirty="0"/>
              <a:t>0</a:t>
            </a:r>
            <a:r>
              <a:rPr lang="en-US" dirty="0"/>
              <a:t> ~ 14000</a:t>
            </a:r>
          </a:p>
          <a:p>
            <a:pPr marL="742950" lvl="1" indent="-285750">
              <a:buFont typeface="Symbol" charset="0"/>
              <a:buChar char="q"/>
            </a:pPr>
            <a:r>
              <a:rPr lang="en-US" dirty="0"/>
              <a:t>= 10 </a:t>
            </a:r>
            <a:r>
              <a:rPr lang="en-US" dirty="0" err="1"/>
              <a:t>mrad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382892" y="1601690"/>
            <a:ext cx="4719082" cy="4375325"/>
            <a:chOff x="3996901" y="1900539"/>
            <a:chExt cx="4880950" cy="3998034"/>
          </a:xfrm>
        </p:grpSpPr>
        <p:pic>
          <p:nvPicPr>
            <p:cNvPr id="5" name="Picture 4" descr="1497MHz_chopper_deflection_vs_beam_voltage.jp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30" r="2070" b="2439"/>
            <a:stretch/>
          </p:blipFill>
          <p:spPr>
            <a:xfrm>
              <a:off x="3996901" y="1900539"/>
              <a:ext cx="4880950" cy="3998034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7532874" y="3686332"/>
              <a:ext cx="1867" cy="166584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778458" y="3686332"/>
              <a:ext cx="2754416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229136" y="3340788"/>
              <a:ext cx="607475" cy="345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</a:rPr>
                <a:t>200W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367292" y="3698252"/>
              <a:ext cx="0" cy="165392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063554" y="3320416"/>
              <a:ext cx="5263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</a:rPr>
                <a:t>75W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49804" y="3216879"/>
            <a:ext cx="4128307" cy="2760136"/>
            <a:chOff x="74703" y="3573281"/>
            <a:chExt cx="4128307" cy="2760136"/>
          </a:xfrm>
        </p:grpSpPr>
        <p:pic>
          <p:nvPicPr>
            <p:cNvPr id="21" name="Picture 20" descr="Screen Shot 2014-07-28 at 8.29.52 A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62" t="3252" r="3559" b="56465"/>
            <a:stretch/>
          </p:blipFill>
          <p:spPr>
            <a:xfrm>
              <a:off x="412287" y="3917708"/>
              <a:ext cx="3790723" cy="241570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7154" y="4921147"/>
              <a:ext cx="424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703" y="5820673"/>
              <a:ext cx="424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679" y="3573281"/>
              <a:ext cx="2069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Chopper tests 2014.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6281" y="6327788"/>
            <a:ext cx="903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Pair of chopping cavities are capable to provide planar or circular 10 </a:t>
            </a:r>
            <a:r>
              <a:rPr lang="en-US" dirty="0" err="1">
                <a:solidFill>
                  <a:srgbClr val="008000"/>
                </a:solidFill>
              </a:rPr>
              <a:t>mrad</a:t>
            </a:r>
            <a:r>
              <a:rPr lang="en-US" dirty="0">
                <a:solidFill>
                  <a:srgbClr val="008000"/>
                </a:solidFill>
              </a:rPr>
              <a:t> chopping to 350 </a:t>
            </a:r>
            <a:r>
              <a:rPr lang="en-US" dirty="0" err="1">
                <a:solidFill>
                  <a:srgbClr val="008000"/>
                </a:solidFill>
              </a:rPr>
              <a:t>keV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64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2518</Words>
  <Application>Microsoft Macintosh PowerPoint</Application>
  <PresentationFormat>On-screen Show (4:3)</PresentationFormat>
  <Paragraphs>894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PingFangSC-Regular</vt:lpstr>
      <vt:lpstr>Arial</vt:lpstr>
      <vt:lpstr>Calibri</vt:lpstr>
      <vt:lpstr>Cambria</vt:lpstr>
      <vt:lpstr>Courier New</vt:lpstr>
      <vt:lpstr>Symbol</vt:lpstr>
      <vt:lpstr>Wingdings</vt:lpstr>
      <vt:lpstr>Office Theme</vt:lpstr>
      <vt:lpstr>PowerPoint Presentation</vt:lpstr>
      <vt:lpstr>CEBAF Injector Upgrade -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JLAB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Grames</dc:creator>
  <cp:lastModifiedBy>Joe Grames</cp:lastModifiedBy>
  <cp:revision>85</cp:revision>
  <dcterms:created xsi:type="dcterms:W3CDTF">2016-03-14T17:16:34Z</dcterms:created>
  <dcterms:modified xsi:type="dcterms:W3CDTF">2021-02-11T19:57:16Z</dcterms:modified>
</cp:coreProperties>
</file>