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 id="2147483672" r:id="rId2"/>
  </p:sldMasterIdLst>
  <p:notesMasterIdLst>
    <p:notesMasterId r:id="rId28"/>
  </p:notesMasterIdLst>
  <p:handoutMasterIdLst>
    <p:handoutMasterId r:id="rId29"/>
  </p:handoutMasterIdLst>
  <p:sldIdLst>
    <p:sldId id="265" r:id="rId3"/>
    <p:sldId id="266" r:id="rId4"/>
    <p:sldId id="372" r:id="rId5"/>
    <p:sldId id="385" r:id="rId6"/>
    <p:sldId id="379" r:id="rId7"/>
    <p:sldId id="291" r:id="rId8"/>
    <p:sldId id="371" r:id="rId9"/>
    <p:sldId id="292" r:id="rId10"/>
    <p:sldId id="376" r:id="rId11"/>
    <p:sldId id="373" r:id="rId12"/>
    <p:sldId id="374" r:id="rId13"/>
    <p:sldId id="308" r:id="rId14"/>
    <p:sldId id="375" r:id="rId15"/>
    <p:sldId id="369" r:id="rId16"/>
    <p:sldId id="368" r:id="rId17"/>
    <p:sldId id="290" r:id="rId18"/>
    <p:sldId id="378" r:id="rId19"/>
    <p:sldId id="367" r:id="rId20"/>
    <p:sldId id="383" r:id="rId21"/>
    <p:sldId id="384" r:id="rId22"/>
    <p:sldId id="386" r:id="rId23"/>
    <p:sldId id="387" r:id="rId24"/>
    <p:sldId id="388" r:id="rId25"/>
    <p:sldId id="389" r:id="rId26"/>
    <p:sldId id="382" r:id="rId27"/>
  </p:sldIdLst>
  <p:sldSz cx="9144000" cy="6858000" type="screen4x3"/>
  <p:notesSz cx="7023100" cy="93091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28FF"/>
    <a:srgbClr val="08FF21"/>
    <a:srgbClr val="FF5EFF"/>
    <a:srgbClr val="38ABA6"/>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37" autoAdjust="0"/>
    <p:restoredTop sz="96239" autoAdjust="0"/>
  </p:normalViewPr>
  <p:slideViewPr>
    <p:cSldViewPr snapToGrid="0" snapToObjects="1">
      <p:cViewPr varScale="1">
        <p:scale>
          <a:sx n="153" d="100"/>
          <a:sy n="153" d="100"/>
        </p:scale>
        <p:origin x="176" y="448"/>
      </p:cViewPr>
      <p:guideLst>
        <p:guide orient="horz" pos="2160"/>
        <p:guide pos="2880"/>
      </p:guideLst>
    </p:cSldViewPr>
  </p:slideViewPr>
  <p:outlineViewPr>
    <p:cViewPr>
      <p:scale>
        <a:sx n="33" d="100"/>
        <a:sy n="33" d="100"/>
      </p:scale>
      <p:origin x="0" y="-1680"/>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image" Target="../media/image1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8275" y="0"/>
            <a:ext cx="3043238" cy="465138"/>
          </a:xfrm>
          <a:prstGeom prst="rect">
            <a:avLst/>
          </a:prstGeom>
        </p:spPr>
        <p:txBody>
          <a:bodyPr vert="horz" lIns="91440" tIns="45720" rIns="91440" bIns="45720" rtlCol="0"/>
          <a:lstStyle>
            <a:lvl1pPr algn="r">
              <a:defRPr sz="1200"/>
            </a:lvl1pPr>
          </a:lstStyle>
          <a:p>
            <a:fld id="{40BBB466-301A-3044-AF06-521685FCD924}" type="datetime1">
              <a:rPr lang="en-US" smtClean="0"/>
              <a:t>9/24/18</a:t>
            </a:fld>
            <a:endParaRPr lang="en-US"/>
          </a:p>
        </p:txBody>
      </p:sp>
      <p:sp>
        <p:nvSpPr>
          <p:cNvPr id="4" name="Footer Placeholder 3"/>
          <p:cNvSpPr>
            <a:spLocks noGrp="1"/>
          </p:cNvSpPr>
          <p:nvPr>
            <p:ph type="ftr" sz="quarter" idx="2"/>
          </p:nvPr>
        </p:nvSpPr>
        <p:spPr>
          <a:xfrm>
            <a:off x="0" y="8842375"/>
            <a:ext cx="3043238"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8275" y="8842375"/>
            <a:ext cx="3043238" cy="465138"/>
          </a:xfrm>
          <a:prstGeom prst="rect">
            <a:avLst/>
          </a:prstGeom>
        </p:spPr>
        <p:txBody>
          <a:bodyPr vert="horz" lIns="91440" tIns="45720" rIns="91440" bIns="45720" rtlCol="0" anchor="b"/>
          <a:lstStyle>
            <a:lvl1pPr algn="r">
              <a:defRPr sz="1200"/>
            </a:lvl1pPr>
          </a:lstStyle>
          <a:p>
            <a:fld id="{1F157C19-C2E6-D246-AFC2-0B6C59EB991A}" type="slidenum">
              <a:rPr lang="en-US" smtClean="0"/>
              <a:t>‹#›</a:t>
            </a:fld>
            <a:endParaRPr lang="en-US"/>
          </a:p>
        </p:txBody>
      </p:sp>
    </p:spTree>
    <p:extLst>
      <p:ext uri="{BB962C8B-B14F-4D97-AF65-F5344CB8AC3E}">
        <p14:creationId xmlns:p14="http://schemas.microsoft.com/office/powerpoint/2010/main" val="176175053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Espace réservé de la date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872BAB1F-354A-094B-B9F3-60236D1D0286}" type="datetime1">
              <a:rPr lang="en-US" smtClean="0"/>
              <a:t>9/24/18</a:t>
            </a:fld>
            <a:endParaRPr lang="en-US"/>
          </a:p>
        </p:txBody>
      </p:sp>
      <p:sp>
        <p:nvSpPr>
          <p:cNvPr id="4" name="Espace réservé de l'image des diapositives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Espace réservé des commentaires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Espace réservé du pied de page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95862FBB-E55C-064A-B093-F618ED7396CB}" type="slidenum">
              <a:rPr lang="en-US" smtClean="0"/>
              <a:t>‹#›</a:t>
            </a:fld>
            <a:endParaRPr lang="en-US"/>
          </a:p>
        </p:txBody>
      </p:sp>
    </p:spTree>
    <p:extLst>
      <p:ext uri="{BB962C8B-B14F-4D97-AF65-F5344CB8AC3E}">
        <p14:creationId xmlns:p14="http://schemas.microsoft.com/office/powerpoint/2010/main" val="256899627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862FBB-E55C-064A-B093-F618ED7396CB}" type="slidenum">
              <a:rPr lang="en-US" smtClean="0"/>
              <a:t>1</a:t>
            </a:fld>
            <a:endParaRPr lang="en-US"/>
          </a:p>
        </p:txBody>
      </p:sp>
    </p:spTree>
    <p:extLst>
      <p:ext uri="{BB962C8B-B14F-4D97-AF65-F5344CB8AC3E}">
        <p14:creationId xmlns:p14="http://schemas.microsoft.com/office/powerpoint/2010/main" val="2249607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862FBB-E55C-064A-B093-F618ED7396CB}" type="slidenum">
              <a:rPr lang="en-US" smtClean="0"/>
              <a:t>2</a:t>
            </a:fld>
            <a:endParaRPr lang="en-US"/>
          </a:p>
        </p:txBody>
      </p:sp>
    </p:spTree>
    <p:extLst>
      <p:ext uri="{BB962C8B-B14F-4D97-AF65-F5344CB8AC3E}">
        <p14:creationId xmlns:p14="http://schemas.microsoft.com/office/powerpoint/2010/main" val="39362403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5862FBB-E55C-064A-B093-F618ED7396CB}" type="slidenum">
              <a:rPr lang="en-US" smtClean="0"/>
              <a:t>6</a:t>
            </a:fld>
            <a:endParaRPr lang="en-US"/>
          </a:p>
        </p:txBody>
      </p:sp>
    </p:spTree>
    <p:extLst>
      <p:ext uri="{BB962C8B-B14F-4D97-AF65-F5344CB8AC3E}">
        <p14:creationId xmlns:p14="http://schemas.microsoft.com/office/powerpoint/2010/main" val="7368743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862FBB-E55C-064A-B093-F618ED7396CB}" type="slidenum">
              <a:rPr lang="en-US" smtClean="0"/>
              <a:t>8</a:t>
            </a:fld>
            <a:endParaRPr lang="en-US"/>
          </a:p>
        </p:txBody>
      </p:sp>
    </p:spTree>
    <p:extLst>
      <p:ext uri="{BB962C8B-B14F-4D97-AF65-F5344CB8AC3E}">
        <p14:creationId xmlns:p14="http://schemas.microsoft.com/office/powerpoint/2010/main" val="30424495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8359714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37144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0"/>
            <a:ext cx="1962150" cy="6248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0"/>
            <a:ext cx="5734050" cy="6248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074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Footer Placeholder 3"/>
          <p:cNvSpPr>
            <a:spLocks noGrp="1"/>
          </p:cNvSpPr>
          <p:nvPr>
            <p:ph type="ftr" sz="quarter" idx="10"/>
          </p:nvPr>
        </p:nvSpPr>
        <p:spPr>
          <a:xfrm>
            <a:off x="949384" y="6492875"/>
            <a:ext cx="6048315" cy="365125"/>
          </a:xfrm>
        </p:spPr>
        <p:txBody>
          <a:bodyPr/>
          <a:lstStyle/>
          <a:p>
            <a:r>
              <a:rPr lang="en-US"/>
              <a:t>L. S. Cardman (JPos17)</a:t>
            </a:r>
            <a:endParaRPr lang="en-US" dirty="0"/>
          </a:p>
        </p:txBody>
      </p:sp>
      <p:sp>
        <p:nvSpPr>
          <p:cNvPr id="5" name="Slide Number Placeholder 4"/>
          <p:cNvSpPr>
            <a:spLocks noGrp="1"/>
          </p:cNvSpPr>
          <p:nvPr>
            <p:ph type="sldNum" sz="quarter" idx="11"/>
          </p:nvPr>
        </p:nvSpPr>
        <p:spPr/>
        <p:txBody>
          <a:bodyPr/>
          <a:lstStyle/>
          <a:p>
            <a:fld id="{FAE120DA-BA2B-DB47-BCDC-D61492424AC3}" type="slidenum">
              <a:rPr lang="en-US" smtClean="0"/>
              <a:pPr/>
              <a:t>‹#›</a:t>
            </a:fld>
            <a:endParaRPr lang="en-US" dirty="0"/>
          </a:p>
        </p:txBody>
      </p:sp>
    </p:spTree>
    <p:extLst>
      <p:ext uri="{BB962C8B-B14F-4D97-AF65-F5344CB8AC3E}">
        <p14:creationId xmlns:p14="http://schemas.microsoft.com/office/powerpoint/2010/main" val="23255908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marL="457200" indent="-457200">
              <a:defRPr>
                <a:latin typeface="Arial" pitchFamily="34" charset="0"/>
                <a:cs typeface="Arial" pitchFamily="34" charset="0"/>
              </a:defRPr>
            </a:lvl1pPr>
            <a:lvl2pPr marL="914400" indent="-457200">
              <a:defRPr>
                <a:latin typeface="Arial" pitchFamily="34" charset="0"/>
                <a:cs typeface="Arial" pitchFamily="34" charset="0"/>
              </a:defRPr>
            </a:lvl2pPr>
            <a:lvl3pPr marL="1257300" indent="-342900">
              <a:tabLst/>
              <a:defRPr>
                <a:latin typeface="Arial" pitchFamily="34" charset="0"/>
                <a:cs typeface="Arial" pitchFamily="34" charset="0"/>
              </a:defRPr>
            </a:lvl3pPr>
            <a:lvl4pPr marL="1714500" indent="-342900">
              <a:defRPr>
                <a:latin typeface="Arial" pitchFamily="34" charset="0"/>
                <a:cs typeface="Arial" pitchFamily="34" charset="0"/>
              </a:defRPr>
            </a:lvl4pPr>
            <a:lvl5pPr>
              <a:defRPr>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p:cNvSpPr>
            <a:spLocks noGrp="1"/>
          </p:cNvSpPr>
          <p:nvPr>
            <p:ph type="ftr" sz="quarter" idx="10"/>
          </p:nvPr>
        </p:nvSpPr>
        <p:spPr>
          <a:xfrm>
            <a:off x="949384" y="6492875"/>
            <a:ext cx="6035615" cy="365125"/>
          </a:xfrm>
        </p:spPr>
        <p:txBody>
          <a:bodyPr/>
          <a:lstStyle/>
          <a:p>
            <a:r>
              <a:rPr lang="en-US"/>
              <a:t>L. S. Cardman (JPos17)</a:t>
            </a:r>
            <a:endParaRPr lang="en-US" dirty="0"/>
          </a:p>
        </p:txBody>
      </p:sp>
      <p:sp>
        <p:nvSpPr>
          <p:cNvPr id="5" name="Slide Number Placeholder 4"/>
          <p:cNvSpPr>
            <a:spLocks noGrp="1"/>
          </p:cNvSpPr>
          <p:nvPr>
            <p:ph type="sldNum" sz="quarter" idx="11"/>
          </p:nvPr>
        </p:nvSpPr>
        <p:spPr/>
        <p:txBody>
          <a:bodyPr/>
          <a:lstStyle/>
          <a:p>
            <a:fld id="{FAE120DA-BA2B-DB47-BCDC-D61492424AC3}" type="slidenum">
              <a:rPr lang="en-US" smtClean="0"/>
              <a:pPr/>
              <a:t>‹#›</a:t>
            </a:fld>
            <a:endParaRPr lang="en-US" dirty="0"/>
          </a:p>
        </p:txBody>
      </p:sp>
    </p:spTree>
    <p:extLst>
      <p:ext uri="{BB962C8B-B14F-4D97-AF65-F5344CB8AC3E}">
        <p14:creationId xmlns:p14="http://schemas.microsoft.com/office/powerpoint/2010/main" val="35195900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Footer Placeholder 3"/>
          <p:cNvSpPr>
            <a:spLocks noGrp="1"/>
          </p:cNvSpPr>
          <p:nvPr>
            <p:ph type="ftr" sz="quarter" idx="10"/>
          </p:nvPr>
        </p:nvSpPr>
        <p:spPr>
          <a:xfrm>
            <a:off x="949384" y="6492875"/>
            <a:ext cx="5984815" cy="365125"/>
          </a:xfrm>
        </p:spPr>
        <p:txBody>
          <a:bodyPr/>
          <a:lstStyle/>
          <a:p>
            <a:r>
              <a:rPr lang="en-US"/>
              <a:t>L. S. Cardman (JPos17)</a:t>
            </a:r>
            <a:endParaRPr lang="en-US" dirty="0"/>
          </a:p>
        </p:txBody>
      </p:sp>
      <p:sp>
        <p:nvSpPr>
          <p:cNvPr id="5" name="Slide Number Placeholder 4"/>
          <p:cNvSpPr>
            <a:spLocks noGrp="1"/>
          </p:cNvSpPr>
          <p:nvPr>
            <p:ph type="sldNum" sz="quarter" idx="11"/>
          </p:nvPr>
        </p:nvSpPr>
        <p:spPr/>
        <p:txBody>
          <a:bodyPr/>
          <a:lstStyle/>
          <a:p>
            <a:fld id="{FAE120DA-BA2B-DB47-BCDC-D61492424AC3}" type="slidenum">
              <a:rPr lang="en-US" smtClean="0"/>
              <a:pPr/>
              <a:t>‹#›</a:t>
            </a:fld>
            <a:endParaRPr lang="en-US" dirty="0"/>
          </a:p>
        </p:txBody>
      </p:sp>
    </p:spTree>
    <p:extLst>
      <p:ext uri="{BB962C8B-B14F-4D97-AF65-F5344CB8AC3E}">
        <p14:creationId xmlns:p14="http://schemas.microsoft.com/office/powerpoint/2010/main" val="35395009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914400"/>
            <a:ext cx="38100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24400" y="914400"/>
            <a:ext cx="38100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a:xfrm>
            <a:off x="949384" y="6492875"/>
            <a:ext cx="5946715" cy="365125"/>
          </a:xfrm>
        </p:spPr>
        <p:txBody>
          <a:bodyPr/>
          <a:lstStyle/>
          <a:p>
            <a:r>
              <a:rPr lang="en-US"/>
              <a:t>L. S. Cardman (JPos17)</a:t>
            </a:r>
            <a:endParaRPr lang="en-US" dirty="0"/>
          </a:p>
        </p:txBody>
      </p:sp>
      <p:sp>
        <p:nvSpPr>
          <p:cNvPr id="6" name="Slide Number Placeholder 5"/>
          <p:cNvSpPr>
            <a:spLocks noGrp="1"/>
          </p:cNvSpPr>
          <p:nvPr>
            <p:ph type="sldNum" sz="quarter" idx="11"/>
          </p:nvPr>
        </p:nvSpPr>
        <p:spPr/>
        <p:txBody>
          <a:bodyPr/>
          <a:lstStyle/>
          <a:p>
            <a:fld id="{FAE120DA-BA2B-DB47-BCDC-D61492424AC3}" type="slidenum">
              <a:rPr lang="en-US" smtClean="0"/>
              <a:pPr/>
              <a:t>‹#›</a:t>
            </a:fld>
            <a:endParaRPr lang="en-US" dirty="0"/>
          </a:p>
        </p:txBody>
      </p:sp>
    </p:spTree>
    <p:extLst>
      <p:ext uri="{BB962C8B-B14F-4D97-AF65-F5344CB8AC3E}">
        <p14:creationId xmlns:p14="http://schemas.microsoft.com/office/powerpoint/2010/main" val="3374482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a:xfrm>
            <a:off x="949384" y="6492875"/>
            <a:ext cx="5908615" cy="365125"/>
          </a:xfrm>
        </p:spPr>
        <p:txBody>
          <a:bodyPr/>
          <a:lstStyle/>
          <a:p>
            <a:r>
              <a:rPr lang="en-US"/>
              <a:t>L. S. Cardman (JPos17)</a:t>
            </a:r>
            <a:endParaRPr lang="en-US" dirty="0"/>
          </a:p>
        </p:txBody>
      </p:sp>
      <p:sp>
        <p:nvSpPr>
          <p:cNvPr id="8" name="Slide Number Placeholder 7"/>
          <p:cNvSpPr>
            <a:spLocks noGrp="1"/>
          </p:cNvSpPr>
          <p:nvPr>
            <p:ph type="sldNum" sz="quarter" idx="11"/>
          </p:nvPr>
        </p:nvSpPr>
        <p:spPr/>
        <p:txBody>
          <a:bodyPr/>
          <a:lstStyle/>
          <a:p>
            <a:fld id="{FAE120DA-BA2B-DB47-BCDC-D61492424AC3}" type="slidenum">
              <a:rPr lang="en-US" smtClean="0"/>
              <a:pPr/>
              <a:t>‹#›</a:t>
            </a:fld>
            <a:endParaRPr lang="en-US" dirty="0"/>
          </a:p>
        </p:txBody>
      </p:sp>
    </p:spTree>
    <p:extLst>
      <p:ext uri="{BB962C8B-B14F-4D97-AF65-F5344CB8AC3E}">
        <p14:creationId xmlns:p14="http://schemas.microsoft.com/office/powerpoint/2010/main" val="13545477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a:xfrm>
            <a:off x="949384" y="6492875"/>
            <a:ext cx="6022915" cy="365125"/>
          </a:xfrm>
        </p:spPr>
        <p:txBody>
          <a:bodyPr/>
          <a:lstStyle/>
          <a:p>
            <a:r>
              <a:rPr lang="en-US"/>
              <a:t>L. S. Cardman (JPos17)</a:t>
            </a:r>
            <a:endParaRPr lang="en-US" dirty="0"/>
          </a:p>
        </p:txBody>
      </p:sp>
      <p:sp>
        <p:nvSpPr>
          <p:cNvPr id="4" name="Slide Number Placeholder 3"/>
          <p:cNvSpPr>
            <a:spLocks noGrp="1"/>
          </p:cNvSpPr>
          <p:nvPr>
            <p:ph type="sldNum" sz="quarter" idx="11"/>
          </p:nvPr>
        </p:nvSpPr>
        <p:spPr/>
        <p:txBody>
          <a:bodyPr/>
          <a:lstStyle/>
          <a:p>
            <a:fld id="{FAE120DA-BA2B-DB47-BCDC-D61492424AC3}" type="slidenum">
              <a:rPr lang="en-US" smtClean="0"/>
              <a:pPr/>
              <a:t>‹#›</a:t>
            </a:fld>
            <a:endParaRPr lang="en-US" dirty="0"/>
          </a:p>
        </p:txBody>
      </p:sp>
    </p:spTree>
    <p:extLst>
      <p:ext uri="{BB962C8B-B14F-4D97-AF65-F5344CB8AC3E}">
        <p14:creationId xmlns:p14="http://schemas.microsoft.com/office/powerpoint/2010/main" val="19199198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949384" y="6492876"/>
            <a:ext cx="6073715" cy="354972"/>
          </a:xfrm>
        </p:spPr>
        <p:txBody>
          <a:bodyPr/>
          <a:lstStyle/>
          <a:p>
            <a:r>
              <a:rPr lang="en-US"/>
              <a:t>L. S. Cardman (JPos17)</a:t>
            </a:r>
            <a:endParaRPr lang="en-US" dirty="0"/>
          </a:p>
        </p:txBody>
      </p:sp>
      <p:sp>
        <p:nvSpPr>
          <p:cNvPr id="3" name="Slide Number Placeholder 2"/>
          <p:cNvSpPr>
            <a:spLocks noGrp="1"/>
          </p:cNvSpPr>
          <p:nvPr>
            <p:ph type="sldNum" sz="quarter" idx="11"/>
          </p:nvPr>
        </p:nvSpPr>
        <p:spPr/>
        <p:txBody>
          <a:bodyPr/>
          <a:lstStyle/>
          <a:p>
            <a:fld id="{FAE120DA-BA2B-DB47-BCDC-D61492424AC3}" type="slidenum">
              <a:rPr lang="en-US" smtClean="0"/>
              <a:pPr/>
              <a:t>‹#›</a:t>
            </a:fld>
            <a:endParaRPr lang="en-US" dirty="0"/>
          </a:p>
        </p:txBody>
      </p:sp>
    </p:spTree>
    <p:extLst>
      <p:ext uri="{BB962C8B-B14F-4D97-AF65-F5344CB8AC3E}">
        <p14:creationId xmlns:p14="http://schemas.microsoft.com/office/powerpoint/2010/main" val="22503082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a:xfrm>
            <a:off x="949384" y="6492875"/>
            <a:ext cx="5972115" cy="365125"/>
          </a:xfrm>
        </p:spPr>
        <p:txBody>
          <a:bodyPr/>
          <a:lstStyle/>
          <a:p>
            <a:r>
              <a:rPr lang="en-US"/>
              <a:t>L. S. Cardman (JPos17)</a:t>
            </a:r>
            <a:endParaRPr lang="en-US" dirty="0"/>
          </a:p>
        </p:txBody>
      </p:sp>
      <p:sp>
        <p:nvSpPr>
          <p:cNvPr id="6" name="Slide Number Placeholder 5"/>
          <p:cNvSpPr>
            <a:spLocks noGrp="1"/>
          </p:cNvSpPr>
          <p:nvPr>
            <p:ph type="sldNum" sz="quarter" idx="11"/>
          </p:nvPr>
        </p:nvSpPr>
        <p:spPr/>
        <p:txBody>
          <a:bodyPr/>
          <a:lstStyle/>
          <a:p>
            <a:fld id="{FAE120DA-BA2B-DB47-BCDC-D61492424AC3}" type="slidenum">
              <a:rPr lang="en-US" smtClean="0"/>
              <a:pPr/>
              <a:t>‹#›</a:t>
            </a:fld>
            <a:endParaRPr lang="en-US" dirty="0"/>
          </a:p>
        </p:txBody>
      </p:sp>
    </p:spTree>
    <p:extLst>
      <p:ext uri="{BB962C8B-B14F-4D97-AF65-F5344CB8AC3E}">
        <p14:creationId xmlns:p14="http://schemas.microsoft.com/office/powerpoint/2010/main" val="2354287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marL="457200" indent="-457200">
              <a:defRPr>
                <a:latin typeface="Arial" pitchFamily="34" charset="0"/>
                <a:cs typeface="Arial" pitchFamily="34" charset="0"/>
              </a:defRPr>
            </a:lvl1pPr>
            <a:lvl2pPr marL="914400" indent="-457200">
              <a:defRPr>
                <a:latin typeface="Arial" pitchFamily="34" charset="0"/>
                <a:cs typeface="Arial" pitchFamily="34" charset="0"/>
              </a:defRPr>
            </a:lvl2pPr>
            <a:lvl3pPr marL="1257300" indent="-342900">
              <a:tabLst/>
              <a:defRPr>
                <a:latin typeface="Arial" pitchFamily="34" charset="0"/>
                <a:cs typeface="Arial" pitchFamily="34" charset="0"/>
              </a:defRPr>
            </a:lvl3pPr>
            <a:lvl4pPr marL="1714500" indent="-342900">
              <a:defRPr>
                <a:latin typeface="Arial" pitchFamily="34" charset="0"/>
                <a:cs typeface="Arial" pitchFamily="34" charset="0"/>
              </a:defRPr>
            </a:lvl4pPr>
            <a:lvl5pPr>
              <a:defRPr>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496409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a:xfrm>
            <a:off x="949384" y="6492875"/>
            <a:ext cx="5972115" cy="365125"/>
          </a:xfrm>
        </p:spPr>
        <p:txBody>
          <a:bodyPr/>
          <a:lstStyle/>
          <a:p>
            <a:r>
              <a:rPr lang="en-US"/>
              <a:t>L. S. Cardman (JPos17)</a:t>
            </a:r>
            <a:endParaRPr lang="en-US" dirty="0"/>
          </a:p>
        </p:txBody>
      </p:sp>
      <p:sp>
        <p:nvSpPr>
          <p:cNvPr id="6" name="Slide Number Placeholder 5"/>
          <p:cNvSpPr>
            <a:spLocks noGrp="1"/>
          </p:cNvSpPr>
          <p:nvPr>
            <p:ph type="sldNum" sz="quarter" idx="11"/>
          </p:nvPr>
        </p:nvSpPr>
        <p:spPr/>
        <p:txBody>
          <a:bodyPr/>
          <a:lstStyle/>
          <a:p>
            <a:fld id="{FAE120DA-BA2B-DB47-BCDC-D61492424AC3}" type="slidenum">
              <a:rPr lang="en-US" smtClean="0"/>
              <a:pPr/>
              <a:t>‹#›</a:t>
            </a:fld>
            <a:endParaRPr lang="en-US" dirty="0"/>
          </a:p>
        </p:txBody>
      </p:sp>
    </p:spTree>
    <p:extLst>
      <p:ext uri="{BB962C8B-B14F-4D97-AF65-F5344CB8AC3E}">
        <p14:creationId xmlns:p14="http://schemas.microsoft.com/office/powerpoint/2010/main" val="38223800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a:xfrm>
            <a:off x="949384" y="6492875"/>
            <a:ext cx="5946715" cy="365125"/>
          </a:xfrm>
        </p:spPr>
        <p:txBody>
          <a:bodyPr/>
          <a:lstStyle/>
          <a:p>
            <a:r>
              <a:rPr lang="en-US"/>
              <a:t>L. S. Cardman (JPos17)</a:t>
            </a:r>
            <a:endParaRPr lang="en-US" dirty="0"/>
          </a:p>
        </p:txBody>
      </p:sp>
      <p:sp>
        <p:nvSpPr>
          <p:cNvPr id="5" name="Slide Number Placeholder 4"/>
          <p:cNvSpPr>
            <a:spLocks noGrp="1"/>
          </p:cNvSpPr>
          <p:nvPr>
            <p:ph type="sldNum" sz="quarter" idx="11"/>
          </p:nvPr>
        </p:nvSpPr>
        <p:spPr/>
        <p:txBody>
          <a:bodyPr/>
          <a:lstStyle/>
          <a:p>
            <a:fld id="{FAE120DA-BA2B-DB47-BCDC-D61492424AC3}" type="slidenum">
              <a:rPr lang="en-US" smtClean="0"/>
              <a:pPr/>
              <a:t>‹#›</a:t>
            </a:fld>
            <a:endParaRPr lang="en-US" dirty="0"/>
          </a:p>
        </p:txBody>
      </p:sp>
    </p:spTree>
    <p:extLst>
      <p:ext uri="{BB962C8B-B14F-4D97-AF65-F5344CB8AC3E}">
        <p14:creationId xmlns:p14="http://schemas.microsoft.com/office/powerpoint/2010/main" val="11997330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0"/>
            <a:ext cx="1962150" cy="6248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0"/>
            <a:ext cx="5734050" cy="6248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a:xfrm>
            <a:off x="949384" y="6492875"/>
            <a:ext cx="5959415" cy="365125"/>
          </a:xfrm>
        </p:spPr>
        <p:txBody>
          <a:bodyPr/>
          <a:lstStyle/>
          <a:p>
            <a:r>
              <a:rPr lang="en-US"/>
              <a:t>L. S. Cardman (JPos17)</a:t>
            </a:r>
            <a:endParaRPr lang="en-US" dirty="0"/>
          </a:p>
        </p:txBody>
      </p:sp>
      <p:sp>
        <p:nvSpPr>
          <p:cNvPr id="5" name="Slide Number Placeholder 4"/>
          <p:cNvSpPr>
            <a:spLocks noGrp="1"/>
          </p:cNvSpPr>
          <p:nvPr>
            <p:ph type="sldNum" sz="quarter" idx="11"/>
          </p:nvPr>
        </p:nvSpPr>
        <p:spPr/>
        <p:txBody>
          <a:bodyPr/>
          <a:lstStyle/>
          <a:p>
            <a:fld id="{FAE120DA-BA2B-DB47-BCDC-D61492424AC3}" type="slidenum">
              <a:rPr lang="en-US" smtClean="0"/>
              <a:pPr/>
              <a:t>‹#›</a:t>
            </a:fld>
            <a:endParaRPr lang="en-US" dirty="0"/>
          </a:p>
        </p:txBody>
      </p:sp>
    </p:spTree>
    <p:extLst>
      <p:ext uri="{BB962C8B-B14F-4D97-AF65-F5344CB8AC3E}">
        <p14:creationId xmlns:p14="http://schemas.microsoft.com/office/powerpoint/2010/main" val="13696735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400"/>
            </a:lvl1pPr>
          </a:lstStyle>
          <a:p>
            <a:r>
              <a:rPr lang="en-US" dirty="0"/>
              <a:t>Click to edit Master title style</a:t>
            </a:r>
          </a:p>
        </p:txBody>
      </p:sp>
      <p:sp>
        <p:nvSpPr>
          <p:cNvPr id="4" name="Footer Placeholder 3"/>
          <p:cNvSpPr>
            <a:spLocks noGrp="1"/>
          </p:cNvSpPr>
          <p:nvPr>
            <p:ph type="ftr" sz="quarter" idx="11"/>
          </p:nvPr>
        </p:nvSpPr>
        <p:spPr>
          <a:xfrm>
            <a:off x="2101644" y="6465124"/>
            <a:ext cx="4807155" cy="365125"/>
          </a:xfrm>
          <a:prstGeom prst="rect">
            <a:avLst/>
          </a:prstGeom>
        </p:spPr>
        <p:txBody>
          <a:bodyPr/>
          <a:lstStyle/>
          <a:p>
            <a:r>
              <a:rPr lang="en-US" i="1">
                <a:solidFill>
                  <a:prstClr val="white"/>
                </a:solidFill>
                <a:latin typeface="Arial" panose="020B0604020202020204" pitchFamily="34" charset="0"/>
                <a:cs typeface="Arial" panose="020B0604020202020204" pitchFamily="34" charset="0"/>
              </a:rPr>
              <a:t>L. S. Cardman (JPos17)</a:t>
            </a:r>
            <a:endParaRPr lang="en-US" i="1" dirty="0">
              <a:solidFill>
                <a:prstClr val="white"/>
              </a:solidFill>
              <a:latin typeface="Arial" panose="020B0604020202020204" pitchFamily="34" charset="0"/>
              <a:cs typeface="Arial" panose="020B0604020202020204" pitchFamily="34" charset="0"/>
            </a:endParaRPr>
          </a:p>
        </p:txBody>
      </p:sp>
      <p:sp>
        <p:nvSpPr>
          <p:cNvPr id="6" name="Text Placeholder 5"/>
          <p:cNvSpPr>
            <a:spLocks noGrp="1"/>
          </p:cNvSpPr>
          <p:nvPr>
            <p:ph type="body" sz="quarter" idx="12"/>
          </p:nvPr>
        </p:nvSpPr>
        <p:spPr>
          <a:xfrm>
            <a:off x="95866" y="866775"/>
            <a:ext cx="8996516" cy="535305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2"/>
          <p:cNvSpPr txBox="1">
            <a:spLocks/>
          </p:cNvSpPr>
          <p:nvPr userDrawn="1"/>
        </p:nvSpPr>
        <p:spPr>
          <a:xfrm>
            <a:off x="6613525" y="6465123"/>
            <a:ext cx="857250" cy="365125"/>
          </a:xfrm>
          <a:prstGeom prst="rect">
            <a:avLst/>
          </a:prstGeom>
        </p:spPr>
        <p:txBody>
          <a:bodyPr vert="horz" lIns="91440" tIns="45720" rIns="91440" bIns="45720" rtlCol="0" anchor="ctr"/>
          <a:lstStyle>
            <a:defPPr>
              <a:defRPr lang="fr-FR"/>
            </a:defPPr>
            <a:lvl1pPr marL="0" algn="r" defTabSz="457200" rtl="0" eaLnBrk="1" latinLnBrk="0" hangingPunct="1">
              <a:defRPr sz="12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pPr/>
              <a:t>‹#›</a:t>
            </a:fld>
            <a:endParaRPr lang="en-US" dirty="0"/>
          </a:p>
        </p:txBody>
      </p:sp>
    </p:spTree>
    <p:extLst>
      <p:ext uri="{BB962C8B-B14F-4D97-AF65-F5344CB8AC3E}">
        <p14:creationId xmlns:p14="http://schemas.microsoft.com/office/powerpoint/2010/main" val="10316653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8845190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914400"/>
            <a:ext cx="38100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24400" y="914400"/>
            <a:ext cx="38100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5241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94058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444150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6">
            <a:extLst>
              <a:ext uri="{FF2B5EF4-FFF2-40B4-BE49-F238E27FC236}">
                <a16:creationId xmlns:a16="http://schemas.microsoft.com/office/drawing/2014/main" id="{9BCB03A5-2C2A-D74C-A430-8DA9E0DE2D6B}"/>
              </a:ext>
            </a:extLst>
          </p:cNvPr>
          <p:cNvSpPr txBox="1">
            <a:spLocks/>
          </p:cNvSpPr>
          <p:nvPr userDrawn="1"/>
        </p:nvSpPr>
        <p:spPr>
          <a:xfrm>
            <a:off x="1004300" y="6526769"/>
            <a:ext cx="5289621" cy="365125"/>
          </a:xfrm>
          <a:prstGeom prst="rect">
            <a:avLst/>
          </a:prstGeom>
        </p:spPr>
        <p:txBody>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i="1" dirty="0">
                <a:solidFill>
                  <a:prstClr val="white"/>
                </a:solidFill>
                <a:latin typeface="Arial" panose="020B0604020202020204" pitchFamily="34" charset="0"/>
                <a:cs typeface="Arial" panose="020B0604020202020204" pitchFamily="34" charset="0"/>
              </a:rPr>
              <a:t>Jefferson Lab Accelerator Advisory Committee Review, October 9-11, 2018</a:t>
            </a:r>
          </a:p>
        </p:txBody>
      </p:sp>
      <p:sp>
        <p:nvSpPr>
          <p:cNvPr id="3" name="Slide Number Placeholder 8">
            <a:extLst>
              <a:ext uri="{FF2B5EF4-FFF2-40B4-BE49-F238E27FC236}">
                <a16:creationId xmlns:a16="http://schemas.microsoft.com/office/drawing/2014/main" id="{47191CFA-24EF-5540-9753-7138FE7A9A5C}"/>
              </a:ext>
            </a:extLst>
          </p:cNvPr>
          <p:cNvSpPr txBox="1">
            <a:spLocks/>
          </p:cNvSpPr>
          <p:nvPr userDrawn="1"/>
        </p:nvSpPr>
        <p:spPr>
          <a:xfrm>
            <a:off x="6914439" y="6526769"/>
            <a:ext cx="460137" cy="365125"/>
          </a:xfrm>
          <a:prstGeom prst="rect">
            <a:avLst/>
          </a:prstGeom>
        </p:spPr>
        <p:txBody>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z="1200" i="1" smtClean="0">
                <a:solidFill>
                  <a:srgbClr val="FFFFFF"/>
                </a:solidFill>
                <a:latin typeface="Arial"/>
                <a:cs typeface="Arial"/>
              </a:rPr>
              <a:pPr/>
              <a:t>‹#›</a:t>
            </a:fld>
            <a:endParaRPr lang="en-US" sz="1200" i="1" dirty="0">
              <a:solidFill>
                <a:srgbClr val="FFFFFF"/>
              </a:solidFill>
              <a:latin typeface="Arial"/>
              <a:cs typeface="Arial"/>
            </a:endParaRPr>
          </a:p>
        </p:txBody>
      </p:sp>
    </p:spTree>
    <p:extLst>
      <p:ext uri="{BB962C8B-B14F-4D97-AF65-F5344CB8AC3E}">
        <p14:creationId xmlns:p14="http://schemas.microsoft.com/office/powerpoint/2010/main" val="1147720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615353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33422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0"/>
            <a:ext cx="7772400" cy="914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762000" y="914400"/>
            <a:ext cx="7772400" cy="5334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4"/>
          </p:nvPr>
        </p:nvSpPr>
        <p:spPr>
          <a:xfrm>
            <a:off x="7212864" y="6482722"/>
            <a:ext cx="376594" cy="365125"/>
          </a:xfrm>
          <a:prstGeom prst="rect">
            <a:avLst/>
          </a:prstGeom>
        </p:spPr>
        <p:txBody>
          <a:bodyPr vert="horz" lIns="91440" tIns="45720" rIns="91440" bIns="45720" rtlCol="0" anchor="ctr"/>
          <a:lstStyle>
            <a:lvl1pPr algn="r">
              <a:defRPr sz="1200">
                <a:solidFill>
                  <a:srgbClr val="FFFFFF"/>
                </a:solidFill>
              </a:defRPr>
            </a:lvl1pPr>
          </a:lstStyle>
          <a:p>
            <a:fld id="{FAE120DA-BA2B-DB47-BCDC-D61492424AC3}" type="slidenum">
              <a:rPr lang="en-US" smtClean="0"/>
              <a:pPr/>
              <a:t>‹#›</a:t>
            </a:fld>
            <a:endParaRPr lang="en-US" dirty="0"/>
          </a:p>
        </p:txBody>
      </p:sp>
      <p:sp>
        <p:nvSpPr>
          <p:cNvPr id="4" name="Footer Placeholder 3"/>
          <p:cNvSpPr>
            <a:spLocks noGrp="1"/>
          </p:cNvSpPr>
          <p:nvPr>
            <p:ph type="ftr" sz="quarter" idx="3"/>
          </p:nvPr>
        </p:nvSpPr>
        <p:spPr>
          <a:xfrm>
            <a:off x="949385" y="6492875"/>
            <a:ext cx="4130442" cy="365125"/>
          </a:xfrm>
          <a:prstGeom prst="rect">
            <a:avLst/>
          </a:prstGeom>
        </p:spPr>
        <p:txBody>
          <a:bodyPr vert="horz" lIns="91440" tIns="45720" rIns="91440" bIns="45720" rtlCol="0" anchor="ctr"/>
          <a:lstStyle>
            <a:lvl1pPr algn="ctr">
              <a:defRPr sz="1200" b="0" i="0">
                <a:solidFill>
                  <a:srgbClr val="FFFFFF"/>
                </a:solidFill>
                <a:latin typeface="Arial"/>
                <a:cs typeface="Arial"/>
              </a:defRPr>
            </a:lvl1pPr>
          </a:lstStyle>
          <a:p>
            <a:r>
              <a:rPr lang="en-US"/>
              <a:t>J. Grames, SPIN 2016 @ UIUC, Sep 26-30 2016</a:t>
            </a:r>
            <a:endParaRPr lang="en-US" dirty="0"/>
          </a:p>
        </p:txBody>
      </p:sp>
    </p:spTree>
    <p:extLst>
      <p:ext uri="{BB962C8B-B14F-4D97-AF65-F5344CB8AC3E}">
        <p14:creationId xmlns:p14="http://schemas.microsoft.com/office/powerpoint/2010/main" val="41511740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ctr" rtl="0" eaLnBrk="1" fontAlgn="base" hangingPunct="1">
        <a:spcBef>
          <a:spcPct val="0"/>
        </a:spcBef>
        <a:spcAft>
          <a:spcPct val="0"/>
        </a:spcAft>
        <a:defRPr sz="3200" b="1">
          <a:solidFill>
            <a:schemeClr val="tx2"/>
          </a:solidFill>
          <a:latin typeface="Arial" pitchFamily="34" charset="0"/>
          <a:ea typeface="+mj-ea"/>
          <a:cs typeface="Arial" pitchFamily="34" charset="0"/>
        </a:defRPr>
      </a:lvl1pPr>
      <a:lvl2pPr algn="ctr" rtl="0" eaLnBrk="1" fontAlgn="base" hangingPunct="1">
        <a:spcBef>
          <a:spcPct val="0"/>
        </a:spcBef>
        <a:spcAft>
          <a:spcPct val="0"/>
        </a:spcAft>
        <a:defRPr sz="3600" b="1">
          <a:solidFill>
            <a:schemeClr val="tx2"/>
          </a:solidFill>
          <a:latin typeface="Times" pitchFamily="18" charset="0"/>
        </a:defRPr>
      </a:lvl2pPr>
      <a:lvl3pPr algn="ctr" rtl="0" eaLnBrk="1" fontAlgn="base" hangingPunct="1">
        <a:spcBef>
          <a:spcPct val="0"/>
        </a:spcBef>
        <a:spcAft>
          <a:spcPct val="0"/>
        </a:spcAft>
        <a:defRPr sz="3600" b="1">
          <a:solidFill>
            <a:schemeClr val="tx2"/>
          </a:solidFill>
          <a:latin typeface="Times" pitchFamily="18" charset="0"/>
        </a:defRPr>
      </a:lvl3pPr>
      <a:lvl4pPr algn="ctr" rtl="0" eaLnBrk="1" fontAlgn="base" hangingPunct="1">
        <a:spcBef>
          <a:spcPct val="0"/>
        </a:spcBef>
        <a:spcAft>
          <a:spcPct val="0"/>
        </a:spcAft>
        <a:defRPr sz="3600" b="1">
          <a:solidFill>
            <a:schemeClr val="tx2"/>
          </a:solidFill>
          <a:latin typeface="Times" pitchFamily="18" charset="0"/>
        </a:defRPr>
      </a:lvl4pPr>
      <a:lvl5pPr algn="ctr" rtl="0" eaLnBrk="1" fontAlgn="base" hangingPunct="1">
        <a:spcBef>
          <a:spcPct val="0"/>
        </a:spcBef>
        <a:spcAft>
          <a:spcPct val="0"/>
        </a:spcAft>
        <a:defRPr sz="3600" b="1">
          <a:solidFill>
            <a:schemeClr val="tx2"/>
          </a:solidFill>
          <a:latin typeface="Times" pitchFamily="18" charset="0"/>
        </a:defRPr>
      </a:lvl5pPr>
      <a:lvl6pPr marL="457200" algn="ctr" rtl="0" eaLnBrk="1" fontAlgn="base" hangingPunct="1">
        <a:spcBef>
          <a:spcPct val="0"/>
        </a:spcBef>
        <a:spcAft>
          <a:spcPct val="0"/>
        </a:spcAft>
        <a:defRPr sz="3600" b="1">
          <a:solidFill>
            <a:schemeClr val="tx2"/>
          </a:solidFill>
          <a:latin typeface="Times" pitchFamily="18" charset="0"/>
        </a:defRPr>
      </a:lvl6pPr>
      <a:lvl7pPr marL="914400" algn="ctr" rtl="0" eaLnBrk="1" fontAlgn="base" hangingPunct="1">
        <a:spcBef>
          <a:spcPct val="0"/>
        </a:spcBef>
        <a:spcAft>
          <a:spcPct val="0"/>
        </a:spcAft>
        <a:defRPr sz="3600" b="1">
          <a:solidFill>
            <a:schemeClr val="tx2"/>
          </a:solidFill>
          <a:latin typeface="Times" pitchFamily="18" charset="0"/>
        </a:defRPr>
      </a:lvl7pPr>
      <a:lvl8pPr marL="1371600" algn="ctr" rtl="0" eaLnBrk="1" fontAlgn="base" hangingPunct="1">
        <a:spcBef>
          <a:spcPct val="0"/>
        </a:spcBef>
        <a:spcAft>
          <a:spcPct val="0"/>
        </a:spcAft>
        <a:defRPr sz="3600" b="1">
          <a:solidFill>
            <a:schemeClr val="tx2"/>
          </a:solidFill>
          <a:latin typeface="Times" pitchFamily="18" charset="0"/>
        </a:defRPr>
      </a:lvl8pPr>
      <a:lvl9pPr marL="1828800" algn="ctr" rtl="0" eaLnBrk="1" fontAlgn="base" hangingPunct="1">
        <a:spcBef>
          <a:spcPct val="0"/>
        </a:spcBef>
        <a:spcAft>
          <a:spcPct val="0"/>
        </a:spcAft>
        <a:defRPr sz="3600" b="1">
          <a:solidFill>
            <a:schemeClr val="tx2"/>
          </a:solidFill>
          <a:latin typeface="Times" pitchFamily="18" charset="0"/>
        </a:defRPr>
      </a:lvl9pPr>
    </p:titleStyle>
    <p:bodyStyle>
      <a:lvl1pPr marL="342900" indent="-342900" algn="l" rtl="0" eaLnBrk="1" fontAlgn="base" hangingPunct="1">
        <a:spcBef>
          <a:spcPct val="20000"/>
        </a:spcBef>
        <a:spcAft>
          <a:spcPct val="0"/>
        </a:spcAft>
        <a:buChar char="•"/>
        <a:defRPr sz="2400">
          <a:solidFill>
            <a:schemeClr val="tx1"/>
          </a:solidFill>
          <a:latin typeface="Arial" pitchFamily="34" charset="0"/>
          <a:ea typeface="+mn-ea"/>
          <a:cs typeface="Arial" pitchFamily="34" charset="0"/>
        </a:defRPr>
      </a:lvl1pPr>
      <a:lvl2pPr marL="742950" indent="-285750" algn="l" rtl="0" eaLnBrk="1" fontAlgn="base" hangingPunct="1">
        <a:spcBef>
          <a:spcPct val="20000"/>
        </a:spcBef>
        <a:spcAft>
          <a:spcPct val="0"/>
        </a:spcAft>
        <a:buChar char="–"/>
        <a:defRPr sz="2400">
          <a:solidFill>
            <a:schemeClr val="tx1"/>
          </a:solidFill>
          <a:latin typeface="Arial" pitchFamily="34" charset="0"/>
          <a:cs typeface="Arial" pitchFamily="34" charset="0"/>
        </a:defRPr>
      </a:lvl2pPr>
      <a:lvl3pPr marL="1143000" indent="-228600" algn="l" rtl="0" eaLnBrk="1" fontAlgn="base" hangingPunct="1">
        <a:spcBef>
          <a:spcPct val="20000"/>
        </a:spcBef>
        <a:spcAft>
          <a:spcPct val="0"/>
        </a:spcAft>
        <a:buChar char="•"/>
        <a:defRPr sz="2400">
          <a:solidFill>
            <a:schemeClr val="tx1"/>
          </a:solidFill>
          <a:latin typeface="Arial" pitchFamily="34" charset="0"/>
          <a:cs typeface="Arial" pitchFamily="34" charset="0"/>
        </a:defRPr>
      </a:lvl3pPr>
      <a:lvl4pPr marL="1600200" indent="-228600" algn="l" rtl="0" eaLnBrk="1" fontAlgn="base" hangingPunct="1">
        <a:spcBef>
          <a:spcPct val="20000"/>
        </a:spcBef>
        <a:spcAft>
          <a:spcPct val="0"/>
        </a:spcAft>
        <a:buChar char="–"/>
        <a:defRPr sz="2400">
          <a:solidFill>
            <a:schemeClr val="tx1"/>
          </a:solidFill>
          <a:latin typeface="Arial" pitchFamily="34" charset="0"/>
          <a:cs typeface="Arial" pitchFamily="34" charset="0"/>
        </a:defRPr>
      </a:lvl4pPr>
      <a:lvl5pPr marL="2057400" indent="-228600" algn="l" rtl="0" eaLnBrk="1" fontAlgn="base" hangingPunct="1">
        <a:spcBef>
          <a:spcPct val="20000"/>
        </a:spcBef>
        <a:spcAft>
          <a:spcPct val="0"/>
        </a:spcAft>
        <a:buChar char="»"/>
        <a:defRPr sz="2400">
          <a:solidFill>
            <a:schemeClr val="tx1"/>
          </a:solidFill>
          <a:latin typeface="Arial" pitchFamily="34" charset="0"/>
          <a:cs typeface="Arial" pitchFamily="34" charset="0"/>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0"/>
            <a:ext cx="7772400" cy="914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762000" y="914400"/>
            <a:ext cx="7772400" cy="5334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4"/>
          </p:nvPr>
        </p:nvSpPr>
        <p:spPr>
          <a:xfrm>
            <a:off x="7212864" y="6482722"/>
            <a:ext cx="376594" cy="365125"/>
          </a:xfrm>
          <a:prstGeom prst="rect">
            <a:avLst/>
          </a:prstGeom>
        </p:spPr>
        <p:txBody>
          <a:bodyPr vert="horz" lIns="91440" tIns="45720" rIns="91440" bIns="45720" rtlCol="0" anchor="ctr"/>
          <a:lstStyle>
            <a:lvl1pPr algn="r">
              <a:defRPr sz="1200">
                <a:solidFill>
                  <a:srgbClr val="FFFFFF"/>
                </a:solidFill>
              </a:defRPr>
            </a:lvl1pPr>
          </a:lstStyle>
          <a:p>
            <a:fld id="{FAE120DA-BA2B-DB47-BCDC-D61492424AC3}" type="slidenum">
              <a:rPr lang="en-US" smtClean="0"/>
              <a:pPr/>
              <a:t>‹#›</a:t>
            </a:fld>
            <a:endParaRPr lang="en-US" dirty="0"/>
          </a:p>
        </p:txBody>
      </p:sp>
      <p:sp>
        <p:nvSpPr>
          <p:cNvPr id="4" name="Footer Placeholder 3"/>
          <p:cNvSpPr>
            <a:spLocks noGrp="1"/>
          </p:cNvSpPr>
          <p:nvPr>
            <p:ph type="ftr" sz="quarter" idx="3"/>
          </p:nvPr>
        </p:nvSpPr>
        <p:spPr>
          <a:xfrm>
            <a:off x="949385" y="6492875"/>
            <a:ext cx="4130442" cy="365125"/>
          </a:xfrm>
          <a:prstGeom prst="rect">
            <a:avLst/>
          </a:prstGeom>
        </p:spPr>
        <p:txBody>
          <a:bodyPr vert="horz" lIns="91440" tIns="45720" rIns="91440" bIns="45720" rtlCol="0" anchor="ctr"/>
          <a:lstStyle>
            <a:lvl1pPr algn="ctr">
              <a:defRPr sz="1200" b="0" i="0">
                <a:solidFill>
                  <a:srgbClr val="FFFFFF"/>
                </a:solidFill>
                <a:latin typeface="Arial"/>
                <a:cs typeface="Arial"/>
              </a:defRPr>
            </a:lvl1pPr>
          </a:lstStyle>
          <a:p>
            <a:r>
              <a:rPr lang="en-US"/>
              <a:t>L. S. Cardman (JPos17)</a:t>
            </a:r>
            <a:endParaRPr lang="en-US" dirty="0"/>
          </a:p>
        </p:txBody>
      </p:sp>
    </p:spTree>
    <p:extLst>
      <p:ext uri="{BB962C8B-B14F-4D97-AF65-F5344CB8AC3E}">
        <p14:creationId xmlns:p14="http://schemas.microsoft.com/office/powerpoint/2010/main" val="403691588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dt="0"/>
  <p:txStyles>
    <p:titleStyle>
      <a:lvl1pPr algn="ctr" rtl="0" eaLnBrk="1" fontAlgn="base" hangingPunct="1">
        <a:spcBef>
          <a:spcPct val="0"/>
        </a:spcBef>
        <a:spcAft>
          <a:spcPct val="0"/>
        </a:spcAft>
        <a:defRPr sz="3200" b="1">
          <a:solidFill>
            <a:schemeClr val="tx2"/>
          </a:solidFill>
          <a:latin typeface="Arial" pitchFamily="34" charset="0"/>
          <a:ea typeface="+mj-ea"/>
          <a:cs typeface="Arial" pitchFamily="34" charset="0"/>
        </a:defRPr>
      </a:lvl1pPr>
      <a:lvl2pPr algn="ctr" rtl="0" eaLnBrk="1" fontAlgn="base" hangingPunct="1">
        <a:spcBef>
          <a:spcPct val="0"/>
        </a:spcBef>
        <a:spcAft>
          <a:spcPct val="0"/>
        </a:spcAft>
        <a:defRPr sz="3600" b="1">
          <a:solidFill>
            <a:schemeClr val="tx2"/>
          </a:solidFill>
          <a:latin typeface="Times" pitchFamily="18" charset="0"/>
        </a:defRPr>
      </a:lvl2pPr>
      <a:lvl3pPr algn="ctr" rtl="0" eaLnBrk="1" fontAlgn="base" hangingPunct="1">
        <a:spcBef>
          <a:spcPct val="0"/>
        </a:spcBef>
        <a:spcAft>
          <a:spcPct val="0"/>
        </a:spcAft>
        <a:defRPr sz="3600" b="1">
          <a:solidFill>
            <a:schemeClr val="tx2"/>
          </a:solidFill>
          <a:latin typeface="Times" pitchFamily="18" charset="0"/>
        </a:defRPr>
      </a:lvl3pPr>
      <a:lvl4pPr algn="ctr" rtl="0" eaLnBrk="1" fontAlgn="base" hangingPunct="1">
        <a:spcBef>
          <a:spcPct val="0"/>
        </a:spcBef>
        <a:spcAft>
          <a:spcPct val="0"/>
        </a:spcAft>
        <a:defRPr sz="3600" b="1">
          <a:solidFill>
            <a:schemeClr val="tx2"/>
          </a:solidFill>
          <a:latin typeface="Times" pitchFamily="18" charset="0"/>
        </a:defRPr>
      </a:lvl4pPr>
      <a:lvl5pPr algn="ctr" rtl="0" eaLnBrk="1" fontAlgn="base" hangingPunct="1">
        <a:spcBef>
          <a:spcPct val="0"/>
        </a:spcBef>
        <a:spcAft>
          <a:spcPct val="0"/>
        </a:spcAft>
        <a:defRPr sz="3600" b="1">
          <a:solidFill>
            <a:schemeClr val="tx2"/>
          </a:solidFill>
          <a:latin typeface="Times" pitchFamily="18" charset="0"/>
        </a:defRPr>
      </a:lvl5pPr>
      <a:lvl6pPr marL="457200" algn="ctr" rtl="0" eaLnBrk="1" fontAlgn="base" hangingPunct="1">
        <a:spcBef>
          <a:spcPct val="0"/>
        </a:spcBef>
        <a:spcAft>
          <a:spcPct val="0"/>
        </a:spcAft>
        <a:defRPr sz="3600" b="1">
          <a:solidFill>
            <a:schemeClr val="tx2"/>
          </a:solidFill>
          <a:latin typeface="Times" pitchFamily="18" charset="0"/>
        </a:defRPr>
      </a:lvl6pPr>
      <a:lvl7pPr marL="914400" algn="ctr" rtl="0" eaLnBrk="1" fontAlgn="base" hangingPunct="1">
        <a:spcBef>
          <a:spcPct val="0"/>
        </a:spcBef>
        <a:spcAft>
          <a:spcPct val="0"/>
        </a:spcAft>
        <a:defRPr sz="3600" b="1">
          <a:solidFill>
            <a:schemeClr val="tx2"/>
          </a:solidFill>
          <a:latin typeface="Times" pitchFamily="18" charset="0"/>
        </a:defRPr>
      </a:lvl7pPr>
      <a:lvl8pPr marL="1371600" algn="ctr" rtl="0" eaLnBrk="1" fontAlgn="base" hangingPunct="1">
        <a:spcBef>
          <a:spcPct val="0"/>
        </a:spcBef>
        <a:spcAft>
          <a:spcPct val="0"/>
        </a:spcAft>
        <a:defRPr sz="3600" b="1">
          <a:solidFill>
            <a:schemeClr val="tx2"/>
          </a:solidFill>
          <a:latin typeface="Times" pitchFamily="18" charset="0"/>
        </a:defRPr>
      </a:lvl8pPr>
      <a:lvl9pPr marL="1828800" algn="ctr" rtl="0" eaLnBrk="1" fontAlgn="base" hangingPunct="1">
        <a:spcBef>
          <a:spcPct val="0"/>
        </a:spcBef>
        <a:spcAft>
          <a:spcPct val="0"/>
        </a:spcAft>
        <a:defRPr sz="3600" b="1">
          <a:solidFill>
            <a:schemeClr val="tx2"/>
          </a:solidFill>
          <a:latin typeface="Times" pitchFamily="18" charset="0"/>
        </a:defRPr>
      </a:lvl9pPr>
    </p:titleStyle>
    <p:bodyStyle>
      <a:lvl1pPr marL="342900" indent="-342900" algn="l" rtl="0" eaLnBrk="1" fontAlgn="base" hangingPunct="1">
        <a:spcBef>
          <a:spcPct val="20000"/>
        </a:spcBef>
        <a:spcAft>
          <a:spcPct val="0"/>
        </a:spcAft>
        <a:buChar char="•"/>
        <a:defRPr sz="2400">
          <a:solidFill>
            <a:schemeClr val="tx1"/>
          </a:solidFill>
          <a:latin typeface="Arial" pitchFamily="34" charset="0"/>
          <a:ea typeface="+mn-ea"/>
          <a:cs typeface="Arial" pitchFamily="34" charset="0"/>
        </a:defRPr>
      </a:lvl1pPr>
      <a:lvl2pPr marL="742950" indent="-285750" algn="l" rtl="0" eaLnBrk="1" fontAlgn="base" hangingPunct="1">
        <a:spcBef>
          <a:spcPct val="20000"/>
        </a:spcBef>
        <a:spcAft>
          <a:spcPct val="0"/>
        </a:spcAft>
        <a:buChar char="–"/>
        <a:defRPr sz="2400">
          <a:solidFill>
            <a:schemeClr val="tx1"/>
          </a:solidFill>
          <a:latin typeface="Arial" pitchFamily="34" charset="0"/>
          <a:cs typeface="Arial" pitchFamily="34" charset="0"/>
        </a:defRPr>
      </a:lvl2pPr>
      <a:lvl3pPr marL="1143000" indent="-228600" algn="l" rtl="0" eaLnBrk="1" fontAlgn="base" hangingPunct="1">
        <a:spcBef>
          <a:spcPct val="20000"/>
        </a:spcBef>
        <a:spcAft>
          <a:spcPct val="0"/>
        </a:spcAft>
        <a:buChar char="•"/>
        <a:defRPr sz="2400">
          <a:solidFill>
            <a:schemeClr val="tx1"/>
          </a:solidFill>
          <a:latin typeface="Arial" pitchFamily="34" charset="0"/>
          <a:cs typeface="Arial" pitchFamily="34" charset="0"/>
        </a:defRPr>
      </a:lvl3pPr>
      <a:lvl4pPr marL="1600200" indent="-228600" algn="l" rtl="0" eaLnBrk="1" fontAlgn="base" hangingPunct="1">
        <a:spcBef>
          <a:spcPct val="20000"/>
        </a:spcBef>
        <a:spcAft>
          <a:spcPct val="0"/>
        </a:spcAft>
        <a:buChar char="–"/>
        <a:defRPr sz="2400">
          <a:solidFill>
            <a:schemeClr val="tx1"/>
          </a:solidFill>
          <a:latin typeface="Arial" pitchFamily="34" charset="0"/>
          <a:cs typeface="Arial" pitchFamily="34" charset="0"/>
        </a:defRPr>
      </a:lvl4pPr>
      <a:lvl5pPr marL="2057400" indent="-228600" algn="l" rtl="0" eaLnBrk="1" fontAlgn="base" hangingPunct="1">
        <a:spcBef>
          <a:spcPct val="20000"/>
        </a:spcBef>
        <a:spcAft>
          <a:spcPct val="0"/>
        </a:spcAft>
        <a:buChar char="»"/>
        <a:defRPr sz="2400">
          <a:solidFill>
            <a:schemeClr val="tx1"/>
          </a:solidFill>
          <a:latin typeface="Arial" pitchFamily="34" charset="0"/>
          <a:cs typeface="Arial" pitchFamily="34" charset="0"/>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oleObject" Target="../embeddings/oleObject4.bin"/><Relationship Id="rId7" Type="http://schemas.openxmlformats.org/officeDocument/2006/relationships/image" Target="../media/image29.jpe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emf"/></Relationships>
</file>

<file path=ppt/slides/_rels/slide1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emf"/><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0.jpe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39.jpeg"/><Relationship Id="rId5" Type="http://schemas.openxmlformats.org/officeDocument/2006/relationships/image" Target="../media/image37.emf"/><Relationship Id="rId4" Type="http://schemas.openxmlformats.org/officeDocument/2006/relationships/oleObject" Target="../embeddings/oleObject5.bin"/></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43.emf"/><Relationship Id="rId5" Type="http://schemas.openxmlformats.org/officeDocument/2006/relationships/image" Target="../media/image42.emf"/><Relationship Id="rId4" Type="http://schemas.openxmlformats.org/officeDocument/2006/relationships/image" Target="../media/image41.emf"/></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5.jpg"/></Relationships>
</file>

<file path=ppt/slides/_rels/slide2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oleObject" Target="../embeddings/oleObject2.bin"/><Relationship Id="rId3" Type="http://schemas.openxmlformats.org/officeDocument/2006/relationships/notesSlide" Target="../notesSlides/notesSlide3.xml"/><Relationship Id="rId7" Type="http://schemas.openxmlformats.org/officeDocument/2006/relationships/oleObject" Target="../embeddings/oleObject1.bin"/><Relationship Id="rId12"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image" Target="../media/image13.png"/><Relationship Id="rId10" Type="http://schemas.openxmlformats.org/officeDocument/2006/relationships/image" Target="../media/image16.png"/><Relationship Id="rId4" Type="http://schemas.openxmlformats.org/officeDocument/2006/relationships/image" Target="../media/image12.png"/><Relationship Id="rId9" Type="http://schemas.openxmlformats.org/officeDocument/2006/relationships/image" Target="../media/image15.png"/><Relationship Id="rId14" Type="http://schemas.openxmlformats.org/officeDocument/2006/relationships/image" Target="../media/image11.w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9.wmf"/><Relationship Id="rId3" Type="http://schemas.openxmlformats.org/officeDocument/2006/relationships/notesSlide" Target="../notesSlides/notesSlide4.xml"/><Relationship Id="rId7"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431760"/>
            <a:ext cx="9144000" cy="2162130"/>
          </a:xfrm>
          <a:prstGeom prst="rect">
            <a:avLst/>
          </a:prstGeom>
          <a:noFill/>
        </p:spPr>
        <p:txBody>
          <a:bodyPr wrap="square" rtlCol="0">
            <a:spAutoFit/>
          </a:bodyPr>
          <a:lstStyle/>
          <a:p>
            <a:pPr algn="ctr"/>
            <a:r>
              <a:rPr lang="en-US" sz="3200" dirty="0">
                <a:latin typeface="Avenir Roman" panose="02000503020000020003" pitchFamily="2" charset="0"/>
                <a:cs typeface="Arial"/>
              </a:rPr>
              <a:t>Polarized Positron Beams at </a:t>
            </a:r>
            <a:r>
              <a:rPr lang="en-US" sz="3200" dirty="0" err="1">
                <a:latin typeface="Avenir Roman" panose="02000503020000020003" pitchFamily="2" charset="0"/>
                <a:cs typeface="Arial"/>
              </a:rPr>
              <a:t>JLab</a:t>
            </a:r>
            <a:endParaRPr lang="en-US" sz="3200" dirty="0">
              <a:latin typeface="Avenir Roman" panose="02000503020000020003" pitchFamily="2" charset="0"/>
              <a:cs typeface="Arial"/>
            </a:endParaRPr>
          </a:p>
          <a:p>
            <a:pPr algn="ctr"/>
            <a:endParaRPr lang="en-US" sz="600" dirty="0">
              <a:latin typeface="Avenir Roman" panose="02000503020000020003" pitchFamily="2" charset="0"/>
              <a:cs typeface="Arial"/>
            </a:endParaRPr>
          </a:p>
          <a:p>
            <a:pPr algn="ctr"/>
            <a:endParaRPr lang="en-US" sz="1050" dirty="0">
              <a:latin typeface="Avenir Roman" panose="02000503020000020003" pitchFamily="2" charset="0"/>
              <a:cs typeface="Arial"/>
            </a:endParaRPr>
          </a:p>
          <a:p>
            <a:pPr algn="ctr"/>
            <a:endParaRPr lang="en-US" sz="1000" dirty="0">
              <a:latin typeface="Avenir Roman" panose="02000503020000020003" pitchFamily="2" charset="0"/>
              <a:cs typeface="Arial"/>
            </a:endParaRPr>
          </a:p>
          <a:p>
            <a:pPr algn="ctr"/>
            <a:r>
              <a:rPr lang="en-US" sz="2800" dirty="0">
                <a:latin typeface="Avenir Roman" panose="02000503020000020003" pitchFamily="2" charset="0"/>
                <a:cs typeface="Arial"/>
              </a:rPr>
              <a:t>Joe Grames</a:t>
            </a:r>
            <a:endParaRPr lang="en-US" sz="1200" dirty="0">
              <a:latin typeface="Avenir Roman" panose="02000503020000020003" pitchFamily="2" charset="0"/>
              <a:cs typeface="Arial"/>
            </a:endParaRPr>
          </a:p>
          <a:p>
            <a:pPr algn="ctr"/>
            <a:r>
              <a:rPr lang="en-US" sz="2400" dirty="0">
                <a:latin typeface="Avenir Roman" panose="02000503020000020003" pitchFamily="2" charset="0"/>
                <a:cs typeface="Arial"/>
              </a:rPr>
              <a:t>Center for Injectors &amp; Sources</a:t>
            </a:r>
          </a:p>
          <a:p>
            <a:pPr algn="ctr"/>
            <a:r>
              <a:rPr lang="en-US" sz="2400" dirty="0">
                <a:latin typeface="Avenir Roman" panose="02000503020000020003" pitchFamily="2" charset="0"/>
                <a:cs typeface="Arial"/>
              </a:rPr>
              <a:t>Jefferson Laboratory</a:t>
            </a:r>
          </a:p>
        </p:txBody>
      </p:sp>
      <p:pic>
        <p:nvPicPr>
          <p:cNvPr id="3" name="Picture 2" descr="PWG.jpg"/>
          <p:cNvPicPr>
            <a:picLocks noChangeAspect="1"/>
          </p:cNvPicPr>
          <p:nvPr/>
        </p:nvPicPr>
        <p:blipFill rotWithShape="1">
          <a:blip r:embed="rId3">
            <a:extLst>
              <a:ext uri="{28A0092B-C50C-407E-A947-70E740481C1C}">
                <a14:useLocalDpi xmlns:a14="http://schemas.microsoft.com/office/drawing/2010/main" val="0"/>
              </a:ext>
            </a:extLst>
          </a:blip>
          <a:srcRect t="7389" b="11250"/>
          <a:stretch/>
        </p:blipFill>
        <p:spPr>
          <a:xfrm>
            <a:off x="3371850" y="4053553"/>
            <a:ext cx="2618696" cy="2130606"/>
          </a:xfrm>
          <a:prstGeom prst="rect">
            <a:avLst/>
          </a:prstGeom>
        </p:spPr>
      </p:pic>
    </p:spTree>
    <p:extLst>
      <p:ext uri="{BB962C8B-B14F-4D97-AF65-F5344CB8AC3E}">
        <p14:creationId xmlns:p14="http://schemas.microsoft.com/office/powerpoint/2010/main" val="37328059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r 4">
            <a:extLst>
              <a:ext uri="{FF2B5EF4-FFF2-40B4-BE49-F238E27FC236}">
                <a16:creationId xmlns:a16="http://schemas.microsoft.com/office/drawing/2014/main" id="{3813089E-9A27-F641-9290-231233B4AEBB}"/>
              </a:ext>
            </a:extLst>
          </p:cNvPr>
          <p:cNvGrpSpPr>
            <a:grpSpLocks/>
          </p:cNvGrpSpPr>
          <p:nvPr/>
        </p:nvGrpSpPr>
        <p:grpSpPr bwMode="auto">
          <a:xfrm>
            <a:off x="904247" y="2464435"/>
            <a:ext cx="7162852" cy="3950287"/>
            <a:chOff x="1880915" y="1687828"/>
            <a:chExt cx="7163363" cy="3950466"/>
          </a:xfrm>
        </p:grpSpPr>
        <p:sp>
          <p:nvSpPr>
            <p:cNvPr id="3" name="Rectangle 43">
              <a:extLst>
                <a:ext uri="{FF2B5EF4-FFF2-40B4-BE49-F238E27FC236}">
                  <a16:creationId xmlns:a16="http://schemas.microsoft.com/office/drawing/2014/main" id="{9F247CEE-6A6D-4541-A3DA-4FE9437BEE3F}"/>
                </a:ext>
              </a:extLst>
            </p:cNvPr>
            <p:cNvSpPr>
              <a:spLocks noChangeArrowheads="1"/>
            </p:cNvSpPr>
            <p:nvPr/>
          </p:nvSpPr>
          <p:spPr bwMode="auto">
            <a:xfrm>
              <a:off x="2711516" y="5299725"/>
              <a:ext cx="6332762" cy="3385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0000"/>
                  </a:solidFill>
                  <a:effectLst/>
                  <a:uLnTx/>
                  <a:uFillTx/>
                  <a:latin typeface="Avenir Roman" panose="02000503020000020003" pitchFamily="2" charset="0"/>
                </a:rPr>
                <a:t>J. </a:t>
              </a:r>
              <a:r>
                <a:rPr kumimoji="0" lang="fr-FR" sz="1600" b="1" i="0" u="none" strike="noStrike" kern="1200" cap="none" spc="0" normalizeH="0" baseline="0" noProof="0" dirty="0" err="1">
                  <a:ln>
                    <a:noFill/>
                  </a:ln>
                  <a:solidFill>
                    <a:srgbClr val="000000"/>
                  </a:solidFill>
                  <a:effectLst/>
                  <a:uLnTx/>
                  <a:uFillTx/>
                  <a:latin typeface="Avenir Roman" panose="02000503020000020003" pitchFamily="2" charset="0"/>
                </a:rPr>
                <a:t>Grames</a:t>
              </a:r>
              <a:r>
                <a:rPr kumimoji="0" lang="fr-FR" sz="1600" b="1" i="0" u="none" strike="noStrike" kern="1200" cap="none" spc="0" normalizeH="0" baseline="0" noProof="0" dirty="0">
                  <a:ln>
                    <a:noFill/>
                  </a:ln>
                  <a:solidFill>
                    <a:srgbClr val="000000"/>
                  </a:solidFill>
                  <a:effectLst/>
                  <a:uLnTx/>
                  <a:uFillTx/>
                  <a:latin typeface="Avenir Roman" panose="02000503020000020003" pitchFamily="2" charset="0"/>
                </a:rPr>
                <a:t>, E. </a:t>
              </a:r>
              <a:r>
                <a:rPr kumimoji="0" lang="fr-FR" sz="1600" b="1" i="0" u="none" strike="noStrike" kern="1200" cap="none" spc="0" normalizeH="0" baseline="0" noProof="0" dirty="0" err="1">
                  <a:ln>
                    <a:noFill/>
                  </a:ln>
                  <a:solidFill>
                    <a:srgbClr val="000000"/>
                  </a:solidFill>
                  <a:effectLst/>
                  <a:uLnTx/>
                  <a:uFillTx/>
                  <a:latin typeface="Avenir Roman" panose="02000503020000020003" pitchFamily="2" charset="0"/>
                </a:rPr>
                <a:t>Voutier</a:t>
              </a:r>
              <a:r>
                <a:rPr kumimoji="0" lang="fr-FR" sz="1600" b="1" i="0" u="none" strike="noStrike" kern="1200" cap="none" spc="0" normalizeH="0" baseline="0" noProof="0" dirty="0">
                  <a:ln>
                    <a:noFill/>
                  </a:ln>
                  <a:solidFill>
                    <a:srgbClr val="000000"/>
                  </a:solidFill>
                  <a:effectLst/>
                  <a:uLnTx/>
                  <a:uFillTx/>
                  <a:latin typeface="Avenir Roman" panose="02000503020000020003" pitchFamily="2" charset="0"/>
                </a:rPr>
                <a:t> et al., </a:t>
              </a:r>
              <a:r>
                <a:rPr kumimoji="0" lang="fr-FR" sz="1600" b="1" i="0" u="none" strike="noStrike" kern="1200" cap="none" spc="0" normalizeH="0" baseline="0" noProof="0" dirty="0" err="1">
                  <a:ln>
                    <a:noFill/>
                  </a:ln>
                  <a:solidFill>
                    <a:srgbClr val="000000"/>
                  </a:solidFill>
                  <a:effectLst/>
                  <a:uLnTx/>
                  <a:uFillTx/>
                  <a:latin typeface="Avenir Roman" panose="02000503020000020003" pitchFamily="2" charset="0"/>
                </a:rPr>
                <a:t>JLab</a:t>
              </a:r>
              <a:r>
                <a:rPr kumimoji="0" lang="fr-FR" sz="1600" b="1" i="0" u="none" strike="noStrike" kern="1200" cap="none" spc="0" normalizeH="0" baseline="0" noProof="0" dirty="0">
                  <a:ln>
                    <a:noFill/>
                  </a:ln>
                  <a:solidFill>
                    <a:srgbClr val="000000"/>
                  </a:solidFill>
                  <a:effectLst/>
                  <a:uLnTx/>
                  <a:uFillTx/>
                  <a:latin typeface="Avenir Roman" panose="02000503020000020003" pitchFamily="2" charset="0"/>
                </a:rPr>
                <a:t> </a:t>
              </a:r>
              <a:r>
                <a:rPr kumimoji="0" lang="fr-FR" sz="1600" b="1" i="0" u="none" strike="noStrike" kern="1200" cap="none" spc="0" normalizeH="0" baseline="0" noProof="0" dirty="0" err="1">
                  <a:ln>
                    <a:noFill/>
                  </a:ln>
                  <a:solidFill>
                    <a:srgbClr val="000000"/>
                  </a:solidFill>
                  <a:effectLst/>
                  <a:uLnTx/>
                  <a:uFillTx/>
                  <a:latin typeface="Avenir Roman" panose="02000503020000020003" pitchFamily="2" charset="0"/>
                </a:rPr>
                <a:t>Experiment</a:t>
              </a:r>
              <a:r>
                <a:rPr kumimoji="0" lang="fr-FR" sz="1600" b="1" i="0" u="none" strike="noStrike" kern="1200" cap="none" spc="0" normalizeH="0" baseline="0" noProof="0" dirty="0">
                  <a:ln>
                    <a:noFill/>
                  </a:ln>
                  <a:solidFill>
                    <a:srgbClr val="000000"/>
                  </a:solidFill>
                  <a:effectLst/>
                  <a:uLnTx/>
                  <a:uFillTx/>
                  <a:latin typeface="Avenir Roman" panose="02000503020000020003" pitchFamily="2" charset="0"/>
                </a:rPr>
                <a:t> E12-11-105 (2011)</a:t>
              </a:r>
            </a:p>
          </p:txBody>
        </p:sp>
        <p:pic>
          <p:nvPicPr>
            <p:cNvPr id="4" name="Picture 3" descr="C:\Documents and Settings\grames\Desktop\images\install_111222\photo.JPG">
              <a:extLst>
                <a:ext uri="{FF2B5EF4-FFF2-40B4-BE49-F238E27FC236}">
                  <a16:creationId xmlns:a16="http://schemas.microsoft.com/office/drawing/2014/main" id="{CABD01EC-1A08-A546-A2F5-3A6485B7E21A}"/>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0915" y="1687828"/>
              <a:ext cx="5396298" cy="3599865"/>
            </a:xfrm>
            <a:prstGeom prst="rect">
              <a:avLst/>
            </a:prstGeom>
            <a:noFill/>
            <a:ln w="25400">
              <a:solidFill>
                <a:schemeClr val="accent4">
                  <a:lumMod val="50000"/>
                  <a:lumOff val="50000"/>
                </a:schemeClr>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 name="Text Box 35">
            <a:extLst>
              <a:ext uri="{FF2B5EF4-FFF2-40B4-BE49-F238E27FC236}">
                <a16:creationId xmlns:a16="http://schemas.microsoft.com/office/drawing/2014/main" id="{19339C60-E9DF-EB4F-A902-676207033FAA}"/>
              </a:ext>
            </a:extLst>
          </p:cNvPr>
          <p:cNvSpPr txBox="1">
            <a:spLocks noChangeArrowheads="1"/>
          </p:cNvSpPr>
          <p:nvPr/>
        </p:nvSpPr>
        <p:spPr bwMode="auto">
          <a:xfrm>
            <a:off x="209550" y="908635"/>
            <a:ext cx="8562975" cy="1323439"/>
          </a:xfrm>
          <a:prstGeom prst="rect">
            <a:avLst/>
          </a:prstGeom>
          <a:noFill/>
          <a:ln w="50800" cmpd="thickThin">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457200" rtl="0" eaLnBrk="1" fontAlgn="auto" latinLnBrk="0" hangingPunct="1">
              <a:lnSpc>
                <a:spcPct val="100000"/>
              </a:lnSpc>
              <a:spcBef>
                <a:spcPts val="0"/>
              </a:spcBef>
              <a:spcAft>
                <a:spcPts val="0"/>
              </a:spcAft>
              <a:buClr>
                <a:srgbClr val="990099"/>
              </a:buClr>
              <a:buSzTx/>
              <a:buFont typeface="Wingdings" charset="0"/>
              <a:buNone/>
              <a:tabLst/>
              <a:defRPr/>
            </a:pPr>
            <a:r>
              <a:rPr kumimoji="0" lang="en-US" sz="2000" b="0" i="0" u="none" strike="noStrike" kern="1200" cap="none" spc="0" normalizeH="0" baseline="0" noProof="0" dirty="0">
                <a:ln>
                  <a:noFill/>
                </a:ln>
                <a:solidFill>
                  <a:srgbClr val="000000"/>
                </a:solidFill>
                <a:effectLst/>
                <a:uLnTx/>
                <a:uFillTx/>
                <a:latin typeface="Avenir Roman" panose="02000503020000020003" pitchFamily="2" charset="0"/>
                <a:ea typeface="Arial" charset="0"/>
                <a:cs typeface="Arial" charset="0"/>
              </a:rPr>
              <a:t>The purpose of the </a:t>
            </a:r>
            <a:r>
              <a:rPr kumimoji="0" lang="en-US" sz="2000" b="1" i="0" u="none" strike="noStrike" kern="1200" cap="none" spc="0" normalizeH="0" baseline="0" noProof="0" dirty="0" err="1">
                <a:ln>
                  <a:noFill/>
                </a:ln>
                <a:solidFill>
                  <a:srgbClr val="00B050"/>
                </a:solidFill>
                <a:effectLst/>
                <a:uLnTx/>
                <a:uFillTx/>
                <a:latin typeface="Avenir Roman" panose="02000503020000020003" pitchFamily="2" charset="0"/>
                <a:ea typeface="Arial" charset="0"/>
                <a:cs typeface="Arial" charset="0"/>
              </a:rPr>
              <a:t>PEPPo</a:t>
            </a:r>
            <a:r>
              <a:rPr kumimoji="0" lang="en-US" sz="2000" b="0" i="0" u="none" strike="noStrike" kern="1200" cap="none" spc="0" normalizeH="0" baseline="0" noProof="0" dirty="0">
                <a:ln>
                  <a:noFill/>
                </a:ln>
                <a:solidFill>
                  <a:srgbClr val="00B050"/>
                </a:solidFill>
                <a:effectLst/>
                <a:uLnTx/>
                <a:uFillTx/>
                <a:latin typeface="Avenir Roman" panose="02000503020000020003" pitchFamily="2" charset="0"/>
                <a:ea typeface="Arial" charset="0"/>
                <a:cs typeface="Arial" charset="0"/>
              </a:rPr>
              <a:t> </a:t>
            </a:r>
            <a:r>
              <a:rPr kumimoji="0" lang="en-US" sz="2000" b="0" i="0" u="none" strike="noStrike" kern="1200" cap="none" spc="0" normalizeH="0" baseline="0" noProof="0" dirty="0">
                <a:ln>
                  <a:noFill/>
                </a:ln>
                <a:solidFill>
                  <a:srgbClr val="000000"/>
                </a:solidFill>
                <a:effectLst/>
                <a:uLnTx/>
                <a:uFillTx/>
                <a:latin typeface="Avenir Roman" panose="02000503020000020003" pitchFamily="2" charset="0"/>
                <a:ea typeface="Arial" charset="0"/>
                <a:cs typeface="Arial" charset="0"/>
              </a:rPr>
              <a:t>(</a:t>
            </a:r>
            <a:r>
              <a:rPr kumimoji="0" lang="en-US" sz="2000" b="1" i="0" u="none" strike="noStrike" kern="1200" cap="none" spc="0" normalizeH="0" baseline="0" noProof="0" dirty="0">
                <a:ln>
                  <a:noFill/>
                </a:ln>
                <a:solidFill>
                  <a:srgbClr val="00B050"/>
                </a:solidFill>
                <a:effectLst/>
                <a:uLnTx/>
                <a:uFillTx/>
                <a:latin typeface="Avenir Roman" panose="02000503020000020003" pitchFamily="2" charset="0"/>
                <a:ea typeface="Arial" charset="0"/>
                <a:cs typeface="Arial" charset="0"/>
              </a:rPr>
              <a:t>P</a:t>
            </a:r>
            <a:r>
              <a:rPr kumimoji="0" lang="en-US" sz="2000" b="0" i="0" u="none" strike="noStrike" kern="1200" cap="none" spc="0" normalizeH="0" baseline="0" noProof="0" dirty="0">
                <a:ln>
                  <a:noFill/>
                </a:ln>
                <a:solidFill>
                  <a:srgbClr val="000000"/>
                </a:solidFill>
                <a:effectLst/>
                <a:uLnTx/>
                <a:uFillTx/>
                <a:latin typeface="Avenir Roman" panose="02000503020000020003" pitchFamily="2" charset="0"/>
                <a:ea typeface="Arial" charset="0"/>
                <a:cs typeface="Arial" charset="0"/>
              </a:rPr>
              <a:t>olarized </a:t>
            </a:r>
            <a:r>
              <a:rPr kumimoji="0" lang="en-US" sz="2000" b="1" i="0" u="none" strike="noStrike" kern="1200" cap="none" spc="0" normalizeH="0" baseline="0" noProof="0" dirty="0">
                <a:ln>
                  <a:noFill/>
                </a:ln>
                <a:solidFill>
                  <a:srgbClr val="00B050"/>
                </a:solidFill>
                <a:effectLst/>
                <a:uLnTx/>
                <a:uFillTx/>
                <a:latin typeface="Avenir Roman" panose="02000503020000020003" pitchFamily="2" charset="0"/>
                <a:ea typeface="Arial" charset="0"/>
                <a:cs typeface="Arial" charset="0"/>
              </a:rPr>
              <a:t>E</a:t>
            </a:r>
            <a:r>
              <a:rPr kumimoji="0" lang="en-US" sz="2000" b="0" i="0" u="none" strike="noStrike" kern="1200" cap="none" spc="0" normalizeH="0" baseline="0" noProof="0" dirty="0">
                <a:ln>
                  <a:noFill/>
                </a:ln>
                <a:solidFill>
                  <a:srgbClr val="000000"/>
                </a:solidFill>
                <a:effectLst/>
                <a:uLnTx/>
                <a:uFillTx/>
                <a:latin typeface="Avenir Roman" panose="02000503020000020003" pitchFamily="2" charset="0"/>
                <a:ea typeface="Arial" charset="0"/>
                <a:cs typeface="Arial" charset="0"/>
              </a:rPr>
              <a:t>lectrons for </a:t>
            </a:r>
            <a:r>
              <a:rPr kumimoji="0" lang="en-US" sz="2000" b="1" i="0" u="none" strike="noStrike" kern="1200" cap="none" spc="0" normalizeH="0" baseline="0" noProof="0" dirty="0">
                <a:ln>
                  <a:noFill/>
                </a:ln>
                <a:solidFill>
                  <a:srgbClr val="00B050"/>
                </a:solidFill>
                <a:effectLst/>
                <a:uLnTx/>
                <a:uFillTx/>
                <a:latin typeface="Avenir Roman" panose="02000503020000020003" pitchFamily="2" charset="0"/>
                <a:ea typeface="Arial" charset="0"/>
                <a:cs typeface="Arial" charset="0"/>
              </a:rPr>
              <a:t>P</a:t>
            </a:r>
            <a:r>
              <a:rPr kumimoji="0" lang="en-US" sz="2000" b="0" i="0" u="none" strike="noStrike" kern="1200" cap="none" spc="0" normalizeH="0" baseline="0" noProof="0" dirty="0">
                <a:ln>
                  <a:noFill/>
                </a:ln>
                <a:solidFill>
                  <a:srgbClr val="000000"/>
                </a:solidFill>
                <a:effectLst/>
                <a:uLnTx/>
                <a:uFillTx/>
                <a:latin typeface="Avenir Roman" panose="02000503020000020003" pitchFamily="2" charset="0"/>
                <a:ea typeface="Arial" charset="0"/>
                <a:cs typeface="Arial" charset="0"/>
              </a:rPr>
              <a:t>olarized </a:t>
            </a:r>
            <a:r>
              <a:rPr kumimoji="0" lang="en-US" sz="2000" b="1" i="0" u="none" strike="noStrike" kern="1200" cap="none" spc="0" normalizeH="0" baseline="0" noProof="0" dirty="0">
                <a:ln>
                  <a:noFill/>
                </a:ln>
                <a:solidFill>
                  <a:srgbClr val="00B050"/>
                </a:solidFill>
                <a:effectLst/>
                <a:uLnTx/>
                <a:uFillTx/>
                <a:latin typeface="Avenir Roman" panose="02000503020000020003" pitchFamily="2" charset="0"/>
                <a:ea typeface="Arial" charset="0"/>
                <a:cs typeface="Arial" charset="0"/>
              </a:rPr>
              <a:t>Po</a:t>
            </a:r>
            <a:r>
              <a:rPr kumimoji="0" lang="en-US" sz="2000" b="0" i="0" u="none" strike="noStrike" kern="1200" cap="none" spc="0" normalizeH="0" baseline="0" noProof="0" dirty="0">
                <a:ln>
                  <a:noFill/>
                </a:ln>
                <a:solidFill>
                  <a:srgbClr val="000000"/>
                </a:solidFill>
                <a:effectLst/>
                <a:uLnTx/>
                <a:uFillTx/>
                <a:latin typeface="Avenir Roman" panose="02000503020000020003" pitchFamily="2" charset="0"/>
                <a:ea typeface="Arial" charset="0"/>
                <a:cs typeface="Arial" charset="0"/>
              </a:rPr>
              <a:t>sitrons) experiment at the CEBAF Injector was to </a:t>
            </a:r>
            <a:r>
              <a:rPr kumimoji="0" lang="en-US" sz="2000" b="0" i="1" u="none" strike="noStrike" kern="1200" cap="none" spc="0" normalizeH="0" baseline="0" noProof="0" dirty="0">
                <a:ln>
                  <a:noFill/>
                </a:ln>
                <a:solidFill>
                  <a:srgbClr val="000000"/>
                </a:solidFill>
                <a:effectLst/>
                <a:uLnTx/>
                <a:uFillTx/>
                <a:latin typeface="Avenir Roman" panose="02000503020000020003" pitchFamily="2" charset="0"/>
                <a:ea typeface="Arial" charset="0"/>
                <a:cs typeface="Arial" charset="0"/>
              </a:rPr>
              <a:t>demonstrate the feasibility</a:t>
            </a:r>
            <a:r>
              <a:rPr kumimoji="0" lang="en-US" sz="2000" b="0" i="0" u="none" strike="noStrike" kern="1200" cap="none" spc="0" normalizeH="0" baseline="0" noProof="0" dirty="0">
                <a:ln>
                  <a:noFill/>
                </a:ln>
                <a:solidFill>
                  <a:srgbClr val="000000"/>
                </a:solidFill>
                <a:effectLst/>
                <a:uLnTx/>
                <a:uFillTx/>
                <a:latin typeface="Avenir Roman" panose="02000503020000020003" pitchFamily="2" charset="0"/>
                <a:ea typeface="Arial" charset="0"/>
                <a:cs typeface="Arial" charset="0"/>
              </a:rPr>
              <a:t> of using bremsstrahlung radiation of </a:t>
            </a:r>
            <a:r>
              <a:rPr kumimoji="0" lang="en-US" sz="2000" b="1" i="0" u="none" strike="noStrike" kern="1200" cap="none" spc="0" normalizeH="0" baseline="0" noProof="0" dirty="0">
                <a:ln>
                  <a:noFill/>
                </a:ln>
                <a:solidFill>
                  <a:srgbClr val="1C28FF"/>
                </a:solidFill>
                <a:effectLst/>
                <a:uLnTx/>
                <a:uFillTx/>
                <a:latin typeface="Avenir Roman" panose="02000503020000020003" pitchFamily="2" charset="0"/>
                <a:ea typeface="Arial" charset="0"/>
                <a:cs typeface="Arial" charset="0"/>
              </a:rPr>
              <a:t>MeV energy Polarized Electrons </a:t>
            </a:r>
            <a:r>
              <a:rPr kumimoji="0" lang="en-US" sz="2000" b="0" i="0" u="none" strike="noStrike" kern="1200" cap="none" spc="0" normalizeH="0" baseline="0" noProof="0" dirty="0">
                <a:ln>
                  <a:noFill/>
                </a:ln>
                <a:solidFill>
                  <a:srgbClr val="000000"/>
                </a:solidFill>
                <a:effectLst/>
                <a:uLnTx/>
                <a:uFillTx/>
                <a:latin typeface="Avenir Roman" panose="02000503020000020003" pitchFamily="2" charset="0"/>
                <a:ea typeface="Arial" charset="0"/>
                <a:cs typeface="Arial" charset="0"/>
              </a:rPr>
              <a:t>for the efficient production of </a:t>
            </a:r>
            <a:r>
              <a:rPr kumimoji="0" lang="en-US" sz="2000" b="1" i="0" u="none" strike="noStrike" kern="1200" cap="none" spc="0" normalizeH="0" baseline="0" noProof="0" dirty="0">
                <a:ln>
                  <a:noFill/>
                </a:ln>
                <a:solidFill>
                  <a:srgbClr val="FF0000"/>
                </a:solidFill>
                <a:effectLst/>
                <a:uLnTx/>
                <a:uFillTx/>
                <a:latin typeface="Avenir Roman" panose="02000503020000020003" pitchFamily="2" charset="0"/>
                <a:ea typeface="Arial" charset="0"/>
                <a:cs typeface="Arial" charset="0"/>
              </a:rPr>
              <a:t>Polarized Positrons</a:t>
            </a:r>
            <a:r>
              <a:rPr kumimoji="0" lang="en-US" sz="2000" b="0" i="0" u="none" strike="noStrike" kern="1200" cap="none" spc="0" normalizeH="0" baseline="0" noProof="0" dirty="0">
                <a:ln>
                  <a:noFill/>
                </a:ln>
                <a:solidFill>
                  <a:srgbClr val="000000"/>
                </a:solidFill>
                <a:effectLst/>
                <a:uLnTx/>
                <a:uFillTx/>
                <a:latin typeface="Avenir Roman" panose="02000503020000020003" pitchFamily="2" charset="0"/>
                <a:ea typeface="Arial" charset="0"/>
                <a:cs typeface="Arial" charset="0"/>
              </a:rPr>
              <a:t>.</a:t>
            </a:r>
          </a:p>
        </p:txBody>
      </p:sp>
      <p:pic>
        <p:nvPicPr>
          <p:cNvPr id="8" name="Picture 2">
            <a:extLst>
              <a:ext uri="{FF2B5EF4-FFF2-40B4-BE49-F238E27FC236}">
                <a16:creationId xmlns:a16="http://schemas.microsoft.com/office/drawing/2014/main" id="{5D48F459-DE98-A346-8457-ADCA5E87EE8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936" t="1793" r="9944" b="35509"/>
          <a:stretch/>
        </p:blipFill>
        <p:spPr bwMode="auto">
          <a:xfrm>
            <a:off x="6874811" y="2635814"/>
            <a:ext cx="1887186" cy="3271712"/>
          </a:xfrm>
          <a:prstGeom prst="rect">
            <a:avLst/>
          </a:prstGeom>
          <a:noFill/>
          <a:ln w="25400">
            <a:solidFill>
              <a:schemeClr val="bg2"/>
            </a:solidFill>
            <a:miter lim="800000"/>
            <a:headEnd/>
            <a:tailEnd/>
          </a:ln>
          <a:extLst>
            <a:ext uri="{909E8E84-426E-40dd-AFC4-6F175D3DCCD1}">
              <a14:hiddenFill xmlns:a14="http://schemas.microsoft.com/office/drawing/2010/main" xmlns="">
                <a:solidFill>
                  <a:srgbClr val="FFFFFF"/>
                </a:solidFill>
              </a14:hiddenFill>
            </a:ext>
          </a:extLst>
        </p:spPr>
      </p:pic>
      <p:grpSp>
        <p:nvGrpSpPr>
          <p:cNvPr id="10" name="Group 9">
            <a:extLst>
              <a:ext uri="{FF2B5EF4-FFF2-40B4-BE49-F238E27FC236}">
                <a16:creationId xmlns:a16="http://schemas.microsoft.com/office/drawing/2014/main" id="{C0D2E4AC-294A-044A-88AF-F82DF89B8002}"/>
              </a:ext>
            </a:extLst>
          </p:cNvPr>
          <p:cNvGrpSpPr/>
          <p:nvPr/>
        </p:nvGrpSpPr>
        <p:grpSpPr>
          <a:xfrm>
            <a:off x="209550" y="104775"/>
            <a:ext cx="8734425" cy="571499"/>
            <a:chOff x="209550" y="104775"/>
            <a:chExt cx="8734425" cy="571499"/>
          </a:xfrm>
        </p:grpSpPr>
        <p:sp>
          <p:nvSpPr>
            <p:cNvPr id="6" name="Title 1">
              <a:extLst>
                <a:ext uri="{FF2B5EF4-FFF2-40B4-BE49-F238E27FC236}">
                  <a16:creationId xmlns:a16="http://schemas.microsoft.com/office/drawing/2014/main" id="{5BDE94B4-49DC-6843-AB0A-936B7BB1FCA4}"/>
                </a:ext>
              </a:extLst>
            </p:cNvPr>
            <p:cNvSpPr txBox="1">
              <a:spLocks/>
            </p:cNvSpPr>
            <p:nvPr/>
          </p:nvSpPr>
          <p:spPr>
            <a:xfrm>
              <a:off x="209550" y="104775"/>
              <a:ext cx="8734425" cy="571499"/>
            </a:xfrm>
            <a:prstGeom prst="rect">
              <a:avLst/>
            </a:prstGeom>
          </p:spPr>
          <p:txBody>
            <a:bodyPr/>
            <a:lstStyle>
              <a:lvl1pPr algn="ctr" rtl="0" eaLnBrk="1" fontAlgn="base" hangingPunct="1">
                <a:spcBef>
                  <a:spcPct val="0"/>
                </a:spcBef>
                <a:spcAft>
                  <a:spcPct val="0"/>
                </a:spcAft>
                <a:defRPr sz="3200" b="1">
                  <a:solidFill>
                    <a:schemeClr val="tx2"/>
                  </a:solidFill>
                  <a:latin typeface="Arial" pitchFamily="34" charset="0"/>
                  <a:ea typeface="+mj-ea"/>
                  <a:cs typeface="Arial" pitchFamily="34" charset="0"/>
                </a:defRPr>
              </a:lvl1pPr>
              <a:lvl2pPr algn="ctr" rtl="0" eaLnBrk="1" fontAlgn="base" hangingPunct="1">
                <a:spcBef>
                  <a:spcPct val="0"/>
                </a:spcBef>
                <a:spcAft>
                  <a:spcPct val="0"/>
                </a:spcAft>
                <a:defRPr sz="3600" b="1">
                  <a:solidFill>
                    <a:schemeClr val="tx2"/>
                  </a:solidFill>
                  <a:latin typeface="Times" pitchFamily="18" charset="0"/>
                </a:defRPr>
              </a:lvl2pPr>
              <a:lvl3pPr algn="ctr" rtl="0" eaLnBrk="1" fontAlgn="base" hangingPunct="1">
                <a:spcBef>
                  <a:spcPct val="0"/>
                </a:spcBef>
                <a:spcAft>
                  <a:spcPct val="0"/>
                </a:spcAft>
                <a:defRPr sz="3600" b="1">
                  <a:solidFill>
                    <a:schemeClr val="tx2"/>
                  </a:solidFill>
                  <a:latin typeface="Times" pitchFamily="18" charset="0"/>
                </a:defRPr>
              </a:lvl3pPr>
              <a:lvl4pPr algn="ctr" rtl="0" eaLnBrk="1" fontAlgn="base" hangingPunct="1">
                <a:spcBef>
                  <a:spcPct val="0"/>
                </a:spcBef>
                <a:spcAft>
                  <a:spcPct val="0"/>
                </a:spcAft>
                <a:defRPr sz="3600" b="1">
                  <a:solidFill>
                    <a:schemeClr val="tx2"/>
                  </a:solidFill>
                  <a:latin typeface="Times" pitchFamily="18" charset="0"/>
                </a:defRPr>
              </a:lvl4pPr>
              <a:lvl5pPr algn="ctr" rtl="0" eaLnBrk="1" fontAlgn="base" hangingPunct="1">
                <a:spcBef>
                  <a:spcPct val="0"/>
                </a:spcBef>
                <a:spcAft>
                  <a:spcPct val="0"/>
                </a:spcAft>
                <a:defRPr sz="3600" b="1">
                  <a:solidFill>
                    <a:schemeClr val="tx2"/>
                  </a:solidFill>
                  <a:latin typeface="Times" pitchFamily="18" charset="0"/>
                </a:defRPr>
              </a:lvl5pPr>
              <a:lvl6pPr marL="457200" algn="ctr" rtl="0" eaLnBrk="1" fontAlgn="base" hangingPunct="1">
                <a:spcBef>
                  <a:spcPct val="0"/>
                </a:spcBef>
                <a:spcAft>
                  <a:spcPct val="0"/>
                </a:spcAft>
                <a:defRPr sz="3600" b="1">
                  <a:solidFill>
                    <a:schemeClr val="tx2"/>
                  </a:solidFill>
                  <a:latin typeface="Times" pitchFamily="18" charset="0"/>
                </a:defRPr>
              </a:lvl6pPr>
              <a:lvl7pPr marL="914400" algn="ctr" rtl="0" eaLnBrk="1" fontAlgn="base" hangingPunct="1">
                <a:spcBef>
                  <a:spcPct val="0"/>
                </a:spcBef>
                <a:spcAft>
                  <a:spcPct val="0"/>
                </a:spcAft>
                <a:defRPr sz="3600" b="1">
                  <a:solidFill>
                    <a:schemeClr val="tx2"/>
                  </a:solidFill>
                  <a:latin typeface="Times" pitchFamily="18" charset="0"/>
                </a:defRPr>
              </a:lvl7pPr>
              <a:lvl8pPr marL="1371600" algn="ctr" rtl="0" eaLnBrk="1" fontAlgn="base" hangingPunct="1">
                <a:spcBef>
                  <a:spcPct val="0"/>
                </a:spcBef>
                <a:spcAft>
                  <a:spcPct val="0"/>
                </a:spcAft>
                <a:defRPr sz="3600" b="1">
                  <a:solidFill>
                    <a:schemeClr val="tx2"/>
                  </a:solidFill>
                  <a:latin typeface="Times" pitchFamily="18" charset="0"/>
                </a:defRPr>
              </a:lvl8pPr>
              <a:lvl9pPr marL="1828800" algn="ctr" rtl="0" eaLnBrk="1" fontAlgn="base" hangingPunct="1">
                <a:spcBef>
                  <a:spcPct val="0"/>
                </a:spcBef>
                <a:spcAft>
                  <a:spcPct val="0"/>
                </a:spcAft>
                <a:defRPr sz="3600" b="1">
                  <a:solidFill>
                    <a:schemeClr val="tx2"/>
                  </a:solidFill>
                  <a:latin typeface="Times"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venir Roman" panose="02000503020000020003" pitchFamily="2" charset="0"/>
                </a:rPr>
                <a:t>PEPPo Demonstrated Efficient e</a:t>
              </a:r>
              <a:r>
                <a:rPr kumimoji="0" lang="en-US" sz="2800" b="0" i="0" u="none" strike="noStrike" kern="1200" cap="none" spc="0" normalizeH="0" baseline="30000" noProof="0" dirty="0">
                  <a:ln>
                    <a:noFill/>
                  </a:ln>
                  <a:solidFill>
                    <a:srgbClr val="000000"/>
                  </a:solidFill>
                  <a:effectLst/>
                  <a:uLnTx/>
                  <a:uFillTx/>
                  <a:latin typeface="Avenir Roman" panose="02000503020000020003" pitchFamily="2" charset="0"/>
                </a:rPr>
                <a:t>+</a:t>
              </a:r>
              <a:r>
                <a:rPr kumimoji="0" lang="en-US" sz="2800" b="0" i="0" u="none" strike="noStrike" kern="1200" cap="none" spc="0" normalizeH="0" baseline="0" noProof="0" dirty="0">
                  <a:ln>
                    <a:noFill/>
                  </a:ln>
                  <a:solidFill>
                    <a:srgbClr val="000000"/>
                  </a:solidFill>
                  <a:effectLst/>
                  <a:uLnTx/>
                  <a:uFillTx/>
                  <a:latin typeface="Avenir Roman" panose="02000503020000020003" pitchFamily="2" charset="0"/>
                </a:rPr>
                <a:t> Production</a:t>
              </a:r>
            </a:p>
          </p:txBody>
        </p:sp>
        <p:sp>
          <p:nvSpPr>
            <p:cNvPr id="9" name="Line 54">
              <a:extLst>
                <a:ext uri="{FF2B5EF4-FFF2-40B4-BE49-F238E27FC236}">
                  <a16:creationId xmlns:a16="http://schemas.microsoft.com/office/drawing/2014/main" id="{2C5AD86E-C3B5-BD4F-A1BC-620DE5A113FB}"/>
                </a:ext>
              </a:extLst>
            </p:cNvPr>
            <p:cNvSpPr>
              <a:spLocks noChangeShapeType="1"/>
            </p:cNvSpPr>
            <p:nvPr/>
          </p:nvSpPr>
          <p:spPr bwMode="auto">
            <a:xfrm flipV="1">
              <a:off x="5926569" y="209195"/>
              <a:ext cx="233600" cy="0"/>
            </a:xfrm>
            <a:prstGeom prst="line">
              <a:avLst/>
            </a:prstGeom>
            <a:noFill/>
            <a:ln w="22225">
              <a:solidFill>
                <a:schemeClr val="tx1"/>
              </a:solidFill>
              <a:round/>
              <a:headEnd/>
              <a:tailEnd type="stealth"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Avenir Roman" panose="02000503020000020003" pitchFamily="2" charset="0"/>
                <a:ea typeface="ＭＳ Ｐゴシック"/>
              </a:endParaRPr>
            </a:p>
          </p:txBody>
        </p:sp>
      </p:grpSp>
    </p:spTree>
    <p:extLst>
      <p:ext uri="{BB962C8B-B14F-4D97-AF65-F5344CB8AC3E}">
        <p14:creationId xmlns:p14="http://schemas.microsoft.com/office/powerpoint/2010/main" val="8709368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7BA2998-4D44-F347-A754-D4B03B05E449}"/>
              </a:ext>
            </a:extLst>
          </p:cNvPr>
          <p:cNvGrpSpPr/>
          <p:nvPr/>
        </p:nvGrpSpPr>
        <p:grpSpPr>
          <a:xfrm>
            <a:off x="255688" y="1067317"/>
            <a:ext cx="3131840" cy="4003656"/>
            <a:chOff x="255688" y="1067317"/>
            <a:chExt cx="3131840" cy="4003656"/>
          </a:xfrm>
        </p:grpSpPr>
        <p:sp>
          <p:nvSpPr>
            <p:cNvPr id="3" name="Text Box 113">
              <a:extLst>
                <a:ext uri="{FF2B5EF4-FFF2-40B4-BE49-F238E27FC236}">
                  <a16:creationId xmlns:a16="http://schemas.microsoft.com/office/drawing/2014/main" id="{63BC0FDA-2F10-8C42-A8FD-480EC89732A3}"/>
                </a:ext>
              </a:extLst>
            </p:cNvPr>
            <p:cNvSpPr txBox="1">
              <a:spLocks noChangeArrowheads="1"/>
            </p:cNvSpPr>
            <p:nvPr/>
          </p:nvSpPr>
          <p:spPr bwMode="auto">
            <a:xfrm>
              <a:off x="255688" y="3455146"/>
              <a:ext cx="3131840" cy="1615827"/>
            </a:xfrm>
            <a:prstGeom prst="rect">
              <a:avLst/>
            </a:prstGeom>
            <a:solidFill>
              <a:schemeClr val="bg1">
                <a:alpha val="0"/>
              </a:schemeClr>
            </a:solidFill>
            <a:ln>
              <a:noFill/>
            </a:ln>
            <a:effectLst/>
            <a:extLst/>
          </p:spPr>
          <p:txBody>
            <a:bodyPr wrap="square">
              <a:spAutoFit/>
            </a:bodyPr>
            <a:lstStyle/>
            <a:p>
              <a:pPr algn="ctr" defTabSz="457200" fontAlgn="auto">
                <a:spcBef>
                  <a:spcPts val="0"/>
                </a:spcBef>
                <a:spcAft>
                  <a:spcPts val="0"/>
                </a:spcAft>
                <a:buClr>
                  <a:srgbClr val="FF0000"/>
                </a:buClr>
                <a:defRPr/>
              </a:pPr>
              <a:r>
                <a:rPr lang="fr-FR" b="1" dirty="0">
                  <a:solidFill>
                    <a:srgbClr val="3333FF"/>
                  </a:solidFill>
                  <a:latin typeface="Arial" panose="020B0604020202020204" pitchFamily="34" charset="0"/>
                  <a:ea typeface="ＭＳ Ｐゴシック"/>
                  <a:cs typeface="Arial" panose="020B0604020202020204" pitchFamily="34" charset="0"/>
                </a:rPr>
                <a:t>1.  BREMSSTRAHLUNG</a:t>
              </a:r>
            </a:p>
            <a:p>
              <a:pPr algn="ctr" defTabSz="457200" fontAlgn="auto">
                <a:spcBef>
                  <a:spcPts val="0"/>
                </a:spcBef>
                <a:spcAft>
                  <a:spcPts val="0"/>
                </a:spcAft>
                <a:buClr>
                  <a:srgbClr val="FF0000"/>
                </a:buClr>
                <a:buFontTx/>
                <a:buChar char="o"/>
                <a:defRPr/>
              </a:pPr>
              <a:endParaRPr lang="en-US" sz="900" dirty="0">
                <a:solidFill>
                  <a:srgbClr val="000000"/>
                </a:solidFill>
                <a:latin typeface="Comic Sans MS"/>
                <a:ea typeface="ＭＳ Ｐゴシック"/>
                <a:cs typeface="Comic Sans MS"/>
              </a:endParaRPr>
            </a:p>
            <a:p>
              <a:pPr algn="ctr" defTabSz="457200" fontAlgn="auto">
                <a:spcBef>
                  <a:spcPts val="0"/>
                </a:spcBef>
                <a:spcAft>
                  <a:spcPts val="0"/>
                </a:spcAft>
                <a:buClr>
                  <a:srgbClr val="FF0000"/>
                </a:buClr>
                <a:defRPr/>
              </a:pPr>
              <a:r>
                <a:rPr lang="en-US" b="1" dirty="0">
                  <a:solidFill>
                    <a:srgbClr val="000000"/>
                  </a:solidFill>
                  <a:latin typeface="Arial" panose="020B0604020202020204" pitchFamily="34" charset="0"/>
                  <a:ea typeface="ＭＳ Ｐゴシック"/>
                  <a:cs typeface="Arial" panose="020B0604020202020204" pitchFamily="34" charset="0"/>
                </a:rPr>
                <a:t> Longitudinal </a:t>
              </a:r>
              <a:r>
                <a:rPr lang="en-US" b="1" dirty="0">
                  <a:solidFill>
                    <a:srgbClr val="0000CC"/>
                  </a:solidFill>
                  <a:latin typeface="Arial" panose="020B0604020202020204" pitchFamily="34" charset="0"/>
                  <a:ea typeface="ＭＳ Ｐゴシック"/>
                  <a:cs typeface="Arial" panose="020B0604020202020204" pitchFamily="34" charset="0"/>
                </a:rPr>
                <a:t>e</a:t>
              </a:r>
              <a:r>
                <a:rPr lang="en-US" b="1" baseline="30000" dirty="0">
                  <a:solidFill>
                    <a:srgbClr val="0000CC"/>
                  </a:solidFill>
                  <a:latin typeface="Arial" panose="020B0604020202020204" pitchFamily="34" charset="0"/>
                  <a:ea typeface="ＭＳ Ｐゴシック"/>
                  <a:cs typeface="Arial" panose="020B0604020202020204" pitchFamily="34" charset="0"/>
                </a:rPr>
                <a:t>-</a:t>
              </a:r>
              <a:r>
                <a:rPr lang="en-US" b="1" dirty="0">
                  <a:solidFill>
                    <a:srgbClr val="000000"/>
                  </a:solidFill>
                  <a:latin typeface="Arial" panose="020B0604020202020204" pitchFamily="34" charset="0"/>
                  <a:ea typeface="ＭＳ Ｐゴシック"/>
                  <a:cs typeface="Arial" panose="020B0604020202020204" pitchFamily="34" charset="0"/>
                </a:rPr>
                <a:t> (</a:t>
              </a:r>
              <a:r>
                <a:rPr lang="en-US" b="1" dirty="0" err="1">
                  <a:solidFill>
                    <a:srgbClr val="0000CC"/>
                  </a:solidFill>
                  <a:latin typeface="Arial" panose="020B0604020202020204" pitchFamily="34" charset="0"/>
                  <a:ea typeface="ＭＳ Ｐゴシック"/>
                  <a:cs typeface="Arial" panose="020B0604020202020204" pitchFamily="34" charset="0"/>
                </a:rPr>
                <a:t>P</a:t>
              </a:r>
              <a:r>
                <a:rPr lang="en-US" b="1" baseline="-25000" dirty="0" err="1">
                  <a:solidFill>
                    <a:srgbClr val="0000CC"/>
                  </a:solidFill>
                  <a:latin typeface="Arial" panose="020B0604020202020204" pitchFamily="34" charset="0"/>
                  <a:ea typeface="ＭＳ Ｐゴシック"/>
                  <a:cs typeface="Arial" panose="020B0604020202020204" pitchFamily="34" charset="0"/>
                </a:rPr>
                <a:t>e</a:t>
              </a:r>
              <a:r>
                <a:rPr lang="en-US" b="1" baseline="-25000" dirty="0">
                  <a:solidFill>
                    <a:srgbClr val="0000CC"/>
                  </a:solidFill>
                  <a:latin typeface="Arial" panose="020B0604020202020204" pitchFamily="34" charset="0"/>
                  <a:ea typeface="ＭＳ Ｐゴシック"/>
                  <a:cs typeface="Arial" panose="020B0604020202020204" pitchFamily="34" charset="0"/>
                </a:rPr>
                <a:t>-</a:t>
              </a:r>
              <a:r>
                <a:rPr lang="en-US" b="1" dirty="0">
                  <a:solidFill>
                    <a:srgbClr val="000000"/>
                  </a:solidFill>
                  <a:latin typeface="Arial" panose="020B0604020202020204" pitchFamily="34" charset="0"/>
                  <a:ea typeface="ＭＳ Ｐゴシック"/>
                  <a:cs typeface="Arial" panose="020B0604020202020204" pitchFamily="34" charset="0"/>
                </a:rPr>
                <a:t>) produce elliptical </a:t>
              </a:r>
              <a:r>
                <a:rPr lang="en-US" b="1" dirty="0">
                  <a:solidFill>
                    <a:srgbClr val="008000"/>
                  </a:solidFill>
                  <a:latin typeface="Symbol" panose="05050102010706020507" pitchFamily="18" charset="2"/>
                  <a:ea typeface="ＭＳ Ｐゴシック"/>
                  <a:cs typeface="Arial" panose="020B0604020202020204" pitchFamily="34" charset="0"/>
                </a:rPr>
                <a:t>g</a:t>
              </a:r>
              <a:r>
                <a:rPr lang="en-US" b="1" dirty="0">
                  <a:solidFill>
                    <a:srgbClr val="000000"/>
                  </a:solidFill>
                  <a:latin typeface="Symbol" panose="05050102010706020507" pitchFamily="18" charset="2"/>
                  <a:ea typeface="ＭＳ Ｐゴシック"/>
                  <a:cs typeface="Arial" panose="020B0604020202020204" pitchFamily="34" charset="0"/>
                </a:rPr>
                <a:t> </a:t>
              </a:r>
              <a:r>
                <a:rPr lang="en-US" b="1" dirty="0">
                  <a:solidFill>
                    <a:srgbClr val="000000"/>
                  </a:solidFill>
                  <a:latin typeface="Arial" panose="020B0604020202020204" pitchFamily="34" charset="0"/>
                  <a:ea typeface="ＭＳ Ｐゴシック"/>
                  <a:cs typeface="Arial" panose="020B0604020202020204" pitchFamily="34" charset="0"/>
                </a:rPr>
                <a:t>whose circular (</a:t>
              </a:r>
              <a:r>
                <a:rPr lang="en-US" b="1" dirty="0" err="1">
                  <a:solidFill>
                    <a:srgbClr val="008000"/>
                  </a:solidFill>
                  <a:latin typeface="Arial" panose="020B0604020202020204" pitchFamily="34" charset="0"/>
                  <a:ea typeface="ＭＳ Ｐゴシック"/>
                  <a:cs typeface="Arial" panose="020B0604020202020204" pitchFamily="34" charset="0"/>
                </a:rPr>
                <a:t>P</a:t>
              </a:r>
              <a:r>
                <a:rPr lang="en-US" b="1" baseline="-25000" dirty="0" err="1">
                  <a:solidFill>
                    <a:srgbClr val="008000"/>
                  </a:solidFill>
                  <a:latin typeface="Symbol" panose="05050102010706020507" pitchFamily="18" charset="2"/>
                  <a:ea typeface="ＭＳ Ｐゴシック"/>
                  <a:cs typeface="Arial" panose="020B0604020202020204" pitchFamily="34" charset="0"/>
                </a:rPr>
                <a:t>g</a:t>
              </a:r>
              <a:r>
                <a:rPr lang="en-US" b="1" dirty="0">
                  <a:solidFill>
                    <a:srgbClr val="000000"/>
                  </a:solidFill>
                  <a:latin typeface="Arial" panose="020B0604020202020204" pitchFamily="34" charset="0"/>
                  <a:ea typeface="ＭＳ Ｐゴシック"/>
                  <a:cs typeface="Arial" panose="020B0604020202020204" pitchFamily="34" charset="0"/>
                </a:rPr>
                <a:t>) component is </a:t>
              </a:r>
              <a:r>
                <a:rPr lang="en-US" b="1" dirty="0">
                  <a:solidFill>
                    <a:srgbClr val="008000"/>
                  </a:solidFill>
                  <a:latin typeface="Arial" panose="020B0604020202020204" pitchFamily="34" charset="0"/>
                  <a:ea typeface="ＭＳ Ｐゴシック"/>
                  <a:cs typeface="Arial" panose="020B0604020202020204" pitchFamily="34" charset="0"/>
                </a:rPr>
                <a:t>proportional</a:t>
              </a:r>
              <a:r>
                <a:rPr lang="en-US" b="1" dirty="0">
                  <a:solidFill>
                    <a:srgbClr val="000000"/>
                  </a:solidFill>
                  <a:latin typeface="Arial" panose="020B0604020202020204" pitchFamily="34" charset="0"/>
                  <a:ea typeface="ＭＳ Ｐゴシック"/>
                  <a:cs typeface="Arial" panose="020B0604020202020204" pitchFamily="34" charset="0"/>
                </a:rPr>
                <a:t> to </a:t>
              </a:r>
              <a:r>
                <a:rPr lang="en-US" b="1" dirty="0" err="1">
                  <a:solidFill>
                    <a:srgbClr val="0000CC"/>
                  </a:solidFill>
                  <a:latin typeface="Arial" panose="020B0604020202020204" pitchFamily="34" charset="0"/>
                  <a:ea typeface="ＭＳ Ｐゴシック"/>
                  <a:cs typeface="Arial" panose="020B0604020202020204" pitchFamily="34" charset="0"/>
                </a:rPr>
                <a:t>P</a:t>
              </a:r>
              <a:r>
                <a:rPr lang="en-US" b="1" baseline="-25000" dirty="0" err="1">
                  <a:solidFill>
                    <a:srgbClr val="0000CC"/>
                  </a:solidFill>
                  <a:latin typeface="Arial" panose="020B0604020202020204" pitchFamily="34" charset="0"/>
                  <a:ea typeface="ＭＳ Ｐゴシック"/>
                  <a:cs typeface="Arial" panose="020B0604020202020204" pitchFamily="34" charset="0"/>
                </a:rPr>
                <a:t>e</a:t>
              </a:r>
              <a:r>
                <a:rPr lang="en-US" b="1" baseline="-25000" dirty="0">
                  <a:solidFill>
                    <a:srgbClr val="0000CC"/>
                  </a:solidFill>
                  <a:latin typeface="Arial" panose="020B0604020202020204" pitchFamily="34" charset="0"/>
                  <a:ea typeface="ＭＳ Ｐゴシック"/>
                  <a:cs typeface="Arial" panose="020B0604020202020204" pitchFamily="34" charset="0"/>
                </a:rPr>
                <a:t>-</a:t>
              </a:r>
              <a:endParaRPr lang="en-US" b="1" dirty="0">
                <a:solidFill>
                  <a:srgbClr val="000000"/>
                </a:solidFill>
                <a:latin typeface="Arial" panose="020B0604020202020204" pitchFamily="34" charset="0"/>
                <a:ea typeface="ＭＳ Ｐゴシック"/>
                <a:cs typeface="Arial" panose="020B0604020202020204" pitchFamily="34" charset="0"/>
              </a:endParaRPr>
            </a:p>
          </p:txBody>
        </p:sp>
        <p:sp>
          <p:nvSpPr>
            <p:cNvPr id="4" name="Text Box 89">
              <a:extLst>
                <a:ext uri="{FF2B5EF4-FFF2-40B4-BE49-F238E27FC236}">
                  <a16:creationId xmlns:a16="http://schemas.microsoft.com/office/drawing/2014/main" id="{90DC590D-1428-7F42-88BF-9234DBE7408F}"/>
                </a:ext>
              </a:extLst>
            </p:cNvPr>
            <p:cNvSpPr txBox="1">
              <a:spLocks noChangeArrowheads="1"/>
            </p:cNvSpPr>
            <p:nvPr/>
          </p:nvSpPr>
          <p:spPr bwMode="auto">
            <a:xfrm>
              <a:off x="1460534" y="2717593"/>
              <a:ext cx="407484" cy="36933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FF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defTabSz="457200" fontAlgn="auto">
                <a:spcBef>
                  <a:spcPts val="0"/>
                </a:spcBef>
                <a:spcAft>
                  <a:spcPts val="0"/>
                </a:spcAft>
                <a:defRPr/>
              </a:pPr>
              <a:r>
                <a:rPr lang="en-US" b="1" dirty="0">
                  <a:solidFill>
                    <a:srgbClr val="0033CC"/>
                  </a:solidFill>
                  <a:latin typeface="Arial" panose="020B0604020202020204" pitchFamily="34" charset="0"/>
                  <a:ea typeface="ＭＳ Ｐゴシック"/>
                  <a:cs typeface="Arial" panose="020B0604020202020204" pitchFamily="34" charset="0"/>
                </a:rPr>
                <a:t>e</a:t>
              </a:r>
              <a:r>
                <a:rPr lang="en-US" b="1" baseline="30000" dirty="0">
                  <a:solidFill>
                    <a:srgbClr val="0033CC"/>
                  </a:solidFill>
                  <a:latin typeface="Comic Sans MS"/>
                  <a:ea typeface="ＭＳ Ｐゴシック"/>
                  <a:cs typeface="Comic Sans MS"/>
                </a:rPr>
                <a:t>-</a:t>
              </a:r>
            </a:p>
          </p:txBody>
        </p:sp>
        <p:sp>
          <p:nvSpPr>
            <p:cNvPr id="5" name="Line 30">
              <a:extLst>
                <a:ext uri="{FF2B5EF4-FFF2-40B4-BE49-F238E27FC236}">
                  <a16:creationId xmlns:a16="http://schemas.microsoft.com/office/drawing/2014/main" id="{4BE660C5-4480-FA4C-B0B7-0266EF97E285}"/>
                </a:ext>
              </a:extLst>
            </p:cNvPr>
            <p:cNvSpPr>
              <a:spLocks noChangeShapeType="1"/>
            </p:cNvSpPr>
            <p:nvPr/>
          </p:nvSpPr>
          <p:spPr bwMode="auto">
            <a:xfrm>
              <a:off x="1080146" y="2691931"/>
              <a:ext cx="1359742" cy="1587"/>
            </a:xfrm>
            <a:prstGeom prst="line">
              <a:avLst/>
            </a:prstGeom>
            <a:noFill/>
            <a:ln w="22225">
              <a:solidFill>
                <a:srgbClr val="0000FF"/>
              </a:solidFill>
              <a:round/>
              <a:headEnd/>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6" name="Text Box 43">
              <a:extLst>
                <a:ext uri="{FF2B5EF4-FFF2-40B4-BE49-F238E27FC236}">
                  <a16:creationId xmlns:a16="http://schemas.microsoft.com/office/drawing/2014/main" id="{6598AFA3-172B-F04C-A5F6-D3BA1160092F}"/>
                </a:ext>
              </a:extLst>
            </p:cNvPr>
            <p:cNvSpPr txBox="1">
              <a:spLocks noChangeArrowheads="1"/>
            </p:cNvSpPr>
            <p:nvPr/>
          </p:nvSpPr>
          <p:spPr bwMode="auto">
            <a:xfrm>
              <a:off x="2129488" y="3086161"/>
              <a:ext cx="336952"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defTabSz="457200" fontAlgn="auto">
                <a:spcBef>
                  <a:spcPts val="0"/>
                </a:spcBef>
                <a:spcAft>
                  <a:spcPts val="0"/>
                </a:spcAft>
                <a:defRPr/>
              </a:pPr>
              <a:r>
                <a:rPr lang="en-US" sz="1200" b="1" dirty="0">
                  <a:solidFill>
                    <a:srgbClr val="000000"/>
                  </a:solidFill>
                  <a:latin typeface="Arial" panose="020B0604020202020204" pitchFamily="34" charset="0"/>
                  <a:ea typeface="ＭＳ Ｐゴシック"/>
                  <a:cs typeface="Arial" panose="020B0604020202020204" pitchFamily="34" charset="0"/>
                </a:rPr>
                <a:t>T</a:t>
              </a:r>
              <a:r>
                <a:rPr lang="en-US" sz="1200" b="1" baseline="-25000" dirty="0">
                  <a:solidFill>
                    <a:srgbClr val="000000"/>
                  </a:solidFill>
                  <a:latin typeface="Arial" panose="020B0604020202020204" pitchFamily="34" charset="0"/>
                  <a:ea typeface="ＭＳ Ｐゴシック"/>
                  <a:cs typeface="Arial" panose="020B0604020202020204" pitchFamily="34" charset="0"/>
                </a:rPr>
                <a:t>1</a:t>
              </a:r>
              <a:endParaRPr lang="en-US" sz="1200" b="1" dirty="0">
                <a:solidFill>
                  <a:srgbClr val="000000"/>
                </a:solidFill>
                <a:latin typeface="Arial" panose="020B0604020202020204" pitchFamily="34" charset="0"/>
                <a:ea typeface="ＭＳ Ｐゴシック"/>
                <a:cs typeface="Arial" panose="020B0604020202020204" pitchFamily="34" charset="0"/>
              </a:endParaRPr>
            </a:p>
          </p:txBody>
        </p:sp>
        <p:sp>
          <p:nvSpPr>
            <p:cNvPr id="7" name="Oval 98">
              <a:extLst>
                <a:ext uri="{FF2B5EF4-FFF2-40B4-BE49-F238E27FC236}">
                  <a16:creationId xmlns:a16="http://schemas.microsoft.com/office/drawing/2014/main" id="{6C0B4406-6499-4E48-AA7E-9F484A4C6C24}"/>
                </a:ext>
              </a:extLst>
            </p:cNvPr>
            <p:cNvSpPr>
              <a:spLocks noChangeArrowheads="1"/>
            </p:cNvSpPr>
            <p:nvPr/>
          </p:nvSpPr>
          <p:spPr bwMode="auto">
            <a:xfrm>
              <a:off x="2396183" y="2759241"/>
              <a:ext cx="144463" cy="195262"/>
            </a:xfrm>
            <a:prstGeom prst="ellipse">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FF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ctr">
              <a:spAutoFit/>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8" name="Text Box 58">
              <a:extLst>
                <a:ext uri="{FF2B5EF4-FFF2-40B4-BE49-F238E27FC236}">
                  <a16:creationId xmlns:a16="http://schemas.microsoft.com/office/drawing/2014/main" id="{42D43446-2868-DB4D-BD02-79E1245025E9}"/>
                </a:ext>
              </a:extLst>
            </p:cNvPr>
            <p:cNvSpPr txBox="1">
              <a:spLocks noChangeArrowheads="1"/>
            </p:cNvSpPr>
            <p:nvPr/>
          </p:nvSpPr>
          <p:spPr bwMode="auto">
            <a:xfrm>
              <a:off x="662075" y="1067317"/>
              <a:ext cx="2122598"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defTabSz="457200" fontAlgn="auto">
                <a:spcBef>
                  <a:spcPts val="0"/>
                </a:spcBef>
                <a:spcAft>
                  <a:spcPts val="0"/>
                </a:spcAft>
                <a:defRPr/>
              </a:pPr>
              <a:r>
                <a:rPr lang="en-US" sz="1200" b="1" dirty="0">
                  <a:solidFill>
                    <a:srgbClr val="000000"/>
                  </a:solidFill>
                  <a:latin typeface="Arial" panose="020B0604020202020204" pitchFamily="34" charset="0"/>
                  <a:ea typeface="ＭＳ Ｐゴシック"/>
                  <a:cs typeface="Arial" panose="020B0604020202020204" pitchFamily="34" charset="0"/>
                </a:rPr>
                <a:t>Polarized Electrons</a:t>
              </a:r>
            </a:p>
            <a:p>
              <a:pPr algn="ctr" defTabSz="457200" fontAlgn="auto">
                <a:spcBef>
                  <a:spcPts val="0"/>
                </a:spcBef>
                <a:spcAft>
                  <a:spcPts val="0"/>
                </a:spcAft>
                <a:defRPr/>
              </a:pPr>
              <a:r>
                <a:rPr lang="en-US" sz="1200" b="1" dirty="0">
                  <a:solidFill>
                    <a:srgbClr val="000000"/>
                  </a:solidFill>
                  <a:latin typeface="Arial" panose="020B0604020202020204" pitchFamily="34" charset="0"/>
                  <a:ea typeface="ＭＳ Ｐゴシック"/>
                  <a:cs typeface="Arial" panose="020B0604020202020204" pitchFamily="34" charset="0"/>
                </a:rPr>
                <a:t>(&lt; 10 MeV/c) strike production target</a:t>
              </a:r>
            </a:p>
          </p:txBody>
        </p:sp>
        <p:sp>
          <p:nvSpPr>
            <p:cNvPr id="9" name="Right Brace 88">
              <a:extLst>
                <a:ext uri="{FF2B5EF4-FFF2-40B4-BE49-F238E27FC236}">
                  <a16:creationId xmlns:a16="http://schemas.microsoft.com/office/drawing/2014/main" id="{ED0BDC42-FB2F-244C-9619-4F5D31A420AB}"/>
                </a:ext>
              </a:extLst>
            </p:cNvPr>
            <p:cNvSpPr/>
            <p:nvPr/>
          </p:nvSpPr>
          <p:spPr>
            <a:xfrm rot="16200000">
              <a:off x="1553072" y="1115476"/>
              <a:ext cx="360040" cy="1656184"/>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auto">
                <a:spcBef>
                  <a:spcPts val="0"/>
                </a:spcBef>
                <a:spcAft>
                  <a:spcPts val="0"/>
                </a:spcAft>
              </a:pPr>
              <a:endParaRPr lang="en-US" sz="1800">
                <a:solidFill>
                  <a:srgbClr val="000000"/>
                </a:solidFill>
                <a:latin typeface="Arial"/>
                <a:ea typeface="ＭＳ Ｐゴシック"/>
              </a:endParaRPr>
            </a:p>
          </p:txBody>
        </p:sp>
        <p:sp>
          <p:nvSpPr>
            <p:cNvPr id="10" name="Line 54">
              <a:extLst>
                <a:ext uri="{FF2B5EF4-FFF2-40B4-BE49-F238E27FC236}">
                  <a16:creationId xmlns:a16="http://schemas.microsoft.com/office/drawing/2014/main" id="{2D14DC1B-8481-D84C-AF71-534059A1E5C5}"/>
                </a:ext>
              </a:extLst>
            </p:cNvPr>
            <p:cNvSpPr>
              <a:spLocks noChangeShapeType="1"/>
            </p:cNvSpPr>
            <p:nvPr/>
          </p:nvSpPr>
          <p:spPr bwMode="auto">
            <a:xfrm flipV="1">
              <a:off x="1556443" y="2813541"/>
              <a:ext cx="213029" cy="4691"/>
            </a:xfrm>
            <a:prstGeom prst="line">
              <a:avLst/>
            </a:prstGeom>
            <a:noFill/>
            <a:ln w="9525">
              <a:solidFill>
                <a:srgbClr val="3333FF"/>
              </a:solidFill>
              <a:round/>
              <a:headEnd/>
              <a:tailEnd type="stealth"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pic>
          <p:nvPicPr>
            <p:cNvPr id="11" name="Picture 10" descr="Screen shot 2012-03-31 at 6.08.09 AM.png">
              <a:extLst>
                <a:ext uri="{FF2B5EF4-FFF2-40B4-BE49-F238E27FC236}">
                  <a16:creationId xmlns:a16="http://schemas.microsoft.com/office/drawing/2014/main" id="{AEDAE831-992B-604B-95CE-DC34C0837557}"/>
                </a:ext>
              </a:extLst>
            </p:cNvPr>
            <p:cNvPicPr>
              <a:picLocks noChangeAspect="1"/>
            </p:cNvPicPr>
            <p:nvPr/>
          </p:nvPicPr>
          <p:blipFill rotWithShape="1">
            <a:blip r:embed="rId2">
              <a:extLst>
                <a:ext uri="{28A0092B-C50C-407E-A947-70E740481C1C}">
                  <a14:useLocalDpi xmlns:a14="http://schemas.microsoft.com/office/drawing/2010/main"/>
                </a:ext>
              </a:extLst>
            </a:blip>
            <a:srcRect l="25000" t="-16782" r="62058" b="-16782"/>
            <a:stretch/>
          </p:blipFill>
          <p:spPr>
            <a:xfrm>
              <a:off x="2397948" y="2118391"/>
              <a:ext cx="402336" cy="577946"/>
            </a:xfrm>
            <a:prstGeom prst="rect">
              <a:avLst/>
            </a:prstGeom>
          </p:spPr>
        </p:pic>
        <p:pic>
          <p:nvPicPr>
            <p:cNvPr id="12" name="Picture 11">
              <a:extLst>
                <a:ext uri="{FF2B5EF4-FFF2-40B4-BE49-F238E27FC236}">
                  <a16:creationId xmlns:a16="http://schemas.microsoft.com/office/drawing/2014/main" id="{751C151A-A59A-BD4A-A9D2-06D0C88FD76D}"/>
                </a:ext>
              </a:extLst>
            </p:cNvPr>
            <p:cNvPicPr>
              <a:picLocks/>
            </p:cNvPicPr>
            <p:nvPr/>
          </p:nvPicPr>
          <p:blipFill>
            <a:blip r:embed="rId3"/>
            <a:stretch>
              <a:fillRect/>
            </a:stretch>
          </p:blipFill>
          <p:spPr>
            <a:xfrm>
              <a:off x="2434995" y="2592934"/>
              <a:ext cx="211302" cy="201168"/>
            </a:xfrm>
            <a:prstGeom prst="rect">
              <a:avLst/>
            </a:prstGeom>
          </p:spPr>
        </p:pic>
        <p:sp>
          <p:nvSpPr>
            <p:cNvPr id="13" name="Rectangle 26">
              <a:extLst>
                <a:ext uri="{FF2B5EF4-FFF2-40B4-BE49-F238E27FC236}">
                  <a16:creationId xmlns:a16="http://schemas.microsoft.com/office/drawing/2014/main" id="{06F73227-2EDC-E64F-86C5-FBA4BB2C19B0}"/>
                </a:ext>
              </a:extLst>
            </p:cNvPr>
            <p:cNvSpPr>
              <a:spLocks noChangeArrowheads="1"/>
            </p:cNvSpPr>
            <p:nvPr/>
          </p:nvSpPr>
          <p:spPr bwMode="auto">
            <a:xfrm>
              <a:off x="2386658" y="2231294"/>
              <a:ext cx="621792" cy="880372"/>
            </a:xfrm>
            <a:prstGeom prst="rect">
              <a:avLst/>
            </a:prstGeom>
            <a:noFill/>
            <a:ln w="254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14" name="Line 54">
              <a:extLst>
                <a:ext uri="{FF2B5EF4-FFF2-40B4-BE49-F238E27FC236}">
                  <a16:creationId xmlns:a16="http://schemas.microsoft.com/office/drawing/2014/main" id="{A223F80E-3E95-6C47-9ABA-ADFDB2FAA885}"/>
                </a:ext>
              </a:extLst>
            </p:cNvPr>
            <p:cNvSpPr>
              <a:spLocks noChangeShapeType="1"/>
            </p:cNvSpPr>
            <p:nvPr/>
          </p:nvSpPr>
          <p:spPr bwMode="auto">
            <a:xfrm flipV="1">
              <a:off x="2233495" y="3917816"/>
              <a:ext cx="213029" cy="4691"/>
            </a:xfrm>
            <a:prstGeom prst="line">
              <a:avLst/>
            </a:prstGeom>
            <a:noFill/>
            <a:ln w="9525">
              <a:solidFill>
                <a:srgbClr val="3333FF"/>
              </a:solidFill>
              <a:round/>
              <a:headEnd/>
              <a:tailEnd type="stealth"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grpSp>
      <p:grpSp>
        <p:nvGrpSpPr>
          <p:cNvPr id="15" name="Group 14">
            <a:extLst>
              <a:ext uri="{FF2B5EF4-FFF2-40B4-BE49-F238E27FC236}">
                <a16:creationId xmlns:a16="http://schemas.microsoft.com/office/drawing/2014/main" id="{402F9BED-8E76-114D-B78E-F67F530AA279}"/>
              </a:ext>
            </a:extLst>
          </p:cNvPr>
          <p:cNvGrpSpPr/>
          <p:nvPr/>
        </p:nvGrpSpPr>
        <p:grpSpPr>
          <a:xfrm>
            <a:off x="666048" y="1083372"/>
            <a:ext cx="2403939" cy="2295843"/>
            <a:chOff x="4721005" y="1067317"/>
            <a:chExt cx="2403939" cy="2295843"/>
          </a:xfrm>
        </p:grpSpPr>
        <p:sp>
          <p:nvSpPr>
            <p:cNvPr id="16" name="Text Box 89">
              <a:extLst>
                <a:ext uri="{FF2B5EF4-FFF2-40B4-BE49-F238E27FC236}">
                  <a16:creationId xmlns:a16="http://schemas.microsoft.com/office/drawing/2014/main" id="{00B68432-80B9-D842-868A-C5F4C44BB463}"/>
                </a:ext>
              </a:extLst>
            </p:cNvPr>
            <p:cNvSpPr txBox="1">
              <a:spLocks noChangeArrowheads="1"/>
            </p:cNvSpPr>
            <p:nvPr/>
          </p:nvSpPr>
          <p:spPr bwMode="auto">
            <a:xfrm>
              <a:off x="5519464" y="2717593"/>
              <a:ext cx="407484" cy="36933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FF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defTabSz="457200" fontAlgn="auto">
                <a:spcBef>
                  <a:spcPts val="0"/>
                </a:spcBef>
                <a:spcAft>
                  <a:spcPts val="0"/>
                </a:spcAft>
                <a:defRPr/>
              </a:pPr>
              <a:r>
                <a:rPr lang="en-US" b="1" dirty="0">
                  <a:solidFill>
                    <a:srgbClr val="0033CC"/>
                  </a:solidFill>
                  <a:latin typeface="Arial" panose="020B0604020202020204" pitchFamily="34" charset="0"/>
                  <a:ea typeface="ＭＳ Ｐゴシック"/>
                  <a:cs typeface="Arial" panose="020B0604020202020204" pitchFamily="34" charset="0"/>
                </a:rPr>
                <a:t>e</a:t>
              </a:r>
              <a:r>
                <a:rPr lang="en-US" b="1" baseline="30000" dirty="0">
                  <a:solidFill>
                    <a:srgbClr val="0033CC"/>
                  </a:solidFill>
                  <a:latin typeface="Comic Sans MS"/>
                  <a:ea typeface="ＭＳ Ｐゴシック"/>
                  <a:cs typeface="Comic Sans MS"/>
                </a:rPr>
                <a:t>-</a:t>
              </a:r>
            </a:p>
          </p:txBody>
        </p:sp>
        <p:sp>
          <p:nvSpPr>
            <p:cNvPr id="17" name="Line 30">
              <a:extLst>
                <a:ext uri="{FF2B5EF4-FFF2-40B4-BE49-F238E27FC236}">
                  <a16:creationId xmlns:a16="http://schemas.microsoft.com/office/drawing/2014/main" id="{43E06E3D-574C-2442-BEE6-933F46120B67}"/>
                </a:ext>
              </a:extLst>
            </p:cNvPr>
            <p:cNvSpPr>
              <a:spLocks noChangeShapeType="1"/>
            </p:cNvSpPr>
            <p:nvPr/>
          </p:nvSpPr>
          <p:spPr bwMode="auto">
            <a:xfrm>
              <a:off x="5139076" y="2691931"/>
              <a:ext cx="1359742" cy="1587"/>
            </a:xfrm>
            <a:prstGeom prst="line">
              <a:avLst/>
            </a:prstGeom>
            <a:noFill/>
            <a:ln w="22225">
              <a:solidFill>
                <a:srgbClr val="0000FF"/>
              </a:solidFill>
              <a:round/>
              <a:headEnd/>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18" name="Text Box 43">
              <a:extLst>
                <a:ext uri="{FF2B5EF4-FFF2-40B4-BE49-F238E27FC236}">
                  <a16:creationId xmlns:a16="http://schemas.microsoft.com/office/drawing/2014/main" id="{D6DA6664-602C-004C-8B4E-853C0439C5BC}"/>
                </a:ext>
              </a:extLst>
            </p:cNvPr>
            <p:cNvSpPr txBox="1">
              <a:spLocks noChangeArrowheads="1"/>
            </p:cNvSpPr>
            <p:nvPr/>
          </p:nvSpPr>
          <p:spPr bwMode="auto">
            <a:xfrm>
              <a:off x="6188418" y="3086161"/>
              <a:ext cx="336952"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defTabSz="457200" fontAlgn="auto">
                <a:spcBef>
                  <a:spcPts val="0"/>
                </a:spcBef>
                <a:spcAft>
                  <a:spcPts val="0"/>
                </a:spcAft>
                <a:defRPr/>
              </a:pPr>
              <a:r>
                <a:rPr lang="en-US" sz="1200" b="1" dirty="0">
                  <a:solidFill>
                    <a:srgbClr val="000000"/>
                  </a:solidFill>
                  <a:latin typeface="Arial" panose="020B0604020202020204" pitchFamily="34" charset="0"/>
                  <a:ea typeface="ＭＳ Ｐゴシック"/>
                  <a:cs typeface="Arial" panose="020B0604020202020204" pitchFamily="34" charset="0"/>
                </a:rPr>
                <a:t>T</a:t>
              </a:r>
              <a:r>
                <a:rPr lang="en-US" sz="1200" b="1" baseline="-25000" dirty="0">
                  <a:solidFill>
                    <a:srgbClr val="000000"/>
                  </a:solidFill>
                  <a:latin typeface="Arial" panose="020B0604020202020204" pitchFamily="34" charset="0"/>
                  <a:ea typeface="ＭＳ Ｐゴシック"/>
                  <a:cs typeface="Arial" panose="020B0604020202020204" pitchFamily="34" charset="0"/>
                </a:rPr>
                <a:t>1</a:t>
              </a:r>
              <a:endParaRPr lang="en-US" sz="1200" b="1" dirty="0">
                <a:solidFill>
                  <a:srgbClr val="000000"/>
                </a:solidFill>
                <a:latin typeface="Arial" panose="020B0604020202020204" pitchFamily="34" charset="0"/>
                <a:ea typeface="ＭＳ Ｐゴシック"/>
                <a:cs typeface="Arial" panose="020B0604020202020204" pitchFamily="34" charset="0"/>
              </a:endParaRPr>
            </a:p>
          </p:txBody>
        </p:sp>
        <p:sp>
          <p:nvSpPr>
            <p:cNvPr id="19" name="Oval 98">
              <a:extLst>
                <a:ext uri="{FF2B5EF4-FFF2-40B4-BE49-F238E27FC236}">
                  <a16:creationId xmlns:a16="http://schemas.microsoft.com/office/drawing/2014/main" id="{5265FB25-C632-534D-AFFD-A29A7075405E}"/>
                </a:ext>
              </a:extLst>
            </p:cNvPr>
            <p:cNvSpPr>
              <a:spLocks noChangeArrowheads="1"/>
            </p:cNvSpPr>
            <p:nvPr/>
          </p:nvSpPr>
          <p:spPr bwMode="auto">
            <a:xfrm>
              <a:off x="6455113" y="2759241"/>
              <a:ext cx="144463" cy="195262"/>
            </a:xfrm>
            <a:prstGeom prst="ellipse">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FF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ctr">
              <a:spAutoFit/>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20" name="Text Box 58">
              <a:extLst>
                <a:ext uri="{FF2B5EF4-FFF2-40B4-BE49-F238E27FC236}">
                  <a16:creationId xmlns:a16="http://schemas.microsoft.com/office/drawing/2014/main" id="{7D654352-457E-3744-BB68-8DBEE6173C4B}"/>
                </a:ext>
              </a:extLst>
            </p:cNvPr>
            <p:cNvSpPr txBox="1">
              <a:spLocks noChangeArrowheads="1"/>
            </p:cNvSpPr>
            <p:nvPr/>
          </p:nvSpPr>
          <p:spPr bwMode="auto">
            <a:xfrm>
              <a:off x="4721005" y="1067317"/>
              <a:ext cx="2122598"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defTabSz="457200" fontAlgn="auto">
                <a:spcBef>
                  <a:spcPts val="0"/>
                </a:spcBef>
                <a:spcAft>
                  <a:spcPts val="0"/>
                </a:spcAft>
                <a:defRPr/>
              </a:pPr>
              <a:r>
                <a:rPr lang="en-US" sz="1200" b="1" dirty="0">
                  <a:solidFill>
                    <a:srgbClr val="000000"/>
                  </a:solidFill>
                  <a:latin typeface="Arial" panose="020B0604020202020204" pitchFamily="34" charset="0"/>
                  <a:ea typeface="ＭＳ Ｐゴシック"/>
                  <a:cs typeface="Arial" panose="020B0604020202020204" pitchFamily="34" charset="0"/>
                </a:rPr>
                <a:t>Polarized Electrons</a:t>
              </a:r>
            </a:p>
            <a:p>
              <a:pPr algn="ctr" defTabSz="457200" fontAlgn="auto">
                <a:spcBef>
                  <a:spcPts val="0"/>
                </a:spcBef>
                <a:spcAft>
                  <a:spcPts val="0"/>
                </a:spcAft>
                <a:defRPr/>
              </a:pPr>
              <a:r>
                <a:rPr lang="en-US" sz="1200" b="1" dirty="0">
                  <a:solidFill>
                    <a:srgbClr val="000000"/>
                  </a:solidFill>
                  <a:latin typeface="Arial" panose="020B0604020202020204" pitchFamily="34" charset="0"/>
                  <a:ea typeface="ＭＳ Ｐゴシック"/>
                  <a:cs typeface="Arial" panose="020B0604020202020204" pitchFamily="34" charset="0"/>
                </a:rPr>
                <a:t>(&lt; 10 MeV/c) strike production target</a:t>
              </a:r>
            </a:p>
          </p:txBody>
        </p:sp>
        <p:sp>
          <p:nvSpPr>
            <p:cNvPr id="21" name="Right Brace 88">
              <a:extLst>
                <a:ext uri="{FF2B5EF4-FFF2-40B4-BE49-F238E27FC236}">
                  <a16:creationId xmlns:a16="http://schemas.microsoft.com/office/drawing/2014/main" id="{3CCAD7F1-5F29-E148-8787-5FD4EFC070B7}"/>
                </a:ext>
              </a:extLst>
            </p:cNvPr>
            <p:cNvSpPr/>
            <p:nvPr/>
          </p:nvSpPr>
          <p:spPr>
            <a:xfrm rot="16200000">
              <a:off x="5612002" y="1115476"/>
              <a:ext cx="360040" cy="1656184"/>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auto">
                <a:spcBef>
                  <a:spcPts val="0"/>
                </a:spcBef>
                <a:spcAft>
                  <a:spcPts val="0"/>
                </a:spcAft>
              </a:pPr>
              <a:endParaRPr lang="en-US" sz="1800">
                <a:solidFill>
                  <a:srgbClr val="000000"/>
                </a:solidFill>
                <a:latin typeface="Arial"/>
                <a:ea typeface="ＭＳ Ｐゴシック"/>
              </a:endParaRPr>
            </a:p>
          </p:txBody>
        </p:sp>
        <p:sp>
          <p:nvSpPr>
            <p:cNvPr id="22" name="Line 54">
              <a:extLst>
                <a:ext uri="{FF2B5EF4-FFF2-40B4-BE49-F238E27FC236}">
                  <a16:creationId xmlns:a16="http://schemas.microsoft.com/office/drawing/2014/main" id="{A84E80A7-818F-8044-B14B-199E29ABD6B1}"/>
                </a:ext>
              </a:extLst>
            </p:cNvPr>
            <p:cNvSpPr>
              <a:spLocks noChangeShapeType="1"/>
            </p:cNvSpPr>
            <p:nvPr/>
          </p:nvSpPr>
          <p:spPr bwMode="auto">
            <a:xfrm flipV="1">
              <a:off x="5615373" y="2813541"/>
              <a:ext cx="213029" cy="4691"/>
            </a:xfrm>
            <a:prstGeom prst="line">
              <a:avLst/>
            </a:prstGeom>
            <a:noFill/>
            <a:ln w="9525">
              <a:solidFill>
                <a:srgbClr val="3333FF"/>
              </a:solidFill>
              <a:round/>
              <a:headEnd/>
              <a:tailEnd type="stealth"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pic>
          <p:nvPicPr>
            <p:cNvPr id="23" name="Picture 22" descr="Screen shot 2012-03-31 at 6.08.09 AM.png">
              <a:extLst>
                <a:ext uri="{FF2B5EF4-FFF2-40B4-BE49-F238E27FC236}">
                  <a16:creationId xmlns:a16="http://schemas.microsoft.com/office/drawing/2014/main" id="{F4384348-E188-454A-948A-9CEC87EFC199}"/>
                </a:ext>
              </a:extLst>
            </p:cNvPr>
            <p:cNvPicPr>
              <a:picLocks noChangeAspect="1"/>
            </p:cNvPicPr>
            <p:nvPr/>
          </p:nvPicPr>
          <p:blipFill rotWithShape="1">
            <a:blip r:embed="rId2">
              <a:extLst>
                <a:ext uri="{28A0092B-C50C-407E-A947-70E740481C1C}">
                  <a14:useLocalDpi xmlns:a14="http://schemas.microsoft.com/office/drawing/2010/main"/>
                </a:ext>
              </a:extLst>
            </a:blip>
            <a:srcRect l="25000" t="-16782" r="62058" b="-16782"/>
            <a:stretch/>
          </p:blipFill>
          <p:spPr>
            <a:xfrm>
              <a:off x="6456878" y="2118391"/>
              <a:ext cx="402336" cy="577946"/>
            </a:xfrm>
            <a:prstGeom prst="rect">
              <a:avLst/>
            </a:prstGeom>
          </p:spPr>
        </p:pic>
        <p:pic>
          <p:nvPicPr>
            <p:cNvPr id="24" name="Picture 23">
              <a:extLst>
                <a:ext uri="{FF2B5EF4-FFF2-40B4-BE49-F238E27FC236}">
                  <a16:creationId xmlns:a16="http://schemas.microsoft.com/office/drawing/2014/main" id="{FCC118E1-0CD4-B44C-B46C-5BE29F6DCDB3}"/>
                </a:ext>
              </a:extLst>
            </p:cNvPr>
            <p:cNvPicPr>
              <a:picLocks/>
            </p:cNvPicPr>
            <p:nvPr/>
          </p:nvPicPr>
          <p:blipFill>
            <a:blip r:embed="rId3"/>
            <a:stretch>
              <a:fillRect/>
            </a:stretch>
          </p:blipFill>
          <p:spPr>
            <a:xfrm>
              <a:off x="6493925" y="2592934"/>
              <a:ext cx="274320" cy="201168"/>
            </a:xfrm>
            <a:prstGeom prst="rect">
              <a:avLst/>
            </a:prstGeom>
          </p:spPr>
        </p:pic>
        <p:sp>
          <p:nvSpPr>
            <p:cNvPr id="25" name="Rectangle 26">
              <a:extLst>
                <a:ext uri="{FF2B5EF4-FFF2-40B4-BE49-F238E27FC236}">
                  <a16:creationId xmlns:a16="http://schemas.microsoft.com/office/drawing/2014/main" id="{B95E1A1B-B096-E648-9693-EDC84E652520}"/>
                </a:ext>
              </a:extLst>
            </p:cNvPr>
            <p:cNvSpPr>
              <a:spLocks noChangeArrowheads="1"/>
            </p:cNvSpPr>
            <p:nvPr/>
          </p:nvSpPr>
          <p:spPr bwMode="auto">
            <a:xfrm>
              <a:off x="6445588" y="2231294"/>
              <a:ext cx="620094" cy="880372"/>
            </a:xfrm>
            <a:prstGeom prst="rect">
              <a:avLst/>
            </a:prstGeom>
            <a:noFill/>
            <a:ln w="254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cxnSp>
          <p:nvCxnSpPr>
            <p:cNvPr id="26" name="Straight Arrow Connector 25">
              <a:extLst>
                <a:ext uri="{FF2B5EF4-FFF2-40B4-BE49-F238E27FC236}">
                  <a16:creationId xmlns:a16="http://schemas.microsoft.com/office/drawing/2014/main" id="{A6CCB827-ADDE-3149-A14B-A772AAC6E735}"/>
                </a:ext>
              </a:extLst>
            </p:cNvPr>
            <p:cNvCxnSpPr/>
            <p:nvPr/>
          </p:nvCxnSpPr>
          <p:spPr bwMode="auto">
            <a:xfrm>
              <a:off x="6768099" y="2695343"/>
              <a:ext cx="266201" cy="78581"/>
            </a:xfrm>
            <a:prstGeom prst="straightConnector1">
              <a:avLst/>
            </a:prstGeom>
            <a:solidFill>
              <a:schemeClr val="accent1"/>
            </a:solidFill>
            <a:ln w="15875" cap="flat" cmpd="sng" algn="ctr">
              <a:solidFill>
                <a:srgbClr val="1C28FF"/>
              </a:solidFill>
              <a:prstDash val="solid"/>
              <a:round/>
              <a:headEnd type="none" w="med" len="med"/>
              <a:tailEnd type="triangle"/>
            </a:ln>
            <a:effectLst/>
          </p:spPr>
        </p:cxnSp>
        <p:cxnSp>
          <p:nvCxnSpPr>
            <p:cNvPr id="27" name="Straight Arrow Connector 26">
              <a:extLst>
                <a:ext uri="{FF2B5EF4-FFF2-40B4-BE49-F238E27FC236}">
                  <a16:creationId xmlns:a16="http://schemas.microsoft.com/office/drawing/2014/main" id="{08052B88-585E-B843-8437-C917CDED87E0}"/>
                </a:ext>
              </a:extLst>
            </p:cNvPr>
            <p:cNvCxnSpPr/>
            <p:nvPr/>
          </p:nvCxnSpPr>
          <p:spPr bwMode="auto">
            <a:xfrm flipV="1">
              <a:off x="6771171" y="2648974"/>
              <a:ext cx="261938" cy="46369"/>
            </a:xfrm>
            <a:prstGeom prst="straightConnector1">
              <a:avLst/>
            </a:prstGeom>
            <a:solidFill>
              <a:schemeClr val="accent1"/>
            </a:solidFill>
            <a:ln w="15875" cap="flat" cmpd="sng" algn="ctr">
              <a:solidFill>
                <a:srgbClr val="FF0000"/>
              </a:solidFill>
              <a:prstDash val="solid"/>
              <a:round/>
              <a:headEnd type="none" w="med" len="med"/>
              <a:tailEnd type="triangle"/>
            </a:ln>
            <a:effectLst/>
          </p:spPr>
        </p:cxnSp>
        <p:sp>
          <p:nvSpPr>
            <p:cNvPr id="28" name="Text Box 89">
              <a:extLst>
                <a:ext uri="{FF2B5EF4-FFF2-40B4-BE49-F238E27FC236}">
                  <a16:creationId xmlns:a16="http://schemas.microsoft.com/office/drawing/2014/main" id="{B3CCC4D6-8738-5C41-A322-CAF5570962B7}"/>
                </a:ext>
              </a:extLst>
            </p:cNvPr>
            <p:cNvSpPr txBox="1">
              <a:spLocks noChangeArrowheads="1"/>
            </p:cNvSpPr>
            <p:nvPr/>
          </p:nvSpPr>
          <p:spPr bwMode="auto">
            <a:xfrm>
              <a:off x="6716284" y="2732201"/>
              <a:ext cx="407484" cy="36933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FF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defTabSz="457200" fontAlgn="auto">
                <a:spcBef>
                  <a:spcPts val="0"/>
                </a:spcBef>
                <a:spcAft>
                  <a:spcPts val="0"/>
                </a:spcAft>
                <a:defRPr/>
              </a:pPr>
              <a:r>
                <a:rPr lang="en-US" b="1" dirty="0">
                  <a:solidFill>
                    <a:srgbClr val="0033CC"/>
                  </a:solidFill>
                  <a:latin typeface="Arial" panose="020B0604020202020204" pitchFamily="34" charset="0"/>
                  <a:ea typeface="ＭＳ Ｐゴシック"/>
                  <a:cs typeface="Arial" panose="020B0604020202020204" pitchFamily="34" charset="0"/>
                </a:rPr>
                <a:t>e</a:t>
              </a:r>
              <a:r>
                <a:rPr lang="en-US" b="1" baseline="30000" dirty="0">
                  <a:solidFill>
                    <a:srgbClr val="0033CC"/>
                  </a:solidFill>
                  <a:latin typeface="Comic Sans MS"/>
                  <a:ea typeface="ＭＳ Ｐゴシック"/>
                  <a:cs typeface="Comic Sans MS"/>
                </a:rPr>
                <a:t>-</a:t>
              </a:r>
            </a:p>
          </p:txBody>
        </p:sp>
        <p:sp>
          <p:nvSpPr>
            <p:cNvPr id="29" name="Text Box 89">
              <a:extLst>
                <a:ext uri="{FF2B5EF4-FFF2-40B4-BE49-F238E27FC236}">
                  <a16:creationId xmlns:a16="http://schemas.microsoft.com/office/drawing/2014/main" id="{DC26A21A-08FC-1941-A513-2FFB2C55D8C3}"/>
                </a:ext>
              </a:extLst>
            </p:cNvPr>
            <p:cNvSpPr txBox="1">
              <a:spLocks noChangeArrowheads="1"/>
            </p:cNvSpPr>
            <p:nvPr/>
          </p:nvSpPr>
          <p:spPr bwMode="auto">
            <a:xfrm>
              <a:off x="6717460" y="2347604"/>
              <a:ext cx="407484" cy="36933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FF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defTabSz="457200" fontAlgn="auto">
                <a:spcBef>
                  <a:spcPts val="0"/>
                </a:spcBef>
                <a:spcAft>
                  <a:spcPts val="0"/>
                </a:spcAft>
                <a:defRPr/>
              </a:pPr>
              <a:r>
                <a:rPr lang="en-US" b="1" dirty="0">
                  <a:solidFill>
                    <a:srgbClr val="FF0000"/>
                  </a:solidFill>
                  <a:latin typeface="Arial" panose="020B0604020202020204" pitchFamily="34" charset="0"/>
                  <a:ea typeface="ＭＳ Ｐゴシック"/>
                  <a:cs typeface="Arial" panose="020B0604020202020204" pitchFamily="34" charset="0"/>
                </a:rPr>
                <a:t>e</a:t>
              </a:r>
              <a:r>
                <a:rPr lang="en-US" b="1" baseline="30000" dirty="0">
                  <a:solidFill>
                    <a:srgbClr val="FF0000"/>
                  </a:solidFill>
                  <a:latin typeface="Comic Sans MS"/>
                  <a:ea typeface="ＭＳ Ｐゴシック"/>
                  <a:cs typeface="Comic Sans MS"/>
                </a:rPr>
                <a:t>+</a:t>
              </a:r>
            </a:p>
          </p:txBody>
        </p:sp>
        <p:sp>
          <p:nvSpPr>
            <p:cNvPr id="30" name="Line 54">
              <a:extLst>
                <a:ext uri="{FF2B5EF4-FFF2-40B4-BE49-F238E27FC236}">
                  <a16:creationId xmlns:a16="http://schemas.microsoft.com/office/drawing/2014/main" id="{D7E4B592-7EE3-054C-BD15-D8302B8E053C}"/>
                </a:ext>
              </a:extLst>
            </p:cNvPr>
            <p:cNvSpPr>
              <a:spLocks noChangeShapeType="1"/>
            </p:cNvSpPr>
            <p:nvPr/>
          </p:nvSpPr>
          <p:spPr bwMode="auto">
            <a:xfrm flipV="1">
              <a:off x="6783622" y="2844816"/>
              <a:ext cx="213029" cy="4691"/>
            </a:xfrm>
            <a:prstGeom prst="line">
              <a:avLst/>
            </a:prstGeom>
            <a:noFill/>
            <a:ln w="9525">
              <a:solidFill>
                <a:srgbClr val="3333FF"/>
              </a:solidFill>
              <a:round/>
              <a:headEnd/>
              <a:tailEnd type="stealth"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31" name="Line 54">
              <a:extLst>
                <a:ext uri="{FF2B5EF4-FFF2-40B4-BE49-F238E27FC236}">
                  <a16:creationId xmlns:a16="http://schemas.microsoft.com/office/drawing/2014/main" id="{42543267-C240-F44A-B43E-EF5472B22241}"/>
                </a:ext>
              </a:extLst>
            </p:cNvPr>
            <p:cNvSpPr>
              <a:spLocks noChangeShapeType="1"/>
            </p:cNvSpPr>
            <p:nvPr/>
          </p:nvSpPr>
          <p:spPr bwMode="auto">
            <a:xfrm flipV="1">
              <a:off x="6784804" y="2436410"/>
              <a:ext cx="213029" cy="4691"/>
            </a:xfrm>
            <a:prstGeom prst="line">
              <a:avLst/>
            </a:prstGeom>
            <a:noFill/>
            <a:ln w="9525">
              <a:solidFill>
                <a:srgbClr val="FF0000"/>
              </a:solidFill>
              <a:round/>
              <a:headEnd/>
              <a:tailEnd type="stealth"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grpSp>
      <p:grpSp>
        <p:nvGrpSpPr>
          <p:cNvPr id="32" name="Group 31">
            <a:extLst>
              <a:ext uri="{FF2B5EF4-FFF2-40B4-BE49-F238E27FC236}">
                <a16:creationId xmlns:a16="http://schemas.microsoft.com/office/drawing/2014/main" id="{D5D83E1B-4BE3-ED46-9CA7-FFE39DC04064}"/>
              </a:ext>
            </a:extLst>
          </p:cNvPr>
          <p:cNvGrpSpPr/>
          <p:nvPr/>
        </p:nvGrpSpPr>
        <p:grpSpPr>
          <a:xfrm>
            <a:off x="260005" y="3472487"/>
            <a:ext cx="3327400" cy="1892826"/>
            <a:chOff x="4314962" y="3456432"/>
            <a:chExt cx="3327400" cy="1892826"/>
          </a:xfrm>
        </p:grpSpPr>
        <p:sp>
          <p:nvSpPr>
            <p:cNvPr id="33" name="Rectangle 32">
              <a:extLst>
                <a:ext uri="{FF2B5EF4-FFF2-40B4-BE49-F238E27FC236}">
                  <a16:creationId xmlns:a16="http://schemas.microsoft.com/office/drawing/2014/main" id="{468E9B5C-4AE9-B144-96E7-1CCDDECA6CAB}"/>
                </a:ext>
              </a:extLst>
            </p:cNvPr>
            <p:cNvSpPr/>
            <p:nvPr/>
          </p:nvSpPr>
          <p:spPr>
            <a:xfrm>
              <a:off x="4314962" y="3456432"/>
              <a:ext cx="3327400" cy="1892826"/>
            </a:xfrm>
            <a:prstGeom prst="rect">
              <a:avLst/>
            </a:prstGeom>
            <a:solidFill>
              <a:schemeClr val="bg1">
                <a:alpha val="0"/>
              </a:schemeClr>
            </a:solidFill>
          </p:spPr>
          <p:txBody>
            <a:bodyPr wrap="square">
              <a:spAutoFit/>
            </a:bodyPr>
            <a:lstStyle/>
            <a:p>
              <a:pPr algn="ctr" defTabSz="457200" fontAlgn="auto">
                <a:spcBef>
                  <a:spcPts val="0"/>
                </a:spcBef>
                <a:spcAft>
                  <a:spcPts val="0"/>
                </a:spcAft>
                <a:buClr>
                  <a:srgbClr val="FF0000"/>
                </a:buClr>
                <a:defRPr/>
              </a:pPr>
              <a:r>
                <a:rPr lang="en-US" b="1" dirty="0">
                  <a:solidFill>
                    <a:srgbClr val="FF0000"/>
                  </a:solidFill>
                  <a:latin typeface="Arial" panose="020B0604020202020204" pitchFamily="34" charset="0"/>
                  <a:ea typeface="ＭＳ Ｐゴシック"/>
                  <a:cs typeface="Arial" panose="020B0604020202020204" pitchFamily="34" charset="0"/>
                </a:rPr>
                <a:t>2. </a:t>
              </a:r>
              <a:r>
                <a:rPr lang="fr-FR" b="1" dirty="0">
                  <a:solidFill>
                    <a:srgbClr val="FF0000"/>
                  </a:solidFill>
                  <a:latin typeface="Arial" panose="020B0604020202020204" pitchFamily="34" charset="0"/>
                  <a:ea typeface="ＭＳ Ｐゴシック"/>
                  <a:cs typeface="Arial" panose="020B0604020202020204" pitchFamily="34" charset="0"/>
                </a:rPr>
                <a:t>PAIR PRODUCTION</a:t>
              </a:r>
            </a:p>
            <a:p>
              <a:pPr algn="ctr" defTabSz="457200" fontAlgn="auto">
                <a:spcBef>
                  <a:spcPts val="0"/>
                </a:spcBef>
                <a:spcAft>
                  <a:spcPts val="0"/>
                </a:spcAft>
                <a:buClr>
                  <a:srgbClr val="FF0000"/>
                </a:buClr>
                <a:defRPr/>
              </a:pPr>
              <a:endParaRPr lang="en-US" sz="900" b="1" dirty="0">
                <a:solidFill>
                  <a:srgbClr val="3333FF"/>
                </a:solidFill>
                <a:latin typeface="Arial" panose="020B0604020202020204" pitchFamily="34" charset="0"/>
                <a:ea typeface="ＭＳ Ｐゴシック"/>
                <a:cs typeface="Arial" panose="020B0604020202020204" pitchFamily="34" charset="0"/>
              </a:endParaRPr>
            </a:p>
            <a:p>
              <a:pPr algn="ctr" defTabSz="457200" fontAlgn="auto">
                <a:spcBef>
                  <a:spcPts val="0"/>
                </a:spcBef>
                <a:spcAft>
                  <a:spcPts val="0"/>
                </a:spcAft>
                <a:buClr>
                  <a:srgbClr val="FF0000"/>
                </a:buClr>
                <a:defRPr/>
              </a:pPr>
              <a:r>
                <a:rPr lang="en-US" dirty="0">
                  <a:latin typeface="Arial" panose="020B0604020202020204" pitchFamily="34" charset="0"/>
                  <a:ea typeface="ＭＳ Ｐゴシック"/>
                  <a:cs typeface="Arial" panose="020B0604020202020204" pitchFamily="34" charset="0"/>
                </a:rPr>
                <a:t>In the </a:t>
              </a:r>
              <a:r>
                <a:rPr lang="en-US" dirty="0">
                  <a:solidFill>
                    <a:srgbClr val="008000"/>
                  </a:solidFill>
                  <a:latin typeface="Arial" panose="020B0604020202020204" pitchFamily="34" charset="0"/>
                  <a:ea typeface="ＭＳ Ｐゴシック"/>
                  <a:cs typeface="Arial" panose="020B0604020202020204" pitchFamily="34" charset="0"/>
                </a:rPr>
                <a:t>same target</a:t>
              </a:r>
              <a:r>
                <a:rPr lang="en-US" dirty="0">
                  <a:latin typeface="Arial" panose="020B0604020202020204" pitchFamily="34" charset="0"/>
                  <a:ea typeface="ＭＳ Ｐゴシック"/>
                  <a:cs typeface="Arial" panose="020B0604020202020204" pitchFamily="34" charset="0"/>
                </a:rPr>
                <a:t>,</a:t>
              </a:r>
              <a:r>
                <a:rPr lang="en-US" dirty="0">
                  <a:latin typeface="Symbol" panose="05050102010706020507" pitchFamily="18" charset="2"/>
                  <a:ea typeface="ＭＳ Ｐゴシック"/>
                  <a:cs typeface="Arial" panose="020B0604020202020204" pitchFamily="34" charset="0"/>
                </a:rPr>
                <a:t> </a:t>
              </a:r>
              <a:r>
                <a:rPr lang="en-US" b="1" dirty="0">
                  <a:solidFill>
                    <a:srgbClr val="008000"/>
                  </a:solidFill>
                  <a:latin typeface="Symbol" panose="05050102010706020507" pitchFamily="18" charset="2"/>
                  <a:ea typeface="ＭＳ Ｐゴシック"/>
                  <a:cs typeface="Arial" panose="020B0604020202020204" pitchFamily="34" charset="0"/>
                </a:rPr>
                <a:t>g</a:t>
              </a:r>
              <a:r>
                <a:rPr lang="en-US" dirty="0">
                  <a:solidFill>
                    <a:srgbClr val="000000"/>
                  </a:solidFill>
                  <a:latin typeface="Symbol" panose="05050102010706020507" pitchFamily="18" charset="2"/>
                  <a:ea typeface="ＭＳ Ｐゴシック"/>
                  <a:cs typeface="Arial" panose="020B0604020202020204" pitchFamily="34" charset="0"/>
                </a:rPr>
                <a:t> </a:t>
              </a:r>
              <a:r>
                <a:rPr lang="en-US" dirty="0">
                  <a:solidFill>
                    <a:srgbClr val="000000"/>
                  </a:solidFill>
                  <a:latin typeface="Arial" panose="020B0604020202020204" pitchFamily="34" charset="0"/>
                  <a:ea typeface="ＭＳ Ｐゴシック"/>
                  <a:cs typeface="Arial" panose="020B0604020202020204" pitchFamily="34" charset="0"/>
                </a:rPr>
                <a:t>produce </a:t>
              </a:r>
              <a:r>
                <a:rPr lang="en-US" b="1" dirty="0" err="1">
                  <a:solidFill>
                    <a:srgbClr val="FF0000"/>
                  </a:solidFill>
                  <a:latin typeface="Arial" panose="020B0604020202020204" pitchFamily="34" charset="0"/>
                  <a:ea typeface="ＭＳ Ｐゴシック"/>
                  <a:cs typeface="Arial" panose="020B0604020202020204" pitchFamily="34" charset="0"/>
                </a:rPr>
                <a:t>e</a:t>
              </a:r>
              <a:r>
                <a:rPr lang="en-US" b="1" baseline="30000" dirty="0" err="1">
                  <a:solidFill>
                    <a:srgbClr val="FF0000"/>
                  </a:solidFill>
                  <a:latin typeface="Arial" panose="020B0604020202020204" pitchFamily="34" charset="0"/>
                  <a:ea typeface="ＭＳ Ｐゴシック"/>
                  <a:cs typeface="Arial" panose="020B0604020202020204" pitchFamily="34" charset="0"/>
                </a:rPr>
                <a:t>+</a:t>
              </a:r>
              <a:r>
                <a:rPr lang="en-US" dirty="0" err="1">
                  <a:solidFill>
                    <a:srgbClr val="1C28FF"/>
                  </a:solidFill>
                  <a:latin typeface="Arial" panose="020B0604020202020204" pitchFamily="34" charset="0"/>
                  <a:ea typeface="ＭＳ Ｐゴシック"/>
                  <a:cs typeface="Arial" panose="020B0604020202020204" pitchFamily="34" charset="0"/>
                </a:rPr>
                <a:t>e</a:t>
              </a:r>
              <a:r>
                <a:rPr lang="en-US" baseline="30000" dirty="0">
                  <a:solidFill>
                    <a:srgbClr val="000000"/>
                  </a:solidFill>
                  <a:latin typeface="Arial" panose="020B0604020202020204" pitchFamily="34" charset="0"/>
                  <a:ea typeface="ＭＳ Ｐゴシック"/>
                  <a:cs typeface="Arial" panose="020B0604020202020204" pitchFamily="34" charset="0"/>
                </a:rPr>
                <a:t>-</a:t>
              </a:r>
              <a:r>
                <a:rPr lang="en-US" dirty="0">
                  <a:solidFill>
                    <a:srgbClr val="000000"/>
                  </a:solidFill>
                  <a:latin typeface="Arial" panose="020B0604020202020204" pitchFamily="34" charset="0"/>
                  <a:ea typeface="ＭＳ Ｐゴシック"/>
                  <a:cs typeface="Arial" panose="020B0604020202020204" pitchFamily="34" charset="0"/>
                </a:rPr>
                <a:t> pairs and transfer </a:t>
              </a:r>
              <a:r>
                <a:rPr lang="en-US" b="1" dirty="0" err="1">
                  <a:solidFill>
                    <a:srgbClr val="008000"/>
                  </a:solidFill>
                  <a:latin typeface="Arial" panose="020B0604020202020204" pitchFamily="34" charset="0"/>
                  <a:ea typeface="ＭＳ Ｐゴシック"/>
                  <a:cs typeface="Arial" panose="020B0604020202020204" pitchFamily="34" charset="0"/>
                </a:rPr>
                <a:t>P</a:t>
              </a:r>
              <a:r>
                <a:rPr lang="en-US" b="1" dirty="0" err="1">
                  <a:solidFill>
                    <a:srgbClr val="008000"/>
                  </a:solidFill>
                  <a:latin typeface="Symbol" panose="05050102010706020507" pitchFamily="18" charset="2"/>
                  <a:ea typeface="ＭＳ Ｐゴシック"/>
                  <a:cs typeface="Arial" panose="020B0604020202020204" pitchFamily="34" charset="0"/>
                </a:rPr>
                <a:t>g</a:t>
              </a:r>
              <a:r>
                <a:rPr lang="en-US" dirty="0">
                  <a:solidFill>
                    <a:srgbClr val="000000"/>
                  </a:solidFill>
                  <a:latin typeface="Arial" panose="020B0604020202020204" pitchFamily="34" charset="0"/>
                  <a:ea typeface="ＭＳ Ｐゴシック"/>
                  <a:cs typeface="Arial" panose="020B0604020202020204" pitchFamily="34" charset="0"/>
                </a:rPr>
                <a:t> into longitudinal (</a:t>
              </a:r>
              <a:r>
                <a:rPr lang="en-US" b="1" dirty="0" err="1">
                  <a:solidFill>
                    <a:srgbClr val="FF0000"/>
                  </a:solidFill>
                  <a:latin typeface="Arial" panose="020B0604020202020204" pitchFamily="34" charset="0"/>
                  <a:ea typeface="ＭＳ Ｐゴシック"/>
                  <a:cs typeface="Arial" panose="020B0604020202020204" pitchFamily="34" charset="0"/>
                </a:rPr>
                <a:t>P</a:t>
              </a:r>
              <a:r>
                <a:rPr lang="en-US" b="1" baseline="-25000" dirty="0" err="1">
                  <a:solidFill>
                    <a:srgbClr val="FF0000"/>
                  </a:solidFill>
                  <a:latin typeface="Arial" panose="020B0604020202020204" pitchFamily="34" charset="0"/>
                  <a:ea typeface="ＭＳ Ｐゴシック"/>
                  <a:cs typeface="Arial" panose="020B0604020202020204" pitchFamily="34" charset="0"/>
                </a:rPr>
                <a:t>e</a:t>
              </a:r>
              <a:r>
                <a:rPr lang="en-US" b="1" baseline="-25000" dirty="0">
                  <a:solidFill>
                    <a:srgbClr val="FF0000"/>
                  </a:solidFill>
                  <a:latin typeface="Arial" panose="020B0604020202020204" pitchFamily="34" charset="0"/>
                  <a:ea typeface="ＭＳ Ｐゴシック"/>
                  <a:cs typeface="Arial" panose="020B0604020202020204" pitchFamily="34" charset="0"/>
                </a:rPr>
                <a:t>+</a:t>
              </a:r>
              <a:r>
                <a:rPr lang="en-US" dirty="0">
                  <a:solidFill>
                    <a:srgbClr val="000000"/>
                  </a:solidFill>
                  <a:latin typeface="Arial" panose="020B0604020202020204" pitchFamily="34" charset="0"/>
                  <a:ea typeface="ＭＳ Ｐゴシック"/>
                  <a:cs typeface="Arial" panose="020B0604020202020204" pitchFamily="34" charset="0"/>
                </a:rPr>
                <a:t>) and transverse polarization averages to zero</a:t>
              </a:r>
            </a:p>
          </p:txBody>
        </p:sp>
        <p:sp>
          <p:nvSpPr>
            <p:cNvPr id="34" name="Line 54">
              <a:extLst>
                <a:ext uri="{FF2B5EF4-FFF2-40B4-BE49-F238E27FC236}">
                  <a16:creationId xmlns:a16="http://schemas.microsoft.com/office/drawing/2014/main" id="{4A629EB9-342E-F442-889D-B9DFD557508C}"/>
                </a:ext>
              </a:extLst>
            </p:cNvPr>
            <p:cNvSpPr>
              <a:spLocks noChangeShapeType="1"/>
            </p:cNvSpPr>
            <p:nvPr/>
          </p:nvSpPr>
          <p:spPr bwMode="auto">
            <a:xfrm flipV="1">
              <a:off x="4715050" y="4226553"/>
              <a:ext cx="213029" cy="0"/>
            </a:xfrm>
            <a:prstGeom prst="line">
              <a:avLst/>
            </a:prstGeom>
            <a:noFill/>
            <a:ln w="9525">
              <a:solidFill>
                <a:srgbClr val="3333FF"/>
              </a:solidFill>
              <a:round/>
              <a:headEnd/>
              <a:tailEnd type="stealth"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35" name="Line 54">
              <a:extLst>
                <a:ext uri="{FF2B5EF4-FFF2-40B4-BE49-F238E27FC236}">
                  <a16:creationId xmlns:a16="http://schemas.microsoft.com/office/drawing/2014/main" id="{8BE3F817-939D-C040-91AE-5C4C6C8BE724}"/>
                </a:ext>
              </a:extLst>
            </p:cNvPr>
            <p:cNvSpPr>
              <a:spLocks noChangeShapeType="1"/>
            </p:cNvSpPr>
            <p:nvPr/>
          </p:nvSpPr>
          <p:spPr bwMode="auto">
            <a:xfrm flipV="1">
              <a:off x="4467771" y="4221338"/>
              <a:ext cx="213029" cy="0"/>
            </a:xfrm>
            <a:prstGeom prst="line">
              <a:avLst/>
            </a:prstGeom>
            <a:noFill/>
            <a:ln w="9525">
              <a:solidFill>
                <a:srgbClr val="FF0000"/>
              </a:solidFill>
              <a:round/>
              <a:headEnd/>
              <a:tailEnd type="stealth"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grpSp>
      <p:sp>
        <p:nvSpPr>
          <p:cNvPr id="36" name="Rectangle 35">
            <a:extLst>
              <a:ext uri="{FF2B5EF4-FFF2-40B4-BE49-F238E27FC236}">
                <a16:creationId xmlns:a16="http://schemas.microsoft.com/office/drawing/2014/main" id="{6A3BD4FE-165E-FA42-8182-0D0D9A3F7CC4}"/>
              </a:ext>
            </a:extLst>
          </p:cNvPr>
          <p:cNvSpPr/>
          <p:nvPr/>
        </p:nvSpPr>
        <p:spPr>
          <a:xfrm>
            <a:off x="3098263" y="4959167"/>
            <a:ext cx="3327400" cy="1338828"/>
          </a:xfrm>
          <a:prstGeom prst="rect">
            <a:avLst/>
          </a:prstGeom>
          <a:solidFill>
            <a:schemeClr val="bg1">
              <a:alpha val="0"/>
            </a:schemeClr>
          </a:solidFill>
        </p:spPr>
        <p:txBody>
          <a:bodyPr wrap="square">
            <a:spAutoFit/>
          </a:bodyPr>
          <a:lstStyle/>
          <a:p>
            <a:pPr algn="ctr" defTabSz="457200" fontAlgn="auto">
              <a:spcBef>
                <a:spcPts val="0"/>
              </a:spcBef>
              <a:spcAft>
                <a:spcPts val="0"/>
              </a:spcAft>
              <a:buClr>
                <a:srgbClr val="FF0000"/>
              </a:buClr>
              <a:defRPr/>
            </a:pPr>
            <a:r>
              <a:rPr lang="en-US" b="1" dirty="0">
                <a:solidFill>
                  <a:srgbClr val="FF0000"/>
                </a:solidFill>
                <a:latin typeface="Arial" panose="020B0604020202020204" pitchFamily="34" charset="0"/>
                <a:ea typeface="ＭＳ Ｐゴシック"/>
                <a:cs typeface="Arial" panose="020B0604020202020204" pitchFamily="34" charset="0"/>
              </a:rPr>
              <a:t>3. </a:t>
            </a:r>
            <a:r>
              <a:rPr lang="fr-FR" b="1" dirty="0">
                <a:solidFill>
                  <a:srgbClr val="FF0000"/>
                </a:solidFill>
                <a:latin typeface="Arial" panose="020B0604020202020204" pitchFamily="34" charset="0"/>
                <a:ea typeface="ＭＳ Ｐゴシック"/>
                <a:cs typeface="Arial" panose="020B0604020202020204" pitchFamily="34" charset="0"/>
              </a:rPr>
              <a:t>Phase </a:t>
            </a:r>
            <a:r>
              <a:rPr lang="fr-FR" b="1" dirty="0" err="1">
                <a:solidFill>
                  <a:srgbClr val="FF0000"/>
                </a:solidFill>
                <a:latin typeface="Arial" panose="020B0604020202020204" pitchFamily="34" charset="0"/>
                <a:ea typeface="ＭＳ Ｐゴシック"/>
                <a:cs typeface="Arial" panose="020B0604020202020204" pitchFamily="34" charset="0"/>
              </a:rPr>
              <a:t>Space</a:t>
            </a:r>
            <a:r>
              <a:rPr lang="fr-FR" b="1" dirty="0">
                <a:solidFill>
                  <a:srgbClr val="FF0000"/>
                </a:solidFill>
                <a:latin typeface="Arial" panose="020B0604020202020204" pitchFamily="34" charset="0"/>
                <a:ea typeface="ＭＳ Ｐゴシック"/>
                <a:cs typeface="Arial" panose="020B0604020202020204" pitchFamily="34" charset="0"/>
              </a:rPr>
              <a:t> </a:t>
            </a:r>
            <a:r>
              <a:rPr lang="fr-FR" b="1" dirty="0" err="1">
                <a:solidFill>
                  <a:srgbClr val="FF0000"/>
                </a:solidFill>
                <a:latin typeface="Arial" panose="020B0604020202020204" pitchFamily="34" charset="0"/>
                <a:ea typeface="ＭＳ Ｐゴシック"/>
                <a:cs typeface="Arial" panose="020B0604020202020204" pitchFamily="34" charset="0"/>
              </a:rPr>
              <a:t>Definition</a:t>
            </a:r>
            <a:endParaRPr lang="fr-FR" b="1" dirty="0">
              <a:solidFill>
                <a:srgbClr val="FF0000"/>
              </a:solidFill>
              <a:latin typeface="Arial" panose="020B0604020202020204" pitchFamily="34" charset="0"/>
              <a:ea typeface="ＭＳ Ｐゴシック"/>
              <a:cs typeface="Arial" panose="020B0604020202020204" pitchFamily="34" charset="0"/>
            </a:endParaRPr>
          </a:p>
          <a:p>
            <a:pPr algn="ctr" defTabSz="457200" fontAlgn="auto">
              <a:spcBef>
                <a:spcPts val="0"/>
              </a:spcBef>
              <a:spcAft>
                <a:spcPts val="0"/>
              </a:spcAft>
              <a:buClr>
                <a:srgbClr val="FF0000"/>
              </a:buClr>
              <a:defRPr/>
            </a:pPr>
            <a:endParaRPr lang="fr-FR" sz="900" b="1" dirty="0">
              <a:solidFill>
                <a:srgbClr val="FF0000"/>
              </a:solidFill>
              <a:latin typeface="Arial" panose="020B0604020202020204" pitchFamily="34" charset="0"/>
              <a:ea typeface="ＭＳ Ｐゴシック"/>
              <a:cs typeface="Arial" panose="020B0604020202020204" pitchFamily="34" charset="0"/>
            </a:endParaRPr>
          </a:p>
          <a:p>
            <a:pPr algn="ctr" defTabSz="457200" fontAlgn="auto">
              <a:spcBef>
                <a:spcPts val="0"/>
              </a:spcBef>
              <a:spcAft>
                <a:spcPts val="0"/>
              </a:spcAft>
              <a:buClr>
                <a:srgbClr val="FF0000"/>
              </a:buClr>
              <a:defRPr/>
            </a:pPr>
            <a:r>
              <a:rPr lang="en-US" dirty="0">
                <a:latin typeface="Arial" panose="020B0604020202020204" pitchFamily="34" charset="0"/>
                <a:ea typeface="ＭＳ Ｐゴシック"/>
                <a:cs typeface="Arial" panose="020B0604020202020204" pitchFamily="34" charset="0"/>
              </a:rPr>
              <a:t>The emittance of the positron beam is defined by slits and magnetic fields</a:t>
            </a:r>
            <a:endParaRPr lang="en-US" dirty="0">
              <a:solidFill>
                <a:srgbClr val="000000"/>
              </a:solidFill>
              <a:latin typeface="Arial" panose="020B0604020202020204" pitchFamily="34" charset="0"/>
              <a:ea typeface="ＭＳ Ｐゴシック"/>
              <a:cs typeface="Arial" panose="020B0604020202020204" pitchFamily="34" charset="0"/>
            </a:endParaRPr>
          </a:p>
        </p:txBody>
      </p:sp>
      <p:grpSp>
        <p:nvGrpSpPr>
          <p:cNvPr id="37" name="Grouper 344">
            <a:extLst>
              <a:ext uri="{FF2B5EF4-FFF2-40B4-BE49-F238E27FC236}">
                <a16:creationId xmlns:a16="http://schemas.microsoft.com/office/drawing/2014/main" id="{AD16EBBC-CF1B-9941-A19A-E1078DF8BA47}"/>
              </a:ext>
            </a:extLst>
          </p:cNvPr>
          <p:cNvGrpSpPr/>
          <p:nvPr/>
        </p:nvGrpSpPr>
        <p:grpSpPr>
          <a:xfrm>
            <a:off x="3045255" y="1083372"/>
            <a:ext cx="2836862" cy="3782531"/>
            <a:chOff x="2837523" y="1646791"/>
            <a:chExt cx="2836862" cy="3782531"/>
          </a:xfrm>
        </p:grpSpPr>
        <p:grpSp>
          <p:nvGrpSpPr>
            <p:cNvPr id="38" name="Grouper 345">
              <a:extLst>
                <a:ext uri="{FF2B5EF4-FFF2-40B4-BE49-F238E27FC236}">
                  <a16:creationId xmlns:a16="http://schemas.microsoft.com/office/drawing/2014/main" id="{FE57A705-3C1C-724B-8178-0A08785A2CB7}"/>
                </a:ext>
              </a:extLst>
            </p:cNvPr>
            <p:cNvGrpSpPr/>
            <p:nvPr/>
          </p:nvGrpSpPr>
          <p:grpSpPr>
            <a:xfrm>
              <a:off x="2898979" y="1646791"/>
              <a:ext cx="2775406" cy="3782531"/>
              <a:chOff x="2898979" y="1646791"/>
              <a:chExt cx="2775406" cy="3782531"/>
            </a:xfrm>
          </p:grpSpPr>
          <p:sp>
            <p:nvSpPr>
              <p:cNvPr id="42" name="Secteurs 349">
                <a:extLst>
                  <a:ext uri="{FF2B5EF4-FFF2-40B4-BE49-F238E27FC236}">
                    <a16:creationId xmlns:a16="http://schemas.microsoft.com/office/drawing/2014/main" id="{485EFC89-953F-9240-89C1-467EAEB8566B}"/>
                  </a:ext>
                </a:extLst>
              </p:cNvPr>
              <p:cNvSpPr>
                <a:spLocks/>
              </p:cNvSpPr>
              <p:nvPr/>
            </p:nvSpPr>
            <p:spPr>
              <a:xfrm rot="5400000">
                <a:off x="2993600" y="2881880"/>
                <a:ext cx="1440000" cy="1440000"/>
              </a:xfrm>
              <a:prstGeom prst="pie">
                <a:avLst>
                  <a:gd name="adj1" fmla="val 10813782"/>
                  <a:gd name="adj2" fmla="val 16200000"/>
                </a:avLst>
              </a:prstGeom>
              <a:solidFill>
                <a:srgbClr val="00CC66"/>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3" name="Secteurs 350">
                <a:extLst>
                  <a:ext uri="{FF2B5EF4-FFF2-40B4-BE49-F238E27FC236}">
                    <a16:creationId xmlns:a16="http://schemas.microsoft.com/office/drawing/2014/main" id="{C66FC382-A24A-1E4C-A7EA-94B0942A7802}"/>
                  </a:ext>
                </a:extLst>
              </p:cNvPr>
              <p:cNvSpPr>
                <a:spLocks/>
              </p:cNvSpPr>
              <p:nvPr/>
            </p:nvSpPr>
            <p:spPr>
              <a:xfrm rot="16200000">
                <a:off x="3722320" y="3924417"/>
                <a:ext cx="1440000" cy="1440000"/>
              </a:xfrm>
              <a:prstGeom prst="pie">
                <a:avLst>
                  <a:gd name="adj1" fmla="val 10813782"/>
                  <a:gd name="adj2" fmla="val 16200000"/>
                </a:avLst>
              </a:prstGeom>
              <a:solidFill>
                <a:srgbClr val="00CC66"/>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4" name="Line 11">
                <a:extLst>
                  <a:ext uri="{FF2B5EF4-FFF2-40B4-BE49-F238E27FC236}">
                    <a16:creationId xmlns:a16="http://schemas.microsoft.com/office/drawing/2014/main" id="{7F47FC2E-9C62-7444-8D0E-E7D8FB93F67D}"/>
                  </a:ext>
                </a:extLst>
              </p:cNvPr>
              <p:cNvSpPr>
                <a:spLocks noChangeShapeType="1"/>
              </p:cNvSpPr>
              <p:nvPr/>
            </p:nvSpPr>
            <p:spPr bwMode="auto">
              <a:xfrm>
                <a:off x="3716998" y="2880247"/>
                <a:ext cx="0" cy="720725"/>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45" name="Line 33">
                <a:extLst>
                  <a:ext uri="{FF2B5EF4-FFF2-40B4-BE49-F238E27FC236}">
                    <a16:creationId xmlns:a16="http://schemas.microsoft.com/office/drawing/2014/main" id="{D36E190D-9C29-F648-8BF9-6E38B432BE3D}"/>
                  </a:ext>
                </a:extLst>
              </p:cNvPr>
              <p:cNvSpPr>
                <a:spLocks noChangeShapeType="1"/>
              </p:cNvSpPr>
              <p:nvPr/>
            </p:nvSpPr>
            <p:spPr bwMode="auto">
              <a:xfrm>
                <a:off x="3283610" y="2943747"/>
                <a:ext cx="287338"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46" name="Line 34">
                <a:extLst>
                  <a:ext uri="{FF2B5EF4-FFF2-40B4-BE49-F238E27FC236}">
                    <a16:creationId xmlns:a16="http://schemas.microsoft.com/office/drawing/2014/main" id="{D22F8690-4492-C240-A39C-B1495838571D}"/>
                  </a:ext>
                </a:extLst>
              </p:cNvPr>
              <p:cNvSpPr>
                <a:spLocks noChangeShapeType="1"/>
              </p:cNvSpPr>
              <p:nvPr/>
            </p:nvSpPr>
            <p:spPr bwMode="auto">
              <a:xfrm>
                <a:off x="3282023" y="3529534"/>
                <a:ext cx="287337"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47" name="Line 38">
                <a:extLst>
                  <a:ext uri="{FF2B5EF4-FFF2-40B4-BE49-F238E27FC236}">
                    <a16:creationId xmlns:a16="http://schemas.microsoft.com/office/drawing/2014/main" id="{04983413-3A85-5248-8A72-BDEE90793ED9}"/>
                  </a:ext>
                </a:extLst>
              </p:cNvPr>
              <p:cNvSpPr>
                <a:spLocks noChangeShapeType="1"/>
              </p:cNvSpPr>
              <p:nvPr/>
            </p:nvSpPr>
            <p:spPr bwMode="auto">
              <a:xfrm>
                <a:off x="5098123" y="4932884"/>
                <a:ext cx="576262" cy="71438"/>
              </a:xfrm>
              <a:prstGeom prst="line">
                <a:avLst/>
              </a:prstGeom>
              <a:noFill/>
              <a:ln w="22225">
                <a:solidFill>
                  <a:srgbClr val="FF0000"/>
                </a:solidFill>
                <a:round/>
                <a:headEnd/>
                <a:tailEnd type="stealth"/>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48" name="Text Box 45">
                <a:extLst>
                  <a:ext uri="{FF2B5EF4-FFF2-40B4-BE49-F238E27FC236}">
                    <a16:creationId xmlns:a16="http://schemas.microsoft.com/office/drawing/2014/main" id="{4F2C2D82-D5CB-C543-8ED8-6716487151CE}"/>
                  </a:ext>
                </a:extLst>
              </p:cNvPr>
              <p:cNvSpPr txBox="1">
                <a:spLocks noChangeArrowheads="1"/>
              </p:cNvSpPr>
              <p:nvPr/>
            </p:nvSpPr>
            <p:spPr bwMode="auto">
              <a:xfrm>
                <a:off x="3064535" y="2586742"/>
                <a:ext cx="423514"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457200" fontAlgn="auto">
                  <a:spcBef>
                    <a:spcPts val="0"/>
                  </a:spcBef>
                  <a:spcAft>
                    <a:spcPts val="0"/>
                  </a:spcAft>
                  <a:defRPr/>
                </a:pPr>
                <a:r>
                  <a:rPr lang="en-US" b="1" dirty="0">
                    <a:solidFill>
                      <a:srgbClr val="000000"/>
                    </a:solidFill>
                    <a:latin typeface="Arial" panose="020B0604020202020204" pitchFamily="34" charset="0"/>
                    <a:ea typeface="ＭＳ Ｐゴシック"/>
                    <a:cs typeface="Arial" panose="020B0604020202020204" pitchFamily="34" charset="0"/>
                  </a:rPr>
                  <a:t>S</a:t>
                </a:r>
                <a:r>
                  <a:rPr lang="en-US" b="1" baseline="-25000" dirty="0">
                    <a:solidFill>
                      <a:srgbClr val="000000"/>
                    </a:solidFill>
                    <a:latin typeface="Arial" panose="020B0604020202020204" pitchFamily="34" charset="0"/>
                    <a:ea typeface="ＭＳ Ｐゴシック"/>
                    <a:cs typeface="Arial" panose="020B0604020202020204" pitchFamily="34" charset="0"/>
                  </a:rPr>
                  <a:t>1</a:t>
                </a:r>
              </a:p>
            </p:txBody>
          </p:sp>
          <p:sp>
            <p:nvSpPr>
              <p:cNvPr id="49" name="Line 49">
                <a:extLst>
                  <a:ext uri="{FF2B5EF4-FFF2-40B4-BE49-F238E27FC236}">
                    <a16:creationId xmlns:a16="http://schemas.microsoft.com/office/drawing/2014/main" id="{05AC8641-2D5D-2544-B7B8-5326C8EC3234}"/>
                  </a:ext>
                </a:extLst>
              </p:cNvPr>
              <p:cNvSpPr>
                <a:spLocks noChangeShapeType="1"/>
              </p:cNvSpPr>
              <p:nvPr/>
            </p:nvSpPr>
            <p:spPr bwMode="auto">
              <a:xfrm>
                <a:off x="3993223" y="4887002"/>
                <a:ext cx="125412" cy="0"/>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50" name="Line 81">
                <a:extLst>
                  <a:ext uri="{FF2B5EF4-FFF2-40B4-BE49-F238E27FC236}">
                    <a16:creationId xmlns:a16="http://schemas.microsoft.com/office/drawing/2014/main" id="{889D7227-80D5-CE45-8F2E-4EE96FCBB328}"/>
                  </a:ext>
                </a:extLst>
              </p:cNvPr>
              <p:cNvSpPr>
                <a:spLocks noChangeShapeType="1"/>
              </p:cNvSpPr>
              <p:nvPr/>
            </p:nvSpPr>
            <p:spPr bwMode="auto">
              <a:xfrm>
                <a:off x="3283610" y="2948205"/>
                <a:ext cx="287338" cy="0"/>
              </a:xfrm>
              <a:prstGeom prst="line">
                <a:avLst/>
              </a:prstGeom>
              <a:noFill/>
              <a:ln w="22225">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51" name="Line 82">
                <a:extLst>
                  <a:ext uri="{FF2B5EF4-FFF2-40B4-BE49-F238E27FC236}">
                    <a16:creationId xmlns:a16="http://schemas.microsoft.com/office/drawing/2014/main" id="{36B13EB3-3E0C-7640-A0DC-703011DC0A68}"/>
                  </a:ext>
                </a:extLst>
              </p:cNvPr>
              <p:cNvSpPr>
                <a:spLocks noChangeShapeType="1"/>
              </p:cNvSpPr>
              <p:nvPr/>
            </p:nvSpPr>
            <p:spPr bwMode="auto">
              <a:xfrm>
                <a:off x="3286785" y="3528555"/>
                <a:ext cx="287338" cy="0"/>
              </a:xfrm>
              <a:prstGeom prst="line">
                <a:avLst/>
              </a:prstGeom>
              <a:noFill/>
              <a:ln w="22225">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52" name="Oval 23">
                <a:extLst>
                  <a:ext uri="{FF2B5EF4-FFF2-40B4-BE49-F238E27FC236}">
                    <a16:creationId xmlns:a16="http://schemas.microsoft.com/office/drawing/2014/main" id="{CF7F4E9C-E5F3-3D46-B3F5-D76321F13CB0}"/>
                  </a:ext>
                </a:extLst>
              </p:cNvPr>
              <p:cNvSpPr>
                <a:spLocks noChangeArrowheads="1"/>
              </p:cNvSpPr>
              <p:nvPr/>
            </p:nvSpPr>
            <p:spPr bwMode="auto">
              <a:xfrm>
                <a:off x="3196298" y="2880247"/>
                <a:ext cx="107950" cy="719137"/>
              </a:xfrm>
              <a:prstGeom prst="ellipse">
                <a:avLst/>
              </a:prstGeom>
              <a:solidFill>
                <a:srgbClr val="FFCC00"/>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53" name="Text Box 48">
                <a:extLst>
                  <a:ext uri="{FF2B5EF4-FFF2-40B4-BE49-F238E27FC236}">
                    <a16:creationId xmlns:a16="http://schemas.microsoft.com/office/drawing/2014/main" id="{8764A4E2-CA7F-4842-B380-46EA16E9591A}"/>
                  </a:ext>
                </a:extLst>
              </p:cNvPr>
              <p:cNvSpPr txBox="1">
                <a:spLocks noChangeArrowheads="1"/>
              </p:cNvSpPr>
              <p:nvPr/>
            </p:nvSpPr>
            <p:spPr bwMode="auto">
              <a:xfrm>
                <a:off x="3912963" y="4831439"/>
                <a:ext cx="351378"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457200" fontAlgn="auto">
                  <a:spcBef>
                    <a:spcPts val="0"/>
                  </a:spcBef>
                  <a:spcAft>
                    <a:spcPts val="0"/>
                  </a:spcAft>
                  <a:defRPr/>
                </a:pPr>
                <a:r>
                  <a:rPr lang="en-US" b="1" dirty="0">
                    <a:solidFill>
                      <a:srgbClr val="000000"/>
                    </a:solidFill>
                    <a:latin typeface="Arial" panose="020B0604020202020204" pitchFamily="34" charset="0"/>
                    <a:ea typeface="ＭＳ Ｐゴシック"/>
                    <a:cs typeface="Arial" panose="020B0604020202020204" pitchFamily="34" charset="0"/>
                  </a:rPr>
                  <a:t>D</a:t>
                </a:r>
              </a:p>
            </p:txBody>
          </p:sp>
          <p:sp>
            <p:nvSpPr>
              <p:cNvPr id="54" name="Line 18">
                <a:extLst>
                  <a:ext uri="{FF2B5EF4-FFF2-40B4-BE49-F238E27FC236}">
                    <a16:creationId xmlns:a16="http://schemas.microsoft.com/office/drawing/2014/main" id="{3781476C-480F-E447-ACF2-BEAE1BFC0EEC}"/>
                  </a:ext>
                </a:extLst>
              </p:cNvPr>
              <p:cNvSpPr>
                <a:spLocks noChangeShapeType="1"/>
              </p:cNvSpPr>
              <p:nvPr/>
            </p:nvSpPr>
            <p:spPr bwMode="auto">
              <a:xfrm rot="10800000">
                <a:off x="3715410" y="4643959"/>
                <a:ext cx="719138"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55" name="Line 17">
                <a:extLst>
                  <a:ext uri="{FF2B5EF4-FFF2-40B4-BE49-F238E27FC236}">
                    <a16:creationId xmlns:a16="http://schemas.microsoft.com/office/drawing/2014/main" id="{F10513FE-7DF4-F04B-84EB-F28EA732B98C}"/>
                  </a:ext>
                </a:extLst>
              </p:cNvPr>
              <p:cNvSpPr>
                <a:spLocks noChangeShapeType="1"/>
              </p:cNvSpPr>
              <p:nvPr/>
            </p:nvSpPr>
            <p:spPr bwMode="auto">
              <a:xfrm rot="10800000">
                <a:off x="4436135" y="4643959"/>
                <a:ext cx="0" cy="720725"/>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56" name="Line 33">
                <a:extLst>
                  <a:ext uri="{FF2B5EF4-FFF2-40B4-BE49-F238E27FC236}">
                    <a16:creationId xmlns:a16="http://schemas.microsoft.com/office/drawing/2014/main" id="{4A82A69B-C257-5140-B8C6-20AB280A3931}"/>
                  </a:ext>
                </a:extLst>
              </p:cNvPr>
              <p:cNvSpPr>
                <a:spLocks noChangeShapeType="1"/>
              </p:cNvSpPr>
              <p:nvPr/>
            </p:nvSpPr>
            <p:spPr bwMode="auto">
              <a:xfrm>
                <a:off x="3572535" y="3146947"/>
                <a:ext cx="144463"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57" name="Line 34">
                <a:extLst>
                  <a:ext uri="{FF2B5EF4-FFF2-40B4-BE49-F238E27FC236}">
                    <a16:creationId xmlns:a16="http://schemas.microsoft.com/office/drawing/2014/main" id="{1FA3BC0D-ADBE-9A47-89DE-E644EC434AE3}"/>
                  </a:ext>
                </a:extLst>
              </p:cNvPr>
              <p:cNvSpPr>
                <a:spLocks noChangeShapeType="1"/>
              </p:cNvSpPr>
              <p:nvPr/>
            </p:nvSpPr>
            <p:spPr bwMode="auto">
              <a:xfrm>
                <a:off x="3575710" y="3372372"/>
                <a:ext cx="144463"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58" name="Text Box 47">
                <a:extLst>
                  <a:ext uri="{FF2B5EF4-FFF2-40B4-BE49-F238E27FC236}">
                    <a16:creationId xmlns:a16="http://schemas.microsoft.com/office/drawing/2014/main" id="{AF1A75B4-8D8E-4043-9D2E-9A9EED46D90C}"/>
                  </a:ext>
                </a:extLst>
              </p:cNvPr>
              <p:cNvSpPr txBox="1">
                <a:spLocks noChangeArrowheads="1"/>
              </p:cNvSpPr>
              <p:nvPr/>
            </p:nvSpPr>
            <p:spPr bwMode="auto">
              <a:xfrm>
                <a:off x="3907498" y="3095107"/>
                <a:ext cx="351378"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457200" fontAlgn="auto">
                  <a:spcBef>
                    <a:spcPts val="0"/>
                  </a:spcBef>
                  <a:spcAft>
                    <a:spcPts val="0"/>
                  </a:spcAft>
                  <a:defRPr/>
                </a:pPr>
                <a:r>
                  <a:rPr lang="en-US" b="1" dirty="0">
                    <a:solidFill>
                      <a:srgbClr val="000000"/>
                    </a:solidFill>
                    <a:latin typeface="Arial" panose="020B0604020202020204" pitchFamily="34" charset="0"/>
                    <a:ea typeface="ＭＳ Ｐゴシック"/>
                    <a:cs typeface="Arial" panose="020B0604020202020204" pitchFamily="34" charset="0"/>
                  </a:rPr>
                  <a:t>D</a:t>
                </a:r>
              </a:p>
            </p:txBody>
          </p:sp>
          <p:sp>
            <p:nvSpPr>
              <p:cNvPr id="59" name="Rectangle 20">
                <a:extLst>
                  <a:ext uri="{FF2B5EF4-FFF2-40B4-BE49-F238E27FC236}">
                    <a16:creationId xmlns:a16="http://schemas.microsoft.com/office/drawing/2014/main" id="{2B6FBE0F-30A5-624F-AFEA-09F792ED4D1A}"/>
                  </a:ext>
                </a:extLst>
              </p:cNvPr>
              <p:cNvSpPr>
                <a:spLocks noChangeArrowheads="1"/>
              </p:cNvSpPr>
              <p:nvPr/>
            </p:nvSpPr>
            <p:spPr bwMode="auto">
              <a:xfrm>
                <a:off x="3780498" y="4089922"/>
                <a:ext cx="215900" cy="71437"/>
              </a:xfrm>
              <a:prstGeom prst="rect">
                <a:avLst/>
              </a:prstGeom>
              <a:solidFill>
                <a:schemeClr val="accent6">
                  <a:lumMod val="60000"/>
                  <a:lumOff val="40000"/>
                </a:schemeClr>
              </a:solidFill>
              <a:ln w="9525">
                <a:solidFill>
                  <a:schemeClr val="accent6">
                    <a:lumMod val="60000"/>
                    <a:lumOff val="40000"/>
                  </a:schemeClr>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60" name="Rectangle 21">
                <a:extLst>
                  <a:ext uri="{FF2B5EF4-FFF2-40B4-BE49-F238E27FC236}">
                    <a16:creationId xmlns:a16="http://schemas.microsoft.com/office/drawing/2014/main" id="{5676F096-0B69-7342-BF9B-BB544B454958}"/>
                  </a:ext>
                </a:extLst>
              </p:cNvPr>
              <p:cNvSpPr>
                <a:spLocks noChangeArrowheads="1"/>
              </p:cNvSpPr>
              <p:nvPr/>
            </p:nvSpPr>
            <p:spPr bwMode="auto">
              <a:xfrm>
                <a:off x="4171023" y="4093097"/>
                <a:ext cx="215900" cy="71437"/>
              </a:xfrm>
              <a:prstGeom prst="rect">
                <a:avLst/>
              </a:prstGeom>
              <a:solidFill>
                <a:schemeClr val="accent6">
                  <a:lumMod val="60000"/>
                  <a:lumOff val="40000"/>
                </a:schemeClr>
              </a:solidFill>
              <a:ln w="9525">
                <a:no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61" name="Line 41">
                <a:extLst>
                  <a:ext uri="{FF2B5EF4-FFF2-40B4-BE49-F238E27FC236}">
                    <a16:creationId xmlns:a16="http://schemas.microsoft.com/office/drawing/2014/main" id="{2A0F8DC8-1BF1-6B4E-AA89-6C8D04ABC60E}"/>
                  </a:ext>
                </a:extLst>
              </p:cNvPr>
              <p:cNvSpPr>
                <a:spLocks noChangeShapeType="1"/>
              </p:cNvSpPr>
              <p:nvPr/>
            </p:nvSpPr>
            <p:spPr bwMode="auto">
              <a:xfrm flipH="1">
                <a:off x="3994810" y="3597797"/>
                <a:ext cx="147638" cy="1039812"/>
              </a:xfrm>
              <a:prstGeom prst="line">
                <a:avLst/>
              </a:prstGeom>
              <a:noFill/>
              <a:ln w="22225">
                <a:solidFill>
                  <a:srgbClr val="FF0000"/>
                </a:solidFill>
                <a:round/>
                <a:headEnd/>
                <a:tailEnd type="stealth"/>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62" name="Line 42">
                <a:extLst>
                  <a:ext uri="{FF2B5EF4-FFF2-40B4-BE49-F238E27FC236}">
                    <a16:creationId xmlns:a16="http://schemas.microsoft.com/office/drawing/2014/main" id="{3395B70F-67F2-F043-9205-A955197CEFA3}"/>
                  </a:ext>
                </a:extLst>
              </p:cNvPr>
              <p:cNvSpPr>
                <a:spLocks noChangeShapeType="1"/>
              </p:cNvSpPr>
              <p:nvPr/>
            </p:nvSpPr>
            <p:spPr bwMode="auto">
              <a:xfrm>
                <a:off x="3993223" y="3597797"/>
                <a:ext cx="149225" cy="1039812"/>
              </a:xfrm>
              <a:prstGeom prst="line">
                <a:avLst/>
              </a:prstGeom>
              <a:noFill/>
              <a:ln w="22225">
                <a:solidFill>
                  <a:srgbClr val="FF0000"/>
                </a:solidFill>
                <a:round/>
                <a:headEnd/>
                <a:tailEnd type="stealth"/>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grpSp>
            <p:nvGrpSpPr>
              <p:cNvPr id="63" name="Group 189">
                <a:extLst>
                  <a:ext uri="{FF2B5EF4-FFF2-40B4-BE49-F238E27FC236}">
                    <a16:creationId xmlns:a16="http://schemas.microsoft.com/office/drawing/2014/main" id="{E3F34192-6CE7-1E46-826B-AA093A95528C}"/>
                  </a:ext>
                </a:extLst>
              </p:cNvPr>
              <p:cNvGrpSpPr/>
              <p:nvPr/>
            </p:nvGrpSpPr>
            <p:grpSpPr>
              <a:xfrm>
                <a:off x="3575710" y="2859609"/>
                <a:ext cx="863600" cy="800100"/>
                <a:chOff x="3287266" y="2426717"/>
                <a:chExt cx="863600" cy="800100"/>
              </a:xfrm>
            </p:grpSpPr>
            <p:sp>
              <p:nvSpPr>
                <p:cNvPr id="76" name="Line 12">
                  <a:extLst>
                    <a:ext uri="{FF2B5EF4-FFF2-40B4-BE49-F238E27FC236}">
                      <a16:creationId xmlns:a16="http://schemas.microsoft.com/office/drawing/2014/main" id="{CA46E639-C4F8-5544-9F53-7BB9732357C6}"/>
                    </a:ext>
                  </a:extLst>
                </p:cNvPr>
                <p:cNvSpPr>
                  <a:spLocks noChangeShapeType="1"/>
                </p:cNvSpPr>
                <p:nvPr/>
              </p:nvSpPr>
              <p:spPr bwMode="auto">
                <a:xfrm>
                  <a:off x="3431729" y="3168080"/>
                  <a:ext cx="719137"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cxnSp>
              <p:nvCxnSpPr>
                <p:cNvPr id="77" name="Straight Connector 2">
                  <a:extLst>
                    <a:ext uri="{FF2B5EF4-FFF2-40B4-BE49-F238E27FC236}">
                      <a16:creationId xmlns:a16="http://schemas.microsoft.com/office/drawing/2014/main" id="{CB5ED805-3B89-E34C-9E7F-32008E50EA95}"/>
                    </a:ext>
                  </a:extLst>
                </p:cNvPr>
                <p:cNvCxnSpPr>
                  <a:cxnSpLocks noChangeShapeType="1"/>
                </p:cNvCxnSpPr>
                <p:nvPr/>
              </p:nvCxnSpPr>
              <p:spPr bwMode="auto">
                <a:xfrm>
                  <a:off x="3299966" y="2426717"/>
                  <a:ext cx="0" cy="287338"/>
                </a:xfrm>
                <a:prstGeom prst="line">
                  <a:avLst/>
                </a:prstGeom>
                <a:noFill/>
                <a:ln w="63500">
                  <a:solidFill>
                    <a:schemeClr val="accent6">
                      <a:lumMod val="60000"/>
                      <a:lumOff val="40000"/>
                    </a:schemeClr>
                  </a:solidFill>
                  <a:round/>
                  <a:headEnd/>
                  <a:tailEnd/>
                </a:ln>
                <a:extLst>
                  <a:ext uri="{909E8E84-426E-40dd-AFC4-6F175D3DCCD1}">
                    <a14:hiddenFill xmlns="" xmlns:a14="http://schemas.microsoft.com/office/drawing/2010/main">
                      <a:noFill/>
                    </a14:hiddenFill>
                  </a:ext>
                </a:extLst>
              </p:spPr>
            </p:cxnSp>
            <p:cxnSp>
              <p:nvCxnSpPr>
                <p:cNvPr id="78" name="Straight Connector 58">
                  <a:extLst>
                    <a:ext uri="{FF2B5EF4-FFF2-40B4-BE49-F238E27FC236}">
                      <a16:creationId xmlns:a16="http://schemas.microsoft.com/office/drawing/2014/main" id="{D5569979-EE2E-D243-8D11-40E3C8FE8C9D}"/>
                    </a:ext>
                  </a:extLst>
                </p:cNvPr>
                <p:cNvCxnSpPr>
                  <a:cxnSpLocks noChangeShapeType="1"/>
                </p:cNvCxnSpPr>
                <p:nvPr/>
              </p:nvCxnSpPr>
              <p:spPr bwMode="auto">
                <a:xfrm>
                  <a:off x="3303141" y="2937892"/>
                  <a:ext cx="0" cy="288925"/>
                </a:xfrm>
                <a:prstGeom prst="line">
                  <a:avLst/>
                </a:prstGeom>
                <a:noFill/>
                <a:ln w="63500">
                  <a:solidFill>
                    <a:schemeClr val="accent6">
                      <a:lumMod val="60000"/>
                      <a:lumOff val="40000"/>
                    </a:schemeClr>
                  </a:solidFill>
                  <a:round/>
                  <a:headEnd/>
                  <a:tailEnd/>
                </a:ln>
                <a:extLst>
                  <a:ext uri="{909E8E84-426E-40dd-AFC4-6F175D3DCCD1}">
                    <a14:hiddenFill xmlns="" xmlns:a14="http://schemas.microsoft.com/office/drawing/2010/main">
                      <a:noFill/>
                    </a14:hiddenFill>
                  </a:ext>
                </a:extLst>
              </p:spPr>
            </p:cxnSp>
            <p:sp>
              <p:nvSpPr>
                <p:cNvPr id="79" name="Line 33">
                  <a:extLst>
                    <a:ext uri="{FF2B5EF4-FFF2-40B4-BE49-F238E27FC236}">
                      <a16:creationId xmlns:a16="http://schemas.microsoft.com/office/drawing/2014/main" id="{AE6B4BBA-EEA7-B545-B111-D82D3F2DC3A3}"/>
                    </a:ext>
                  </a:extLst>
                </p:cNvPr>
                <p:cNvSpPr>
                  <a:spLocks noChangeShapeType="1"/>
                </p:cNvSpPr>
                <p:nvPr/>
              </p:nvSpPr>
              <p:spPr bwMode="auto">
                <a:xfrm>
                  <a:off x="3287266" y="2718817"/>
                  <a:ext cx="144463" cy="0"/>
                </a:xfrm>
                <a:prstGeom prst="line">
                  <a:avLst/>
                </a:prstGeom>
                <a:noFill/>
                <a:ln w="9525">
                  <a:solidFill>
                    <a:srgbClr val="0000CC"/>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80" name="Line 33">
                  <a:extLst>
                    <a:ext uri="{FF2B5EF4-FFF2-40B4-BE49-F238E27FC236}">
                      <a16:creationId xmlns:a16="http://schemas.microsoft.com/office/drawing/2014/main" id="{32A714F1-194C-AB4D-8BFE-3753C1B2B2D7}"/>
                    </a:ext>
                  </a:extLst>
                </p:cNvPr>
                <p:cNvSpPr>
                  <a:spLocks noChangeShapeType="1"/>
                </p:cNvSpPr>
                <p:nvPr/>
              </p:nvSpPr>
              <p:spPr bwMode="auto">
                <a:xfrm>
                  <a:off x="3290441" y="2933130"/>
                  <a:ext cx="144463" cy="0"/>
                </a:xfrm>
                <a:prstGeom prst="line">
                  <a:avLst/>
                </a:prstGeom>
                <a:noFill/>
                <a:ln w="9525">
                  <a:solidFill>
                    <a:srgbClr val="0000CC"/>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81" name="Line 11">
                  <a:extLst>
                    <a:ext uri="{FF2B5EF4-FFF2-40B4-BE49-F238E27FC236}">
                      <a16:creationId xmlns:a16="http://schemas.microsoft.com/office/drawing/2014/main" id="{2B00CFD9-CC69-A04D-B782-C777272BE46D}"/>
                    </a:ext>
                  </a:extLst>
                </p:cNvPr>
                <p:cNvSpPr>
                  <a:spLocks noChangeShapeType="1"/>
                </p:cNvSpPr>
                <p:nvPr/>
              </p:nvSpPr>
              <p:spPr bwMode="auto">
                <a:xfrm>
                  <a:off x="3431729" y="2447355"/>
                  <a:ext cx="0" cy="720725"/>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grpSp>
          <p:sp>
            <p:nvSpPr>
              <p:cNvPr id="64" name="Oval 99">
                <a:extLst>
                  <a:ext uri="{FF2B5EF4-FFF2-40B4-BE49-F238E27FC236}">
                    <a16:creationId xmlns:a16="http://schemas.microsoft.com/office/drawing/2014/main" id="{D596EABE-488D-FE48-87AF-CD118800459A}"/>
                  </a:ext>
                </a:extLst>
              </p:cNvPr>
              <p:cNvSpPr>
                <a:spLocks noChangeArrowheads="1"/>
              </p:cNvSpPr>
              <p:nvPr/>
            </p:nvSpPr>
            <p:spPr bwMode="auto">
              <a:xfrm>
                <a:off x="3507448" y="3169172"/>
                <a:ext cx="144462" cy="195262"/>
              </a:xfrm>
              <a:prstGeom prst="ellipse">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FF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ctr">
                <a:spAutoFit/>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65" name="Oval 100">
                <a:extLst>
                  <a:ext uri="{FF2B5EF4-FFF2-40B4-BE49-F238E27FC236}">
                    <a16:creationId xmlns:a16="http://schemas.microsoft.com/office/drawing/2014/main" id="{5AB7C5BD-FA0F-7743-BF87-0422A53A70B1}"/>
                  </a:ext>
                </a:extLst>
              </p:cNvPr>
              <p:cNvSpPr>
                <a:spLocks noChangeArrowheads="1"/>
              </p:cNvSpPr>
              <p:nvPr/>
            </p:nvSpPr>
            <p:spPr bwMode="auto">
              <a:xfrm>
                <a:off x="3683660" y="4028009"/>
                <a:ext cx="144463" cy="195263"/>
              </a:xfrm>
              <a:prstGeom prst="ellipse">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FF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ctr">
                <a:spAutoFit/>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66" name="Oval 101">
                <a:extLst>
                  <a:ext uri="{FF2B5EF4-FFF2-40B4-BE49-F238E27FC236}">
                    <a16:creationId xmlns:a16="http://schemas.microsoft.com/office/drawing/2014/main" id="{00B7ECB6-7AF8-E245-94B2-73C0A4E7A246}"/>
                  </a:ext>
                </a:extLst>
              </p:cNvPr>
              <p:cNvSpPr>
                <a:spLocks noChangeArrowheads="1"/>
              </p:cNvSpPr>
              <p:nvPr/>
            </p:nvSpPr>
            <p:spPr bwMode="auto">
              <a:xfrm>
                <a:off x="4355173" y="4909072"/>
                <a:ext cx="144462" cy="195262"/>
              </a:xfrm>
              <a:prstGeom prst="ellipse">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FF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ctr">
                <a:spAutoFit/>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67" name="Line 35">
                <a:extLst>
                  <a:ext uri="{FF2B5EF4-FFF2-40B4-BE49-F238E27FC236}">
                    <a16:creationId xmlns:a16="http://schemas.microsoft.com/office/drawing/2014/main" id="{F6B94C43-2440-1B4F-BD19-A00B2D41BFFE}"/>
                  </a:ext>
                </a:extLst>
              </p:cNvPr>
              <p:cNvSpPr>
                <a:spLocks noChangeShapeType="1"/>
              </p:cNvSpPr>
              <p:nvPr/>
            </p:nvSpPr>
            <p:spPr bwMode="auto">
              <a:xfrm>
                <a:off x="4440898" y="4934472"/>
                <a:ext cx="542925" cy="0"/>
              </a:xfrm>
              <a:prstGeom prst="line">
                <a:avLst/>
              </a:prstGeom>
              <a:noFill/>
              <a:ln w="22225">
                <a:solidFill>
                  <a:srgbClr val="FF0000"/>
                </a:solidFill>
                <a:round/>
                <a:headEnd/>
                <a:tailEnd type="stealth"/>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68" name="Line 36">
                <a:extLst>
                  <a:ext uri="{FF2B5EF4-FFF2-40B4-BE49-F238E27FC236}">
                    <a16:creationId xmlns:a16="http://schemas.microsoft.com/office/drawing/2014/main" id="{F1564789-613E-F145-B67D-D15859083764}"/>
                  </a:ext>
                </a:extLst>
              </p:cNvPr>
              <p:cNvSpPr>
                <a:spLocks noChangeShapeType="1"/>
              </p:cNvSpPr>
              <p:nvPr/>
            </p:nvSpPr>
            <p:spPr bwMode="auto">
              <a:xfrm>
                <a:off x="4444073" y="5077347"/>
                <a:ext cx="542925" cy="0"/>
              </a:xfrm>
              <a:prstGeom prst="line">
                <a:avLst/>
              </a:prstGeom>
              <a:noFill/>
              <a:ln w="22225">
                <a:solidFill>
                  <a:srgbClr val="FF0000"/>
                </a:solidFill>
                <a:round/>
                <a:headEnd/>
                <a:tailEnd type="stealth"/>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69" name="Line 39">
                <a:extLst>
                  <a:ext uri="{FF2B5EF4-FFF2-40B4-BE49-F238E27FC236}">
                    <a16:creationId xmlns:a16="http://schemas.microsoft.com/office/drawing/2014/main" id="{BA6E6E99-892F-CB44-8202-281699F4378D}"/>
                  </a:ext>
                </a:extLst>
              </p:cNvPr>
              <p:cNvSpPr>
                <a:spLocks noChangeShapeType="1"/>
              </p:cNvSpPr>
              <p:nvPr/>
            </p:nvSpPr>
            <p:spPr bwMode="auto">
              <a:xfrm rot="3000000" flipV="1">
                <a:off x="5225917" y="4793978"/>
                <a:ext cx="315912" cy="488950"/>
              </a:xfrm>
              <a:prstGeom prst="line">
                <a:avLst/>
              </a:prstGeom>
              <a:noFill/>
              <a:ln w="22225">
                <a:solidFill>
                  <a:srgbClr val="FF0000"/>
                </a:solidFill>
                <a:round/>
                <a:headEnd/>
                <a:tailEnd type="stealth"/>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70" name="Text Box 46">
                <a:extLst>
                  <a:ext uri="{FF2B5EF4-FFF2-40B4-BE49-F238E27FC236}">
                    <a16:creationId xmlns:a16="http://schemas.microsoft.com/office/drawing/2014/main" id="{6B56A451-EEDD-4E4D-9DB2-435BC3903689}"/>
                  </a:ext>
                </a:extLst>
              </p:cNvPr>
              <p:cNvSpPr txBox="1">
                <a:spLocks noChangeArrowheads="1"/>
              </p:cNvSpPr>
              <p:nvPr/>
            </p:nvSpPr>
            <p:spPr bwMode="auto">
              <a:xfrm>
                <a:off x="4854350" y="4329114"/>
                <a:ext cx="423514"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457200" fontAlgn="auto">
                  <a:spcBef>
                    <a:spcPts val="0"/>
                  </a:spcBef>
                  <a:spcAft>
                    <a:spcPts val="0"/>
                  </a:spcAft>
                  <a:defRPr/>
                </a:pPr>
                <a:r>
                  <a:rPr lang="en-US" b="1" dirty="0">
                    <a:solidFill>
                      <a:srgbClr val="000000"/>
                    </a:solidFill>
                    <a:latin typeface="Arial" panose="020B0604020202020204" pitchFamily="34" charset="0"/>
                    <a:ea typeface="ＭＳ Ｐゴシック"/>
                    <a:cs typeface="Arial" panose="020B0604020202020204" pitchFamily="34" charset="0"/>
                  </a:rPr>
                  <a:t>S</a:t>
                </a:r>
                <a:r>
                  <a:rPr lang="en-US" b="1" baseline="-25000" dirty="0">
                    <a:solidFill>
                      <a:srgbClr val="000000"/>
                    </a:solidFill>
                    <a:latin typeface="Arial" panose="020B0604020202020204" pitchFamily="34" charset="0"/>
                    <a:ea typeface="ＭＳ Ｐゴシック"/>
                    <a:cs typeface="Arial" panose="020B0604020202020204" pitchFamily="34" charset="0"/>
                  </a:rPr>
                  <a:t>2</a:t>
                </a:r>
              </a:p>
            </p:txBody>
          </p:sp>
          <p:sp>
            <p:nvSpPr>
              <p:cNvPr id="71" name="Oval 24">
                <a:extLst>
                  <a:ext uri="{FF2B5EF4-FFF2-40B4-BE49-F238E27FC236}">
                    <a16:creationId xmlns:a16="http://schemas.microsoft.com/office/drawing/2014/main" id="{AEEBB957-0A5D-314A-ACC3-EAC7D806D411}"/>
                  </a:ext>
                </a:extLst>
              </p:cNvPr>
              <p:cNvSpPr>
                <a:spLocks noChangeArrowheads="1"/>
              </p:cNvSpPr>
              <p:nvPr/>
            </p:nvSpPr>
            <p:spPr bwMode="auto">
              <a:xfrm>
                <a:off x="4986998" y="4626497"/>
                <a:ext cx="107950" cy="719137"/>
              </a:xfrm>
              <a:prstGeom prst="ellipse">
                <a:avLst/>
              </a:prstGeom>
              <a:solidFill>
                <a:srgbClr val="FFCC00"/>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72" name="Right Brace 199">
                <a:extLst>
                  <a:ext uri="{FF2B5EF4-FFF2-40B4-BE49-F238E27FC236}">
                    <a16:creationId xmlns:a16="http://schemas.microsoft.com/office/drawing/2014/main" id="{4072D633-B3C6-BD42-9F30-6305FADAC6D6}"/>
                  </a:ext>
                </a:extLst>
              </p:cNvPr>
              <p:cNvSpPr/>
              <p:nvPr/>
            </p:nvSpPr>
            <p:spPr>
              <a:xfrm rot="16200000">
                <a:off x="3720024" y="1715598"/>
                <a:ext cx="360040" cy="1656184"/>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auto">
                  <a:spcBef>
                    <a:spcPts val="0"/>
                  </a:spcBef>
                  <a:spcAft>
                    <a:spcPts val="0"/>
                  </a:spcAft>
                </a:pPr>
                <a:endParaRPr lang="en-US" sz="1800">
                  <a:solidFill>
                    <a:srgbClr val="000000"/>
                  </a:solidFill>
                  <a:latin typeface="Arial"/>
                  <a:ea typeface="ＭＳ Ｐゴシック"/>
                </a:endParaRPr>
              </a:p>
            </p:txBody>
          </p:sp>
          <p:sp>
            <p:nvSpPr>
              <p:cNvPr id="73" name="Text Box 58">
                <a:extLst>
                  <a:ext uri="{FF2B5EF4-FFF2-40B4-BE49-F238E27FC236}">
                    <a16:creationId xmlns:a16="http://schemas.microsoft.com/office/drawing/2014/main" id="{F8B8B9D7-CEA0-864F-9648-BA8494384F66}"/>
                  </a:ext>
                </a:extLst>
              </p:cNvPr>
              <p:cNvSpPr txBox="1">
                <a:spLocks noChangeArrowheads="1"/>
              </p:cNvSpPr>
              <p:nvPr/>
            </p:nvSpPr>
            <p:spPr bwMode="auto">
              <a:xfrm>
                <a:off x="2898979" y="1646791"/>
                <a:ext cx="2007936"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defTabSz="457200" fontAlgn="auto">
                  <a:spcBef>
                    <a:spcPts val="0"/>
                  </a:spcBef>
                  <a:spcAft>
                    <a:spcPts val="0"/>
                  </a:spcAft>
                  <a:defRPr/>
                </a:pPr>
                <a:r>
                  <a:rPr lang="en-US" sz="1200" b="1" dirty="0">
                    <a:solidFill>
                      <a:srgbClr val="000000"/>
                    </a:solidFill>
                    <a:latin typeface="Arial" panose="020B0604020202020204" pitchFamily="34" charset="0"/>
                    <a:ea typeface="ＭＳ Ｐゴシック"/>
                    <a:cs typeface="Arial" panose="020B0604020202020204" pitchFamily="34" charset="0"/>
                  </a:rPr>
                  <a:t>Positron Transverse and Longitudinal Phase Space Selection</a:t>
                </a:r>
              </a:p>
            </p:txBody>
          </p:sp>
          <p:sp>
            <p:nvSpPr>
              <p:cNvPr id="74" name="Text Box 88">
                <a:extLst>
                  <a:ext uri="{FF2B5EF4-FFF2-40B4-BE49-F238E27FC236}">
                    <a16:creationId xmlns:a16="http://schemas.microsoft.com/office/drawing/2014/main" id="{41B66A24-1745-0E4F-871B-84E2F07146BE}"/>
                  </a:ext>
                </a:extLst>
              </p:cNvPr>
              <p:cNvSpPr txBox="1">
                <a:spLocks noChangeArrowheads="1"/>
              </p:cNvSpPr>
              <p:nvPr/>
            </p:nvSpPr>
            <p:spPr bwMode="auto">
              <a:xfrm>
                <a:off x="5204485" y="5059990"/>
                <a:ext cx="402674" cy="36933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FF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defTabSz="457200" fontAlgn="auto">
                  <a:spcBef>
                    <a:spcPts val="0"/>
                  </a:spcBef>
                  <a:spcAft>
                    <a:spcPts val="0"/>
                  </a:spcAft>
                  <a:defRPr/>
                </a:pPr>
                <a:r>
                  <a:rPr lang="en-US" b="1" dirty="0">
                    <a:solidFill>
                      <a:srgbClr val="FF0000"/>
                    </a:solidFill>
                    <a:latin typeface="Arial" panose="020B0604020202020204" pitchFamily="34" charset="0"/>
                    <a:ea typeface="ＭＳ Ｐゴシック"/>
                    <a:cs typeface="Arial" panose="020B0604020202020204" pitchFamily="34" charset="0"/>
                  </a:rPr>
                  <a:t>e</a:t>
                </a:r>
                <a:r>
                  <a:rPr lang="en-US" b="1" baseline="30000" dirty="0">
                    <a:solidFill>
                      <a:srgbClr val="FF0000"/>
                    </a:solidFill>
                    <a:latin typeface="Arial" panose="020B0604020202020204" pitchFamily="34" charset="0"/>
                    <a:ea typeface="ＭＳ Ｐゴシック"/>
                    <a:cs typeface="Arial" panose="020B0604020202020204" pitchFamily="34" charset="0"/>
                  </a:rPr>
                  <a:t>+</a:t>
                </a:r>
              </a:p>
            </p:txBody>
          </p:sp>
          <p:sp>
            <p:nvSpPr>
              <p:cNvPr id="75" name="Line 54">
                <a:extLst>
                  <a:ext uri="{FF2B5EF4-FFF2-40B4-BE49-F238E27FC236}">
                    <a16:creationId xmlns:a16="http://schemas.microsoft.com/office/drawing/2014/main" id="{67337FE2-97C4-7F49-8A5A-A273CFECED56}"/>
                  </a:ext>
                </a:extLst>
              </p:cNvPr>
              <p:cNvSpPr>
                <a:spLocks noChangeShapeType="1"/>
              </p:cNvSpPr>
              <p:nvPr/>
            </p:nvSpPr>
            <p:spPr bwMode="auto">
              <a:xfrm>
                <a:off x="5242052" y="5114325"/>
                <a:ext cx="287338" cy="0"/>
              </a:xfrm>
              <a:prstGeom prst="line">
                <a:avLst/>
              </a:prstGeom>
              <a:noFill/>
              <a:ln w="9525">
                <a:solidFill>
                  <a:srgbClr val="FF0000"/>
                </a:solidFill>
                <a:round/>
                <a:headEnd/>
                <a:tailEnd type="stealth"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FF0000"/>
                  </a:solidFill>
                  <a:latin typeface="Arial"/>
                  <a:ea typeface="ＭＳ Ｐゴシック"/>
                  <a:cs typeface="+mn-cs"/>
                </a:endParaRPr>
              </a:p>
            </p:txBody>
          </p:sp>
        </p:grpSp>
        <p:grpSp>
          <p:nvGrpSpPr>
            <p:cNvPr id="39" name="Group 159">
              <a:extLst>
                <a:ext uri="{FF2B5EF4-FFF2-40B4-BE49-F238E27FC236}">
                  <a16:creationId xmlns:a16="http://schemas.microsoft.com/office/drawing/2014/main" id="{3731C124-4D49-C74E-9BC6-D221EF4A7F86}"/>
                </a:ext>
              </a:extLst>
            </p:cNvPr>
            <p:cNvGrpSpPr/>
            <p:nvPr/>
          </p:nvGrpSpPr>
          <p:grpSpPr>
            <a:xfrm>
              <a:off x="2837523" y="2953272"/>
              <a:ext cx="361950" cy="569912"/>
              <a:chOff x="1988705" y="2520380"/>
              <a:chExt cx="361950" cy="569912"/>
            </a:xfrm>
          </p:grpSpPr>
          <p:sp>
            <p:nvSpPr>
              <p:cNvPr id="40" name="Line 84">
                <a:extLst>
                  <a:ext uri="{FF2B5EF4-FFF2-40B4-BE49-F238E27FC236}">
                    <a16:creationId xmlns:a16="http://schemas.microsoft.com/office/drawing/2014/main" id="{ADDB73B8-541E-7946-B22C-02789C4CA712}"/>
                  </a:ext>
                </a:extLst>
              </p:cNvPr>
              <p:cNvSpPr>
                <a:spLocks noChangeShapeType="1"/>
              </p:cNvSpPr>
              <p:nvPr/>
            </p:nvSpPr>
            <p:spPr bwMode="auto">
              <a:xfrm flipV="1">
                <a:off x="1988705" y="2520380"/>
                <a:ext cx="360362" cy="288925"/>
              </a:xfrm>
              <a:prstGeom prst="line">
                <a:avLst/>
              </a:prstGeom>
              <a:noFill/>
              <a:ln w="22225">
                <a:solidFill>
                  <a:srgbClr val="FF0000"/>
                </a:solidFill>
                <a:round/>
                <a:headEnd/>
                <a:tailEnd type="stealth"/>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41" name="Line 85">
                <a:extLst>
                  <a:ext uri="{FF2B5EF4-FFF2-40B4-BE49-F238E27FC236}">
                    <a16:creationId xmlns:a16="http://schemas.microsoft.com/office/drawing/2014/main" id="{ED53C921-1C23-7A47-9042-051E1725F68D}"/>
                  </a:ext>
                </a:extLst>
              </p:cNvPr>
              <p:cNvSpPr>
                <a:spLocks noChangeShapeType="1"/>
              </p:cNvSpPr>
              <p:nvPr/>
            </p:nvSpPr>
            <p:spPr bwMode="auto">
              <a:xfrm>
                <a:off x="1990292" y="2802955"/>
                <a:ext cx="360363" cy="287337"/>
              </a:xfrm>
              <a:prstGeom prst="line">
                <a:avLst/>
              </a:prstGeom>
              <a:noFill/>
              <a:ln w="22225">
                <a:solidFill>
                  <a:srgbClr val="FF0000"/>
                </a:solidFill>
                <a:round/>
                <a:headEnd/>
                <a:tailEnd type="stealth"/>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grpSp>
      </p:grpSp>
      <p:grpSp>
        <p:nvGrpSpPr>
          <p:cNvPr id="82" name="Group 81">
            <a:extLst>
              <a:ext uri="{FF2B5EF4-FFF2-40B4-BE49-F238E27FC236}">
                <a16:creationId xmlns:a16="http://schemas.microsoft.com/office/drawing/2014/main" id="{360FA56F-2997-8D45-BF62-E0AB33A1BCFC}"/>
              </a:ext>
            </a:extLst>
          </p:cNvPr>
          <p:cNvGrpSpPr/>
          <p:nvPr/>
        </p:nvGrpSpPr>
        <p:grpSpPr>
          <a:xfrm>
            <a:off x="2451773" y="3734344"/>
            <a:ext cx="6712144" cy="2702361"/>
            <a:chOff x="2451773" y="3734344"/>
            <a:chExt cx="6712144" cy="2702361"/>
          </a:xfrm>
        </p:grpSpPr>
        <p:grpSp>
          <p:nvGrpSpPr>
            <p:cNvPr id="83" name="Group 211">
              <a:extLst>
                <a:ext uri="{FF2B5EF4-FFF2-40B4-BE49-F238E27FC236}">
                  <a16:creationId xmlns:a16="http://schemas.microsoft.com/office/drawing/2014/main" id="{39F55183-5ECF-994D-9725-0A04B48FE3A2}"/>
                </a:ext>
              </a:extLst>
            </p:cNvPr>
            <p:cNvGrpSpPr/>
            <p:nvPr/>
          </p:nvGrpSpPr>
          <p:grpSpPr>
            <a:xfrm>
              <a:off x="5704477" y="3734344"/>
              <a:ext cx="2706389" cy="1678000"/>
              <a:chOff x="5650906" y="3928954"/>
              <a:chExt cx="2706389" cy="1678000"/>
            </a:xfrm>
          </p:grpSpPr>
          <p:sp>
            <p:nvSpPr>
              <p:cNvPr id="86" name="Rectangle 22">
                <a:extLst>
                  <a:ext uri="{FF2B5EF4-FFF2-40B4-BE49-F238E27FC236}">
                    <a16:creationId xmlns:a16="http://schemas.microsoft.com/office/drawing/2014/main" id="{5EA81A25-D028-BB41-B6D1-5330C36E0C9C}"/>
                  </a:ext>
                </a:extLst>
              </p:cNvPr>
              <p:cNvSpPr>
                <a:spLocks noChangeArrowheads="1"/>
              </p:cNvSpPr>
              <p:nvPr/>
            </p:nvSpPr>
            <p:spPr bwMode="auto">
              <a:xfrm>
                <a:off x="6918723" y="4292451"/>
                <a:ext cx="1308100" cy="720725"/>
              </a:xfrm>
              <a:prstGeom prst="rect">
                <a:avLst/>
              </a:prstGeom>
              <a:solidFill>
                <a:srgbClr val="9999FF"/>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87" name="Text Box 44">
                <a:extLst>
                  <a:ext uri="{FF2B5EF4-FFF2-40B4-BE49-F238E27FC236}">
                    <a16:creationId xmlns:a16="http://schemas.microsoft.com/office/drawing/2014/main" id="{B2ECF8D8-F8A9-D049-BD63-E447047CF268}"/>
                  </a:ext>
                </a:extLst>
              </p:cNvPr>
              <p:cNvSpPr txBox="1">
                <a:spLocks noChangeArrowheads="1"/>
              </p:cNvSpPr>
              <p:nvPr/>
            </p:nvSpPr>
            <p:spPr bwMode="auto">
              <a:xfrm>
                <a:off x="5650906" y="4786313"/>
                <a:ext cx="352425"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defTabSz="457200" fontAlgn="auto">
                  <a:spcBef>
                    <a:spcPts val="0"/>
                  </a:spcBef>
                  <a:spcAft>
                    <a:spcPts val="0"/>
                  </a:spcAft>
                  <a:defRPr/>
                </a:pPr>
                <a:r>
                  <a:rPr lang="en-US" sz="1200" b="1" dirty="0">
                    <a:solidFill>
                      <a:srgbClr val="000000"/>
                    </a:solidFill>
                    <a:latin typeface="Comic Sans MS"/>
                    <a:ea typeface="ＭＳ Ｐゴシック"/>
                    <a:cs typeface="Comic Sans MS"/>
                  </a:rPr>
                  <a:t>T</a:t>
                </a:r>
                <a:r>
                  <a:rPr lang="en-US" sz="1200" b="1" baseline="-25000" dirty="0">
                    <a:solidFill>
                      <a:srgbClr val="000000"/>
                    </a:solidFill>
                    <a:latin typeface="Comic Sans MS"/>
                    <a:ea typeface="ＭＳ Ｐゴシック"/>
                    <a:cs typeface="Comic Sans MS"/>
                  </a:rPr>
                  <a:t>2</a:t>
                </a:r>
                <a:endParaRPr lang="en-US" sz="1200" b="1" dirty="0">
                  <a:solidFill>
                    <a:srgbClr val="000000"/>
                  </a:solidFill>
                  <a:latin typeface="Comic Sans MS"/>
                  <a:ea typeface="ＭＳ Ｐゴシック"/>
                  <a:cs typeface="Comic Sans MS"/>
                </a:endParaRPr>
              </a:p>
            </p:txBody>
          </p:sp>
          <p:sp>
            <p:nvSpPr>
              <p:cNvPr id="88" name="Rectangle 50">
                <a:extLst>
                  <a:ext uri="{FF2B5EF4-FFF2-40B4-BE49-F238E27FC236}">
                    <a16:creationId xmlns:a16="http://schemas.microsoft.com/office/drawing/2014/main" id="{DB1EC04D-A944-0A4C-B76C-DE437B8EF8A3}"/>
                  </a:ext>
                </a:extLst>
              </p:cNvPr>
              <p:cNvSpPr>
                <a:spLocks noChangeArrowheads="1"/>
              </p:cNvSpPr>
              <p:nvPr/>
            </p:nvSpPr>
            <p:spPr bwMode="auto">
              <a:xfrm>
                <a:off x="5973168" y="4437112"/>
                <a:ext cx="871959" cy="432048"/>
              </a:xfrm>
              <a:prstGeom prst="rect">
                <a:avLst/>
              </a:prstGeom>
              <a:solidFill>
                <a:srgbClr val="FFCCCC"/>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89" name="Line 51">
                <a:extLst>
                  <a:ext uri="{FF2B5EF4-FFF2-40B4-BE49-F238E27FC236}">
                    <a16:creationId xmlns:a16="http://schemas.microsoft.com/office/drawing/2014/main" id="{E62B1578-A73E-2145-9EDA-2899E52E4D2F}"/>
                  </a:ext>
                </a:extLst>
              </p:cNvPr>
              <p:cNvSpPr>
                <a:spLocks noChangeShapeType="1"/>
              </p:cNvSpPr>
              <p:nvPr/>
            </p:nvSpPr>
            <p:spPr bwMode="auto">
              <a:xfrm>
                <a:off x="6264936" y="4363452"/>
                <a:ext cx="287337" cy="0"/>
              </a:xfrm>
              <a:prstGeom prst="line">
                <a:avLst/>
              </a:prstGeom>
              <a:noFill/>
              <a:ln w="9525">
                <a:solidFill>
                  <a:schemeClr val="accent6">
                    <a:lumMod val="60000"/>
                    <a:lumOff val="40000"/>
                  </a:schemeClr>
                </a:solidFill>
                <a:round/>
                <a:headEnd/>
                <a:tailEnd type="stealth"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90" name="Line 52">
                <a:extLst>
                  <a:ext uri="{FF2B5EF4-FFF2-40B4-BE49-F238E27FC236}">
                    <a16:creationId xmlns:a16="http://schemas.microsoft.com/office/drawing/2014/main" id="{2F28C427-4AB0-834D-A856-0694096FF513}"/>
                  </a:ext>
                </a:extLst>
              </p:cNvPr>
              <p:cNvSpPr>
                <a:spLocks noChangeShapeType="1"/>
              </p:cNvSpPr>
              <p:nvPr/>
            </p:nvSpPr>
            <p:spPr bwMode="auto">
              <a:xfrm rot="10800000">
                <a:off x="6241123" y="4300587"/>
                <a:ext cx="287338" cy="0"/>
              </a:xfrm>
              <a:prstGeom prst="line">
                <a:avLst/>
              </a:prstGeom>
              <a:noFill/>
              <a:ln w="9525">
                <a:solidFill>
                  <a:schemeClr val="accent6">
                    <a:lumMod val="60000"/>
                    <a:lumOff val="40000"/>
                  </a:schemeClr>
                </a:solidFill>
                <a:round/>
                <a:headEnd/>
                <a:tailEnd type="stealth"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91" name="Text Box 53">
                <a:extLst>
                  <a:ext uri="{FF2B5EF4-FFF2-40B4-BE49-F238E27FC236}">
                    <a16:creationId xmlns:a16="http://schemas.microsoft.com/office/drawing/2014/main" id="{BDA05739-10BD-0147-833E-038530719EC9}"/>
                  </a:ext>
                </a:extLst>
              </p:cNvPr>
              <p:cNvSpPr txBox="1">
                <a:spLocks noChangeArrowheads="1"/>
              </p:cNvSpPr>
              <p:nvPr/>
            </p:nvSpPr>
            <p:spPr bwMode="auto">
              <a:xfrm>
                <a:off x="6218263" y="3928954"/>
                <a:ext cx="359394" cy="307777"/>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457200" fontAlgn="auto">
                  <a:spcBef>
                    <a:spcPts val="0"/>
                  </a:spcBef>
                  <a:spcAft>
                    <a:spcPts val="0"/>
                  </a:spcAft>
                  <a:defRPr/>
                </a:pPr>
                <a:r>
                  <a:rPr lang="en-US" dirty="0">
                    <a:solidFill>
                      <a:srgbClr val="2D2D8A">
                        <a:lumMod val="60000"/>
                        <a:lumOff val="40000"/>
                      </a:srgbClr>
                    </a:solidFill>
                    <a:latin typeface="Comic Sans MS"/>
                    <a:ea typeface="ＭＳ Ｐゴシック"/>
                    <a:cs typeface="Comic Sans MS"/>
                  </a:rPr>
                  <a:t>P</a:t>
                </a:r>
                <a:r>
                  <a:rPr lang="en-US" baseline="-25000" dirty="0">
                    <a:solidFill>
                      <a:srgbClr val="2D2D8A">
                        <a:lumMod val="60000"/>
                        <a:lumOff val="40000"/>
                      </a:srgbClr>
                    </a:solidFill>
                    <a:latin typeface="Comic Sans MS"/>
                    <a:ea typeface="ＭＳ Ｐゴシック"/>
                    <a:cs typeface="Comic Sans MS"/>
                  </a:rPr>
                  <a:t>T</a:t>
                </a:r>
              </a:p>
            </p:txBody>
          </p:sp>
          <p:sp>
            <p:nvSpPr>
              <p:cNvPr id="92" name="Text Box 58">
                <a:extLst>
                  <a:ext uri="{FF2B5EF4-FFF2-40B4-BE49-F238E27FC236}">
                    <a16:creationId xmlns:a16="http://schemas.microsoft.com/office/drawing/2014/main" id="{5EDBB21B-5901-4D4C-AD37-80C8E90A8653}"/>
                  </a:ext>
                </a:extLst>
              </p:cNvPr>
              <p:cNvSpPr txBox="1">
                <a:spLocks noChangeArrowheads="1"/>
              </p:cNvSpPr>
              <p:nvPr/>
            </p:nvSpPr>
            <p:spPr bwMode="auto">
              <a:xfrm>
                <a:off x="6973303" y="4483529"/>
                <a:ext cx="131298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457200" fontAlgn="auto">
                  <a:spcBef>
                    <a:spcPts val="0"/>
                  </a:spcBef>
                  <a:spcAft>
                    <a:spcPts val="0"/>
                  </a:spcAft>
                  <a:defRPr/>
                </a:pPr>
                <a:r>
                  <a:rPr lang="en-US" sz="1600" dirty="0">
                    <a:solidFill>
                      <a:srgbClr val="000000"/>
                    </a:solidFill>
                    <a:latin typeface="Comic Sans MS"/>
                    <a:ea typeface="ＭＳ Ｐゴシック"/>
                    <a:cs typeface="Comic Sans MS"/>
                  </a:rPr>
                  <a:t>Calorimeter</a:t>
                </a:r>
              </a:p>
            </p:txBody>
          </p:sp>
          <p:sp>
            <p:nvSpPr>
              <p:cNvPr id="93" name="Line 59">
                <a:extLst>
                  <a:ext uri="{FF2B5EF4-FFF2-40B4-BE49-F238E27FC236}">
                    <a16:creationId xmlns:a16="http://schemas.microsoft.com/office/drawing/2014/main" id="{4C02796E-5FD4-4C42-8E41-D2F797846445}"/>
                  </a:ext>
                </a:extLst>
              </p:cNvPr>
              <p:cNvSpPr>
                <a:spLocks noChangeShapeType="1"/>
              </p:cNvSpPr>
              <p:nvPr/>
            </p:nvSpPr>
            <p:spPr bwMode="auto">
              <a:xfrm>
                <a:off x="6917135" y="4779814"/>
                <a:ext cx="1312863"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94" name="Line 61">
                <a:extLst>
                  <a:ext uri="{FF2B5EF4-FFF2-40B4-BE49-F238E27FC236}">
                    <a16:creationId xmlns:a16="http://schemas.microsoft.com/office/drawing/2014/main" id="{F992C312-D2F6-274D-8DC6-077D0A2A1F8D}"/>
                  </a:ext>
                </a:extLst>
              </p:cNvPr>
              <p:cNvSpPr>
                <a:spLocks noChangeShapeType="1"/>
              </p:cNvSpPr>
              <p:nvPr/>
            </p:nvSpPr>
            <p:spPr bwMode="auto">
              <a:xfrm>
                <a:off x="6917135" y="4543276"/>
                <a:ext cx="1312863"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95" name="Rectangle 27">
                <a:extLst>
                  <a:ext uri="{FF2B5EF4-FFF2-40B4-BE49-F238E27FC236}">
                    <a16:creationId xmlns:a16="http://schemas.microsoft.com/office/drawing/2014/main" id="{3FCE6723-8295-6C45-AE7E-A2798B0C39B8}"/>
                  </a:ext>
                </a:extLst>
              </p:cNvPr>
              <p:cNvSpPr>
                <a:spLocks noChangeArrowheads="1"/>
              </p:cNvSpPr>
              <p:nvPr/>
            </p:nvSpPr>
            <p:spPr bwMode="auto">
              <a:xfrm>
                <a:off x="5863631" y="4471988"/>
                <a:ext cx="36512" cy="360362"/>
              </a:xfrm>
              <a:prstGeom prst="rect">
                <a:avLst/>
              </a:prstGeom>
              <a:solidFill>
                <a:schemeClr val="tx1"/>
              </a:solidFill>
              <a:ln w="3175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96" name="Right Brace 222">
                <a:extLst>
                  <a:ext uri="{FF2B5EF4-FFF2-40B4-BE49-F238E27FC236}">
                    <a16:creationId xmlns:a16="http://schemas.microsoft.com/office/drawing/2014/main" id="{9C57D2EF-E75E-0D4F-8AF2-C8089DDC60B7}"/>
                  </a:ext>
                </a:extLst>
              </p:cNvPr>
              <p:cNvSpPr/>
              <p:nvPr/>
            </p:nvSpPr>
            <p:spPr>
              <a:xfrm rot="5400000">
                <a:off x="6845127" y="3861048"/>
                <a:ext cx="360040" cy="2664296"/>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auto">
                  <a:spcBef>
                    <a:spcPts val="0"/>
                  </a:spcBef>
                  <a:spcAft>
                    <a:spcPts val="0"/>
                  </a:spcAft>
                </a:pPr>
                <a:endParaRPr lang="en-US" sz="1800">
                  <a:solidFill>
                    <a:srgbClr val="000000"/>
                  </a:solidFill>
                  <a:latin typeface="Arial"/>
                  <a:ea typeface="ＭＳ Ｐゴシック"/>
                </a:endParaRPr>
              </a:p>
            </p:txBody>
          </p:sp>
          <p:sp>
            <p:nvSpPr>
              <p:cNvPr id="97" name="Text Box 58">
                <a:extLst>
                  <a:ext uri="{FF2B5EF4-FFF2-40B4-BE49-F238E27FC236}">
                    <a16:creationId xmlns:a16="http://schemas.microsoft.com/office/drawing/2014/main" id="{10083FBE-B9EE-CC4B-B8DB-1F554568BFCA}"/>
                  </a:ext>
                </a:extLst>
              </p:cNvPr>
              <p:cNvSpPr txBox="1">
                <a:spLocks noChangeArrowheads="1"/>
              </p:cNvSpPr>
              <p:nvPr/>
            </p:nvSpPr>
            <p:spPr bwMode="auto">
              <a:xfrm>
                <a:off x="5701010" y="5329955"/>
                <a:ext cx="2649584"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457200" fontAlgn="auto">
                  <a:spcBef>
                    <a:spcPts val="0"/>
                  </a:spcBef>
                  <a:spcAft>
                    <a:spcPts val="0"/>
                  </a:spcAft>
                  <a:defRPr/>
                </a:pPr>
                <a:r>
                  <a:rPr lang="en-US" sz="1200" dirty="0">
                    <a:solidFill>
                      <a:srgbClr val="000000"/>
                    </a:solidFill>
                    <a:latin typeface="Arial" panose="020B0604020202020204" pitchFamily="34" charset="0"/>
                    <a:ea typeface="ＭＳ Ｐゴシック"/>
                    <a:cs typeface="Arial" panose="020B0604020202020204" pitchFamily="34" charset="0"/>
                  </a:rPr>
                  <a:t>Compton Transmission Polarimeter</a:t>
                </a:r>
              </a:p>
            </p:txBody>
          </p:sp>
        </p:grpSp>
        <p:sp>
          <p:nvSpPr>
            <p:cNvPr id="84" name="Rectangle 83">
              <a:extLst>
                <a:ext uri="{FF2B5EF4-FFF2-40B4-BE49-F238E27FC236}">
                  <a16:creationId xmlns:a16="http://schemas.microsoft.com/office/drawing/2014/main" id="{8379B522-D219-D34B-81E3-FBB8BD4B1668}"/>
                </a:ext>
              </a:extLst>
            </p:cNvPr>
            <p:cNvSpPr/>
            <p:nvPr/>
          </p:nvSpPr>
          <p:spPr>
            <a:xfrm>
              <a:off x="2451773" y="5374876"/>
              <a:ext cx="6712144" cy="1061829"/>
            </a:xfrm>
            <a:prstGeom prst="rect">
              <a:avLst/>
            </a:prstGeom>
            <a:solidFill>
              <a:schemeClr val="bg1">
                <a:alpha val="0"/>
              </a:schemeClr>
            </a:solidFill>
          </p:spPr>
          <p:txBody>
            <a:bodyPr wrap="square">
              <a:spAutoFit/>
            </a:bodyPr>
            <a:lstStyle/>
            <a:p>
              <a:pPr algn="ctr" defTabSz="457200" fontAlgn="auto">
                <a:spcBef>
                  <a:spcPts val="0"/>
                </a:spcBef>
                <a:spcAft>
                  <a:spcPts val="0"/>
                </a:spcAft>
                <a:buClr>
                  <a:srgbClr val="FF0000"/>
                </a:buClr>
                <a:defRPr/>
              </a:pPr>
              <a:r>
                <a:rPr lang="fr-FR" b="1" dirty="0">
                  <a:solidFill>
                    <a:srgbClr val="6B6BCF"/>
                  </a:solidFill>
                  <a:latin typeface="Arial" panose="020B0604020202020204" pitchFamily="34" charset="0"/>
                  <a:ea typeface="ＭＳ Ｐゴシック"/>
                  <a:cs typeface="Arial" panose="020B0604020202020204" pitchFamily="34" charset="0"/>
                </a:rPr>
                <a:t>4. COMPTON TRANSMISSION POLARIMETER</a:t>
              </a:r>
            </a:p>
            <a:p>
              <a:pPr algn="ctr" defTabSz="457200" fontAlgn="auto">
                <a:spcBef>
                  <a:spcPts val="0"/>
                </a:spcBef>
                <a:spcAft>
                  <a:spcPts val="0"/>
                </a:spcAft>
                <a:buClr>
                  <a:srgbClr val="FF0000"/>
                </a:buClr>
                <a:defRPr/>
              </a:pPr>
              <a:endParaRPr lang="en-US" sz="900" b="1" dirty="0">
                <a:solidFill>
                  <a:srgbClr val="3333FF"/>
                </a:solidFill>
                <a:latin typeface="Arial" panose="020B0604020202020204" pitchFamily="34" charset="0"/>
                <a:ea typeface="ＭＳ Ｐゴシック"/>
                <a:cs typeface="Arial" panose="020B0604020202020204" pitchFamily="34" charset="0"/>
              </a:endParaRPr>
            </a:p>
            <a:p>
              <a:pPr algn="ctr" defTabSz="457200" fontAlgn="auto">
                <a:spcBef>
                  <a:spcPts val="0"/>
                </a:spcBef>
                <a:spcAft>
                  <a:spcPts val="0"/>
                </a:spcAft>
                <a:buClr>
                  <a:srgbClr val="FF0000"/>
                </a:buClr>
                <a:defRPr/>
              </a:pPr>
              <a:r>
                <a:rPr lang="en-US" dirty="0">
                  <a:solidFill>
                    <a:srgbClr val="000000"/>
                  </a:solidFill>
                  <a:latin typeface="Arial" panose="020B0604020202020204" pitchFamily="34" charset="0"/>
                  <a:ea typeface="ＭＳ Ｐゴシック"/>
                  <a:cs typeface="Arial" panose="020B0604020202020204" pitchFamily="34" charset="0"/>
                </a:rPr>
                <a:t>Polarized </a:t>
              </a:r>
              <a:r>
                <a:rPr lang="en-US" b="1" dirty="0">
                  <a:solidFill>
                    <a:srgbClr val="FF0000"/>
                  </a:solidFill>
                  <a:latin typeface="Arial" panose="020B0604020202020204" pitchFamily="34" charset="0"/>
                  <a:ea typeface="ＭＳ Ｐゴシック"/>
                  <a:cs typeface="Arial" panose="020B0604020202020204" pitchFamily="34" charset="0"/>
                </a:rPr>
                <a:t>e</a:t>
              </a:r>
              <a:r>
                <a:rPr lang="en-US" b="1" baseline="30000" dirty="0">
                  <a:solidFill>
                    <a:srgbClr val="FF0000"/>
                  </a:solidFill>
                  <a:latin typeface="Arial" panose="020B0604020202020204" pitchFamily="34" charset="0"/>
                  <a:ea typeface="ＭＳ Ｐゴシック"/>
                  <a:cs typeface="Arial" panose="020B0604020202020204" pitchFamily="34" charset="0"/>
                </a:rPr>
                <a:t>+</a:t>
              </a:r>
              <a:r>
                <a:rPr lang="en-US" dirty="0">
                  <a:solidFill>
                    <a:srgbClr val="000000"/>
                  </a:solidFill>
                  <a:latin typeface="Arial" panose="020B0604020202020204" pitchFamily="34" charset="0"/>
                  <a:ea typeface="ＭＳ Ｐゴシック"/>
                  <a:cs typeface="Arial" panose="020B0604020202020204" pitchFamily="34" charset="0"/>
                </a:rPr>
                <a:t> convert into polarized </a:t>
              </a:r>
              <a:r>
                <a:rPr lang="en-US" b="1" dirty="0">
                  <a:solidFill>
                    <a:srgbClr val="6B6BCF"/>
                  </a:solidFill>
                  <a:latin typeface="Symbol" panose="05050102010706020507" pitchFamily="18" charset="2"/>
                  <a:ea typeface="ＭＳ Ｐゴシック"/>
                  <a:cs typeface="Arial" panose="020B0604020202020204" pitchFamily="34" charset="0"/>
                </a:rPr>
                <a:t>g</a:t>
              </a:r>
              <a:r>
                <a:rPr lang="en-US" b="1" dirty="0">
                  <a:solidFill>
                    <a:srgbClr val="6B6BCF"/>
                  </a:solidFill>
                  <a:latin typeface="Arial" panose="020B0604020202020204" pitchFamily="34" charset="0"/>
                  <a:ea typeface="ＭＳ Ｐゴシック"/>
                  <a:cs typeface="Arial" panose="020B0604020202020204" pitchFamily="34" charset="0"/>
                </a:rPr>
                <a:t> </a:t>
              </a:r>
              <a:r>
                <a:rPr lang="en-US" dirty="0">
                  <a:solidFill>
                    <a:srgbClr val="000000"/>
                  </a:solidFill>
                  <a:latin typeface="Arial" panose="020B0604020202020204" pitchFamily="34" charset="0"/>
                  <a:ea typeface="ＭＳ Ｐゴシック"/>
                  <a:cs typeface="Arial" panose="020B0604020202020204" pitchFamily="34" charset="0"/>
                </a:rPr>
                <a:t> (</a:t>
              </a:r>
              <a:r>
                <a:rPr lang="en-US" b="1" dirty="0" err="1">
                  <a:solidFill>
                    <a:srgbClr val="6B6BCF"/>
                  </a:solidFill>
                  <a:latin typeface="Arial" panose="020B0604020202020204" pitchFamily="34" charset="0"/>
                  <a:ea typeface="ＭＳ Ｐゴシック"/>
                  <a:cs typeface="Arial" panose="020B0604020202020204" pitchFamily="34" charset="0"/>
                </a:rPr>
                <a:t>P</a:t>
              </a:r>
              <a:r>
                <a:rPr lang="en-US" b="1" baseline="-25000" dirty="0" err="1">
                  <a:solidFill>
                    <a:srgbClr val="6B6BCF"/>
                  </a:solidFill>
                  <a:latin typeface="Symbol" panose="05050102010706020507" pitchFamily="18" charset="2"/>
                  <a:ea typeface="ＭＳ Ｐゴシック"/>
                  <a:cs typeface="Arial" panose="020B0604020202020204" pitchFamily="34" charset="0"/>
                </a:rPr>
                <a:t>g</a:t>
              </a:r>
              <a:r>
                <a:rPr lang="en-US" dirty="0">
                  <a:solidFill>
                    <a:srgbClr val="000000"/>
                  </a:solidFill>
                  <a:latin typeface="Arial" panose="020B0604020202020204" pitchFamily="34" charset="0"/>
                  <a:ea typeface="ＭＳ Ｐゴシック"/>
                  <a:cs typeface="Arial" panose="020B0604020202020204" pitchFamily="34" charset="0"/>
                </a:rPr>
                <a:t>) whose </a:t>
              </a:r>
              <a:r>
                <a:rPr lang="en-US" b="1" dirty="0">
                  <a:solidFill>
                    <a:srgbClr val="6B6BCF"/>
                  </a:solidFill>
                  <a:latin typeface="Arial" panose="020B0604020202020204" pitchFamily="34" charset="0"/>
                  <a:ea typeface="ＭＳ Ｐゴシック"/>
                  <a:cs typeface="Arial" panose="020B0604020202020204" pitchFamily="34" charset="0"/>
                </a:rPr>
                <a:t>transmission </a:t>
              </a:r>
              <a:r>
                <a:rPr lang="en-US" dirty="0">
                  <a:solidFill>
                    <a:srgbClr val="000000"/>
                  </a:solidFill>
                  <a:latin typeface="Arial" panose="020B0604020202020204" pitchFamily="34" charset="0"/>
                  <a:ea typeface="ＭＳ Ｐゴシック"/>
                  <a:cs typeface="Arial" panose="020B0604020202020204" pitchFamily="34" charset="0"/>
                </a:rPr>
                <a:t>through a polarized iron target (</a:t>
              </a:r>
              <a:r>
                <a:rPr lang="en-US" b="1" dirty="0">
                  <a:solidFill>
                    <a:srgbClr val="2D2D8A">
                      <a:lumMod val="60000"/>
                      <a:lumOff val="40000"/>
                    </a:srgbClr>
                  </a:solidFill>
                  <a:latin typeface="Arial" panose="020B0604020202020204" pitchFamily="34" charset="0"/>
                  <a:ea typeface="ＭＳ Ｐゴシック"/>
                  <a:cs typeface="Arial" panose="020B0604020202020204" pitchFamily="34" charset="0"/>
                </a:rPr>
                <a:t>P</a:t>
              </a:r>
              <a:r>
                <a:rPr lang="en-US" b="1" baseline="-25000" dirty="0">
                  <a:solidFill>
                    <a:srgbClr val="2D2D8A">
                      <a:lumMod val="60000"/>
                      <a:lumOff val="40000"/>
                    </a:srgbClr>
                  </a:solidFill>
                  <a:latin typeface="Arial" panose="020B0604020202020204" pitchFamily="34" charset="0"/>
                  <a:ea typeface="ＭＳ Ｐゴシック"/>
                  <a:cs typeface="Arial" panose="020B0604020202020204" pitchFamily="34" charset="0"/>
                </a:rPr>
                <a:t>T</a:t>
              </a:r>
              <a:r>
                <a:rPr lang="en-US" dirty="0">
                  <a:solidFill>
                    <a:srgbClr val="000000"/>
                  </a:solidFill>
                  <a:latin typeface="Arial" panose="020B0604020202020204" pitchFamily="34" charset="0"/>
                  <a:ea typeface="ＭＳ Ｐゴシック"/>
                  <a:cs typeface="Arial" panose="020B0604020202020204" pitchFamily="34" charset="0"/>
                </a:rPr>
                <a:t>) depends on </a:t>
              </a:r>
              <a:r>
                <a:rPr lang="en-US" b="1" dirty="0" err="1">
                  <a:solidFill>
                    <a:srgbClr val="6B6BCF"/>
                  </a:solidFill>
                  <a:latin typeface="Arial" panose="020B0604020202020204" pitchFamily="34" charset="0"/>
                  <a:ea typeface="ＭＳ Ｐゴシック"/>
                  <a:cs typeface="Arial" panose="020B0604020202020204" pitchFamily="34" charset="0"/>
                </a:rPr>
                <a:t>P</a:t>
              </a:r>
              <a:r>
                <a:rPr lang="en-US" b="1" baseline="-25000" dirty="0" err="1">
                  <a:solidFill>
                    <a:srgbClr val="6B6BCF"/>
                  </a:solidFill>
                  <a:latin typeface="Symbol" panose="05050102010706020507" pitchFamily="18" charset="2"/>
                  <a:ea typeface="ＭＳ Ｐゴシック"/>
                  <a:cs typeface="Arial" panose="020B0604020202020204" pitchFamily="34" charset="0"/>
                </a:rPr>
                <a:t>g</a:t>
              </a:r>
              <a:r>
                <a:rPr lang="en-US" b="1" dirty="0" err="1">
                  <a:solidFill>
                    <a:srgbClr val="6B6BCF"/>
                  </a:solidFill>
                  <a:latin typeface="Arial" panose="020B0604020202020204" pitchFamily="34" charset="0"/>
                  <a:ea typeface="ＭＳ Ｐゴシック"/>
                  <a:cs typeface="Arial" panose="020B0604020202020204" pitchFamily="34" charset="0"/>
                </a:rPr>
                <a:t>.P</a:t>
              </a:r>
              <a:r>
                <a:rPr lang="en-US" b="1" baseline="-25000" dirty="0" err="1">
                  <a:solidFill>
                    <a:srgbClr val="6B6BCF"/>
                  </a:solidFill>
                  <a:latin typeface="Arial" panose="020B0604020202020204" pitchFamily="34" charset="0"/>
                  <a:ea typeface="ＭＳ Ｐゴシック"/>
                  <a:cs typeface="Arial" panose="020B0604020202020204" pitchFamily="34" charset="0"/>
                </a:rPr>
                <a:t>T</a:t>
              </a:r>
              <a:endParaRPr lang="en-US" b="1" baseline="-25000" dirty="0">
                <a:solidFill>
                  <a:srgbClr val="6B6BCF"/>
                </a:solidFill>
                <a:latin typeface="Arial" panose="020B0604020202020204" pitchFamily="34" charset="0"/>
                <a:ea typeface="ＭＳ Ｐゴシック"/>
                <a:cs typeface="Arial" panose="020B0604020202020204" pitchFamily="34" charset="0"/>
              </a:endParaRPr>
            </a:p>
          </p:txBody>
        </p:sp>
        <p:sp>
          <p:nvSpPr>
            <p:cNvPr id="85" name="Line 54">
              <a:extLst>
                <a:ext uri="{FF2B5EF4-FFF2-40B4-BE49-F238E27FC236}">
                  <a16:creationId xmlns:a16="http://schemas.microsoft.com/office/drawing/2014/main" id="{ACA02307-07D1-9744-B0F8-56E78F645BAB}"/>
                </a:ext>
              </a:extLst>
            </p:cNvPr>
            <p:cNvSpPr>
              <a:spLocks noChangeShapeType="1"/>
            </p:cNvSpPr>
            <p:nvPr/>
          </p:nvSpPr>
          <p:spPr bwMode="auto">
            <a:xfrm flipV="1">
              <a:off x="3612789" y="5871660"/>
              <a:ext cx="213029" cy="4691"/>
            </a:xfrm>
            <a:prstGeom prst="line">
              <a:avLst/>
            </a:prstGeom>
            <a:noFill/>
            <a:ln w="9525">
              <a:solidFill>
                <a:srgbClr val="FF0000"/>
              </a:solidFill>
              <a:round/>
              <a:headEnd/>
              <a:tailEnd type="stealth"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grpSp>
      <p:sp>
        <p:nvSpPr>
          <p:cNvPr id="98" name="Text Box 26">
            <a:extLst>
              <a:ext uri="{FF2B5EF4-FFF2-40B4-BE49-F238E27FC236}">
                <a16:creationId xmlns:a16="http://schemas.microsoft.com/office/drawing/2014/main" id="{A581DC6A-37BA-8D45-A888-829930607C77}"/>
              </a:ext>
            </a:extLst>
          </p:cNvPr>
          <p:cNvSpPr txBox="1">
            <a:spLocks noChangeArrowheads="1"/>
          </p:cNvSpPr>
          <p:nvPr/>
        </p:nvSpPr>
        <p:spPr bwMode="auto">
          <a:xfrm>
            <a:off x="1813383" y="52394"/>
            <a:ext cx="5707396"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rgbClr val="FF0000"/>
                </a:solidFill>
                <a:latin typeface="Comic Sans MS" pitchFamily="66" charset="0"/>
              </a:defRPr>
            </a:lvl1pPr>
            <a:lvl2pPr marL="742950" indent="-285750" eaLnBrk="0" hangingPunct="0">
              <a:defRPr sz="1400">
                <a:solidFill>
                  <a:srgbClr val="FF0000"/>
                </a:solidFill>
                <a:latin typeface="Comic Sans MS" pitchFamily="66" charset="0"/>
              </a:defRPr>
            </a:lvl2pPr>
            <a:lvl3pPr marL="1143000" indent="-228600" eaLnBrk="0" hangingPunct="0">
              <a:defRPr sz="1400">
                <a:solidFill>
                  <a:srgbClr val="FF0000"/>
                </a:solidFill>
                <a:latin typeface="Comic Sans MS" pitchFamily="66" charset="0"/>
              </a:defRPr>
            </a:lvl3pPr>
            <a:lvl4pPr marL="1600200" indent="-228600" eaLnBrk="0" hangingPunct="0">
              <a:defRPr sz="1400">
                <a:solidFill>
                  <a:srgbClr val="FF0000"/>
                </a:solidFill>
                <a:latin typeface="Comic Sans MS" pitchFamily="66" charset="0"/>
              </a:defRPr>
            </a:lvl4pPr>
            <a:lvl5pPr marL="2057400" indent="-228600" eaLnBrk="0" hangingPunct="0">
              <a:defRPr sz="1400">
                <a:solidFill>
                  <a:srgbClr val="FF0000"/>
                </a:solidFill>
                <a:latin typeface="Comic Sans MS" pitchFamily="66" charset="0"/>
              </a:defRPr>
            </a:lvl5pPr>
            <a:lvl6pPr marL="2514600" indent="-228600" eaLnBrk="0" fontAlgn="base" hangingPunct="0">
              <a:spcBef>
                <a:spcPct val="0"/>
              </a:spcBef>
              <a:spcAft>
                <a:spcPct val="0"/>
              </a:spcAft>
              <a:defRPr sz="1400">
                <a:solidFill>
                  <a:srgbClr val="FF0000"/>
                </a:solidFill>
                <a:latin typeface="Comic Sans MS" pitchFamily="66" charset="0"/>
              </a:defRPr>
            </a:lvl6pPr>
            <a:lvl7pPr marL="2971800" indent="-228600" eaLnBrk="0" fontAlgn="base" hangingPunct="0">
              <a:spcBef>
                <a:spcPct val="0"/>
              </a:spcBef>
              <a:spcAft>
                <a:spcPct val="0"/>
              </a:spcAft>
              <a:defRPr sz="1400">
                <a:solidFill>
                  <a:srgbClr val="FF0000"/>
                </a:solidFill>
                <a:latin typeface="Comic Sans MS" pitchFamily="66" charset="0"/>
              </a:defRPr>
            </a:lvl7pPr>
            <a:lvl8pPr marL="3429000" indent="-228600" eaLnBrk="0" fontAlgn="base" hangingPunct="0">
              <a:spcBef>
                <a:spcPct val="0"/>
              </a:spcBef>
              <a:spcAft>
                <a:spcPct val="0"/>
              </a:spcAft>
              <a:defRPr sz="1400">
                <a:solidFill>
                  <a:srgbClr val="FF0000"/>
                </a:solidFill>
                <a:latin typeface="Comic Sans MS" pitchFamily="66" charset="0"/>
              </a:defRPr>
            </a:lvl8pPr>
            <a:lvl9pPr marL="3886200" indent="-228600" eaLnBrk="0" fontAlgn="base" hangingPunct="0">
              <a:spcBef>
                <a:spcPct val="0"/>
              </a:spcBef>
              <a:spcAft>
                <a:spcPct val="0"/>
              </a:spcAft>
              <a:defRPr sz="1400">
                <a:solidFill>
                  <a:srgbClr val="FF0000"/>
                </a:solidFill>
                <a:latin typeface="Comic Sans MS" pitchFamily="66" charset="0"/>
              </a:defRPr>
            </a:lvl9pPr>
          </a:lstStyle>
          <a:p>
            <a:r>
              <a:rPr lang="fr-FR" altLang="en-US" sz="3200" dirty="0" err="1">
                <a:solidFill>
                  <a:srgbClr val="000000"/>
                </a:solidFill>
                <a:latin typeface="Avenir Roman" panose="02000503020000020003" pitchFamily="2" charset="0"/>
                <a:cs typeface="Arial"/>
              </a:rPr>
              <a:t>PEPPo</a:t>
            </a:r>
            <a:r>
              <a:rPr lang="fr-FR" altLang="en-US" sz="3200" dirty="0">
                <a:solidFill>
                  <a:srgbClr val="000000"/>
                </a:solidFill>
                <a:latin typeface="Avenir Roman" panose="02000503020000020003" pitchFamily="2" charset="0"/>
                <a:cs typeface="Arial"/>
              </a:rPr>
              <a:t>: </a:t>
            </a:r>
            <a:r>
              <a:rPr lang="fr-FR" altLang="en-US" sz="3200" dirty="0" err="1">
                <a:solidFill>
                  <a:srgbClr val="000000"/>
                </a:solidFill>
                <a:latin typeface="Avenir Roman" panose="02000503020000020003" pitchFamily="2" charset="0"/>
                <a:cs typeface="Arial"/>
              </a:rPr>
              <a:t>Principle</a:t>
            </a:r>
            <a:r>
              <a:rPr lang="fr-FR" altLang="en-US" sz="3200" dirty="0">
                <a:solidFill>
                  <a:srgbClr val="000000"/>
                </a:solidFill>
                <a:latin typeface="Avenir Roman" panose="02000503020000020003" pitchFamily="2" charset="0"/>
                <a:cs typeface="Arial"/>
              </a:rPr>
              <a:t> of </a:t>
            </a:r>
            <a:r>
              <a:rPr lang="fr-FR" altLang="en-US" sz="3200" dirty="0" err="1">
                <a:solidFill>
                  <a:srgbClr val="000000"/>
                </a:solidFill>
                <a:latin typeface="Avenir Roman" panose="02000503020000020003" pitchFamily="2" charset="0"/>
                <a:cs typeface="Arial"/>
              </a:rPr>
              <a:t>Operation</a:t>
            </a:r>
            <a:endParaRPr lang="fr-FR" altLang="en-US" sz="3200" dirty="0">
              <a:solidFill>
                <a:srgbClr val="000000"/>
              </a:solidFill>
              <a:latin typeface="Avenir Roman" panose="02000503020000020003" pitchFamily="2" charset="0"/>
              <a:cs typeface="Arial"/>
            </a:endParaRPr>
          </a:p>
        </p:txBody>
      </p:sp>
    </p:spTree>
    <p:extLst>
      <p:ext uri="{BB962C8B-B14F-4D97-AF65-F5344CB8AC3E}">
        <p14:creationId xmlns:p14="http://schemas.microsoft.com/office/powerpoint/2010/main" val="449654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9"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dissolve">
                                      <p:cBhvr>
                                        <p:cTn id="10" dur="500"/>
                                        <p:tgtEl>
                                          <p:spTgt spid="15"/>
                                        </p:tgtEl>
                                      </p:cBhvr>
                                    </p:animEffect>
                                  </p:childTnLst>
                                </p:cTn>
                              </p:par>
                              <p:par>
                                <p:cTn id="11" presetID="9"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dissolve">
                                      <p:cBhvr>
                                        <p:cTn id="13" dur="5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xit" presetSubtype="0" fill="hold" nodeType="clickEffect">
                                  <p:stCondLst>
                                    <p:cond delay="0"/>
                                  </p:stCondLst>
                                  <p:childTnLst>
                                    <p:animEffect transition="out" filter="dissolve">
                                      <p:cBhvr>
                                        <p:cTn id="17" dur="500"/>
                                        <p:tgtEl>
                                          <p:spTgt spid="32"/>
                                        </p:tgtEl>
                                      </p:cBhvr>
                                    </p:animEffect>
                                    <p:set>
                                      <p:cBhvr>
                                        <p:cTn id="18" dur="1" fill="hold">
                                          <p:stCondLst>
                                            <p:cond delay="499"/>
                                          </p:stCondLst>
                                        </p:cTn>
                                        <p:tgtEl>
                                          <p:spTgt spid="32"/>
                                        </p:tgtEl>
                                        <p:attrNameLst>
                                          <p:attrName>style.visibility</p:attrName>
                                        </p:attrNameLst>
                                      </p:cBhvr>
                                      <p:to>
                                        <p:strVal val="hidden"/>
                                      </p:to>
                                    </p:set>
                                  </p:childTnLst>
                                </p:cTn>
                              </p:par>
                              <p:par>
                                <p:cTn id="19" presetID="9"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dissolve">
                                      <p:cBhvr>
                                        <p:cTn id="21" dur="500"/>
                                        <p:tgtEl>
                                          <p:spTgt spid="36"/>
                                        </p:tgtEl>
                                      </p:cBhvr>
                                    </p:animEffect>
                                  </p:childTnLst>
                                </p:cTn>
                              </p:par>
                              <p:par>
                                <p:cTn id="22" presetID="9" presetClass="entr" presetSubtype="0" fill="hold"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dissolve">
                                      <p:cBhvr>
                                        <p:cTn id="24" dur="500"/>
                                        <p:tgtEl>
                                          <p:spTgt spid="37"/>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xit" presetSubtype="0" fill="hold" grpId="1" nodeType="clickEffect">
                                  <p:stCondLst>
                                    <p:cond delay="0"/>
                                  </p:stCondLst>
                                  <p:childTnLst>
                                    <p:animEffect transition="out" filter="dissolve">
                                      <p:cBhvr>
                                        <p:cTn id="28" dur="500"/>
                                        <p:tgtEl>
                                          <p:spTgt spid="36"/>
                                        </p:tgtEl>
                                      </p:cBhvr>
                                    </p:animEffect>
                                    <p:set>
                                      <p:cBhvr>
                                        <p:cTn id="29" dur="1" fill="hold">
                                          <p:stCondLst>
                                            <p:cond delay="499"/>
                                          </p:stCondLst>
                                        </p:cTn>
                                        <p:tgtEl>
                                          <p:spTgt spid="36"/>
                                        </p:tgtEl>
                                        <p:attrNameLst>
                                          <p:attrName>style.visibility</p:attrName>
                                        </p:attrNameLst>
                                      </p:cBhvr>
                                      <p:to>
                                        <p:strVal val="hidden"/>
                                      </p:to>
                                    </p:set>
                                  </p:childTnLst>
                                </p:cTn>
                              </p:par>
                              <p:par>
                                <p:cTn id="30" presetID="9" presetClass="entr" presetSubtype="0" fill="hold" nodeType="withEffect">
                                  <p:stCondLst>
                                    <p:cond delay="0"/>
                                  </p:stCondLst>
                                  <p:childTnLst>
                                    <p:set>
                                      <p:cBhvr>
                                        <p:cTn id="31" dur="1" fill="hold">
                                          <p:stCondLst>
                                            <p:cond delay="0"/>
                                          </p:stCondLst>
                                        </p:cTn>
                                        <p:tgtEl>
                                          <p:spTgt spid="82"/>
                                        </p:tgtEl>
                                        <p:attrNameLst>
                                          <p:attrName>style.visibility</p:attrName>
                                        </p:attrNameLst>
                                      </p:cBhvr>
                                      <p:to>
                                        <p:strVal val="visible"/>
                                      </p:to>
                                    </p:set>
                                    <p:animEffect transition="in" filter="dissolve">
                                      <p:cBhvr>
                                        <p:cTn id="32"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Box 29"/>
          <p:cNvSpPr txBox="1">
            <a:spLocks noChangeArrowheads="1"/>
          </p:cNvSpPr>
          <p:nvPr/>
        </p:nvSpPr>
        <p:spPr bwMode="auto">
          <a:xfrm>
            <a:off x="102476" y="904317"/>
            <a:ext cx="8850590" cy="584775"/>
          </a:xfrm>
          <a:prstGeom prst="rect">
            <a:avLst/>
          </a:prstGeom>
          <a:solidFill>
            <a:srgbClr val="FFFF00"/>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R="0" lvl="0" algn="ctr" defTabSz="914400" eaLnBrk="1" fontAlgn="auto" latinLnBrk="0" hangingPunct="1">
              <a:lnSpc>
                <a:spcPct val="100000"/>
              </a:lnSpc>
              <a:spcBef>
                <a:spcPts val="0"/>
              </a:spcBef>
              <a:spcAft>
                <a:spcPts val="0"/>
              </a:spcAft>
              <a:buClr>
                <a:srgbClr val="D60093"/>
              </a:buClr>
              <a:buSzTx/>
              <a:tabLst/>
              <a:defRPr/>
            </a:pPr>
            <a:r>
              <a:rPr lang="en-US" sz="1600" kern="0" dirty="0">
                <a:latin typeface="Avenir Roman" panose="02000503020000020003" pitchFamily="2" charset="0"/>
                <a:cs typeface="Arial"/>
              </a:rPr>
              <a:t>Polarized positrons incident on a target produce polarized bremsstrahlung, which is then analyzed via the Compton scattering transmission asymmetry through a magnetized target.</a:t>
            </a:r>
          </a:p>
        </p:txBody>
      </p:sp>
      <p:grpSp>
        <p:nvGrpSpPr>
          <p:cNvPr id="32" name="Group 31"/>
          <p:cNvGrpSpPr/>
          <p:nvPr/>
        </p:nvGrpSpPr>
        <p:grpSpPr>
          <a:xfrm>
            <a:off x="1100883" y="4912237"/>
            <a:ext cx="2895976" cy="1239221"/>
            <a:chOff x="5552245" y="3703404"/>
            <a:chExt cx="2895976" cy="1239221"/>
          </a:xfrm>
        </p:grpSpPr>
        <p:graphicFrame>
          <p:nvGraphicFramePr>
            <p:cNvPr id="33" name="Object 32"/>
            <p:cNvGraphicFramePr>
              <a:graphicFrameLocks noChangeAspect="1"/>
            </p:cNvGraphicFramePr>
            <p:nvPr>
              <p:extLst>
                <p:ext uri="{D42A27DB-BD31-4B8C-83A1-F6EECF244321}">
                  <p14:modId xmlns:p14="http://schemas.microsoft.com/office/powerpoint/2010/main" val="2435391858"/>
                </p:ext>
              </p:extLst>
            </p:nvPr>
          </p:nvGraphicFramePr>
          <p:xfrm>
            <a:off x="5965509" y="3703404"/>
            <a:ext cx="1415025" cy="448182"/>
          </p:xfrm>
          <a:graphic>
            <a:graphicData uri="http://schemas.openxmlformats.org/presentationml/2006/ole">
              <mc:AlternateContent xmlns:mc="http://schemas.openxmlformats.org/markup-compatibility/2006">
                <mc:Choice xmlns:v="urn:schemas-microsoft-com:vml" Requires="v">
                  <p:oleObj spid="_x0000_s18081" name="Equation" r:id="rId3" imgW="749300" imgH="215900" progId="Equation.3">
                    <p:embed/>
                  </p:oleObj>
                </mc:Choice>
                <mc:Fallback>
                  <p:oleObj name="Equation" r:id="rId3" imgW="749300" imgH="215900" progId="Equation.3">
                    <p:embed/>
                    <p:pic>
                      <p:nvPicPr>
                        <p:cNvPr id="0" name=""/>
                        <p:cNvPicPr>
                          <a:picLocks noChangeAspect="1" noChangeArrowheads="1"/>
                        </p:cNvPicPr>
                        <p:nvPr/>
                      </p:nvPicPr>
                      <p:blipFill>
                        <a:blip r:embed="rId4"/>
                        <a:srcRect/>
                        <a:stretch>
                          <a:fillRect/>
                        </a:stretch>
                      </p:blipFill>
                      <p:spPr bwMode="auto">
                        <a:xfrm>
                          <a:off x="5965509" y="3703404"/>
                          <a:ext cx="1415025" cy="448182"/>
                        </a:xfrm>
                        <a:prstGeom prst="rect">
                          <a:avLst/>
                        </a:prstGeom>
                        <a:noFill/>
                        <a:ln>
                          <a:noFill/>
                        </a:ln>
                      </p:spPr>
                    </p:pic>
                  </p:oleObj>
                </mc:Fallback>
              </mc:AlternateContent>
            </a:graphicData>
          </a:graphic>
        </p:graphicFrame>
        <p:sp>
          <p:nvSpPr>
            <p:cNvPr id="34" name="Rectangle 33"/>
            <p:cNvSpPr/>
            <p:nvPr/>
          </p:nvSpPr>
          <p:spPr>
            <a:xfrm>
              <a:off x="5552245" y="4203961"/>
              <a:ext cx="2895976" cy="738664"/>
            </a:xfrm>
            <a:prstGeom prst="rect">
              <a:avLst/>
            </a:prstGeom>
            <a:ln>
              <a:noFill/>
            </a:ln>
          </p:spPr>
          <p:txBody>
            <a:bodyPr wrap="square">
              <a:spAutoFit/>
            </a:bodyPr>
            <a:lstStyle/>
            <a:p>
              <a:pPr marR="0" lvl="0" defTabSz="914400" eaLnBrk="1" fontAlgn="auto" latinLnBrk="0" hangingPunct="1">
                <a:lnSpc>
                  <a:spcPct val="100000"/>
                </a:lnSpc>
                <a:spcBef>
                  <a:spcPts val="0"/>
                </a:spcBef>
                <a:spcAft>
                  <a:spcPts val="0"/>
                </a:spcAft>
                <a:buClrTx/>
                <a:buSzTx/>
                <a:tabLst/>
                <a:defRPr/>
              </a:pPr>
              <a:r>
                <a:rPr kumimoji="0" lang="en-US" sz="1400" u="none" strike="noStrike" kern="0" cap="none" spc="0" normalizeH="0" baseline="0" noProof="0" dirty="0" err="1">
                  <a:ln>
                    <a:noFill/>
                  </a:ln>
                  <a:solidFill>
                    <a:sysClr val="windowText" lastClr="000000"/>
                  </a:solidFill>
                  <a:effectLst/>
                  <a:uLnTx/>
                  <a:uFillTx/>
                  <a:latin typeface="Arial"/>
                  <a:cs typeface="Arial"/>
                </a:rPr>
                <a:t>P</a:t>
              </a:r>
              <a:r>
                <a:rPr kumimoji="0" lang="en-US" sz="1400" u="none" strike="noStrike" kern="0" cap="none" spc="0" normalizeH="0" baseline="-25000" noProof="0" dirty="0" err="1">
                  <a:ln>
                    <a:noFill/>
                  </a:ln>
                  <a:solidFill>
                    <a:sysClr val="windowText" lastClr="000000"/>
                  </a:solidFill>
                  <a:effectLst/>
                  <a:uLnTx/>
                  <a:uFillTx/>
                  <a:latin typeface="Arial"/>
                  <a:cs typeface="Arial"/>
                </a:rPr>
                <a:t>e</a:t>
              </a:r>
              <a:r>
                <a:rPr kumimoji="0" lang="en-US" sz="1400" u="none" strike="noStrike" kern="0" cap="none" spc="0" normalizeH="0" baseline="0" noProof="0" dirty="0">
                  <a:ln>
                    <a:noFill/>
                  </a:ln>
                  <a:solidFill>
                    <a:sysClr val="windowText" lastClr="000000"/>
                  </a:solidFill>
                  <a:effectLst/>
                  <a:uLnTx/>
                  <a:uFillTx/>
                  <a:latin typeface="Arial"/>
                  <a:cs typeface="Arial"/>
                </a:rPr>
                <a:t> - electron/positron polarization</a:t>
              </a:r>
            </a:p>
            <a:p>
              <a:pPr marR="0" lvl="0" defTabSz="914400" eaLnBrk="1" fontAlgn="auto" latinLnBrk="0" hangingPunct="1">
                <a:lnSpc>
                  <a:spcPct val="100000"/>
                </a:lnSpc>
                <a:spcBef>
                  <a:spcPts val="0"/>
                </a:spcBef>
                <a:spcAft>
                  <a:spcPts val="0"/>
                </a:spcAft>
                <a:buClrTx/>
                <a:buSzTx/>
                <a:tabLst/>
                <a:defRPr/>
              </a:pPr>
              <a:r>
                <a:rPr kumimoji="0" lang="en-US" sz="1400" u="none" strike="noStrike" kern="0" cap="none" spc="0" normalizeH="0" baseline="0" noProof="0" dirty="0">
                  <a:ln>
                    <a:noFill/>
                  </a:ln>
                  <a:solidFill>
                    <a:sysClr val="windowText" lastClr="000000"/>
                  </a:solidFill>
                  <a:effectLst/>
                  <a:uLnTx/>
                  <a:uFillTx/>
                  <a:latin typeface="Arial"/>
                  <a:cs typeface="Arial"/>
                </a:rPr>
                <a:t>P</a:t>
              </a:r>
              <a:r>
                <a:rPr kumimoji="0" lang="en-US" sz="1400" u="none" strike="noStrike" kern="0" cap="none" spc="0" normalizeH="0" baseline="-25000" noProof="0" dirty="0">
                  <a:ln>
                    <a:noFill/>
                  </a:ln>
                  <a:solidFill>
                    <a:sysClr val="windowText" lastClr="000000"/>
                  </a:solidFill>
                  <a:effectLst/>
                  <a:uLnTx/>
                  <a:uFillTx/>
                  <a:latin typeface="Arial"/>
                  <a:cs typeface="Arial"/>
                </a:rPr>
                <a:t>T</a:t>
              </a:r>
              <a:r>
                <a:rPr kumimoji="0" lang="en-US" sz="1400" u="none" strike="noStrike" kern="0" cap="none" spc="0" normalizeH="0" baseline="0" noProof="0" dirty="0">
                  <a:ln>
                    <a:noFill/>
                  </a:ln>
                  <a:solidFill>
                    <a:sysClr val="windowText" lastClr="000000"/>
                  </a:solidFill>
                  <a:effectLst/>
                  <a:uLnTx/>
                  <a:uFillTx/>
                  <a:latin typeface="Arial"/>
                  <a:cs typeface="Arial"/>
                </a:rPr>
                <a:t> - target polarization</a:t>
              </a:r>
            </a:p>
            <a:p>
              <a:pPr marR="0" lvl="0" defTabSz="914400" eaLnBrk="1" fontAlgn="auto" latinLnBrk="0" hangingPunct="1">
                <a:lnSpc>
                  <a:spcPct val="100000"/>
                </a:lnSpc>
                <a:spcBef>
                  <a:spcPts val="0"/>
                </a:spcBef>
                <a:spcAft>
                  <a:spcPts val="0"/>
                </a:spcAft>
                <a:buClrTx/>
                <a:buSzTx/>
                <a:tabLst/>
                <a:defRPr/>
              </a:pPr>
              <a:r>
                <a:rPr kumimoji="0" lang="en-US" sz="1400" u="none" strike="noStrike" kern="0" cap="none" spc="0" normalizeH="0" baseline="0" noProof="0" dirty="0" err="1">
                  <a:ln>
                    <a:noFill/>
                  </a:ln>
                  <a:solidFill>
                    <a:sysClr val="windowText" lastClr="000000"/>
                  </a:solidFill>
                  <a:effectLst/>
                  <a:uLnTx/>
                  <a:uFillTx/>
                  <a:latin typeface="Arial"/>
                  <a:cs typeface="Arial"/>
                </a:rPr>
                <a:t>A</a:t>
              </a:r>
              <a:r>
                <a:rPr kumimoji="0" lang="en-US" sz="1400" u="none" strike="noStrike" kern="0" cap="none" spc="0" normalizeH="0" baseline="-25000" noProof="0" dirty="0" err="1">
                  <a:ln>
                    <a:noFill/>
                  </a:ln>
                  <a:solidFill>
                    <a:sysClr val="windowText" lastClr="000000"/>
                  </a:solidFill>
                  <a:effectLst/>
                  <a:uLnTx/>
                  <a:uFillTx/>
                  <a:latin typeface="Arial"/>
                  <a:cs typeface="Arial"/>
                </a:rPr>
                <a:t>e</a:t>
              </a:r>
              <a:r>
                <a:rPr kumimoji="0" lang="en-US" sz="1400" u="none" strike="noStrike" kern="0" cap="none" spc="0" normalizeH="0" baseline="0" noProof="0" dirty="0">
                  <a:ln>
                    <a:noFill/>
                  </a:ln>
                  <a:solidFill>
                    <a:sysClr val="windowText" lastClr="000000"/>
                  </a:solidFill>
                  <a:effectLst/>
                  <a:uLnTx/>
                  <a:uFillTx/>
                  <a:latin typeface="Arial"/>
                  <a:cs typeface="Arial"/>
                </a:rPr>
                <a:t> - analyzing power</a:t>
              </a:r>
            </a:p>
          </p:txBody>
        </p:sp>
      </p:grpSp>
      <p:sp>
        <p:nvSpPr>
          <p:cNvPr id="54" name="Text Box 26"/>
          <p:cNvSpPr txBox="1">
            <a:spLocks noChangeArrowheads="1"/>
          </p:cNvSpPr>
          <p:nvPr/>
        </p:nvSpPr>
        <p:spPr bwMode="auto">
          <a:xfrm>
            <a:off x="1584446" y="66081"/>
            <a:ext cx="661662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400">
                <a:solidFill>
                  <a:srgbClr val="FF0000"/>
                </a:solidFill>
                <a:latin typeface="Comic Sans MS" pitchFamily="66" charset="0"/>
              </a:defRPr>
            </a:lvl1pPr>
            <a:lvl2pPr marL="742950" indent="-285750" eaLnBrk="0" hangingPunct="0">
              <a:defRPr sz="1400">
                <a:solidFill>
                  <a:srgbClr val="FF0000"/>
                </a:solidFill>
                <a:latin typeface="Comic Sans MS" pitchFamily="66" charset="0"/>
              </a:defRPr>
            </a:lvl2pPr>
            <a:lvl3pPr marL="1143000" indent="-228600" eaLnBrk="0" hangingPunct="0">
              <a:defRPr sz="1400">
                <a:solidFill>
                  <a:srgbClr val="FF0000"/>
                </a:solidFill>
                <a:latin typeface="Comic Sans MS" pitchFamily="66" charset="0"/>
              </a:defRPr>
            </a:lvl3pPr>
            <a:lvl4pPr marL="1600200" indent="-228600" eaLnBrk="0" hangingPunct="0">
              <a:defRPr sz="1400">
                <a:solidFill>
                  <a:srgbClr val="FF0000"/>
                </a:solidFill>
                <a:latin typeface="Comic Sans MS" pitchFamily="66" charset="0"/>
              </a:defRPr>
            </a:lvl4pPr>
            <a:lvl5pPr marL="2057400" indent="-228600" eaLnBrk="0" hangingPunct="0">
              <a:defRPr sz="1400">
                <a:solidFill>
                  <a:srgbClr val="FF0000"/>
                </a:solidFill>
                <a:latin typeface="Comic Sans MS" pitchFamily="66" charset="0"/>
              </a:defRPr>
            </a:lvl5pPr>
            <a:lvl6pPr marL="2514600" indent="-228600" eaLnBrk="0" fontAlgn="base" hangingPunct="0">
              <a:spcBef>
                <a:spcPct val="0"/>
              </a:spcBef>
              <a:spcAft>
                <a:spcPct val="0"/>
              </a:spcAft>
              <a:defRPr sz="1400">
                <a:solidFill>
                  <a:srgbClr val="FF0000"/>
                </a:solidFill>
                <a:latin typeface="Comic Sans MS" pitchFamily="66" charset="0"/>
              </a:defRPr>
            </a:lvl6pPr>
            <a:lvl7pPr marL="2971800" indent="-228600" eaLnBrk="0" fontAlgn="base" hangingPunct="0">
              <a:spcBef>
                <a:spcPct val="0"/>
              </a:spcBef>
              <a:spcAft>
                <a:spcPct val="0"/>
              </a:spcAft>
              <a:defRPr sz="1400">
                <a:solidFill>
                  <a:srgbClr val="FF0000"/>
                </a:solidFill>
                <a:latin typeface="Comic Sans MS" pitchFamily="66" charset="0"/>
              </a:defRPr>
            </a:lvl7pPr>
            <a:lvl8pPr marL="3429000" indent="-228600" eaLnBrk="0" fontAlgn="base" hangingPunct="0">
              <a:spcBef>
                <a:spcPct val="0"/>
              </a:spcBef>
              <a:spcAft>
                <a:spcPct val="0"/>
              </a:spcAft>
              <a:defRPr sz="1400">
                <a:solidFill>
                  <a:srgbClr val="FF0000"/>
                </a:solidFill>
                <a:latin typeface="Comic Sans MS" pitchFamily="66" charset="0"/>
              </a:defRPr>
            </a:lvl8pPr>
            <a:lvl9pPr marL="3886200" indent="-228600" eaLnBrk="0" fontAlgn="base" hangingPunct="0">
              <a:spcBef>
                <a:spcPct val="0"/>
              </a:spcBef>
              <a:spcAft>
                <a:spcPct val="0"/>
              </a:spcAft>
              <a:defRPr sz="1400">
                <a:solidFill>
                  <a:srgbClr val="FF0000"/>
                </a:solidFill>
                <a:latin typeface="Comic Sans MS" pitchFamily="66" charset="0"/>
              </a:defRPr>
            </a:lvl9pPr>
          </a:lstStyle>
          <a:p>
            <a:r>
              <a:rPr lang="fr-FR" altLang="en-US" sz="3200" dirty="0">
                <a:solidFill>
                  <a:srgbClr val="000000"/>
                </a:solidFill>
                <a:latin typeface="Avenir Roman" panose="02000503020000020003" pitchFamily="2" charset="0"/>
                <a:cs typeface="Arial"/>
              </a:rPr>
              <a:t>Compton Transmission </a:t>
            </a:r>
            <a:r>
              <a:rPr lang="fr-FR" altLang="en-US" sz="3200" dirty="0" err="1">
                <a:solidFill>
                  <a:srgbClr val="000000"/>
                </a:solidFill>
                <a:latin typeface="Avenir Roman" panose="02000503020000020003" pitchFamily="2" charset="0"/>
                <a:cs typeface="Arial"/>
              </a:rPr>
              <a:t>Polarimeter</a:t>
            </a:r>
            <a:endParaRPr lang="fr-FR" altLang="en-US" sz="3200" dirty="0">
              <a:solidFill>
                <a:srgbClr val="000000"/>
              </a:solidFill>
              <a:latin typeface="Avenir Roman" panose="02000503020000020003" pitchFamily="2" charset="0"/>
              <a:cs typeface="Arial"/>
            </a:endParaRPr>
          </a:p>
        </p:txBody>
      </p:sp>
      <p:pic>
        <p:nvPicPr>
          <p:cNvPr id="2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476" y="1742553"/>
            <a:ext cx="4190241" cy="29698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0" name="TextBox 39"/>
          <p:cNvSpPr txBox="1"/>
          <p:nvPr/>
        </p:nvSpPr>
        <p:spPr>
          <a:xfrm>
            <a:off x="509436" y="4315310"/>
            <a:ext cx="3376318" cy="307777"/>
          </a:xfrm>
          <a:prstGeom prst="rect">
            <a:avLst/>
          </a:prstGeom>
          <a:solidFill>
            <a:schemeClr val="bg1">
              <a:lumMod val="95000"/>
            </a:schemeClr>
          </a:solidFill>
          <a:ln>
            <a:noFill/>
          </a:ln>
        </p:spPr>
        <p:txBody>
          <a:bodyPr wrap="square" rtlCol="0">
            <a:spAutoFit/>
          </a:bodyPr>
          <a:lstStyle/>
          <a:p>
            <a:r>
              <a:rPr lang="en-US" sz="1400" kern="1200" dirty="0">
                <a:latin typeface="Arial"/>
                <a:ea typeface="Futura Medium" charset="0"/>
                <a:cs typeface="Arial"/>
              </a:rPr>
              <a:t>P</a:t>
            </a:r>
            <a:r>
              <a:rPr lang="en-US" sz="1400" kern="1200" baseline="-25000" dirty="0">
                <a:latin typeface="Arial"/>
                <a:ea typeface="Futura Medium" charset="0"/>
                <a:cs typeface="Arial"/>
              </a:rPr>
              <a:t>T</a:t>
            </a:r>
            <a:r>
              <a:rPr lang="en-US" sz="1400" kern="1200" dirty="0">
                <a:latin typeface="Arial"/>
                <a:ea typeface="Futura Medium" charset="0"/>
                <a:cs typeface="Arial"/>
              </a:rPr>
              <a:t> = 7.06% ± 0.05% </a:t>
            </a:r>
            <a:r>
              <a:rPr lang="en-US" sz="1400" kern="1200" baseline="-25000" dirty="0">
                <a:latin typeface="Arial"/>
                <a:ea typeface="Futura Medium" charset="0"/>
                <a:cs typeface="Arial"/>
              </a:rPr>
              <a:t>(</a:t>
            </a:r>
            <a:r>
              <a:rPr lang="en-US" sz="1400" baseline="-25000" dirty="0">
                <a:latin typeface="Arial"/>
                <a:ea typeface="Futura Medium" charset="0"/>
                <a:cs typeface="Arial"/>
              </a:rPr>
              <a:t>sys1</a:t>
            </a:r>
            <a:r>
              <a:rPr lang="en-US" sz="1400" kern="1200" baseline="-25000" dirty="0">
                <a:latin typeface="Arial"/>
                <a:ea typeface="Futura Medium" charset="0"/>
                <a:cs typeface="Arial"/>
              </a:rPr>
              <a:t>)</a:t>
            </a:r>
            <a:r>
              <a:rPr lang="en-US" sz="1400" kern="1200" dirty="0">
                <a:latin typeface="Arial"/>
                <a:ea typeface="Futura Medium" charset="0"/>
                <a:cs typeface="Arial"/>
              </a:rPr>
              <a:t> ± 0.07% </a:t>
            </a:r>
            <a:r>
              <a:rPr lang="en-US" sz="1400" kern="1200" baseline="-25000" dirty="0">
                <a:latin typeface="Arial"/>
                <a:ea typeface="Futura Medium" charset="0"/>
                <a:cs typeface="Arial"/>
              </a:rPr>
              <a:t>(</a:t>
            </a:r>
            <a:r>
              <a:rPr lang="en-US" sz="1400" baseline="-25000" dirty="0">
                <a:latin typeface="Arial"/>
                <a:ea typeface="Futura Medium" charset="0"/>
                <a:cs typeface="Arial"/>
              </a:rPr>
              <a:t>sys2</a:t>
            </a:r>
            <a:r>
              <a:rPr lang="en-US" sz="1400" kern="1200" baseline="-25000" dirty="0">
                <a:latin typeface="Arial"/>
                <a:ea typeface="Futura Medium" charset="0"/>
                <a:cs typeface="Arial"/>
              </a:rPr>
              <a:t>)</a:t>
            </a:r>
            <a:endParaRPr lang="en-US" sz="1400" kern="1200" dirty="0">
              <a:latin typeface="Arial"/>
              <a:ea typeface="Futura Medium" charset="0"/>
              <a:cs typeface="Arial"/>
            </a:endParaRPr>
          </a:p>
        </p:txBody>
      </p:sp>
      <p:sp>
        <p:nvSpPr>
          <p:cNvPr id="3" name="TextBox 2"/>
          <p:cNvSpPr txBox="1"/>
          <p:nvPr/>
        </p:nvSpPr>
        <p:spPr>
          <a:xfrm>
            <a:off x="5413120" y="3376868"/>
            <a:ext cx="184666" cy="369332"/>
          </a:xfrm>
          <a:prstGeom prst="rect">
            <a:avLst/>
          </a:prstGeom>
          <a:noFill/>
        </p:spPr>
        <p:txBody>
          <a:bodyPr wrap="none" rtlCol="0">
            <a:spAutoFit/>
          </a:bodyPr>
          <a:lstStyle/>
          <a:p>
            <a:endParaRPr lang="en-US"/>
          </a:p>
        </p:txBody>
      </p:sp>
      <p:grpSp>
        <p:nvGrpSpPr>
          <p:cNvPr id="70" name="Group 69">
            <a:extLst>
              <a:ext uri="{FF2B5EF4-FFF2-40B4-BE49-F238E27FC236}">
                <a16:creationId xmlns:a16="http://schemas.microsoft.com/office/drawing/2014/main" id="{D8BCA420-7744-CD4A-8DD6-C534898EC68E}"/>
              </a:ext>
            </a:extLst>
          </p:cNvPr>
          <p:cNvGrpSpPr/>
          <p:nvPr/>
        </p:nvGrpSpPr>
        <p:grpSpPr>
          <a:xfrm>
            <a:off x="4528859" y="1639502"/>
            <a:ext cx="4283465" cy="2212200"/>
            <a:chOff x="105180" y="649188"/>
            <a:chExt cx="4423518" cy="2586145"/>
          </a:xfrm>
        </p:grpSpPr>
        <p:grpSp>
          <p:nvGrpSpPr>
            <p:cNvPr id="71" name="Group 10">
              <a:extLst>
                <a:ext uri="{FF2B5EF4-FFF2-40B4-BE49-F238E27FC236}">
                  <a16:creationId xmlns:a16="http://schemas.microsoft.com/office/drawing/2014/main" id="{8B782EDE-A003-7248-8BB2-89005A197D2B}"/>
                </a:ext>
              </a:extLst>
            </p:cNvPr>
            <p:cNvGrpSpPr/>
            <p:nvPr/>
          </p:nvGrpSpPr>
          <p:grpSpPr>
            <a:xfrm>
              <a:off x="105180" y="649188"/>
              <a:ext cx="4338368" cy="2542700"/>
              <a:chOff x="3982774" y="2036542"/>
              <a:chExt cx="4820905" cy="3191010"/>
            </a:xfrm>
          </p:grpSpPr>
          <p:pic>
            <p:nvPicPr>
              <p:cNvPr id="84" name="Picture 33" descr="CIMG5110.JPG">
                <a:extLst>
                  <a:ext uri="{FF2B5EF4-FFF2-40B4-BE49-F238E27FC236}">
                    <a16:creationId xmlns:a16="http://schemas.microsoft.com/office/drawing/2014/main" id="{E6F9D610-E5BF-F743-86DF-91E8EAB4EE9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r="3393"/>
              <a:stretch/>
            </p:blipFill>
            <p:spPr>
              <a:xfrm rot="5400000">
                <a:off x="4797722" y="1221594"/>
                <a:ext cx="3191010" cy="4820905"/>
              </a:xfrm>
              <a:prstGeom prst="rect">
                <a:avLst/>
              </a:prstGeom>
              <a:ln w="28575" cmpd="sng">
                <a:noFill/>
              </a:ln>
            </p:spPr>
          </p:pic>
          <p:pic>
            <p:nvPicPr>
              <p:cNvPr id="85" name="Picture 34" descr="CIMG5121.JPG">
                <a:extLst>
                  <a:ext uri="{FF2B5EF4-FFF2-40B4-BE49-F238E27FC236}">
                    <a16:creationId xmlns:a16="http://schemas.microsoft.com/office/drawing/2014/main" id="{EF8AC4F8-AB1B-3F4B-BDCC-0DAC1525C407}"/>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46794" t="3525" r="32563" b="10228"/>
              <a:stretch/>
            </p:blipFill>
            <p:spPr>
              <a:xfrm rot="151446">
                <a:off x="5594163" y="2143391"/>
                <a:ext cx="567383" cy="2088670"/>
              </a:xfrm>
              <a:prstGeom prst="rect">
                <a:avLst/>
              </a:prstGeom>
              <a:ln w="28575" cmpd="sng">
                <a:noFill/>
              </a:ln>
            </p:spPr>
          </p:pic>
        </p:grpSp>
        <p:cxnSp>
          <p:nvCxnSpPr>
            <p:cNvPr id="72" name="Straight Arrow Connector 16">
              <a:extLst>
                <a:ext uri="{FF2B5EF4-FFF2-40B4-BE49-F238E27FC236}">
                  <a16:creationId xmlns:a16="http://schemas.microsoft.com/office/drawing/2014/main" id="{F157629C-0F5B-F74B-8450-C29E33138274}"/>
                </a:ext>
              </a:extLst>
            </p:cNvPr>
            <p:cNvCxnSpPr/>
            <p:nvPr/>
          </p:nvCxnSpPr>
          <p:spPr>
            <a:xfrm flipV="1">
              <a:off x="646777" y="1922721"/>
              <a:ext cx="340242" cy="563526"/>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73" name="Straight Arrow Connector 19">
              <a:extLst>
                <a:ext uri="{FF2B5EF4-FFF2-40B4-BE49-F238E27FC236}">
                  <a16:creationId xmlns:a16="http://schemas.microsoft.com/office/drawing/2014/main" id="{7ABF6138-EBF7-CE47-A75F-A12B03378125}"/>
                </a:ext>
              </a:extLst>
            </p:cNvPr>
            <p:cNvCxnSpPr>
              <a:stCxn id="81" idx="0"/>
            </p:cNvCxnSpPr>
            <p:nvPr/>
          </p:nvCxnSpPr>
          <p:spPr>
            <a:xfrm flipV="1">
              <a:off x="1806352" y="2140115"/>
              <a:ext cx="123570" cy="424789"/>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74" name="TextBox 25">
              <a:extLst>
                <a:ext uri="{FF2B5EF4-FFF2-40B4-BE49-F238E27FC236}">
                  <a16:creationId xmlns:a16="http://schemas.microsoft.com/office/drawing/2014/main" id="{75B3D3BA-A684-3E4E-A99A-606233C583D8}"/>
                </a:ext>
              </a:extLst>
            </p:cNvPr>
            <p:cNvSpPr txBox="1"/>
            <p:nvPr/>
          </p:nvSpPr>
          <p:spPr>
            <a:xfrm>
              <a:off x="3880627" y="752697"/>
              <a:ext cx="648071" cy="2482636"/>
            </a:xfrm>
            <a:prstGeom prst="rect">
              <a:avLst/>
            </a:prstGeom>
            <a:noFill/>
            <a:ln>
              <a:noFill/>
            </a:ln>
          </p:spPr>
          <p:txBody>
            <a:bodyPr wrap="square" rtlCol="0">
              <a:spAutoFit/>
            </a:bodyPr>
            <a:lstStyle/>
            <a:p>
              <a:pPr algn="ctr"/>
              <a:r>
                <a:rPr lang="en-US" sz="1200" b="1" dirty="0">
                  <a:solidFill>
                    <a:srgbClr val="FFFF00"/>
                  </a:solidFill>
                  <a:latin typeface="Avenir Roman" panose="02000503020000020003" pitchFamily="2" charset="0"/>
                </a:rPr>
                <a:t>C</a:t>
              </a:r>
            </a:p>
            <a:p>
              <a:pPr algn="ctr"/>
              <a:r>
                <a:rPr lang="en-US" sz="1200" b="1" dirty="0">
                  <a:solidFill>
                    <a:srgbClr val="FFFF00"/>
                  </a:solidFill>
                  <a:latin typeface="Avenir Roman" panose="02000503020000020003" pitchFamily="2" charset="0"/>
                </a:rPr>
                <a:t>A</a:t>
              </a:r>
            </a:p>
            <a:p>
              <a:pPr algn="ctr"/>
              <a:r>
                <a:rPr lang="en-US" sz="1200" b="1" dirty="0">
                  <a:solidFill>
                    <a:srgbClr val="FFFF00"/>
                  </a:solidFill>
                  <a:latin typeface="Avenir Roman" panose="02000503020000020003" pitchFamily="2" charset="0"/>
                </a:rPr>
                <a:t>L</a:t>
              </a:r>
            </a:p>
            <a:p>
              <a:pPr algn="ctr"/>
              <a:r>
                <a:rPr lang="en-US" sz="1200" b="1" dirty="0">
                  <a:solidFill>
                    <a:srgbClr val="FFFF00"/>
                  </a:solidFill>
                  <a:latin typeface="Avenir Roman" panose="02000503020000020003" pitchFamily="2" charset="0"/>
                </a:rPr>
                <a:t>O</a:t>
              </a:r>
            </a:p>
            <a:p>
              <a:pPr algn="ctr"/>
              <a:r>
                <a:rPr lang="en-US" sz="1200" b="1" dirty="0">
                  <a:solidFill>
                    <a:srgbClr val="FFFF00"/>
                  </a:solidFill>
                  <a:latin typeface="Avenir Roman" panose="02000503020000020003" pitchFamily="2" charset="0"/>
                </a:rPr>
                <a:t>R</a:t>
              </a:r>
            </a:p>
            <a:p>
              <a:pPr algn="ctr"/>
              <a:r>
                <a:rPr lang="en-US" sz="1200" b="1" dirty="0">
                  <a:solidFill>
                    <a:srgbClr val="FFFF00"/>
                  </a:solidFill>
                  <a:latin typeface="Avenir Roman" panose="02000503020000020003" pitchFamily="2" charset="0"/>
                </a:rPr>
                <a:t>I</a:t>
              </a:r>
            </a:p>
            <a:p>
              <a:pPr algn="ctr"/>
              <a:r>
                <a:rPr lang="en-US" sz="1200" b="1" dirty="0">
                  <a:solidFill>
                    <a:srgbClr val="FFFF00"/>
                  </a:solidFill>
                  <a:latin typeface="Avenir Roman" panose="02000503020000020003" pitchFamily="2" charset="0"/>
                </a:rPr>
                <a:t>M</a:t>
              </a:r>
            </a:p>
            <a:p>
              <a:pPr algn="ctr"/>
              <a:r>
                <a:rPr lang="en-US" sz="1200" b="1" dirty="0">
                  <a:solidFill>
                    <a:srgbClr val="FFFF00"/>
                  </a:solidFill>
                  <a:latin typeface="Avenir Roman" panose="02000503020000020003" pitchFamily="2" charset="0"/>
                </a:rPr>
                <a:t>E</a:t>
              </a:r>
            </a:p>
            <a:p>
              <a:pPr algn="ctr"/>
              <a:r>
                <a:rPr lang="en-US" sz="1200" b="1" dirty="0">
                  <a:solidFill>
                    <a:srgbClr val="FFFF00"/>
                  </a:solidFill>
                  <a:latin typeface="Avenir Roman" panose="02000503020000020003" pitchFamily="2" charset="0"/>
                </a:rPr>
                <a:t>T</a:t>
              </a:r>
            </a:p>
            <a:p>
              <a:pPr algn="ctr"/>
              <a:r>
                <a:rPr lang="en-US" sz="1200" b="1" dirty="0">
                  <a:solidFill>
                    <a:srgbClr val="FFFF00"/>
                  </a:solidFill>
                  <a:latin typeface="Avenir Roman" panose="02000503020000020003" pitchFamily="2" charset="0"/>
                </a:rPr>
                <a:t>E</a:t>
              </a:r>
            </a:p>
            <a:p>
              <a:pPr algn="ctr"/>
              <a:r>
                <a:rPr lang="en-US" sz="1200" b="1" dirty="0">
                  <a:solidFill>
                    <a:srgbClr val="FFFF00"/>
                  </a:solidFill>
                  <a:latin typeface="Avenir Roman" panose="02000503020000020003" pitchFamily="2" charset="0"/>
                </a:rPr>
                <a:t>R</a:t>
              </a:r>
            </a:p>
          </p:txBody>
        </p:sp>
        <p:cxnSp>
          <p:nvCxnSpPr>
            <p:cNvPr id="75" name="Straight Arrow Connector 27">
              <a:extLst>
                <a:ext uri="{FF2B5EF4-FFF2-40B4-BE49-F238E27FC236}">
                  <a16:creationId xmlns:a16="http://schemas.microsoft.com/office/drawing/2014/main" id="{C3F20C6C-22CA-1E4A-98FE-3F3C4D4FC7A5}"/>
                </a:ext>
              </a:extLst>
            </p:cNvPr>
            <p:cNvCxnSpPr/>
            <p:nvPr/>
          </p:nvCxnSpPr>
          <p:spPr>
            <a:xfrm>
              <a:off x="997651" y="1867760"/>
              <a:ext cx="995214" cy="109"/>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6" name="TextBox 28">
              <a:extLst>
                <a:ext uri="{FF2B5EF4-FFF2-40B4-BE49-F238E27FC236}">
                  <a16:creationId xmlns:a16="http://schemas.microsoft.com/office/drawing/2014/main" id="{012E8D6A-6420-564A-99EE-1B6D816989AB}"/>
                </a:ext>
              </a:extLst>
            </p:cNvPr>
            <p:cNvSpPr txBox="1"/>
            <p:nvPr/>
          </p:nvSpPr>
          <p:spPr>
            <a:xfrm>
              <a:off x="1633266" y="1341821"/>
              <a:ext cx="527688" cy="431763"/>
            </a:xfrm>
            <a:prstGeom prst="rect">
              <a:avLst/>
            </a:prstGeom>
            <a:noFill/>
            <a:ln>
              <a:noFill/>
            </a:ln>
          </p:spPr>
          <p:txBody>
            <a:bodyPr wrap="square" rtlCol="0">
              <a:spAutoFit/>
            </a:bodyPr>
            <a:lstStyle/>
            <a:p>
              <a:pPr algn="ctr"/>
              <a:r>
                <a:rPr lang="en-US" sz="1200" dirty="0">
                  <a:latin typeface="Avenir Roman" panose="02000503020000020003" pitchFamily="2" charset="0"/>
                </a:rPr>
                <a:t> </a:t>
              </a:r>
              <a:r>
                <a:rPr lang="en-US" b="1" dirty="0">
                  <a:solidFill>
                    <a:srgbClr val="FF0000"/>
                  </a:solidFill>
                  <a:latin typeface="Avenir Roman" panose="02000503020000020003" pitchFamily="2" charset="0"/>
                </a:rPr>
                <a:t>e+</a:t>
              </a:r>
              <a:endParaRPr lang="en-US" sz="1200" b="1" dirty="0">
                <a:solidFill>
                  <a:srgbClr val="FF0000"/>
                </a:solidFill>
                <a:latin typeface="Avenir Roman" panose="02000503020000020003" pitchFamily="2" charset="0"/>
              </a:endParaRPr>
            </a:p>
          </p:txBody>
        </p:sp>
        <p:cxnSp>
          <p:nvCxnSpPr>
            <p:cNvPr id="77" name="Straight Arrow Connector 30">
              <a:extLst>
                <a:ext uri="{FF2B5EF4-FFF2-40B4-BE49-F238E27FC236}">
                  <a16:creationId xmlns:a16="http://schemas.microsoft.com/office/drawing/2014/main" id="{322AC34B-CB2E-A640-A6C1-C4E32CE01BFB}"/>
                </a:ext>
              </a:extLst>
            </p:cNvPr>
            <p:cNvCxnSpPr/>
            <p:nvPr/>
          </p:nvCxnSpPr>
          <p:spPr>
            <a:xfrm flipV="1">
              <a:off x="2219260" y="1866743"/>
              <a:ext cx="1490036" cy="9692"/>
            </a:xfrm>
            <a:prstGeom prst="straightConnector1">
              <a:avLst/>
            </a:prstGeom>
            <a:ln w="57150" cmpd="sng">
              <a:solidFill>
                <a:srgbClr val="25FF2A"/>
              </a:solidFill>
              <a:prstDash val="solid"/>
              <a:tailEnd type="arrow"/>
            </a:ln>
          </p:spPr>
          <p:style>
            <a:lnRef idx="2">
              <a:schemeClr val="accent1"/>
            </a:lnRef>
            <a:fillRef idx="0">
              <a:schemeClr val="accent1"/>
            </a:fillRef>
            <a:effectRef idx="1">
              <a:schemeClr val="accent1"/>
            </a:effectRef>
            <a:fontRef idx="minor">
              <a:schemeClr val="tx1"/>
            </a:fontRef>
          </p:style>
        </p:cxnSp>
        <p:sp>
          <p:nvSpPr>
            <p:cNvPr id="78" name="TextBox 32">
              <a:extLst>
                <a:ext uri="{FF2B5EF4-FFF2-40B4-BE49-F238E27FC236}">
                  <a16:creationId xmlns:a16="http://schemas.microsoft.com/office/drawing/2014/main" id="{B91A326F-FFFA-3647-9B9C-640D1290AEFC}"/>
                </a:ext>
              </a:extLst>
            </p:cNvPr>
            <p:cNvSpPr txBox="1"/>
            <p:nvPr/>
          </p:nvSpPr>
          <p:spPr>
            <a:xfrm>
              <a:off x="3313003" y="1194046"/>
              <a:ext cx="462062" cy="467744"/>
            </a:xfrm>
            <a:prstGeom prst="rect">
              <a:avLst/>
            </a:prstGeom>
            <a:solidFill>
              <a:schemeClr val="bg1">
                <a:alpha val="0"/>
              </a:schemeClr>
            </a:solidFill>
            <a:ln>
              <a:noFill/>
            </a:ln>
          </p:spPr>
          <p:txBody>
            <a:bodyPr wrap="square" rtlCol="0">
              <a:spAutoFit/>
            </a:bodyPr>
            <a:lstStyle/>
            <a:p>
              <a:pPr algn="ctr"/>
              <a:r>
                <a:rPr lang="en-US" sz="1200" dirty="0">
                  <a:latin typeface="Avenir Roman" panose="02000503020000020003" pitchFamily="2" charset="0"/>
                </a:rPr>
                <a:t> </a:t>
              </a:r>
              <a:r>
                <a:rPr lang="en-US" sz="2000" b="1" dirty="0">
                  <a:solidFill>
                    <a:srgbClr val="25FF2A"/>
                  </a:solidFill>
                  <a:latin typeface="Symbol" pitchFamily="2" charset="2"/>
                </a:rPr>
                <a:t>g</a:t>
              </a:r>
            </a:p>
          </p:txBody>
        </p:sp>
        <p:cxnSp>
          <p:nvCxnSpPr>
            <p:cNvPr id="79" name="Straight Arrow Connector 24">
              <a:extLst>
                <a:ext uri="{FF2B5EF4-FFF2-40B4-BE49-F238E27FC236}">
                  <a16:creationId xmlns:a16="http://schemas.microsoft.com/office/drawing/2014/main" id="{D3FCD641-62B0-FA4A-9148-5D3695336BFC}"/>
                </a:ext>
              </a:extLst>
            </p:cNvPr>
            <p:cNvCxnSpPr/>
            <p:nvPr/>
          </p:nvCxnSpPr>
          <p:spPr>
            <a:xfrm flipH="1" flipV="1">
              <a:off x="2297222" y="1969994"/>
              <a:ext cx="380374" cy="346132"/>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80" name="Straight Arrow Connector 53">
              <a:extLst>
                <a:ext uri="{FF2B5EF4-FFF2-40B4-BE49-F238E27FC236}">
                  <a16:creationId xmlns:a16="http://schemas.microsoft.com/office/drawing/2014/main" id="{BEE23315-682F-F043-A4A1-F6669F02A9E4}"/>
                </a:ext>
              </a:extLst>
            </p:cNvPr>
            <p:cNvCxnSpPr/>
            <p:nvPr/>
          </p:nvCxnSpPr>
          <p:spPr>
            <a:xfrm>
              <a:off x="223950" y="895073"/>
              <a:ext cx="1514641" cy="774174"/>
            </a:xfrm>
            <a:prstGeom prst="straightConnector1">
              <a:avLst/>
            </a:prstGeom>
            <a:ln w="28575" cmpd="sng">
              <a:solidFill>
                <a:srgbClr val="25FF2A"/>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81" name="TextBox 20">
              <a:extLst>
                <a:ext uri="{FF2B5EF4-FFF2-40B4-BE49-F238E27FC236}">
                  <a16:creationId xmlns:a16="http://schemas.microsoft.com/office/drawing/2014/main" id="{41D78D01-164D-8842-B802-D0EC27D2B045}"/>
                </a:ext>
              </a:extLst>
            </p:cNvPr>
            <p:cNvSpPr txBox="1"/>
            <p:nvPr/>
          </p:nvSpPr>
          <p:spPr>
            <a:xfrm>
              <a:off x="1306488" y="2564904"/>
              <a:ext cx="999728" cy="503723"/>
            </a:xfrm>
            <a:prstGeom prst="rect">
              <a:avLst/>
            </a:prstGeom>
            <a:solidFill>
              <a:schemeClr val="bg1">
                <a:alpha val="67000"/>
              </a:schemeClr>
            </a:solidFill>
            <a:ln>
              <a:noFill/>
            </a:ln>
          </p:spPr>
          <p:txBody>
            <a:bodyPr wrap="square" rtlCol="0">
              <a:spAutoFit/>
            </a:bodyPr>
            <a:lstStyle/>
            <a:p>
              <a:pPr algn="ctr"/>
              <a:r>
                <a:rPr lang="en-US" sz="1100" b="1" dirty="0">
                  <a:latin typeface="Avenir Roman" panose="02000503020000020003" pitchFamily="2" charset="0"/>
                </a:rPr>
                <a:t>Trigger Scintillator</a:t>
              </a:r>
            </a:p>
          </p:txBody>
        </p:sp>
        <p:sp>
          <p:nvSpPr>
            <p:cNvPr id="82" name="TextBox 20">
              <a:extLst>
                <a:ext uri="{FF2B5EF4-FFF2-40B4-BE49-F238E27FC236}">
                  <a16:creationId xmlns:a16="http://schemas.microsoft.com/office/drawing/2014/main" id="{11600EEA-C718-8240-84AF-DF4CA0807339}"/>
                </a:ext>
              </a:extLst>
            </p:cNvPr>
            <p:cNvSpPr txBox="1"/>
            <p:nvPr/>
          </p:nvSpPr>
          <p:spPr>
            <a:xfrm>
              <a:off x="188677" y="2501184"/>
              <a:ext cx="840871" cy="503723"/>
            </a:xfrm>
            <a:prstGeom prst="rect">
              <a:avLst/>
            </a:prstGeom>
            <a:solidFill>
              <a:schemeClr val="bg1">
                <a:alpha val="67000"/>
              </a:schemeClr>
            </a:solidFill>
            <a:ln>
              <a:noFill/>
            </a:ln>
          </p:spPr>
          <p:txBody>
            <a:bodyPr wrap="square" rtlCol="0">
              <a:spAutoFit/>
            </a:bodyPr>
            <a:lstStyle/>
            <a:p>
              <a:pPr algn="ctr"/>
              <a:r>
                <a:rPr lang="en-US" sz="1100" b="1" dirty="0">
                  <a:latin typeface="Avenir Roman" panose="02000503020000020003" pitchFamily="2" charset="0"/>
                </a:rPr>
                <a:t>10mil Al window</a:t>
              </a:r>
              <a:endParaRPr lang="en-US" sz="1200" b="1" dirty="0">
                <a:latin typeface="Avenir Roman" panose="02000503020000020003" pitchFamily="2" charset="0"/>
              </a:endParaRPr>
            </a:p>
          </p:txBody>
        </p:sp>
        <p:sp>
          <p:nvSpPr>
            <p:cNvPr id="83" name="TextBox 20">
              <a:extLst>
                <a:ext uri="{FF2B5EF4-FFF2-40B4-BE49-F238E27FC236}">
                  <a16:creationId xmlns:a16="http://schemas.microsoft.com/office/drawing/2014/main" id="{0229504D-9494-CE4B-B39E-88A4698D31BB}"/>
                </a:ext>
              </a:extLst>
            </p:cNvPr>
            <p:cNvSpPr txBox="1"/>
            <p:nvPr/>
          </p:nvSpPr>
          <p:spPr>
            <a:xfrm>
              <a:off x="2581903" y="2335828"/>
              <a:ext cx="1133776" cy="503723"/>
            </a:xfrm>
            <a:prstGeom prst="rect">
              <a:avLst/>
            </a:prstGeom>
            <a:solidFill>
              <a:schemeClr val="bg1">
                <a:alpha val="67000"/>
              </a:schemeClr>
            </a:solidFill>
            <a:ln>
              <a:noFill/>
            </a:ln>
          </p:spPr>
          <p:txBody>
            <a:bodyPr wrap="square" rtlCol="0">
              <a:spAutoFit/>
            </a:bodyPr>
            <a:lstStyle/>
            <a:p>
              <a:pPr algn="ctr"/>
              <a:r>
                <a:rPr lang="en-US" sz="1100" b="1" dirty="0">
                  <a:latin typeface="Avenir Roman" panose="02000503020000020003" pitchFamily="2" charset="0"/>
                </a:rPr>
                <a:t>Reconversion</a:t>
              </a:r>
            </a:p>
            <a:p>
              <a:pPr algn="ctr"/>
              <a:r>
                <a:rPr lang="en-US" sz="1100" b="1" dirty="0">
                  <a:latin typeface="Avenir Roman" panose="02000503020000020003" pitchFamily="2" charset="0"/>
                </a:rPr>
                <a:t>Target</a:t>
              </a:r>
              <a:endParaRPr lang="en-US" sz="1200" b="1" dirty="0">
                <a:latin typeface="Avenir Roman" panose="02000503020000020003" pitchFamily="2" charset="0"/>
              </a:endParaRPr>
            </a:p>
          </p:txBody>
        </p:sp>
      </p:grpSp>
      <p:grpSp>
        <p:nvGrpSpPr>
          <p:cNvPr id="86" name="Group 85">
            <a:extLst>
              <a:ext uri="{FF2B5EF4-FFF2-40B4-BE49-F238E27FC236}">
                <a16:creationId xmlns:a16="http://schemas.microsoft.com/office/drawing/2014/main" id="{2DC5BAE5-0DE9-3B4E-96B4-C5C8A7B017C5}"/>
              </a:ext>
            </a:extLst>
          </p:cNvPr>
          <p:cNvGrpSpPr/>
          <p:nvPr/>
        </p:nvGrpSpPr>
        <p:grpSpPr>
          <a:xfrm>
            <a:off x="4520294" y="3989858"/>
            <a:ext cx="4209575" cy="2436261"/>
            <a:chOff x="5791201" y="1810731"/>
            <a:chExt cx="3251794" cy="2301134"/>
          </a:xfrm>
        </p:grpSpPr>
        <p:pic>
          <p:nvPicPr>
            <p:cNvPr id="87" name="Picture 11" descr="SemIintSigscope.png">
              <a:extLst>
                <a:ext uri="{FF2B5EF4-FFF2-40B4-BE49-F238E27FC236}">
                  <a16:creationId xmlns:a16="http://schemas.microsoft.com/office/drawing/2014/main" id="{A5D59AED-40FB-7441-9C2A-8B9619A6818D}"/>
                </a:ext>
              </a:extLst>
            </p:cNvPr>
            <p:cNvPicPr>
              <a:picLocks noChangeAspect="1"/>
            </p:cNvPicPr>
            <p:nvPr/>
          </p:nvPicPr>
          <p:blipFill rotWithShape="1">
            <a:blip r:embed="rId8">
              <a:extLst>
                <a:ext uri="{28A0092B-C50C-407E-A947-70E740481C1C}">
                  <a14:useLocalDpi xmlns:a14="http://schemas.microsoft.com/office/drawing/2010/main"/>
                </a:ext>
              </a:extLst>
            </a:blip>
            <a:srcRect r="5719"/>
            <a:stretch/>
          </p:blipFill>
          <p:spPr>
            <a:xfrm>
              <a:off x="5791201" y="1810731"/>
              <a:ext cx="3251794" cy="2301134"/>
            </a:xfrm>
            <a:prstGeom prst="rect">
              <a:avLst/>
            </a:prstGeom>
          </p:spPr>
        </p:pic>
        <p:sp>
          <p:nvSpPr>
            <p:cNvPr id="88" name="TextBox 87">
              <a:extLst>
                <a:ext uri="{FF2B5EF4-FFF2-40B4-BE49-F238E27FC236}">
                  <a16:creationId xmlns:a16="http://schemas.microsoft.com/office/drawing/2014/main" id="{D0ABE510-CCBA-CA4B-9CC8-EAA65335E43A}"/>
                </a:ext>
              </a:extLst>
            </p:cNvPr>
            <p:cNvSpPr txBox="1"/>
            <p:nvPr/>
          </p:nvSpPr>
          <p:spPr>
            <a:xfrm>
              <a:off x="5897223" y="1860406"/>
              <a:ext cx="1248215" cy="247100"/>
            </a:xfrm>
            <a:prstGeom prst="rect">
              <a:avLst/>
            </a:prstGeom>
            <a:noFill/>
            <a:ln>
              <a:noFill/>
            </a:ln>
          </p:spPr>
          <p:txBody>
            <a:bodyPr wrap="square" rtlCol="0">
              <a:spAutoFit/>
            </a:bodyPr>
            <a:lstStyle/>
            <a:p>
              <a:r>
                <a:rPr lang="en-US" sz="1100" dirty="0">
                  <a:solidFill>
                    <a:schemeClr val="bg1"/>
                  </a:solidFill>
                  <a:latin typeface="Avenir Roman" panose="02000503020000020003" pitchFamily="2" charset="0"/>
                  <a:cs typeface="Arial"/>
                </a:rPr>
                <a:t>Trigger Scintillator</a:t>
              </a:r>
              <a:endParaRPr lang="en-US" sz="1100" baseline="-25000" dirty="0">
                <a:solidFill>
                  <a:schemeClr val="bg1"/>
                </a:solidFill>
                <a:latin typeface="Avenir Roman" panose="02000503020000020003" pitchFamily="2" charset="0"/>
                <a:cs typeface="Arial"/>
              </a:endParaRPr>
            </a:p>
          </p:txBody>
        </p:sp>
        <p:sp>
          <p:nvSpPr>
            <p:cNvPr id="89" name="TextBox 30">
              <a:extLst>
                <a:ext uri="{FF2B5EF4-FFF2-40B4-BE49-F238E27FC236}">
                  <a16:creationId xmlns:a16="http://schemas.microsoft.com/office/drawing/2014/main" id="{20DBA684-1722-AD42-9074-00428B402DC5}"/>
                </a:ext>
              </a:extLst>
            </p:cNvPr>
            <p:cNvSpPr txBox="1"/>
            <p:nvPr/>
          </p:nvSpPr>
          <p:spPr>
            <a:xfrm>
              <a:off x="5929623" y="3305581"/>
              <a:ext cx="1224136" cy="247100"/>
            </a:xfrm>
            <a:prstGeom prst="rect">
              <a:avLst/>
            </a:prstGeom>
            <a:noFill/>
            <a:ln>
              <a:noFill/>
            </a:ln>
          </p:spPr>
          <p:txBody>
            <a:bodyPr wrap="square" rtlCol="0">
              <a:spAutoFit/>
            </a:bodyPr>
            <a:lstStyle/>
            <a:p>
              <a:r>
                <a:rPr lang="en-US" sz="1100" dirty="0">
                  <a:solidFill>
                    <a:srgbClr val="FFFFFF"/>
                  </a:solidFill>
                  <a:latin typeface="Avenir Roman" panose="02000503020000020003" pitchFamily="2" charset="0"/>
                  <a:cs typeface="Arial"/>
                </a:rPr>
                <a:t>Coincidence</a:t>
              </a:r>
            </a:p>
          </p:txBody>
        </p:sp>
        <p:sp>
          <p:nvSpPr>
            <p:cNvPr id="90" name="TextBox 22">
              <a:extLst>
                <a:ext uri="{FF2B5EF4-FFF2-40B4-BE49-F238E27FC236}">
                  <a16:creationId xmlns:a16="http://schemas.microsoft.com/office/drawing/2014/main" id="{F8FE455D-0452-B248-A55B-DD0048E5D986}"/>
                </a:ext>
              </a:extLst>
            </p:cNvPr>
            <p:cNvSpPr txBox="1"/>
            <p:nvPr/>
          </p:nvSpPr>
          <p:spPr>
            <a:xfrm>
              <a:off x="5921962" y="2933913"/>
              <a:ext cx="912588" cy="247100"/>
            </a:xfrm>
            <a:prstGeom prst="rect">
              <a:avLst/>
            </a:prstGeom>
            <a:noFill/>
            <a:ln>
              <a:noFill/>
            </a:ln>
          </p:spPr>
          <p:txBody>
            <a:bodyPr wrap="square" rtlCol="0">
              <a:spAutoFit/>
            </a:bodyPr>
            <a:lstStyle/>
            <a:p>
              <a:r>
                <a:rPr lang="en-US" sz="1100" dirty="0">
                  <a:solidFill>
                    <a:srgbClr val="FFFFFF"/>
                  </a:solidFill>
                  <a:latin typeface="Avenir Roman" panose="02000503020000020003" pitchFamily="2" charset="0"/>
                  <a:cs typeface="Arial"/>
                </a:rPr>
                <a:t>Calorimeter</a:t>
              </a:r>
              <a:endParaRPr lang="en-US" sz="1100" baseline="-25000" dirty="0">
                <a:solidFill>
                  <a:srgbClr val="FFFFFF"/>
                </a:solidFill>
                <a:latin typeface="Avenir Roman" panose="02000503020000020003" pitchFamily="2" charset="0"/>
                <a:cs typeface="Arial"/>
              </a:endParaRPr>
            </a:p>
          </p:txBody>
        </p:sp>
      </p:grpSp>
      <p:sp>
        <p:nvSpPr>
          <p:cNvPr id="91" name="TextBox 90">
            <a:extLst>
              <a:ext uri="{FF2B5EF4-FFF2-40B4-BE49-F238E27FC236}">
                <a16:creationId xmlns:a16="http://schemas.microsoft.com/office/drawing/2014/main" id="{BD9904BC-B286-B540-8B77-88B14D9F1221}"/>
              </a:ext>
            </a:extLst>
          </p:cNvPr>
          <p:cNvSpPr txBox="1"/>
          <p:nvPr/>
        </p:nvSpPr>
        <p:spPr>
          <a:xfrm rot="1549427">
            <a:off x="5057764" y="1958538"/>
            <a:ext cx="1013867" cy="276999"/>
          </a:xfrm>
          <a:prstGeom prst="rect">
            <a:avLst/>
          </a:prstGeom>
          <a:noFill/>
          <a:ln w="31750">
            <a:noFill/>
            <a:prstDash val="dash"/>
          </a:ln>
        </p:spPr>
        <p:txBody>
          <a:bodyPr wrap="none" rtlCol="0">
            <a:spAutoFit/>
          </a:bodyPr>
          <a:lstStyle/>
          <a:p>
            <a:r>
              <a:rPr lang="en-US" sz="1200" dirty="0">
                <a:solidFill>
                  <a:srgbClr val="08FF21"/>
                </a:solidFill>
                <a:latin typeface="Avenir Roman" panose="02000503020000020003" pitchFamily="2" charset="0"/>
                <a:cs typeface="Arial"/>
              </a:rPr>
              <a:t>Background</a:t>
            </a:r>
          </a:p>
        </p:txBody>
      </p:sp>
    </p:spTree>
    <p:extLst>
      <p:ext uri="{BB962C8B-B14F-4D97-AF65-F5344CB8AC3E}">
        <p14:creationId xmlns:p14="http://schemas.microsoft.com/office/powerpoint/2010/main" val="23768822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7346CDF7-D447-6E4D-81E6-7152DE814BF7}"/>
              </a:ext>
            </a:extLst>
          </p:cNvPr>
          <p:cNvSpPr txBox="1">
            <a:spLocks noChangeArrowheads="1"/>
          </p:cNvSpPr>
          <p:nvPr/>
        </p:nvSpPr>
        <p:spPr bwMode="auto">
          <a:xfrm>
            <a:off x="3720273" y="1259390"/>
            <a:ext cx="5181600" cy="10772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just">
              <a:buClr>
                <a:srgbClr val="D60093"/>
              </a:buClr>
              <a:defRPr/>
            </a:pPr>
            <a:r>
              <a:rPr lang="en-US" sz="1600" b="1" dirty="0" err="1">
                <a:solidFill>
                  <a:srgbClr val="00B050"/>
                </a:solidFill>
                <a:latin typeface="Avenir Roman" panose="02000503020000020003" pitchFamily="2" charset="0"/>
                <a:ea typeface="Arial" charset="0"/>
                <a:cs typeface="Arial" charset="0"/>
              </a:rPr>
              <a:t>PEPPo</a:t>
            </a:r>
            <a:r>
              <a:rPr lang="en-US" sz="1600" dirty="0">
                <a:solidFill>
                  <a:srgbClr val="00B050"/>
                </a:solidFill>
                <a:latin typeface="Avenir Roman" panose="02000503020000020003" pitchFamily="2" charset="0"/>
                <a:ea typeface="Arial" charset="0"/>
                <a:cs typeface="Arial" charset="0"/>
              </a:rPr>
              <a:t> </a:t>
            </a:r>
            <a:r>
              <a:rPr lang="en-US" sz="1600" dirty="0">
                <a:latin typeface="Avenir Roman" panose="02000503020000020003" pitchFamily="2" charset="0"/>
                <a:ea typeface="Arial" charset="0"/>
                <a:cs typeface="Arial" charset="0"/>
              </a:rPr>
              <a:t>demonstrated </a:t>
            </a:r>
            <a:r>
              <a:rPr lang="en-US" sz="1600" b="1" dirty="0">
                <a:latin typeface="Avenir Roman" panose="02000503020000020003" pitchFamily="2" charset="0"/>
                <a:ea typeface="Arial" charset="0"/>
                <a:cs typeface="Arial" charset="0"/>
              </a:rPr>
              <a:t>efficient polarization transfer </a:t>
            </a:r>
            <a:r>
              <a:rPr lang="en-US" sz="1600" dirty="0">
                <a:latin typeface="Avenir Roman" panose="02000503020000020003" pitchFamily="2" charset="0"/>
                <a:ea typeface="Arial" charset="0"/>
                <a:cs typeface="Arial" charset="0"/>
              </a:rPr>
              <a:t>of </a:t>
            </a:r>
            <a:r>
              <a:rPr lang="en-US" sz="1600" b="1" dirty="0">
                <a:solidFill>
                  <a:srgbClr val="0000FF"/>
                </a:solidFill>
                <a:latin typeface="Avenir Roman" panose="02000503020000020003" pitchFamily="2" charset="0"/>
                <a:ea typeface="Arial" charset="0"/>
                <a:cs typeface="Arial" charset="0"/>
              </a:rPr>
              <a:t>8.2 MeV/c polarized </a:t>
            </a:r>
            <a:r>
              <a:rPr lang="en-US" sz="1600" b="1" dirty="0">
                <a:solidFill>
                  <a:srgbClr val="1C28FF"/>
                </a:solidFill>
                <a:latin typeface="Avenir Roman" panose="02000503020000020003" pitchFamily="2" charset="0"/>
                <a:ea typeface="Arial" charset="0"/>
                <a:cs typeface="Arial" charset="0"/>
              </a:rPr>
              <a:t>electrons</a:t>
            </a:r>
            <a:r>
              <a:rPr lang="en-US" sz="1600" b="1" dirty="0">
                <a:solidFill>
                  <a:srgbClr val="FF0000"/>
                </a:solidFill>
                <a:latin typeface="Avenir Roman" panose="02000503020000020003" pitchFamily="2" charset="0"/>
                <a:ea typeface="Arial" charset="0"/>
                <a:cs typeface="Arial" charset="0"/>
              </a:rPr>
              <a:t> </a:t>
            </a:r>
            <a:r>
              <a:rPr lang="en-US" sz="1600" dirty="0">
                <a:latin typeface="Avenir Roman" panose="02000503020000020003" pitchFamily="2" charset="0"/>
                <a:ea typeface="Arial" charset="0"/>
                <a:cs typeface="Arial" charset="0"/>
              </a:rPr>
              <a:t>to </a:t>
            </a:r>
            <a:r>
              <a:rPr lang="en-US" sz="1600" b="1" dirty="0">
                <a:solidFill>
                  <a:srgbClr val="FF0000"/>
                </a:solidFill>
                <a:latin typeface="Avenir Roman" panose="02000503020000020003" pitchFamily="2" charset="0"/>
                <a:ea typeface="Arial" charset="0"/>
                <a:cs typeface="Arial" charset="0"/>
              </a:rPr>
              <a:t>positrons</a:t>
            </a:r>
            <a:r>
              <a:rPr lang="en-US" sz="1600" dirty="0">
                <a:latin typeface="Avenir Roman" panose="02000503020000020003" pitchFamily="2" charset="0"/>
                <a:ea typeface="Arial" charset="0"/>
                <a:cs typeface="Arial" charset="0"/>
              </a:rPr>
              <a:t>, expanding polarized positron production using </a:t>
            </a:r>
            <a:r>
              <a:rPr lang="en-US" sz="1600" b="1" dirty="0">
                <a:latin typeface="Avenir Roman" panose="02000503020000020003" pitchFamily="2" charset="0"/>
                <a:ea typeface="Arial" charset="0"/>
                <a:cs typeface="Arial" charset="0"/>
              </a:rPr>
              <a:t>MeV electron beam energies.</a:t>
            </a:r>
          </a:p>
        </p:txBody>
      </p:sp>
      <p:sp>
        <p:nvSpPr>
          <p:cNvPr id="3" name="Rectangle 19">
            <a:extLst>
              <a:ext uri="{FF2B5EF4-FFF2-40B4-BE49-F238E27FC236}">
                <a16:creationId xmlns:a16="http://schemas.microsoft.com/office/drawing/2014/main" id="{CD15C6CC-34C1-A94B-8E10-8CFCA0BF5A28}"/>
              </a:ext>
            </a:extLst>
          </p:cNvPr>
          <p:cNvSpPr>
            <a:spLocks noChangeArrowheads="1"/>
          </p:cNvSpPr>
          <p:nvPr/>
        </p:nvSpPr>
        <p:spPr bwMode="auto">
          <a:xfrm>
            <a:off x="731273" y="862445"/>
            <a:ext cx="7620185"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defRPr/>
            </a:pPr>
            <a:r>
              <a:rPr lang="fr-FR" sz="1600" b="1" dirty="0">
                <a:solidFill>
                  <a:srgbClr val="5F5F5F"/>
                </a:solidFill>
                <a:latin typeface="Avenir Roman" panose="02000503020000020003" pitchFamily="2" charset="0"/>
                <a:ea typeface="Arial" charset="0"/>
                <a:cs typeface="Arial" charset="0"/>
              </a:rPr>
              <a:t>(</a:t>
            </a:r>
            <a:r>
              <a:rPr lang="fr-FR" sz="1600" b="1" dirty="0" err="1">
                <a:solidFill>
                  <a:srgbClr val="5F5F5F"/>
                </a:solidFill>
                <a:latin typeface="Avenir Roman" panose="02000503020000020003" pitchFamily="2" charset="0"/>
                <a:ea typeface="Arial" charset="0"/>
                <a:cs typeface="Arial" charset="0"/>
              </a:rPr>
              <a:t>PEPPo</a:t>
            </a:r>
            <a:r>
              <a:rPr lang="fr-FR" sz="1600" b="1" dirty="0">
                <a:solidFill>
                  <a:srgbClr val="5F5F5F"/>
                </a:solidFill>
                <a:latin typeface="Avenir Roman" panose="02000503020000020003" pitchFamily="2" charset="0"/>
                <a:ea typeface="Arial" charset="0"/>
                <a:cs typeface="Arial" charset="0"/>
              </a:rPr>
              <a:t> Collaboration) D. Abbott et al. , Phys. </a:t>
            </a:r>
            <a:r>
              <a:rPr lang="fr-FR" sz="1600" b="1" dirty="0" err="1">
                <a:solidFill>
                  <a:srgbClr val="5F5F5F"/>
                </a:solidFill>
                <a:latin typeface="Avenir Roman" panose="02000503020000020003" pitchFamily="2" charset="0"/>
                <a:ea typeface="Arial" charset="0"/>
                <a:cs typeface="Arial" charset="0"/>
              </a:rPr>
              <a:t>Rev</a:t>
            </a:r>
            <a:r>
              <a:rPr lang="fr-FR" sz="1600" b="1" dirty="0">
                <a:solidFill>
                  <a:srgbClr val="5F5F5F"/>
                </a:solidFill>
                <a:latin typeface="Avenir Roman" panose="02000503020000020003" pitchFamily="2" charset="0"/>
                <a:ea typeface="Arial" charset="0"/>
                <a:cs typeface="Arial" charset="0"/>
              </a:rPr>
              <a:t>. </a:t>
            </a:r>
            <a:r>
              <a:rPr lang="fr-FR" sz="1600" b="1" dirty="0" err="1">
                <a:solidFill>
                  <a:srgbClr val="5F5F5F"/>
                </a:solidFill>
                <a:latin typeface="Avenir Roman" panose="02000503020000020003" pitchFamily="2" charset="0"/>
                <a:ea typeface="Arial" charset="0"/>
                <a:cs typeface="Arial" charset="0"/>
              </a:rPr>
              <a:t>Lett</a:t>
            </a:r>
            <a:r>
              <a:rPr lang="fr-FR" sz="1600" b="1" dirty="0">
                <a:solidFill>
                  <a:srgbClr val="5F5F5F"/>
                </a:solidFill>
                <a:latin typeface="Avenir Roman" panose="02000503020000020003" pitchFamily="2" charset="0"/>
                <a:ea typeface="Arial" charset="0"/>
                <a:cs typeface="Arial" charset="0"/>
              </a:rPr>
              <a:t>. 116 (2016) 214801</a:t>
            </a:r>
          </a:p>
        </p:txBody>
      </p:sp>
      <p:grpSp>
        <p:nvGrpSpPr>
          <p:cNvPr id="8" name="Grouper 21">
            <a:extLst>
              <a:ext uri="{FF2B5EF4-FFF2-40B4-BE49-F238E27FC236}">
                <a16:creationId xmlns:a16="http://schemas.microsoft.com/office/drawing/2014/main" id="{F6395E1A-D542-5946-8118-66A11BB6EEBB}"/>
              </a:ext>
            </a:extLst>
          </p:cNvPr>
          <p:cNvGrpSpPr/>
          <p:nvPr/>
        </p:nvGrpSpPr>
        <p:grpSpPr>
          <a:xfrm>
            <a:off x="3441700" y="2419341"/>
            <a:ext cx="5611747" cy="3946472"/>
            <a:chOff x="4948773" y="3261407"/>
            <a:chExt cx="3428703" cy="2736304"/>
          </a:xfrm>
        </p:grpSpPr>
        <p:pic>
          <p:nvPicPr>
            <p:cNvPr id="9" name="Image 6" descr="PosPol.eps">
              <a:extLst>
                <a:ext uri="{FF2B5EF4-FFF2-40B4-BE49-F238E27FC236}">
                  <a16:creationId xmlns:a16="http://schemas.microsoft.com/office/drawing/2014/main" id="{5913E897-127E-554A-9331-AF4713E146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8773" y="3261407"/>
              <a:ext cx="3428703" cy="2736304"/>
            </a:xfrm>
            <a:prstGeom prst="rect">
              <a:avLst/>
            </a:prstGeom>
          </p:spPr>
        </p:pic>
        <p:sp>
          <p:nvSpPr>
            <p:cNvPr id="10" name="ZoneTexte 19">
              <a:extLst>
                <a:ext uri="{FF2B5EF4-FFF2-40B4-BE49-F238E27FC236}">
                  <a16:creationId xmlns:a16="http://schemas.microsoft.com/office/drawing/2014/main" id="{6FCAED86-650D-C248-BF08-A9DE5621876A}"/>
                </a:ext>
              </a:extLst>
            </p:cNvPr>
            <p:cNvSpPr txBox="1"/>
            <p:nvPr/>
          </p:nvSpPr>
          <p:spPr>
            <a:xfrm>
              <a:off x="5534589" y="3319805"/>
              <a:ext cx="1490981" cy="384117"/>
            </a:xfrm>
            <a:prstGeom prst="rect">
              <a:avLst/>
            </a:prstGeom>
            <a:noFill/>
          </p:spPr>
          <p:txBody>
            <a:bodyPr wrap="none" rtlCol="0">
              <a:spAutoFit/>
            </a:bodyPr>
            <a:lstStyle/>
            <a:p>
              <a:pPr algn="ctr"/>
              <a:r>
                <a:rPr lang="en-US" sz="1400" b="1" dirty="0">
                  <a:solidFill>
                    <a:srgbClr val="38ABA6"/>
                  </a:solidFill>
                  <a:latin typeface="Avenir Roman" panose="02000503020000020003" pitchFamily="2" charset="0"/>
                </a:rPr>
                <a:t>electron beam polarization</a:t>
              </a:r>
            </a:p>
            <a:p>
              <a:pPr algn="ctr"/>
              <a:endParaRPr lang="en-US" sz="200" b="1" dirty="0">
                <a:solidFill>
                  <a:srgbClr val="38ABA6"/>
                </a:solidFill>
                <a:latin typeface="Avenir Roman" panose="02000503020000020003" pitchFamily="2" charset="0"/>
              </a:endParaRPr>
            </a:p>
            <a:p>
              <a:pPr algn="ctr"/>
              <a:r>
                <a:rPr lang="en-US" sz="1400" b="1" dirty="0">
                  <a:solidFill>
                    <a:srgbClr val="38ABA6"/>
                  </a:solidFill>
                  <a:latin typeface="Avenir Roman" panose="02000503020000020003" pitchFamily="2" charset="0"/>
                </a:rPr>
                <a:t>85.2 ± 0.6 ± 0.7 %</a:t>
              </a:r>
            </a:p>
          </p:txBody>
        </p:sp>
        <p:sp>
          <p:nvSpPr>
            <p:cNvPr id="11" name="Rectangle 10">
              <a:extLst>
                <a:ext uri="{FF2B5EF4-FFF2-40B4-BE49-F238E27FC236}">
                  <a16:creationId xmlns:a16="http://schemas.microsoft.com/office/drawing/2014/main" id="{3D280F42-C6F9-914D-8A89-1EAEC5041301}"/>
                </a:ext>
              </a:extLst>
            </p:cNvPr>
            <p:cNvSpPr/>
            <p:nvPr/>
          </p:nvSpPr>
          <p:spPr>
            <a:xfrm>
              <a:off x="5002295" y="4977168"/>
              <a:ext cx="72016" cy="360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venir Roman" panose="02000503020000020003" pitchFamily="2" charset="0"/>
              </a:endParaRPr>
            </a:p>
          </p:txBody>
        </p:sp>
      </p:grpSp>
      <p:pic>
        <p:nvPicPr>
          <p:cNvPr id="12" name="Picture 10" descr="PRLMay2016illustration_F2b-01.jpg">
            <a:extLst>
              <a:ext uri="{FF2B5EF4-FFF2-40B4-BE49-F238E27FC236}">
                <a16:creationId xmlns:a16="http://schemas.microsoft.com/office/drawing/2014/main" id="{36B2B1DE-64E7-FA49-BD4F-08965F5D00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502" y="1797999"/>
            <a:ext cx="2539786" cy="2539786"/>
          </a:xfrm>
          <a:prstGeom prst="rect">
            <a:avLst/>
          </a:prstGeom>
        </p:spPr>
      </p:pic>
      <p:sp>
        <p:nvSpPr>
          <p:cNvPr id="13" name="ZoneTexte 2">
            <a:extLst>
              <a:ext uri="{FF2B5EF4-FFF2-40B4-BE49-F238E27FC236}">
                <a16:creationId xmlns:a16="http://schemas.microsoft.com/office/drawing/2014/main" id="{A8BBE9E3-A0FE-3643-B74A-11A3BD136867}"/>
              </a:ext>
            </a:extLst>
          </p:cNvPr>
          <p:cNvSpPr txBox="1"/>
          <p:nvPr/>
        </p:nvSpPr>
        <p:spPr>
          <a:xfrm>
            <a:off x="59250" y="4259981"/>
            <a:ext cx="2904290" cy="1200329"/>
          </a:xfrm>
          <a:prstGeom prst="rect">
            <a:avLst/>
          </a:prstGeom>
          <a:noFill/>
        </p:spPr>
        <p:txBody>
          <a:bodyPr wrap="square" rtlCol="0">
            <a:spAutoFit/>
          </a:bodyPr>
          <a:lstStyle/>
          <a:p>
            <a:pPr algn="ctr"/>
            <a:r>
              <a:rPr lang="en-US" sz="1800" i="1" dirty="0">
                <a:solidFill>
                  <a:srgbClr val="CC00CC"/>
                </a:solidFill>
                <a:latin typeface="Avenir Roman" panose="02000503020000020003" pitchFamily="2" charset="0"/>
              </a:rPr>
              <a:t>Whenever producing e</a:t>
            </a:r>
            <a:r>
              <a:rPr lang="en-US" sz="1800" i="1" baseline="30000" dirty="0">
                <a:solidFill>
                  <a:srgbClr val="CC00CC"/>
                </a:solidFill>
                <a:latin typeface="Avenir Roman" panose="02000503020000020003" pitchFamily="2" charset="0"/>
              </a:rPr>
              <a:t>+</a:t>
            </a:r>
            <a:r>
              <a:rPr lang="en-US" sz="1800" i="1" dirty="0">
                <a:solidFill>
                  <a:srgbClr val="CC00CC"/>
                </a:solidFill>
                <a:latin typeface="Avenir Roman" panose="02000503020000020003" pitchFamily="2" charset="0"/>
              </a:rPr>
              <a:t> from e</a:t>
            </a:r>
            <a:r>
              <a:rPr lang="en-US" sz="1800" i="1" baseline="30000" dirty="0">
                <a:solidFill>
                  <a:srgbClr val="CC00CC"/>
                </a:solidFill>
                <a:latin typeface="Avenir Roman" panose="02000503020000020003" pitchFamily="2" charset="0"/>
              </a:rPr>
              <a:t>-</a:t>
            </a:r>
            <a:r>
              <a:rPr lang="en-US" sz="1800" i="1" dirty="0">
                <a:solidFill>
                  <a:srgbClr val="CC00CC"/>
                </a:solidFill>
                <a:latin typeface="Avenir Roman" panose="02000503020000020003" pitchFamily="2" charset="0"/>
              </a:rPr>
              <a:t>, polarization is coming for free, if initial electrons are polarized</a:t>
            </a:r>
            <a:r>
              <a:rPr lang="en-US" sz="1600" i="1" dirty="0">
                <a:solidFill>
                  <a:srgbClr val="CC00CC"/>
                </a:solidFill>
                <a:latin typeface="Avenir Roman" panose="02000503020000020003" pitchFamily="2" charset="0"/>
              </a:rPr>
              <a:t>.</a:t>
            </a:r>
          </a:p>
        </p:txBody>
      </p:sp>
      <p:sp>
        <p:nvSpPr>
          <p:cNvPr id="14" name="Text Box 26">
            <a:extLst>
              <a:ext uri="{FF2B5EF4-FFF2-40B4-BE49-F238E27FC236}">
                <a16:creationId xmlns:a16="http://schemas.microsoft.com/office/drawing/2014/main" id="{CE8EF8CC-20A7-3348-8A41-52385C274E6F}"/>
              </a:ext>
            </a:extLst>
          </p:cNvPr>
          <p:cNvSpPr txBox="1">
            <a:spLocks noChangeArrowheads="1"/>
          </p:cNvSpPr>
          <p:nvPr/>
        </p:nvSpPr>
        <p:spPr bwMode="auto">
          <a:xfrm>
            <a:off x="2247513" y="42107"/>
            <a:ext cx="4971233"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rgbClr val="FF0000"/>
                </a:solidFill>
                <a:latin typeface="Comic Sans MS" pitchFamily="66" charset="0"/>
              </a:defRPr>
            </a:lvl1pPr>
            <a:lvl2pPr marL="742950" indent="-285750" eaLnBrk="0" hangingPunct="0">
              <a:defRPr sz="1400">
                <a:solidFill>
                  <a:srgbClr val="FF0000"/>
                </a:solidFill>
                <a:latin typeface="Comic Sans MS" pitchFamily="66" charset="0"/>
              </a:defRPr>
            </a:lvl2pPr>
            <a:lvl3pPr marL="1143000" indent="-228600" eaLnBrk="0" hangingPunct="0">
              <a:defRPr sz="1400">
                <a:solidFill>
                  <a:srgbClr val="FF0000"/>
                </a:solidFill>
                <a:latin typeface="Comic Sans MS" pitchFamily="66" charset="0"/>
              </a:defRPr>
            </a:lvl3pPr>
            <a:lvl4pPr marL="1600200" indent="-228600" eaLnBrk="0" hangingPunct="0">
              <a:defRPr sz="1400">
                <a:solidFill>
                  <a:srgbClr val="FF0000"/>
                </a:solidFill>
                <a:latin typeface="Comic Sans MS" pitchFamily="66" charset="0"/>
              </a:defRPr>
            </a:lvl4pPr>
            <a:lvl5pPr marL="2057400" indent="-228600" eaLnBrk="0" hangingPunct="0">
              <a:defRPr sz="1400">
                <a:solidFill>
                  <a:srgbClr val="FF0000"/>
                </a:solidFill>
                <a:latin typeface="Comic Sans MS" pitchFamily="66" charset="0"/>
              </a:defRPr>
            </a:lvl5pPr>
            <a:lvl6pPr marL="2514600" indent="-228600" eaLnBrk="0" fontAlgn="base" hangingPunct="0">
              <a:spcBef>
                <a:spcPct val="0"/>
              </a:spcBef>
              <a:spcAft>
                <a:spcPct val="0"/>
              </a:spcAft>
              <a:defRPr sz="1400">
                <a:solidFill>
                  <a:srgbClr val="FF0000"/>
                </a:solidFill>
                <a:latin typeface="Comic Sans MS" pitchFamily="66" charset="0"/>
              </a:defRPr>
            </a:lvl6pPr>
            <a:lvl7pPr marL="2971800" indent="-228600" eaLnBrk="0" fontAlgn="base" hangingPunct="0">
              <a:spcBef>
                <a:spcPct val="0"/>
              </a:spcBef>
              <a:spcAft>
                <a:spcPct val="0"/>
              </a:spcAft>
              <a:defRPr sz="1400">
                <a:solidFill>
                  <a:srgbClr val="FF0000"/>
                </a:solidFill>
                <a:latin typeface="Comic Sans MS" pitchFamily="66" charset="0"/>
              </a:defRPr>
            </a:lvl7pPr>
            <a:lvl8pPr marL="3429000" indent="-228600" eaLnBrk="0" fontAlgn="base" hangingPunct="0">
              <a:spcBef>
                <a:spcPct val="0"/>
              </a:spcBef>
              <a:spcAft>
                <a:spcPct val="0"/>
              </a:spcAft>
              <a:defRPr sz="1400">
                <a:solidFill>
                  <a:srgbClr val="FF0000"/>
                </a:solidFill>
                <a:latin typeface="Comic Sans MS" pitchFamily="66" charset="0"/>
              </a:defRPr>
            </a:lvl8pPr>
            <a:lvl9pPr marL="3886200" indent="-228600" eaLnBrk="0" fontAlgn="base" hangingPunct="0">
              <a:spcBef>
                <a:spcPct val="0"/>
              </a:spcBef>
              <a:spcAft>
                <a:spcPct val="0"/>
              </a:spcAft>
              <a:defRPr sz="1400">
                <a:solidFill>
                  <a:srgbClr val="FF0000"/>
                </a:solidFill>
                <a:latin typeface="Comic Sans MS" pitchFamily="66" charset="0"/>
              </a:defRPr>
            </a:lvl9pPr>
          </a:lstStyle>
          <a:p>
            <a:r>
              <a:rPr lang="fr-FR" altLang="en-US" sz="3200" dirty="0" err="1">
                <a:solidFill>
                  <a:srgbClr val="000000"/>
                </a:solidFill>
                <a:latin typeface="Avenir Roman" panose="02000503020000020003" pitchFamily="2" charset="0"/>
                <a:cs typeface="Arial"/>
              </a:rPr>
              <a:t>PEPPo</a:t>
            </a:r>
            <a:r>
              <a:rPr lang="fr-FR" altLang="en-US" sz="3200" dirty="0">
                <a:solidFill>
                  <a:srgbClr val="000000"/>
                </a:solidFill>
                <a:latin typeface="Avenir Roman" panose="02000503020000020003" pitchFamily="2" charset="0"/>
                <a:cs typeface="Arial"/>
              </a:rPr>
              <a:t> </a:t>
            </a:r>
            <a:r>
              <a:rPr lang="fr-FR" altLang="en-US" sz="3200" dirty="0" err="1">
                <a:solidFill>
                  <a:srgbClr val="000000"/>
                </a:solidFill>
                <a:latin typeface="Avenir Roman" panose="02000503020000020003" pitchFamily="2" charset="0"/>
                <a:cs typeface="Arial"/>
              </a:rPr>
              <a:t>Experiment</a:t>
            </a:r>
            <a:r>
              <a:rPr lang="fr-FR" altLang="en-US" sz="3200" dirty="0">
                <a:solidFill>
                  <a:srgbClr val="000000"/>
                </a:solidFill>
                <a:latin typeface="Avenir Roman" panose="02000503020000020003" pitchFamily="2" charset="0"/>
                <a:cs typeface="Arial"/>
              </a:rPr>
              <a:t> </a:t>
            </a:r>
            <a:r>
              <a:rPr lang="fr-FR" altLang="en-US" sz="3200" dirty="0" err="1">
                <a:solidFill>
                  <a:srgbClr val="000000"/>
                </a:solidFill>
                <a:latin typeface="Avenir Roman" panose="02000503020000020003" pitchFamily="2" charset="0"/>
                <a:cs typeface="Arial"/>
              </a:rPr>
              <a:t>Result</a:t>
            </a:r>
            <a:endParaRPr lang="fr-FR" altLang="en-US" sz="3200" dirty="0">
              <a:solidFill>
                <a:srgbClr val="000000"/>
              </a:solidFill>
              <a:latin typeface="Avenir Roman" panose="02000503020000020003" pitchFamily="2" charset="0"/>
              <a:cs typeface="Arial"/>
            </a:endParaRPr>
          </a:p>
        </p:txBody>
      </p:sp>
      <p:pic>
        <p:nvPicPr>
          <p:cNvPr id="15" name="Picture 14" descr="Screen shot 2012-03-31 at 6.08.09 AM.png">
            <a:extLst>
              <a:ext uri="{FF2B5EF4-FFF2-40B4-BE49-F238E27FC236}">
                <a16:creationId xmlns:a16="http://schemas.microsoft.com/office/drawing/2014/main" id="{AB4A7406-0751-AD45-A101-EF42E1F60C55}"/>
              </a:ext>
            </a:extLst>
          </p:cNvPr>
          <p:cNvPicPr>
            <a:picLocks noChangeAspect="1"/>
          </p:cNvPicPr>
          <p:nvPr/>
        </p:nvPicPr>
        <p:blipFill rotWithShape="1">
          <a:blip r:embed="rId4">
            <a:extLst>
              <a:ext uri="{28A0092B-C50C-407E-A947-70E740481C1C}">
                <a14:useLocalDpi xmlns:a14="http://schemas.microsoft.com/office/drawing/2010/main"/>
              </a:ext>
            </a:extLst>
          </a:blip>
          <a:srcRect r="34391" b="2954"/>
          <a:stretch/>
        </p:blipFill>
        <p:spPr>
          <a:xfrm>
            <a:off x="423969" y="1457020"/>
            <a:ext cx="2174852" cy="540222"/>
          </a:xfrm>
          <a:prstGeom prst="rect">
            <a:avLst/>
          </a:prstGeom>
        </p:spPr>
      </p:pic>
    </p:spTree>
    <p:extLst>
      <p:ext uri="{BB962C8B-B14F-4D97-AF65-F5344CB8AC3E}">
        <p14:creationId xmlns:p14="http://schemas.microsoft.com/office/powerpoint/2010/main" val="2198481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6">
            <a:extLst>
              <a:ext uri="{FF2B5EF4-FFF2-40B4-BE49-F238E27FC236}">
                <a16:creationId xmlns:a16="http://schemas.microsoft.com/office/drawing/2014/main" id="{DA5EFC02-C28D-D943-A5D7-56154F91923F}"/>
              </a:ext>
            </a:extLst>
          </p:cNvPr>
          <p:cNvSpPr txBox="1">
            <a:spLocks noChangeArrowheads="1"/>
          </p:cNvSpPr>
          <p:nvPr/>
        </p:nvSpPr>
        <p:spPr bwMode="auto">
          <a:xfrm>
            <a:off x="330375" y="1042907"/>
            <a:ext cx="3107211" cy="1631216"/>
          </a:xfrm>
          <a:prstGeom prst="rect">
            <a:avLst/>
          </a:prstGeom>
          <a:noFill/>
          <a:ln w="9525">
            <a:noFill/>
            <a:miter lim="800000"/>
            <a:headEnd/>
            <a:tailEnd/>
          </a:ln>
          <a:effectLst/>
        </p:spPr>
        <p:txBody>
          <a:bodyPr wrap="square">
            <a:spAutoFit/>
          </a:bodyPr>
          <a:lstStyle/>
          <a:p>
            <a:pPr>
              <a:buClr>
                <a:srgbClr val="D60093"/>
              </a:buClr>
            </a:pPr>
            <a:r>
              <a:rPr lang="en-US" sz="2000" dirty="0">
                <a:solidFill>
                  <a:schemeClr val="tx1"/>
                </a:solidFill>
                <a:latin typeface="Avenir Roman" panose="02000503020000020003" pitchFamily="2" charset="0"/>
                <a:ea typeface="Arial" charset="0"/>
                <a:cs typeface="Arial" charset="0"/>
              </a:rPr>
              <a:t>Two </a:t>
            </a:r>
            <a:r>
              <a:rPr lang="en-US" sz="2000" dirty="0" err="1">
                <a:solidFill>
                  <a:srgbClr val="FF0000"/>
                </a:solidFill>
                <a:latin typeface="Avenir Roman" panose="02000503020000020003" pitchFamily="2" charset="0"/>
                <a:ea typeface="Arial" charset="0"/>
                <a:cs typeface="Arial" charset="0"/>
              </a:rPr>
              <a:t>NaI</a:t>
            </a:r>
            <a:r>
              <a:rPr lang="en-US" sz="2000" dirty="0">
                <a:solidFill>
                  <a:schemeClr val="tx1"/>
                </a:solidFill>
                <a:latin typeface="Avenir Roman" panose="02000503020000020003" pitchFamily="2" charset="0"/>
                <a:ea typeface="Arial" charset="0"/>
                <a:cs typeface="Arial" charset="0"/>
              </a:rPr>
              <a:t> detectors measured coincidence of </a:t>
            </a:r>
            <a:r>
              <a:rPr lang="en-US" sz="2000" dirty="0">
                <a:solidFill>
                  <a:srgbClr val="0000CC"/>
                </a:solidFill>
                <a:latin typeface="Avenir Roman" panose="02000503020000020003" pitchFamily="2" charset="0"/>
                <a:ea typeface="Arial" charset="0"/>
                <a:cs typeface="Arial" charset="0"/>
              </a:rPr>
              <a:t>back-to-back photons</a:t>
            </a:r>
            <a:r>
              <a:rPr lang="en-US" sz="2000" dirty="0">
                <a:solidFill>
                  <a:schemeClr val="tx1"/>
                </a:solidFill>
                <a:latin typeface="Avenir Roman" panose="02000503020000020003" pitchFamily="2" charset="0"/>
                <a:ea typeface="Arial" charset="0"/>
                <a:cs typeface="Arial" charset="0"/>
              </a:rPr>
              <a:t> emitted by </a:t>
            </a:r>
            <a:r>
              <a:rPr lang="en-US" sz="2000" dirty="0">
                <a:solidFill>
                  <a:srgbClr val="008000"/>
                </a:solidFill>
                <a:latin typeface="Avenir Roman" panose="02000503020000020003" pitchFamily="2" charset="0"/>
                <a:ea typeface="Arial" charset="0"/>
                <a:cs typeface="Arial" charset="0"/>
              </a:rPr>
              <a:t>annihilation</a:t>
            </a:r>
            <a:r>
              <a:rPr lang="en-US" sz="2000" dirty="0">
                <a:solidFill>
                  <a:schemeClr val="tx1"/>
                </a:solidFill>
                <a:latin typeface="Avenir Roman" panose="02000503020000020003" pitchFamily="2" charset="0"/>
                <a:ea typeface="Arial" charset="0"/>
                <a:cs typeface="Arial" charset="0"/>
              </a:rPr>
              <a:t> of </a:t>
            </a:r>
            <a:r>
              <a:rPr lang="en-US" sz="2000" dirty="0">
                <a:solidFill>
                  <a:srgbClr val="008000"/>
                </a:solidFill>
                <a:latin typeface="Avenir Roman" panose="02000503020000020003" pitchFamily="2" charset="0"/>
                <a:ea typeface="Arial" charset="0"/>
                <a:cs typeface="Arial" charset="0"/>
              </a:rPr>
              <a:t>positrons</a:t>
            </a:r>
            <a:r>
              <a:rPr lang="en-US" sz="2000" dirty="0">
                <a:solidFill>
                  <a:schemeClr val="tx1"/>
                </a:solidFill>
                <a:latin typeface="Avenir Roman" panose="02000503020000020003" pitchFamily="2" charset="0"/>
                <a:ea typeface="Arial" charset="0"/>
                <a:cs typeface="Arial" charset="0"/>
              </a:rPr>
              <a:t> in a </a:t>
            </a:r>
            <a:r>
              <a:rPr lang="en-US" sz="2000" u="sng" dirty="0" err="1">
                <a:solidFill>
                  <a:schemeClr val="tx1"/>
                </a:solidFill>
                <a:latin typeface="Avenir Roman" panose="02000503020000020003" pitchFamily="2" charset="0"/>
                <a:ea typeface="Arial" charset="0"/>
                <a:cs typeface="Arial" charset="0"/>
              </a:rPr>
              <a:t>viewscreen</a:t>
            </a:r>
            <a:r>
              <a:rPr lang="en-US" sz="2000" dirty="0">
                <a:solidFill>
                  <a:schemeClr val="tx1"/>
                </a:solidFill>
                <a:latin typeface="Avenir Roman" panose="02000503020000020003" pitchFamily="2" charset="0"/>
                <a:ea typeface="Arial" charset="0"/>
                <a:cs typeface="Arial" charset="0"/>
              </a:rPr>
              <a:t>. </a:t>
            </a:r>
          </a:p>
        </p:txBody>
      </p:sp>
      <p:sp>
        <p:nvSpPr>
          <p:cNvPr id="3" name="Text Box 26">
            <a:extLst>
              <a:ext uri="{FF2B5EF4-FFF2-40B4-BE49-F238E27FC236}">
                <a16:creationId xmlns:a16="http://schemas.microsoft.com/office/drawing/2014/main" id="{B3A933CA-600F-814B-B9F3-F0342F3DD2D8}"/>
              </a:ext>
            </a:extLst>
          </p:cNvPr>
          <p:cNvSpPr txBox="1">
            <a:spLocks noChangeArrowheads="1"/>
          </p:cNvSpPr>
          <p:nvPr/>
        </p:nvSpPr>
        <p:spPr bwMode="auto">
          <a:xfrm>
            <a:off x="1947764" y="76273"/>
            <a:ext cx="5846985"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rgbClr val="FF0000"/>
                </a:solidFill>
                <a:latin typeface="Comic Sans MS" pitchFamily="66" charset="0"/>
              </a:defRPr>
            </a:lvl1pPr>
            <a:lvl2pPr marL="742950" indent="-285750" eaLnBrk="0" hangingPunct="0">
              <a:defRPr sz="1400">
                <a:solidFill>
                  <a:srgbClr val="FF0000"/>
                </a:solidFill>
                <a:latin typeface="Comic Sans MS" pitchFamily="66" charset="0"/>
              </a:defRPr>
            </a:lvl2pPr>
            <a:lvl3pPr marL="1143000" indent="-228600" eaLnBrk="0" hangingPunct="0">
              <a:defRPr sz="1400">
                <a:solidFill>
                  <a:srgbClr val="FF0000"/>
                </a:solidFill>
                <a:latin typeface="Comic Sans MS" pitchFamily="66" charset="0"/>
              </a:defRPr>
            </a:lvl3pPr>
            <a:lvl4pPr marL="1600200" indent="-228600" eaLnBrk="0" hangingPunct="0">
              <a:defRPr sz="1400">
                <a:solidFill>
                  <a:srgbClr val="FF0000"/>
                </a:solidFill>
                <a:latin typeface="Comic Sans MS" pitchFamily="66" charset="0"/>
              </a:defRPr>
            </a:lvl4pPr>
            <a:lvl5pPr marL="2057400" indent="-228600" eaLnBrk="0" hangingPunct="0">
              <a:defRPr sz="1400">
                <a:solidFill>
                  <a:srgbClr val="FF0000"/>
                </a:solidFill>
                <a:latin typeface="Comic Sans MS" pitchFamily="66" charset="0"/>
              </a:defRPr>
            </a:lvl5pPr>
            <a:lvl6pPr marL="2514600" indent="-228600" eaLnBrk="0" fontAlgn="base" hangingPunct="0">
              <a:spcBef>
                <a:spcPct val="0"/>
              </a:spcBef>
              <a:spcAft>
                <a:spcPct val="0"/>
              </a:spcAft>
              <a:defRPr sz="1400">
                <a:solidFill>
                  <a:srgbClr val="FF0000"/>
                </a:solidFill>
                <a:latin typeface="Comic Sans MS" pitchFamily="66" charset="0"/>
              </a:defRPr>
            </a:lvl6pPr>
            <a:lvl7pPr marL="2971800" indent="-228600" eaLnBrk="0" fontAlgn="base" hangingPunct="0">
              <a:spcBef>
                <a:spcPct val="0"/>
              </a:spcBef>
              <a:spcAft>
                <a:spcPct val="0"/>
              </a:spcAft>
              <a:defRPr sz="1400">
                <a:solidFill>
                  <a:srgbClr val="FF0000"/>
                </a:solidFill>
                <a:latin typeface="Comic Sans MS" pitchFamily="66" charset="0"/>
              </a:defRPr>
            </a:lvl7pPr>
            <a:lvl8pPr marL="3429000" indent="-228600" eaLnBrk="0" fontAlgn="base" hangingPunct="0">
              <a:spcBef>
                <a:spcPct val="0"/>
              </a:spcBef>
              <a:spcAft>
                <a:spcPct val="0"/>
              </a:spcAft>
              <a:defRPr sz="1400">
                <a:solidFill>
                  <a:srgbClr val="FF0000"/>
                </a:solidFill>
                <a:latin typeface="Comic Sans MS" pitchFamily="66" charset="0"/>
              </a:defRPr>
            </a:lvl8pPr>
            <a:lvl9pPr marL="3886200" indent="-228600" eaLnBrk="0" fontAlgn="base" hangingPunct="0">
              <a:spcBef>
                <a:spcPct val="0"/>
              </a:spcBef>
              <a:spcAft>
                <a:spcPct val="0"/>
              </a:spcAft>
              <a:defRPr sz="1400">
                <a:solidFill>
                  <a:srgbClr val="FF0000"/>
                </a:solidFill>
                <a:latin typeface="Comic Sans MS" pitchFamily="66" charset="0"/>
              </a:defRPr>
            </a:lvl9pPr>
          </a:lstStyle>
          <a:p>
            <a:r>
              <a:rPr lang="fr-FR" altLang="en-US" sz="3200" dirty="0">
                <a:solidFill>
                  <a:srgbClr val="000000"/>
                </a:solidFill>
                <a:latin typeface="Avenir Roman" panose="02000503020000020003" pitchFamily="2" charset="0"/>
                <a:cs typeface="Arial"/>
              </a:rPr>
              <a:t>Positron </a:t>
            </a:r>
            <a:r>
              <a:rPr lang="fr-FR" altLang="en-US" sz="3200" dirty="0" err="1">
                <a:solidFill>
                  <a:srgbClr val="000000"/>
                </a:solidFill>
                <a:latin typeface="Avenir Roman" panose="02000503020000020003" pitchFamily="2" charset="0"/>
                <a:cs typeface="Arial"/>
              </a:rPr>
              <a:t>Yield</a:t>
            </a:r>
            <a:r>
              <a:rPr lang="fr-FR" altLang="en-US" sz="3200" dirty="0">
                <a:solidFill>
                  <a:srgbClr val="000000"/>
                </a:solidFill>
                <a:latin typeface="Avenir Roman" panose="02000503020000020003" pitchFamily="2" charset="0"/>
                <a:cs typeface="Arial"/>
              </a:rPr>
              <a:t> at MeV Energies</a:t>
            </a:r>
          </a:p>
        </p:txBody>
      </p:sp>
      <p:grpSp>
        <p:nvGrpSpPr>
          <p:cNvPr id="4" name="Group 3">
            <a:extLst>
              <a:ext uri="{FF2B5EF4-FFF2-40B4-BE49-F238E27FC236}">
                <a16:creationId xmlns:a16="http://schemas.microsoft.com/office/drawing/2014/main" id="{43FF7BFE-7002-AB4D-9550-F2A1C276E913}"/>
              </a:ext>
            </a:extLst>
          </p:cNvPr>
          <p:cNvGrpSpPr/>
          <p:nvPr/>
        </p:nvGrpSpPr>
        <p:grpSpPr>
          <a:xfrm>
            <a:off x="4028428" y="733859"/>
            <a:ext cx="3850966" cy="3167958"/>
            <a:chOff x="1589617" y="1379042"/>
            <a:chExt cx="3917041" cy="3297108"/>
          </a:xfrm>
        </p:grpSpPr>
        <p:grpSp>
          <p:nvGrpSpPr>
            <p:cNvPr id="5" name="Group 4">
              <a:extLst>
                <a:ext uri="{FF2B5EF4-FFF2-40B4-BE49-F238E27FC236}">
                  <a16:creationId xmlns:a16="http://schemas.microsoft.com/office/drawing/2014/main" id="{40E5217B-EEBD-8F4E-B641-1A76D9E46D1C}"/>
                </a:ext>
              </a:extLst>
            </p:cNvPr>
            <p:cNvGrpSpPr/>
            <p:nvPr/>
          </p:nvGrpSpPr>
          <p:grpSpPr>
            <a:xfrm>
              <a:off x="1634606" y="1379042"/>
              <a:ext cx="3872052" cy="3010961"/>
              <a:chOff x="1562598" y="1857466"/>
              <a:chExt cx="3872052" cy="3010961"/>
            </a:xfrm>
          </p:grpSpPr>
          <p:sp>
            <p:nvSpPr>
              <p:cNvPr id="13" name="Oval 8">
                <a:extLst>
                  <a:ext uri="{FF2B5EF4-FFF2-40B4-BE49-F238E27FC236}">
                    <a16:creationId xmlns:a16="http://schemas.microsoft.com/office/drawing/2014/main" id="{63BF584C-6846-3B4A-981F-43B8AA9A7D8C}"/>
                  </a:ext>
                </a:extLst>
              </p:cNvPr>
              <p:cNvSpPr>
                <a:spLocks noChangeArrowheads="1"/>
              </p:cNvSpPr>
              <p:nvPr/>
            </p:nvSpPr>
            <p:spPr bwMode="auto">
              <a:xfrm>
                <a:off x="2565400" y="2135278"/>
                <a:ext cx="1439863" cy="1439863"/>
              </a:xfrm>
              <a:prstGeom prst="ellipse">
                <a:avLst/>
              </a:prstGeom>
              <a:solidFill>
                <a:srgbClr val="00CC66"/>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a:solidFill>
                    <a:srgbClr val="000000"/>
                  </a:solidFill>
                  <a:latin typeface="Avenir Roman" panose="02000503020000020003" pitchFamily="2" charset="0"/>
                </a:endParaRPr>
              </a:p>
            </p:txBody>
          </p:sp>
          <p:sp>
            <p:nvSpPr>
              <p:cNvPr id="14" name="Rectangle 9">
                <a:extLst>
                  <a:ext uri="{FF2B5EF4-FFF2-40B4-BE49-F238E27FC236}">
                    <a16:creationId xmlns:a16="http://schemas.microsoft.com/office/drawing/2014/main" id="{EC2D3097-8C7F-404C-8F2E-91E4C6C83F7B}"/>
                  </a:ext>
                </a:extLst>
              </p:cNvPr>
              <p:cNvSpPr>
                <a:spLocks noChangeArrowheads="1"/>
              </p:cNvSpPr>
              <p:nvPr/>
            </p:nvSpPr>
            <p:spPr bwMode="auto">
              <a:xfrm>
                <a:off x="2495550" y="2090828"/>
                <a:ext cx="785813" cy="1512888"/>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a:solidFill>
                    <a:srgbClr val="000000"/>
                  </a:solidFill>
                  <a:latin typeface="Avenir Roman" panose="02000503020000020003" pitchFamily="2" charset="0"/>
                </a:endParaRPr>
              </a:p>
            </p:txBody>
          </p:sp>
          <p:sp>
            <p:nvSpPr>
              <p:cNvPr id="15" name="Rectangle 10">
                <a:extLst>
                  <a:ext uri="{FF2B5EF4-FFF2-40B4-BE49-F238E27FC236}">
                    <a16:creationId xmlns:a16="http://schemas.microsoft.com/office/drawing/2014/main" id="{F8EC5895-2C30-EC48-9AE7-1F8339A50440}"/>
                  </a:ext>
                </a:extLst>
              </p:cNvPr>
              <p:cNvSpPr>
                <a:spLocks noChangeArrowheads="1"/>
              </p:cNvSpPr>
              <p:nvPr/>
            </p:nvSpPr>
            <p:spPr bwMode="auto">
              <a:xfrm>
                <a:off x="3071813" y="2859178"/>
                <a:ext cx="1079500" cy="7874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a:solidFill>
                    <a:srgbClr val="000000"/>
                  </a:solidFill>
                  <a:latin typeface="Avenir Roman" panose="02000503020000020003" pitchFamily="2" charset="0"/>
                </a:endParaRPr>
              </a:p>
            </p:txBody>
          </p:sp>
          <p:sp>
            <p:nvSpPr>
              <p:cNvPr id="16" name="Line 11">
                <a:extLst>
                  <a:ext uri="{FF2B5EF4-FFF2-40B4-BE49-F238E27FC236}">
                    <a16:creationId xmlns:a16="http://schemas.microsoft.com/office/drawing/2014/main" id="{7E1471DB-8157-C743-B35A-E75A191D1F0C}"/>
                  </a:ext>
                </a:extLst>
              </p:cNvPr>
              <p:cNvSpPr>
                <a:spLocks noChangeShapeType="1"/>
              </p:cNvSpPr>
              <p:nvPr/>
            </p:nvSpPr>
            <p:spPr bwMode="auto">
              <a:xfrm>
                <a:off x="3287713" y="2133691"/>
                <a:ext cx="0" cy="720725"/>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solidFill>
                    <a:srgbClr val="000000"/>
                  </a:solidFill>
                  <a:latin typeface="Avenir Roman" panose="02000503020000020003" pitchFamily="2" charset="0"/>
                </a:endParaRPr>
              </a:p>
            </p:txBody>
          </p:sp>
          <p:sp>
            <p:nvSpPr>
              <p:cNvPr id="17" name="Line 12">
                <a:extLst>
                  <a:ext uri="{FF2B5EF4-FFF2-40B4-BE49-F238E27FC236}">
                    <a16:creationId xmlns:a16="http://schemas.microsoft.com/office/drawing/2014/main" id="{130BDCE2-99D9-C440-A3C7-0F7F94D23CE8}"/>
                  </a:ext>
                </a:extLst>
              </p:cNvPr>
              <p:cNvSpPr>
                <a:spLocks noChangeShapeType="1"/>
              </p:cNvSpPr>
              <p:nvPr/>
            </p:nvSpPr>
            <p:spPr bwMode="auto">
              <a:xfrm>
                <a:off x="3287713" y="2854416"/>
                <a:ext cx="719137"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solidFill>
                    <a:srgbClr val="000000"/>
                  </a:solidFill>
                  <a:latin typeface="Avenir Roman" panose="02000503020000020003" pitchFamily="2" charset="0"/>
                </a:endParaRPr>
              </a:p>
            </p:txBody>
          </p:sp>
          <p:sp>
            <p:nvSpPr>
              <p:cNvPr id="18" name="Oval 14">
                <a:extLst>
                  <a:ext uri="{FF2B5EF4-FFF2-40B4-BE49-F238E27FC236}">
                    <a16:creationId xmlns:a16="http://schemas.microsoft.com/office/drawing/2014/main" id="{D268D349-6929-3E4D-9DFD-A85D892FECDF}"/>
                  </a:ext>
                </a:extLst>
              </p:cNvPr>
              <p:cNvSpPr>
                <a:spLocks noChangeArrowheads="1"/>
              </p:cNvSpPr>
              <p:nvPr/>
            </p:nvSpPr>
            <p:spPr bwMode="auto">
              <a:xfrm rot="10800000">
                <a:off x="3287713" y="3167153"/>
                <a:ext cx="1439862" cy="1439863"/>
              </a:xfrm>
              <a:prstGeom prst="ellipse">
                <a:avLst/>
              </a:prstGeom>
              <a:solidFill>
                <a:srgbClr val="00CC66"/>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a:solidFill>
                    <a:srgbClr val="000000"/>
                  </a:solidFill>
                  <a:latin typeface="Avenir Roman" panose="02000503020000020003" pitchFamily="2" charset="0"/>
                </a:endParaRPr>
              </a:p>
            </p:txBody>
          </p:sp>
          <p:sp>
            <p:nvSpPr>
              <p:cNvPr id="19" name="Rectangle 15">
                <a:extLst>
                  <a:ext uri="{FF2B5EF4-FFF2-40B4-BE49-F238E27FC236}">
                    <a16:creationId xmlns:a16="http://schemas.microsoft.com/office/drawing/2014/main" id="{64E7254E-9F31-D94B-BD98-2E0C4AF86EF3}"/>
                  </a:ext>
                </a:extLst>
              </p:cNvPr>
              <p:cNvSpPr>
                <a:spLocks noChangeArrowheads="1"/>
              </p:cNvSpPr>
              <p:nvPr/>
            </p:nvSpPr>
            <p:spPr bwMode="auto">
              <a:xfrm rot="10800000">
                <a:off x="4011613" y="3138578"/>
                <a:ext cx="785812" cy="1512888"/>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a:solidFill>
                    <a:srgbClr val="000000"/>
                  </a:solidFill>
                  <a:latin typeface="Avenir Roman" panose="02000503020000020003" pitchFamily="2" charset="0"/>
                </a:endParaRPr>
              </a:p>
            </p:txBody>
          </p:sp>
          <p:sp>
            <p:nvSpPr>
              <p:cNvPr id="20" name="Rectangle 16">
                <a:extLst>
                  <a:ext uri="{FF2B5EF4-FFF2-40B4-BE49-F238E27FC236}">
                    <a16:creationId xmlns:a16="http://schemas.microsoft.com/office/drawing/2014/main" id="{04C778FD-26F2-5942-97D8-F83EFDDF179B}"/>
                  </a:ext>
                </a:extLst>
              </p:cNvPr>
              <p:cNvSpPr>
                <a:spLocks noChangeArrowheads="1"/>
              </p:cNvSpPr>
              <p:nvPr/>
            </p:nvSpPr>
            <p:spPr bwMode="auto">
              <a:xfrm rot="10800000">
                <a:off x="3143250" y="3097303"/>
                <a:ext cx="1079500" cy="7874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a:solidFill>
                    <a:srgbClr val="000000"/>
                  </a:solidFill>
                  <a:latin typeface="Avenir Roman" panose="02000503020000020003" pitchFamily="2" charset="0"/>
                </a:endParaRPr>
              </a:p>
            </p:txBody>
          </p:sp>
          <p:sp>
            <p:nvSpPr>
              <p:cNvPr id="21" name="Line 30">
                <a:extLst>
                  <a:ext uri="{FF2B5EF4-FFF2-40B4-BE49-F238E27FC236}">
                    <a16:creationId xmlns:a16="http://schemas.microsoft.com/office/drawing/2014/main" id="{12129FAD-1B89-7C40-B04D-AB2B7581AA3D}"/>
                  </a:ext>
                </a:extLst>
              </p:cNvPr>
              <p:cNvSpPr>
                <a:spLocks noChangeShapeType="1"/>
              </p:cNvSpPr>
              <p:nvPr/>
            </p:nvSpPr>
            <p:spPr bwMode="auto">
              <a:xfrm>
                <a:off x="1562598" y="2486117"/>
                <a:ext cx="812301" cy="4762"/>
              </a:xfrm>
              <a:prstGeom prst="line">
                <a:avLst/>
              </a:prstGeom>
              <a:noFill/>
              <a:ln w="19050">
                <a:solidFill>
                  <a:srgbClr val="0033CC"/>
                </a:solidFill>
                <a:round/>
                <a:headEnd/>
                <a:tailEnd type="stealth"/>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solidFill>
                    <a:srgbClr val="000000"/>
                  </a:solidFill>
                  <a:latin typeface="Avenir Roman" panose="02000503020000020003" pitchFamily="2" charset="0"/>
                </a:endParaRPr>
              </a:p>
            </p:txBody>
          </p:sp>
          <p:sp>
            <p:nvSpPr>
              <p:cNvPr id="22" name="Line 33">
                <a:extLst>
                  <a:ext uri="{FF2B5EF4-FFF2-40B4-BE49-F238E27FC236}">
                    <a16:creationId xmlns:a16="http://schemas.microsoft.com/office/drawing/2014/main" id="{A077820C-1028-C149-A006-AEF7A7F69F3A}"/>
                  </a:ext>
                </a:extLst>
              </p:cNvPr>
              <p:cNvSpPr>
                <a:spLocks noChangeShapeType="1"/>
              </p:cNvSpPr>
              <p:nvPr/>
            </p:nvSpPr>
            <p:spPr bwMode="auto">
              <a:xfrm>
                <a:off x="2854325" y="2197191"/>
                <a:ext cx="287338"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solidFill>
                    <a:srgbClr val="000000"/>
                  </a:solidFill>
                  <a:latin typeface="Avenir Roman" panose="02000503020000020003" pitchFamily="2" charset="0"/>
                </a:endParaRPr>
              </a:p>
            </p:txBody>
          </p:sp>
          <p:sp>
            <p:nvSpPr>
              <p:cNvPr id="23" name="Line 34">
                <a:extLst>
                  <a:ext uri="{FF2B5EF4-FFF2-40B4-BE49-F238E27FC236}">
                    <a16:creationId xmlns:a16="http://schemas.microsoft.com/office/drawing/2014/main" id="{950B61DD-DFE4-2D44-B0D4-CFF00291FBCF}"/>
                  </a:ext>
                </a:extLst>
              </p:cNvPr>
              <p:cNvSpPr>
                <a:spLocks noChangeShapeType="1"/>
              </p:cNvSpPr>
              <p:nvPr/>
            </p:nvSpPr>
            <p:spPr bwMode="auto">
              <a:xfrm>
                <a:off x="2852738" y="2782978"/>
                <a:ext cx="287337"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solidFill>
                    <a:srgbClr val="000000"/>
                  </a:solidFill>
                  <a:latin typeface="Avenir Roman" panose="02000503020000020003" pitchFamily="2" charset="0"/>
                </a:endParaRPr>
              </a:p>
            </p:txBody>
          </p:sp>
          <p:sp>
            <p:nvSpPr>
              <p:cNvPr id="24" name="Line 35">
                <a:extLst>
                  <a:ext uri="{FF2B5EF4-FFF2-40B4-BE49-F238E27FC236}">
                    <a16:creationId xmlns:a16="http://schemas.microsoft.com/office/drawing/2014/main" id="{D520B2FD-B687-1445-9D57-57CC6784666E}"/>
                  </a:ext>
                </a:extLst>
              </p:cNvPr>
              <p:cNvSpPr>
                <a:spLocks noChangeShapeType="1"/>
              </p:cNvSpPr>
              <p:nvPr/>
            </p:nvSpPr>
            <p:spPr bwMode="auto">
              <a:xfrm>
                <a:off x="4011613" y="4187916"/>
                <a:ext cx="542925" cy="0"/>
              </a:xfrm>
              <a:prstGeom prst="line">
                <a:avLst/>
              </a:prstGeom>
              <a:noFill/>
              <a:ln w="190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solidFill>
                    <a:srgbClr val="000000"/>
                  </a:solidFill>
                  <a:latin typeface="Avenir Roman" panose="02000503020000020003" pitchFamily="2" charset="0"/>
                </a:endParaRPr>
              </a:p>
            </p:txBody>
          </p:sp>
          <p:sp>
            <p:nvSpPr>
              <p:cNvPr id="25" name="Line 36">
                <a:extLst>
                  <a:ext uri="{FF2B5EF4-FFF2-40B4-BE49-F238E27FC236}">
                    <a16:creationId xmlns:a16="http://schemas.microsoft.com/office/drawing/2014/main" id="{C88879FB-FD8B-DA47-BF42-29C29A887F71}"/>
                  </a:ext>
                </a:extLst>
              </p:cNvPr>
              <p:cNvSpPr>
                <a:spLocks noChangeShapeType="1"/>
              </p:cNvSpPr>
              <p:nvPr/>
            </p:nvSpPr>
            <p:spPr bwMode="auto">
              <a:xfrm>
                <a:off x="4014788" y="4330791"/>
                <a:ext cx="542925" cy="0"/>
              </a:xfrm>
              <a:prstGeom prst="line">
                <a:avLst/>
              </a:prstGeom>
              <a:noFill/>
              <a:ln w="190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solidFill>
                    <a:srgbClr val="000000"/>
                  </a:solidFill>
                  <a:latin typeface="Avenir Roman" panose="02000503020000020003" pitchFamily="2" charset="0"/>
                </a:endParaRPr>
              </a:p>
            </p:txBody>
          </p:sp>
          <p:sp>
            <p:nvSpPr>
              <p:cNvPr id="26" name="Line 38">
                <a:extLst>
                  <a:ext uri="{FF2B5EF4-FFF2-40B4-BE49-F238E27FC236}">
                    <a16:creationId xmlns:a16="http://schemas.microsoft.com/office/drawing/2014/main" id="{04D88604-D46B-CD4A-9F6E-487D49A9709E}"/>
                  </a:ext>
                </a:extLst>
              </p:cNvPr>
              <p:cNvSpPr>
                <a:spLocks noChangeShapeType="1"/>
              </p:cNvSpPr>
              <p:nvPr/>
            </p:nvSpPr>
            <p:spPr bwMode="auto">
              <a:xfrm>
                <a:off x="4668838" y="4186328"/>
                <a:ext cx="576262" cy="71438"/>
              </a:xfrm>
              <a:prstGeom prst="line">
                <a:avLst/>
              </a:prstGeom>
              <a:noFill/>
              <a:ln w="190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solidFill>
                    <a:srgbClr val="000000"/>
                  </a:solidFill>
                  <a:latin typeface="Avenir Roman" panose="02000503020000020003" pitchFamily="2" charset="0"/>
                </a:endParaRPr>
              </a:p>
            </p:txBody>
          </p:sp>
          <p:sp>
            <p:nvSpPr>
              <p:cNvPr id="27" name="Line 39">
                <a:extLst>
                  <a:ext uri="{FF2B5EF4-FFF2-40B4-BE49-F238E27FC236}">
                    <a16:creationId xmlns:a16="http://schemas.microsoft.com/office/drawing/2014/main" id="{69B889F9-53A5-974B-84A9-F401B8926CCC}"/>
                  </a:ext>
                </a:extLst>
              </p:cNvPr>
              <p:cNvSpPr>
                <a:spLocks noChangeShapeType="1"/>
              </p:cNvSpPr>
              <p:nvPr/>
            </p:nvSpPr>
            <p:spPr bwMode="auto">
              <a:xfrm rot="3000000" flipV="1">
                <a:off x="4796632" y="4050597"/>
                <a:ext cx="315912" cy="488950"/>
              </a:xfrm>
              <a:prstGeom prst="line">
                <a:avLst/>
              </a:prstGeom>
              <a:noFill/>
              <a:ln w="190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solidFill>
                    <a:srgbClr val="000000"/>
                  </a:solidFill>
                  <a:latin typeface="Avenir Roman" panose="02000503020000020003" pitchFamily="2" charset="0"/>
                </a:endParaRPr>
              </a:p>
            </p:txBody>
          </p:sp>
          <p:sp>
            <p:nvSpPr>
              <p:cNvPr id="28" name="Line 41">
                <a:extLst>
                  <a:ext uri="{FF2B5EF4-FFF2-40B4-BE49-F238E27FC236}">
                    <a16:creationId xmlns:a16="http://schemas.microsoft.com/office/drawing/2014/main" id="{8FF38742-702A-CE45-B961-8E12C6124DDF}"/>
                  </a:ext>
                </a:extLst>
              </p:cNvPr>
              <p:cNvSpPr>
                <a:spLocks noChangeShapeType="1"/>
              </p:cNvSpPr>
              <p:nvPr/>
            </p:nvSpPr>
            <p:spPr bwMode="auto">
              <a:xfrm flipH="1">
                <a:off x="3562350" y="2851241"/>
                <a:ext cx="147638" cy="1039812"/>
              </a:xfrm>
              <a:prstGeom prst="line">
                <a:avLst/>
              </a:prstGeom>
              <a:noFill/>
              <a:ln w="190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solidFill>
                    <a:srgbClr val="000000"/>
                  </a:solidFill>
                  <a:latin typeface="Avenir Roman" panose="02000503020000020003" pitchFamily="2" charset="0"/>
                </a:endParaRPr>
              </a:p>
            </p:txBody>
          </p:sp>
          <p:sp>
            <p:nvSpPr>
              <p:cNvPr id="29" name="Line 42">
                <a:extLst>
                  <a:ext uri="{FF2B5EF4-FFF2-40B4-BE49-F238E27FC236}">
                    <a16:creationId xmlns:a16="http://schemas.microsoft.com/office/drawing/2014/main" id="{A2BA3CD9-2600-5046-9D9A-E8F6C5621736}"/>
                  </a:ext>
                </a:extLst>
              </p:cNvPr>
              <p:cNvSpPr>
                <a:spLocks noChangeShapeType="1"/>
              </p:cNvSpPr>
              <p:nvPr/>
            </p:nvSpPr>
            <p:spPr bwMode="auto">
              <a:xfrm>
                <a:off x="3560763" y="2851241"/>
                <a:ext cx="149225" cy="1039812"/>
              </a:xfrm>
              <a:prstGeom prst="line">
                <a:avLst/>
              </a:prstGeom>
              <a:noFill/>
              <a:ln w="190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solidFill>
                    <a:srgbClr val="000000"/>
                  </a:solidFill>
                  <a:latin typeface="Avenir Roman" panose="02000503020000020003" pitchFamily="2" charset="0"/>
                </a:endParaRPr>
              </a:p>
            </p:txBody>
          </p:sp>
          <p:sp>
            <p:nvSpPr>
              <p:cNvPr id="30" name="Text Box 43">
                <a:extLst>
                  <a:ext uri="{FF2B5EF4-FFF2-40B4-BE49-F238E27FC236}">
                    <a16:creationId xmlns:a16="http://schemas.microsoft.com/office/drawing/2014/main" id="{20A25004-4661-234B-9C6E-492AC8ADD129}"/>
                  </a:ext>
                </a:extLst>
              </p:cNvPr>
              <p:cNvSpPr txBox="1">
                <a:spLocks noChangeArrowheads="1"/>
              </p:cNvSpPr>
              <p:nvPr/>
            </p:nvSpPr>
            <p:spPr bwMode="auto">
              <a:xfrm>
                <a:off x="2232753" y="2666437"/>
                <a:ext cx="339472" cy="2882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200" b="1" dirty="0">
                    <a:latin typeface="Avenir Roman" panose="02000503020000020003" pitchFamily="2" charset="0"/>
                    <a:cs typeface="Comic Sans MS"/>
                  </a:rPr>
                  <a:t>T</a:t>
                </a:r>
                <a:r>
                  <a:rPr lang="en-US" sz="1200" b="1" baseline="-25000" dirty="0">
                    <a:latin typeface="Avenir Roman" panose="02000503020000020003" pitchFamily="2" charset="0"/>
                    <a:cs typeface="Comic Sans MS"/>
                  </a:rPr>
                  <a:t>1</a:t>
                </a:r>
                <a:endParaRPr lang="en-US" sz="1200" b="1" dirty="0">
                  <a:latin typeface="Avenir Roman" panose="02000503020000020003" pitchFamily="2" charset="0"/>
                  <a:cs typeface="Comic Sans MS"/>
                </a:endParaRPr>
              </a:p>
            </p:txBody>
          </p:sp>
          <p:sp>
            <p:nvSpPr>
              <p:cNvPr id="31" name="Text Box 44">
                <a:extLst>
                  <a:ext uri="{FF2B5EF4-FFF2-40B4-BE49-F238E27FC236}">
                    <a16:creationId xmlns:a16="http://schemas.microsoft.com/office/drawing/2014/main" id="{F6CACF73-7D82-4547-9BAE-484BEA5F8C9F}"/>
                  </a:ext>
                </a:extLst>
              </p:cNvPr>
              <p:cNvSpPr txBox="1">
                <a:spLocks noChangeArrowheads="1"/>
              </p:cNvSpPr>
              <p:nvPr/>
            </p:nvSpPr>
            <p:spPr bwMode="auto">
              <a:xfrm>
                <a:off x="5095179" y="4444437"/>
                <a:ext cx="339471" cy="2882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200" b="1" dirty="0">
                    <a:latin typeface="Avenir Roman" panose="02000503020000020003" pitchFamily="2" charset="0"/>
                    <a:cs typeface="Comic Sans MS"/>
                  </a:rPr>
                  <a:t>T</a:t>
                </a:r>
                <a:r>
                  <a:rPr lang="en-US" sz="1200" b="1" baseline="-25000" dirty="0">
                    <a:latin typeface="Avenir Roman" panose="02000503020000020003" pitchFamily="2" charset="0"/>
                    <a:cs typeface="Comic Sans MS"/>
                  </a:rPr>
                  <a:t>2</a:t>
                </a:r>
                <a:endParaRPr lang="en-US" sz="1200" b="1" dirty="0">
                  <a:latin typeface="Avenir Roman" panose="02000503020000020003" pitchFamily="2" charset="0"/>
                  <a:cs typeface="Comic Sans MS"/>
                </a:endParaRPr>
              </a:p>
            </p:txBody>
          </p:sp>
          <p:sp>
            <p:nvSpPr>
              <p:cNvPr id="32" name="Text Box 45">
                <a:extLst>
                  <a:ext uri="{FF2B5EF4-FFF2-40B4-BE49-F238E27FC236}">
                    <a16:creationId xmlns:a16="http://schemas.microsoft.com/office/drawing/2014/main" id="{DCE65A9B-040D-4D47-99C7-324867493302}"/>
                  </a:ext>
                </a:extLst>
              </p:cNvPr>
              <p:cNvSpPr txBox="1">
                <a:spLocks noChangeArrowheads="1"/>
              </p:cNvSpPr>
              <p:nvPr/>
            </p:nvSpPr>
            <p:spPr bwMode="auto">
              <a:xfrm>
                <a:off x="2635250" y="1857466"/>
                <a:ext cx="363929" cy="3203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b="1" dirty="0">
                    <a:solidFill>
                      <a:srgbClr val="000000"/>
                    </a:solidFill>
                    <a:latin typeface="Avenir Roman" panose="02000503020000020003" pitchFamily="2" charset="0"/>
                    <a:cs typeface="Comic Sans MS"/>
                  </a:rPr>
                  <a:t>S</a:t>
                </a:r>
                <a:r>
                  <a:rPr lang="en-US" sz="1400" b="1" baseline="-25000" dirty="0">
                    <a:solidFill>
                      <a:srgbClr val="000000"/>
                    </a:solidFill>
                    <a:latin typeface="Avenir Roman" panose="02000503020000020003" pitchFamily="2" charset="0"/>
                    <a:cs typeface="Comic Sans MS"/>
                  </a:rPr>
                  <a:t>1</a:t>
                </a:r>
              </a:p>
            </p:txBody>
          </p:sp>
          <p:sp>
            <p:nvSpPr>
              <p:cNvPr id="33" name="Text Box 46">
                <a:extLst>
                  <a:ext uri="{FF2B5EF4-FFF2-40B4-BE49-F238E27FC236}">
                    <a16:creationId xmlns:a16="http://schemas.microsoft.com/office/drawing/2014/main" id="{9CDB683B-97F2-4849-A6CF-62E783CEA71E}"/>
                  </a:ext>
                </a:extLst>
              </p:cNvPr>
              <p:cNvSpPr txBox="1">
                <a:spLocks noChangeArrowheads="1"/>
              </p:cNvSpPr>
              <p:nvPr/>
            </p:nvSpPr>
            <p:spPr bwMode="auto">
              <a:xfrm>
                <a:off x="4453140" y="4548103"/>
                <a:ext cx="363929" cy="3203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b="1" dirty="0">
                    <a:solidFill>
                      <a:srgbClr val="000000"/>
                    </a:solidFill>
                    <a:latin typeface="Avenir Roman" panose="02000503020000020003" pitchFamily="2" charset="0"/>
                    <a:cs typeface="Comic Sans MS"/>
                  </a:rPr>
                  <a:t>S</a:t>
                </a:r>
                <a:r>
                  <a:rPr lang="en-US" sz="1400" b="1" baseline="-25000" dirty="0">
                    <a:solidFill>
                      <a:srgbClr val="000000"/>
                    </a:solidFill>
                    <a:latin typeface="Avenir Roman" panose="02000503020000020003" pitchFamily="2" charset="0"/>
                    <a:cs typeface="Comic Sans MS"/>
                  </a:rPr>
                  <a:t>2</a:t>
                </a:r>
              </a:p>
            </p:txBody>
          </p:sp>
          <p:sp>
            <p:nvSpPr>
              <p:cNvPr id="34" name="Text Box 47">
                <a:extLst>
                  <a:ext uri="{FF2B5EF4-FFF2-40B4-BE49-F238E27FC236}">
                    <a16:creationId xmlns:a16="http://schemas.microsoft.com/office/drawing/2014/main" id="{D1675E11-F9E9-EA4C-A9CF-4B9245FDBBDA}"/>
                  </a:ext>
                </a:extLst>
              </p:cNvPr>
              <p:cNvSpPr txBox="1">
                <a:spLocks noChangeArrowheads="1"/>
              </p:cNvSpPr>
              <p:nvPr/>
            </p:nvSpPr>
            <p:spPr bwMode="auto">
              <a:xfrm>
                <a:off x="3475038" y="2400391"/>
                <a:ext cx="326428" cy="3203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b="1" dirty="0">
                    <a:solidFill>
                      <a:srgbClr val="000000"/>
                    </a:solidFill>
                    <a:latin typeface="Avenir Roman" panose="02000503020000020003" pitchFamily="2" charset="0"/>
                    <a:cs typeface="Comic Sans MS"/>
                  </a:rPr>
                  <a:t>D</a:t>
                </a:r>
              </a:p>
            </p:txBody>
          </p:sp>
          <p:sp>
            <p:nvSpPr>
              <p:cNvPr id="35" name="Text Box 48">
                <a:extLst>
                  <a:ext uri="{FF2B5EF4-FFF2-40B4-BE49-F238E27FC236}">
                    <a16:creationId xmlns:a16="http://schemas.microsoft.com/office/drawing/2014/main" id="{5A5FEDE1-CABA-7F43-A3AA-475C85C1086B}"/>
                  </a:ext>
                </a:extLst>
              </p:cNvPr>
              <p:cNvSpPr txBox="1">
                <a:spLocks noChangeArrowheads="1"/>
              </p:cNvSpPr>
              <p:nvPr/>
            </p:nvSpPr>
            <p:spPr bwMode="auto">
              <a:xfrm>
                <a:off x="3475038" y="4024403"/>
                <a:ext cx="326428" cy="3203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b="1" dirty="0">
                    <a:solidFill>
                      <a:srgbClr val="000000"/>
                    </a:solidFill>
                    <a:latin typeface="Avenir Roman" panose="02000503020000020003" pitchFamily="2" charset="0"/>
                    <a:cs typeface="Comic Sans MS"/>
                  </a:rPr>
                  <a:t>D</a:t>
                </a:r>
              </a:p>
            </p:txBody>
          </p:sp>
          <p:sp>
            <p:nvSpPr>
              <p:cNvPr id="36" name="Line 49">
                <a:extLst>
                  <a:ext uri="{FF2B5EF4-FFF2-40B4-BE49-F238E27FC236}">
                    <a16:creationId xmlns:a16="http://schemas.microsoft.com/office/drawing/2014/main" id="{FC455147-9365-B245-979A-E42ACFC77F6B}"/>
                  </a:ext>
                </a:extLst>
              </p:cNvPr>
              <p:cNvSpPr>
                <a:spLocks noChangeShapeType="1"/>
              </p:cNvSpPr>
              <p:nvPr/>
            </p:nvSpPr>
            <p:spPr bwMode="auto">
              <a:xfrm>
                <a:off x="3563938" y="4079966"/>
                <a:ext cx="125412" cy="0"/>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solidFill>
                    <a:srgbClr val="000000"/>
                  </a:solidFill>
                  <a:latin typeface="Avenir Roman" panose="02000503020000020003" pitchFamily="2" charset="0"/>
                </a:endParaRPr>
              </a:p>
            </p:txBody>
          </p:sp>
          <p:sp>
            <p:nvSpPr>
              <p:cNvPr id="37" name="Line 81">
                <a:extLst>
                  <a:ext uri="{FF2B5EF4-FFF2-40B4-BE49-F238E27FC236}">
                    <a16:creationId xmlns:a16="http://schemas.microsoft.com/office/drawing/2014/main" id="{5DCEEAA2-6551-2241-939A-547F43FBD707}"/>
                  </a:ext>
                </a:extLst>
              </p:cNvPr>
              <p:cNvSpPr>
                <a:spLocks noChangeShapeType="1"/>
              </p:cNvSpPr>
              <p:nvPr/>
            </p:nvSpPr>
            <p:spPr bwMode="auto">
              <a:xfrm>
                <a:off x="2854325" y="2205128"/>
                <a:ext cx="287338" cy="0"/>
              </a:xfrm>
              <a:prstGeom prst="line">
                <a:avLst/>
              </a:prstGeom>
              <a:noFill/>
              <a:ln w="190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solidFill>
                    <a:srgbClr val="000000"/>
                  </a:solidFill>
                  <a:latin typeface="Avenir Roman" panose="02000503020000020003" pitchFamily="2" charset="0"/>
                </a:endParaRPr>
              </a:p>
            </p:txBody>
          </p:sp>
          <p:cxnSp>
            <p:nvCxnSpPr>
              <p:cNvPr id="38" name="Straight Connector 2">
                <a:extLst>
                  <a:ext uri="{FF2B5EF4-FFF2-40B4-BE49-F238E27FC236}">
                    <a16:creationId xmlns:a16="http://schemas.microsoft.com/office/drawing/2014/main" id="{4CDDFF17-00BE-2A4E-9C8F-6B1CD332B05C}"/>
                  </a:ext>
                </a:extLst>
              </p:cNvPr>
              <p:cNvCxnSpPr>
                <a:cxnSpLocks noChangeShapeType="1"/>
              </p:cNvCxnSpPr>
              <p:nvPr/>
            </p:nvCxnSpPr>
            <p:spPr bwMode="auto">
              <a:xfrm>
                <a:off x="3123106" y="2124002"/>
                <a:ext cx="0" cy="287338"/>
              </a:xfrm>
              <a:prstGeom prst="line">
                <a:avLst/>
              </a:prstGeom>
              <a:noFill/>
              <a:ln w="63500">
                <a:solidFill>
                  <a:schemeClr val="accent6">
                    <a:lumMod val="60000"/>
                    <a:lumOff val="40000"/>
                  </a:schemeClr>
                </a:solidFill>
                <a:round/>
                <a:headEnd/>
                <a:tailEnd/>
              </a:ln>
              <a:extLst>
                <a:ext uri="{909E8E84-426E-40dd-AFC4-6F175D3DCCD1}">
                  <a14:hiddenFill xmlns="" xmlns:a14="http://schemas.microsoft.com/office/drawing/2010/main">
                    <a:noFill/>
                  </a14:hiddenFill>
                </a:ext>
              </a:extLst>
            </p:spPr>
          </p:cxnSp>
          <p:sp>
            <p:nvSpPr>
              <p:cNvPr id="39" name="Line 82">
                <a:extLst>
                  <a:ext uri="{FF2B5EF4-FFF2-40B4-BE49-F238E27FC236}">
                    <a16:creationId xmlns:a16="http://schemas.microsoft.com/office/drawing/2014/main" id="{5685001D-E2DB-064F-A77E-4ED69BD04F15}"/>
                  </a:ext>
                </a:extLst>
              </p:cNvPr>
              <p:cNvSpPr>
                <a:spLocks noChangeShapeType="1"/>
              </p:cNvSpPr>
              <p:nvPr/>
            </p:nvSpPr>
            <p:spPr bwMode="auto">
              <a:xfrm>
                <a:off x="2857500" y="2775041"/>
                <a:ext cx="287338" cy="0"/>
              </a:xfrm>
              <a:prstGeom prst="line">
                <a:avLst/>
              </a:prstGeom>
              <a:noFill/>
              <a:ln w="190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solidFill>
                    <a:srgbClr val="000000"/>
                  </a:solidFill>
                  <a:latin typeface="Avenir Roman" panose="02000503020000020003" pitchFamily="2" charset="0"/>
                </a:endParaRPr>
              </a:p>
            </p:txBody>
          </p:sp>
          <p:sp>
            <p:nvSpPr>
              <p:cNvPr id="40" name="Line 31">
                <a:extLst>
                  <a:ext uri="{FF2B5EF4-FFF2-40B4-BE49-F238E27FC236}">
                    <a16:creationId xmlns:a16="http://schemas.microsoft.com/office/drawing/2014/main" id="{3537B6F9-8776-6A49-AC52-A7C371AF81E1}"/>
                  </a:ext>
                </a:extLst>
              </p:cNvPr>
              <p:cNvSpPr>
                <a:spLocks noChangeShapeType="1"/>
              </p:cNvSpPr>
              <p:nvPr/>
            </p:nvSpPr>
            <p:spPr bwMode="auto">
              <a:xfrm flipV="1">
                <a:off x="2424113" y="2197191"/>
                <a:ext cx="360362" cy="288925"/>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solidFill>
                    <a:srgbClr val="000000"/>
                  </a:solidFill>
                  <a:latin typeface="Avenir Roman" panose="02000503020000020003" pitchFamily="2" charset="0"/>
                </a:endParaRPr>
              </a:p>
            </p:txBody>
          </p:sp>
          <p:sp>
            <p:nvSpPr>
              <p:cNvPr id="41" name="Line 84">
                <a:extLst>
                  <a:ext uri="{FF2B5EF4-FFF2-40B4-BE49-F238E27FC236}">
                    <a16:creationId xmlns:a16="http://schemas.microsoft.com/office/drawing/2014/main" id="{8367E8B8-E614-004D-8DB5-3FF239952552}"/>
                  </a:ext>
                </a:extLst>
              </p:cNvPr>
              <p:cNvSpPr>
                <a:spLocks noChangeShapeType="1"/>
              </p:cNvSpPr>
              <p:nvPr/>
            </p:nvSpPr>
            <p:spPr bwMode="auto">
              <a:xfrm flipV="1">
                <a:off x="2427288" y="2206716"/>
                <a:ext cx="360362" cy="288925"/>
              </a:xfrm>
              <a:prstGeom prst="line">
                <a:avLst/>
              </a:prstGeom>
              <a:noFill/>
              <a:ln w="190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solidFill>
                    <a:srgbClr val="000000"/>
                  </a:solidFill>
                  <a:latin typeface="Avenir Roman" panose="02000503020000020003" pitchFamily="2" charset="0"/>
                </a:endParaRPr>
              </a:p>
            </p:txBody>
          </p:sp>
          <p:sp>
            <p:nvSpPr>
              <p:cNvPr id="42" name="Rectangle 26">
                <a:extLst>
                  <a:ext uri="{FF2B5EF4-FFF2-40B4-BE49-F238E27FC236}">
                    <a16:creationId xmlns:a16="http://schemas.microsoft.com/office/drawing/2014/main" id="{FE33E19B-426D-1D41-A2D8-512CD3D1D070}"/>
                  </a:ext>
                </a:extLst>
              </p:cNvPr>
              <p:cNvSpPr>
                <a:spLocks noChangeArrowheads="1"/>
              </p:cNvSpPr>
              <p:nvPr/>
            </p:nvSpPr>
            <p:spPr bwMode="auto">
              <a:xfrm>
                <a:off x="2381250" y="2317841"/>
                <a:ext cx="36513" cy="360362"/>
              </a:xfrm>
              <a:prstGeom prst="rect">
                <a:avLst/>
              </a:prstGeom>
              <a:solidFill>
                <a:schemeClr val="tx1"/>
              </a:solidFill>
              <a:ln w="381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a:solidFill>
                    <a:srgbClr val="000000"/>
                  </a:solidFill>
                  <a:latin typeface="Avenir Roman" panose="02000503020000020003" pitchFamily="2" charset="0"/>
                </a:endParaRPr>
              </a:p>
            </p:txBody>
          </p:sp>
          <p:sp>
            <p:nvSpPr>
              <p:cNvPr id="43" name="Line 32">
                <a:extLst>
                  <a:ext uri="{FF2B5EF4-FFF2-40B4-BE49-F238E27FC236}">
                    <a16:creationId xmlns:a16="http://schemas.microsoft.com/office/drawing/2014/main" id="{60D3FA01-238D-654E-92BA-ECBB06EBB988}"/>
                  </a:ext>
                </a:extLst>
              </p:cNvPr>
              <p:cNvSpPr>
                <a:spLocks noChangeShapeType="1"/>
              </p:cNvSpPr>
              <p:nvPr/>
            </p:nvSpPr>
            <p:spPr bwMode="auto">
              <a:xfrm>
                <a:off x="2422525" y="2495641"/>
                <a:ext cx="360363" cy="287337"/>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solidFill>
                    <a:srgbClr val="000000"/>
                  </a:solidFill>
                  <a:latin typeface="Avenir Roman" panose="02000503020000020003" pitchFamily="2" charset="0"/>
                </a:endParaRPr>
              </a:p>
            </p:txBody>
          </p:sp>
          <p:sp>
            <p:nvSpPr>
              <p:cNvPr id="44" name="Line 85">
                <a:extLst>
                  <a:ext uri="{FF2B5EF4-FFF2-40B4-BE49-F238E27FC236}">
                    <a16:creationId xmlns:a16="http://schemas.microsoft.com/office/drawing/2014/main" id="{149F8B2A-11F4-804E-ABE7-F2222AAA7563}"/>
                  </a:ext>
                </a:extLst>
              </p:cNvPr>
              <p:cNvSpPr>
                <a:spLocks noChangeShapeType="1"/>
              </p:cNvSpPr>
              <p:nvPr/>
            </p:nvSpPr>
            <p:spPr bwMode="auto">
              <a:xfrm>
                <a:off x="2428875" y="2489291"/>
                <a:ext cx="360363" cy="287337"/>
              </a:xfrm>
              <a:prstGeom prst="line">
                <a:avLst/>
              </a:prstGeom>
              <a:noFill/>
              <a:ln w="190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solidFill>
                    <a:srgbClr val="000000"/>
                  </a:solidFill>
                  <a:latin typeface="Avenir Roman" panose="02000503020000020003" pitchFamily="2" charset="0"/>
                </a:endParaRPr>
              </a:p>
            </p:txBody>
          </p:sp>
          <p:sp>
            <p:nvSpPr>
              <p:cNvPr id="45" name="Oval 23">
                <a:extLst>
                  <a:ext uri="{FF2B5EF4-FFF2-40B4-BE49-F238E27FC236}">
                    <a16:creationId xmlns:a16="http://schemas.microsoft.com/office/drawing/2014/main" id="{0C9ABCD3-EA8A-1247-A085-4419A6A2FC97}"/>
                  </a:ext>
                </a:extLst>
              </p:cNvPr>
              <p:cNvSpPr>
                <a:spLocks noChangeArrowheads="1"/>
              </p:cNvSpPr>
              <p:nvPr/>
            </p:nvSpPr>
            <p:spPr bwMode="auto">
              <a:xfrm>
                <a:off x="2767013" y="2133691"/>
                <a:ext cx="107950" cy="719137"/>
              </a:xfrm>
              <a:prstGeom prst="ellipse">
                <a:avLst/>
              </a:prstGeom>
              <a:solidFill>
                <a:srgbClr val="FFCC00"/>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a:solidFill>
                    <a:srgbClr val="000000"/>
                  </a:solidFill>
                  <a:latin typeface="Avenir Roman" panose="02000503020000020003" pitchFamily="2" charset="0"/>
                </a:endParaRPr>
              </a:p>
            </p:txBody>
          </p:sp>
          <p:sp>
            <p:nvSpPr>
              <p:cNvPr id="46" name="Line 18">
                <a:extLst>
                  <a:ext uri="{FF2B5EF4-FFF2-40B4-BE49-F238E27FC236}">
                    <a16:creationId xmlns:a16="http://schemas.microsoft.com/office/drawing/2014/main" id="{4B2DEDC8-53F7-214B-8743-9E700DF68CE0}"/>
                  </a:ext>
                </a:extLst>
              </p:cNvPr>
              <p:cNvSpPr>
                <a:spLocks noChangeShapeType="1"/>
              </p:cNvSpPr>
              <p:nvPr/>
            </p:nvSpPr>
            <p:spPr bwMode="auto">
              <a:xfrm rot="10800000">
                <a:off x="3286125" y="3897403"/>
                <a:ext cx="719138"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solidFill>
                    <a:srgbClr val="000000"/>
                  </a:solidFill>
                  <a:latin typeface="Avenir Roman" panose="02000503020000020003" pitchFamily="2" charset="0"/>
                </a:endParaRPr>
              </a:p>
            </p:txBody>
          </p:sp>
          <p:sp>
            <p:nvSpPr>
              <p:cNvPr id="47" name="Line 17">
                <a:extLst>
                  <a:ext uri="{FF2B5EF4-FFF2-40B4-BE49-F238E27FC236}">
                    <a16:creationId xmlns:a16="http://schemas.microsoft.com/office/drawing/2014/main" id="{7A576F82-EE13-9247-9193-1C4A987F4AC7}"/>
                  </a:ext>
                </a:extLst>
              </p:cNvPr>
              <p:cNvSpPr>
                <a:spLocks noChangeShapeType="1"/>
              </p:cNvSpPr>
              <p:nvPr/>
            </p:nvSpPr>
            <p:spPr bwMode="auto">
              <a:xfrm rot="10800000">
                <a:off x="4006850" y="3897403"/>
                <a:ext cx="0" cy="720725"/>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solidFill>
                    <a:srgbClr val="000000"/>
                  </a:solidFill>
                  <a:latin typeface="Avenir Roman" panose="02000503020000020003" pitchFamily="2" charset="0"/>
                </a:endParaRPr>
              </a:p>
            </p:txBody>
          </p:sp>
          <p:sp>
            <p:nvSpPr>
              <p:cNvPr id="48" name="Oval 24">
                <a:extLst>
                  <a:ext uri="{FF2B5EF4-FFF2-40B4-BE49-F238E27FC236}">
                    <a16:creationId xmlns:a16="http://schemas.microsoft.com/office/drawing/2014/main" id="{3D16E036-F011-2747-A950-B2494ECE8479}"/>
                  </a:ext>
                </a:extLst>
              </p:cNvPr>
              <p:cNvSpPr>
                <a:spLocks noChangeArrowheads="1"/>
              </p:cNvSpPr>
              <p:nvPr/>
            </p:nvSpPr>
            <p:spPr bwMode="auto">
              <a:xfrm>
                <a:off x="4557713" y="3879941"/>
                <a:ext cx="107950" cy="719137"/>
              </a:xfrm>
              <a:prstGeom prst="ellipse">
                <a:avLst/>
              </a:prstGeom>
              <a:solidFill>
                <a:srgbClr val="FFCC00"/>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a:solidFill>
                    <a:srgbClr val="000000"/>
                  </a:solidFill>
                  <a:latin typeface="Avenir Roman" panose="02000503020000020003" pitchFamily="2" charset="0"/>
                </a:endParaRPr>
              </a:p>
            </p:txBody>
          </p:sp>
          <p:sp>
            <p:nvSpPr>
              <p:cNvPr id="49" name="Rectangle 27">
                <a:extLst>
                  <a:ext uri="{FF2B5EF4-FFF2-40B4-BE49-F238E27FC236}">
                    <a16:creationId xmlns:a16="http://schemas.microsoft.com/office/drawing/2014/main" id="{D9EFED7F-6527-1249-911D-225B5E13F100}"/>
                  </a:ext>
                </a:extLst>
              </p:cNvPr>
              <p:cNvSpPr>
                <a:spLocks noChangeArrowheads="1"/>
              </p:cNvSpPr>
              <p:nvPr/>
            </p:nvSpPr>
            <p:spPr bwMode="auto">
              <a:xfrm>
                <a:off x="5246688" y="4086316"/>
                <a:ext cx="36512" cy="360362"/>
              </a:xfrm>
              <a:prstGeom prst="rect">
                <a:avLst/>
              </a:prstGeom>
              <a:solidFill>
                <a:schemeClr val="tx1"/>
              </a:solidFill>
              <a:ln w="381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a:solidFill>
                    <a:srgbClr val="000000"/>
                  </a:solidFill>
                  <a:latin typeface="Avenir Roman" panose="02000503020000020003" pitchFamily="2" charset="0"/>
                </a:endParaRPr>
              </a:p>
            </p:txBody>
          </p:sp>
          <p:sp>
            <p:nvSpPr>
              <p:cNvPr id="50" name="Line 33">
                <a:extLst>
                  <a:ext uri="{FF2B5EF4-FFF2-40B4-BE49-F238E27FC236}">
                    <a16:creationId xmlns:a16="http://schemas.microsoft.com/office/drawing/2014/main" id="{B30A76F3-FC4D-7D41-9006-652EB31D0229}"/>
                  </a:ext>
                </a:extLst>
              </p:cNvPr>
              <p:cNvSpPr>
                <a:spLocks noChangeShapeType="1"/>
              </p:cNvSpPr>
              <p:nvPr/>
            </p:nvSpPr>
            <p:spPr bwMode="auto">
              <a:xfrm>
                <a:off x="3143250" y="2400391"/>
                <a:ext cx="144463"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solidFill>
                    <a:srgbClr val="000000"/>
                  </a:solidFill>
                  <a:latin typeface="Avenir Roman" panose="02000503020000020003" pitchFamily="2" charset="0"/>
                </a:endParaRPr>
              </a:p>
            </p:txBody>
          </p:sp>
          <p:sp>
            <p:nvSpPr>
              <p:cNvPr id="51" name="Line 34">
                <a:extLst>
                  <a:ext uri="{FF2B5EF4-FFF2-40B4-BE49-F238E27FC236}">
                    <a16:creationId xmlns:a16="http://schemas.microsoft.com/office/drawing/2014/main" id="{391054D4-6F36-3045-9ADB-99EDC3AED89A}"/>
                  </a:ext>
                </a:extLst>
              </p:cNvPr>
              <p:cNvSpPr>
                <a:spLocks noChangeShapeType="1"/>
              </p:cNvSpPr>
              <p:nvPr/>
            </p:nvSpPr>
            <p:spPr bwMode="auto">
              <a:xfrm>
                <a:off x="3146425" y="2625816"/>
                <a:ext cx="144463"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solidFill>
                    <a:srgbClr val="000000"/>
                  </a:solidFill>
                  <a:latin typeface="Avenir Roman" panose="02000503020000020003" pitchFamily="2" charset="0"/>
                </a:endParaRPr>
              </a:p>
            </p:txBody>
          </p:sp>
          <p:sp>
            <p:nvSpPr>
              <p:cNvPr id="52" name="Line 33">
                <a:extLst>
                  <a:ext uri="{FF2B5EF4-FFF2-40B4-BE49-F238E27FC236}">
                    <a16:creationId xmlns:a16="http://schemas.microsoft.com/office/drawing/2014/main" id="{B1DC2E95-1851-D644-852E-5DC81DC31AF9}"/>
                  </a:ext>
                </a:extLst>
              </p:cNvPr>
              <p:cNvSpPr>
                <a:spLocks noChangeShapeType="1"/>
              </p:cNvSpPr>
              <p:nvPr/>
            </p:nvSpPr>
            <p:spPr bwMode="auto">
              <a:xfrm>
                <a:off x="3143250" y="2405153"/>
                <a:ext cx="144463" cy="0"/>
              </a:xfrm>
              <a:prstGeom prst="line">
                <a:avLst/>
              </a:prstGeom>
              <a:noFill/>
              <a:ln w="9525">
                <a:solidFill>
                  <a:srgbClr val="0000CC"/>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solidFill>
                    <a:srgbClr val="000000"/>
                  </a:solidFill>
                  <a:latin typeface="Avenir Roman" panose="02000503020000020003" pitchFamily="2" charset="0"/>
                </a:endParaRPr>
              </a:p>
            </p:txBody>
          </p:sp>
          <p:sp>
            <p:nvSpPr>
              <p:cNvPr id="53" name="Line 33">
                <a:extLst>
                  <a:ext uri="{FF2B5EF4-FFF2-40B4-BE49-F238E27FC236}">
                    <a16:creationId xmlns:a16="http://schemas.microsoft.com/office/drawing/2014/main" id="{8AA72EF8-A016-7249-9893-D269B68A2D0F}"/>
                  </a:ext>
                </a:extLst>
              </p:cNvPr>
              <p:cNvSpPr>
                <a:spLocks noChangeShapeType="1"/>
              </p:cNvSpPr>
              <p:nvPr/>
            </p:nvSpPr>
            <p:spPr bwMode="auto">
              <a:xfrm>
                <a:off x="3146425" y="2619466"/>
                <a:ext cx="144463" cy="0"/>
              </a:xfrm>
              <a:prstGeom prst="line">
                <a:avLst/>
              </a:prstGeom>
              <a:noFill/>
              <a:ln w="9525">
                <a:solidFill>
                  <a:srgbClr val="0000CC"/>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solidFill>
                    <a:srgbClr val="000000"/>
                  </a:solidFill>
                  <a:latin typeface="Avenir Roman" panose="02000503020000020003" pitchFamily="2" charset="0"/>
                </a:endParaRPr>
              </a:p>
            </p:txBody>
          </p:sp>
          <p:sp>
            <p:nvSpPr>
              <p:cNvPr id="54" name="Line 11">
                <a:extLst>
                  <a:ext uri="{FF2B5EF4-FFF2-40B4-BE49-F238E27FC236}">
                    <a16:creationId xmlns:a16="http://schemas.microsoft.com/office/drawing/2014/main" id="{66DCA751-DC1C-9C44-9A98-8BACA5B7447D}"/>
                  </a:ext>
                </a:extLst>
              </p:cNvPr>
              <p:cNvSpPr>
                <a:spLocks noChangeShapeType="1"/>
              </p:cNvSpPr>
              <p:nvPr/>
            </p:nvSpPr>
            <p:spPr bwMode="auto">
              <a:xfrm>
                <a:off x="3287713" y="2133691"/>
                <a:ext cx="0" cy="720725"/>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solidFill>
                    <a:srgbClr val="000000"/>
                  </a:solidFill>
                  <a:latin typeface="Avenir Roman" panose="02000503020000020003" pitchFamily="2" charset="0"/>
                </a:endParaRPr>
              </a:p>
            </p:txBody>
          </p:sp>
          <p:sp>
            <p:nvSpPr>
              <p:cNvPr id="55" name="Text Box 88">
                <a:extLst>
                  <a:ext uri="{FF2B5EF4-FFF2-40B4-BE49-F238E27FC236}">
                    <a16:creationId xmlns:a16="http://schemas.microsoft.com/office/drawing/2014/main" id="{41862FCB-2A12-574B-A9F0-44079C078478}"/>
                  </a:ext>
                </a:extLst>
              </p:cNvPr>
              <p:cNvSpPr txBox="1">
                <a:spLocks noChangeArrowheads="1"/>
              </p:cNvSpPr>
              <p:nvPr/>
            </p:nvSpPr>
            <p:spPr bwMode="auto">
              <a:xfrm>
                <a:off x="4805363" y="3949791"/>
                <a:ext cx="373712" cy="32032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FF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defRPr/>
                </a:pPr>
                <a:r>
                  <a:rPr lang="en-US" sz="1400" b="1" dirty="0">
                    <a:solidFill>
                      <a:srgbClr val="FF0000"/>
                    </a:solidFill>
                    <a:latin typeface="Avenir Roman" panose="02000503020000020003" pitchFamily="2" charset="0"/>
                    <a:cs typeface="Comic Sans MS"/>
                  </a:rPr>
                  <a:t>e</a:t>
                </a:r>
                <a:r>
                  <a:rPr lang="en-US" sz="1400" b="1" baseline="30000" dirty="0">
                    <a:solidFill>
                      <a:srgbClr val="FF0000"/>
                    </a:solidFill>
                    <a:latin typeface="Avenir Roman" panose="02000503020000020003" pitchFamily="2" charset="0"/>
                    <a:cs typeface="Comic Sans MS"/>
                  </a:rPr>
                  <a:t>+</a:t>
                </a:r>
              </a:p>
            </p:txBody>
          </p:sp>
          <p:sp>
            <p:nvSpPr>
              <p:cNvPr id="56" name="Text Box 89">
                <a:extLst>
                  <a:ext uri="{FF2B5EF4-FFF2-40B4-BE49-F238E27FC236}">
                    <a16:creationId xmlns:a16="http://schemas.microsoft.com/office/drawing/2014/main" id="{6C708280-D8F2-B645-8147-FAEB934D1E67}"/>
                  </a:ext>
                </a:extLst>
              </p:cNvPr>
              <p:cNvSpPr txBox="1">
                <a:spLocks noChangeArrowheads="1"/>
              </p:cNvSpPr>
              <p:nvPr/>
            </p:nvSpPr>
            <p:spPr bwMode="auto">
              <a:xfrm>
                <a:off x="1712022" y="2304358"/>
                <a:ext cx="331319" cy="320324"/>
              </a:xfrm>
              <a:prstGeom prst="rect">
                <a:avLst/>
              </a:prstGeom>
              <a:solidFill>
                <a:srgbClr val="FFFFFF"/>
              </a:solidFill>
              <a:ln>
                <a:noFill/>
              </a:ln>
              <a:effectLst/>
              <a:extLst>
                <a:ext uri="{91240B29-F687-4f45-9708-019B960494DF}">
                  <a14:hiddenLine xmlns="" xmlns:a14="http://schemas.microsoft.com/office/drawing/2010/main" w="12700">
                    <a:solidFill>
                      <a:srgbClr val="FF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defRPr/>
                </a:pPr>
                <a:r>
                  <a:rPr lang="en-US" sz="1400" b="1" dirty="0">
                    <a:solidFill>
                      <a:srgbClr val="3333FF"/>
                    </a:solidFill>
                    <a:latin typeface="Avenir Roman" panose="02000503020000020003" pitchFamily="2" charset="0"/>
                    <a:cs typeface="Comic Sans MS"/>
                  </a:rPr>
                  <a:t>e</a:t>
                </a:r>
                <a:r>
                  <a:rPr lang="en-US" sz="1400" b="1" baseline="30000" dirty="0">
                    <a:solidFill>
                      <a:srgbClr val="3333FF"/>
                    </a:solidFill>
                    <a:latin typeface="Avenir Roman" panose="02000503020000020003" pitchFamily="2" charset="0"/>
                    <a:cs typeface="Comic Sans MS"/>
                  </a:rPr>
                  <a:t>-</a:t>
                </a:r>
              </a:p>
            </p:txBody>
          </p:sp>
          <p:sp>
            <p:nvSpPr>
              <p:cNvPr id="57" name="Oval 98">
                <a:extLst>
                  <a:ext uri="{FF2B5EF4-FFF2-40B4-BE49-F238E27FC236}">
                    <a16:creationId xmlns:a16="http://schemas.microsoft.com/office/drawing/2014/main" id="{8427C3E3-1807-4644-AEF3-FD5D140AB678}"/>
                  </a:ext>
                </a:extLst>
              </p:cNvPr>
              <p:cNvSpPr>
                <a:spLocks noChangeArrowheads="1"/>
              </p:cNvSpPr>
              <p:nvPr/>
            </p:nvSpPr>
            <p:spPr bwMode="auto">
              <a:xfrm>
                <a:off x="2390775" y="2373809"/>
                <a:ext cx="144463" cy="540524"/>
              </a:xfrm>
              <a:prstGeom prst="ellipse">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FF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ctr">
                <a:spAutoFit/>
              </a:bodyPr>
              <a:lstStyle/>
              <a:p>
                <a:pPr>
                  <a:defRPr/>
                </a:pPr>
                <a:endParaRPr lang="fr-FR">
                  <a:solidFill>
                    <a:srgbClr val="000000"/>
                  </a:solidFill>
                  <a:latin typeface="Avenir Roman" panose="02000503020000020003" pitchFamily="2" charset="0"/>
                </a:endParaRPr>
              </a:p>
            </p:txBody>
          </p:sp>
          <p:sp>
            <p:nvSpPr>
              <p:cNvPr id="58" name="Oval 99">
                <a:extLst>
                  <a:ext uri="{FF2B5EF4-FFF2-40B4-BE49-F238E27FC236}">
                    <a16:creationId xmlns:a16="http://schemas.microsoft.com/office/drawing/2014/main" id="{83C9DC28-44BF-504E-A3BA-275098A9A996}"/>
                  </a:ext>
                </a:extLst>
              </p:cNvPr>
              <p:cNvSpPr>
                <a:spLocks noChangeArrowheads="1"/>
              </p:cNvSpPr>
              <p:nvPr/>
            </p:nvSpPr>
            <p:spPr bwMode="auto">
              <a:xfrm>
                <a:off x="3078163" y="2249985"/>
                <a:ext cx="144462" cy="540524"/>
              </a:xfrm>
              <a:prstGeom prst="ellipse">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FF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ctr">
                <a:spAutoFit/>
              </a:bodyPr>
              <a:lstStyle/>
              <a:p>
                <a:pPr>
                  <a:defRPr/>
                </a:pPr>
                <a:endParaRPr lang="fr-FR">
                  <a:solidFill>
                    <a:srgbClr val="000000"/>
                  </a:solidFill>
                  <a:latin typeface="Avenir Roman" panose="02000503020000020003" pitchFamily="2" charset="0"/>
                </a:endParaRPr>
              </a:p>
            </p:txBody>
          </p:sp>
          <p:sp>
            <p:nvSpPr>
              <p:cNvPr id="59" name="Oval 100">
                <a:extLst>
                  <a:ext uri="{FF2B5EF4-FFF2-40B4-BE49-F238E27FC236}">
                    <a16:creationId xmlns:a16="http://schemas.microsoft.com/office/drawing/2014/main" id="{0D3D9365-5802-A64C-90E2-5B91F2EB24F6}"/>
                  </a:ext>
                </a:extLst>
              </p:cNvPr>
              <p:cNvSpPr>
                <a:spLocks noChangeArrowheads="1"/>
              </p:cNvSpPr>
              <p:nvPr/>
            </p:nvSpPr>
            <p:spPr bwMode="auto">
              <a:xfrm>
                <a:off x="3254375" y="3108823"/>
                <a:ext cx="144463" cy="540524"/>
              </a:xfrm>
              <a:prstGeom prst="ellipse">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FF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ctr">
                <a:spAutoFit/>
              </a:bodyPr>
              <a:lstStyle/>
              <a:p>
                <a:pPr>
                  <a:defRPr/>
                </a:pPr>
                <a:endParaRPr lang="fr-FR">
                  <a:solidFill>
                    <a:srgbClr val="000000"/>
                  </a:solidFill>
                  <a:latin typeface="Avenir Roman" panose="02000503020000020003" pitchFamily="2" charset="0"/>
                </a:endParaRPr>
              </a:p>
            </p:txBody>
          </p:sp>
          <p:sp>
            <p:nvSpPr>
              <p:cNvPr id="60" name="Oval 101">
                <a:extLst>
                  <a:ext uri="{FF2B5EF4-FFF2-40B4-BE49-F238E27FC236}">
                    <a16:creationId xmlns:a16="http://schemas.microsoft.com/office/drawing/2014/main" id="{51C2132B-3F80-9440-90FC-C9658F631D33}"/>
                  </a:ext>
                </a:extLst>
              </p:cNvPr>
              <p:cNvSpPr>
                <a:spLocks noChangeArrowheads="1"/>
              </p:cNvSpPr>
              <p:nvPr/>
            </p:nvSpPr>
            <p:spPr bwMode="auto">
              <a:xfrm>
                <a:off x="3925888" y="3989885"/>
                <a:ext cx="144462" cy="540524"/>
              </a:xfrm>
              <a:prstGeom prst="ellipse">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FF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ctr">
                <a:spAutoFit/>
              </a:bodyPr>
              <a:lstStyle/>
              <a:p>
                <a:pPr>
                  <a:defRPr/>
                </a:pPr>
                <a:endParaRPr lang="fr-FR">
                  <a:solidFill>
                    <a:srgbClr val="000000"/>
                  </a:solidFill>
                  <a:latin typeface="Avenir Roman" panose="02000503020000020003" pitchFamily="2" charset="0"/>
                </a:endParaRPr>
              </a:p>
            </p:txBody>
          </p:sp>
          <p:sp>
            <p:nvSpPr>
              <p:cNvPr id="61" name="Oval 102">
                <a:extLst>
                  <a:ext uri="{FF2B5EF4-FFF2-40B4-BE49-F238E27FC236}">
                    <a16:creationId xmlns:a16="http://schemas.microsoft.com/office/drawing/2014/main" id="{C05F0135-C514-9C46-9AFE-2BD1743803D1}"/>
                  </a:ext>
                </a:extLst>
              </p:cNvPr>
              <p:cNvSpPr>
                <a:spLocks noChangeArrowheads="1"/>
              </p:cNvSpPr>
              <p:nvPr/>
            </p:nvSpPr>
            <p:spPr bwMode="auto">
              <a:xfrm>
                <a:off x="5116513" y="3991473"/>
                <a:ext cx="144462" cy="540524"/>
              </a:xfrm>
              <a:prstGeom prst="ellipse">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FF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ctr">
                <a:spAutoFit/>
              </a:bodyPr>
              <a:lstStyle/>
              <a:p>
                <a:pPr>
                  <a:defRPr/>
                </a:pPr>
                <a:endParaRPr lang="fr-FR">
                  <a:solidFill>
                    <a:srgbClr val="000000"/>
                  </a:solidFill>
                  <a:latin typeface="Avenir Roman" panose="02000503020000020003" pitchFamily="2" charset="0"/>
                </a:endParaRPr>
              </a:p>
            </p:txBody>
          </p:sp>
        </p:grpSp>
        <p:pic>
          <p:nvPicPr>
            <p:cNvPr id="6" name="Picture 2" descr="C:\Documents and Settings\grames\Desktop\POSIPOL\images\ac_assembly.jpg">
              <a:extLst>
                <a:ext uri="{FF2B5EF4-FFF2-40B4-BE49-F238E27FC236}">
                  <a16:creationId xmlns:a16="http://schemas.microsoft.com/office/drawing/2014/main" id="{21F17727-4CDD-204D-95AD-842E6013A8AC}"/>
                </a:ext>
              </a:extLst>
            </p:cNvPr>
            <p:cNvPicPr>
              <a:picLocks noChangeAspect="1" noChangeArrowheads="1"/>
            </p:cNvPicPr>
            <p:nvPr/>
          </p:nvPicPr>
          <p:blipFill>
            <a:blip r:embed="rId2" cstate="print"/>
            <a:srcRect/>
            <a:stretch>
              <a:fillRect/>
            </a:stretch>
          </p:blipFill>
          <p:spPr bwMode="auto">
            <a:xfrm rot="5400000">
              <a:off x="3912912" y="3104522"/>
              <a:ext cx="792089" cy="482025"/>
            </a:xfrm>
            <a:prstGeom prst="rect">
              <a:avLst/>
            </a:prstGeom>
            <a:noFill/>
          </p:spPr>
        </p:pic>
        <p:pic>
          <p:nvPicPr>
            <p:cNvPr id="7" name="Picture 2" descr="C:\Documents and Settings\grames\Desktop\POSIPOL\images\ac_assembly.jpg">
              <a:extLst>
                <a:ext uri="{FF2B5EF4-FFF2-40B4-BE49-F238E27FC236}">
                  <a16:creationId xmlns:a16="http://schemas.microsoft.com/office/drawing/2014/main" id="{CD228CBB-4D77-9840-AB13-3836E4E9705B}"/>
                </a:ext>
              </a:extLst>
            </p:cNvPr>
            <p:cNvPicPr>
              <a:picLocks noChangeAspect="1" noChangeArrowheads="1"/>
            </p:cNvPicPr>
            <p:nvPr/>
          </p:nvPicPr>
          <p:blipFill>
            <a:blip r:embed="rId2" cstate="print"/>
            <a:srcRect/>
            <a:stretch>
              <a:fillRect/>
            </a:stretch>
          </p:blipFill>
          <p:spPr bwMode="auto">
            <a:xfrm rot="16200000">
              <a:off x="3908576" y="4021276"/>
              <a:ext cx="814243" cy="495506"/>
            </a:xfrm>
            <a:prstGeom prst="rect">
              <a:avLst/>
            </a:prstGeom>
            <a:noFill/>
          </p:spPr>
        </p:pic>
        <p:sp>
          <p:nvSpPr>
            <p:cNvPr id="8" name="Text Box 56">
              <a:extLst>
                <a:ext uri="{FF2B5EF4-FFF2-40B4-BE49-F238E27FC236}">
                  <a16:creationId xmlns:a16="http://schemas.microsoft.com/office/drawing/2014/main" id="{D46878F6-3A24-C84A-B202-F578A7B7A538}"/>
                </a:ext>
              </a:extLst>
            </p:cNvPr>
            <p:cNvSpPr txBox="1">
              <a:spLocks noChangeArrowheads="1"/>
            </p:cNvSpPr>
            <p:nvPr/>
          </p:nvSpPr>
          <p:spPr bwMode="auto">
            <a:xfrm>
              <a:off x="1589617" y="2508688"/>
              <a:ext cx="1652030" cy="352356"/>
            </a:xfrm>
            <a:prstGeom prst="rect">
              <a:avLst/>
            </a:prstGeom>
            <a:solidFill>
              <a:schemeClr val="bg1"/>
            </a:solidFill>
            <a:ln>
              <a:noFill/>
            </a:ln>
            <a:effectLst/>
            <a:extLst/>
          </p:spPr>
          <p:txBody>
            <a:bodyPr wrap="none">
              <a:spAutoFit/>
            </a:bodyPr>
            <a:lstStyle/>
            <a:p>
              <a:pPr>
                <a:defRPr/>
              </a:pPr>
              <a:r>
                <a:rPr lang="en-US" sz="1600" dirty="0" err="1">
                  <a:solidFill>
                    <a:srgbClr val="0033CC"/>
                  </a:solidFill>
                  <a:latin typeface="Avenir Roman" panose="02000503020000020003" pitchFamily="2" charset="0"/>
                  <a:cs typeface="Comic Sans MS"/>
                </a:rPr>
                <a:t>p</a:t>
              </a:r>
              <a:r>
                <a:rPr lang="en-US" sz="1600" baseline="-25000" dirty="0" err="1">
                  <a:solidFill>
                    <a:srgbClr val="0033CC"/>
                  </a:solidFill>
                  <a:latin typeface="Avenir Roman" panose="02000503020000020003" pitchFamily="2" charset="0"/>
                  <a:cs typeface="Comic Sans MS"/>
                </a:rPr>
                <a:t>e</a:t>
              </a:r>
              <a:r>
                <a:rPr lang="en-US" sz="1600" baseline="-25000" dirty="0">
                  <a:solidFill>
                    <a:srgbClr val="0033CC"/>
                  </a:solidFill>
                  <a:latin typeface="Avenir Roman" panose="02000503020000020003" pitchFamily="2" charset="0"/>
                  <a:cs typeface="Comic Sans MS"/>
                </a:rPr>
                <a:t>-</a:t>
              </a:r>
              <a:r>
                <a:rPr lang="en-US" sz="1600" dirty="0">
                  <a:solidFill>
                    <a:srgbClr val="0033CC"/>
                  </a:solidFill>
                  <a:latin typeface="Avenir Roman" panose="02000503020000020003" pitchFamily="2" charset="0"/>
                  <a:cs typeface="Comic Sans MS"/>
                </a:rPr>
                <a:t>= 8.2 MeV/c </a:t>
              </a:r>
            </a:p>
          </p:txBody>
        </p:sp>
        <p:cxnSp>
          <p:nvCxnSpPr>
            <p:cNvPr id="9" name="Straight Connector 2">
              <a:extLst>
                <a:ext uri="{FF2B5EF4-FFF2-40B4-BE49-F238E27FC236}">
                  <a16:creationId xmlns:a16="http://schemas.microsoft.com/office/drawing/2014/main" id="{0788CB02-E57D-BA46-AFFB-87A6D7DB55D2}"/>
                </a:ext>
              </a:extLst>
            </p:cNvPr>
            <p:cNvCxnSpPr>
              <a:cxnSpLocks noChangeShapeType="1"/>
            </p:cNvCxnSpPr>
            <p:nvPr/>
          </p:nvCxnSpPr>
          <p:spPr bwMode="auto">
            <a:xfrm>
              <a:off x="3195114" y="2136362"/>
              <a:ext cx="0" cy="287338"/>
            </a:xfrm>
            <a:prstGeom prst="line">
              <a:avLst/>
            </a:prstGeom>
            <a:noFill/>
            <a:ln w="63500">
              <a:solidFill>
                <a:schemeClr val="accent6">
                  <a:lumMod val="60000"/>
                  <a:lumOff val="40000"/>
                </a:schemeClr>
              </a:solidFill>
              <a:round/>
              <a:headEnd/>
              <a:tailEnd/>
            </a:ln>
            <a:extLst>
              <a:ext uri="{909E8E84-426E-40dd-AFC4-6F175D3DCCD1}">
                <a14:hiddenFill xmlns="" xmlns:a14="http://schemas.microsoft.com/office/drawing/2010/main">
                  <a:noFill/>
                </a14:hiddenFill>
              </a:ext>
            </a:extLst>
          </p:spPr>
        </p:cxnSp>
        <p:cxnSp>
          <p:nvCxnSpPr>
            <p:cNvPr id="10" name="Straight Connector 2">
              <a:extLst>
                <a:ext uri="{FF2B5EF4-FFF2-40B4-BE49-F238E27FC236}">
                  <a16:creationId xmlns:a16="http://schemas.microsoft.com/office/drawing/2014/main" id="{1D6731CA-7328-C746-B966-B73131D54ED1}"/>
                </a:ext>
              </a:extLst>
            </p:cNvPr>
            <p:cNvCxnSpPr>
              <a:cxnSpLocks noChangeShapeType="1"/>
            </p:cNvCxnSpPr>
            <p:nvPr/>
          </p:nvCxnSpPr>
          <p:spPr bwMode="auto">
            <a:xfrm rot="5400000">
              <a:off x="3403377" y="2743795"/>
              <a:ext cx="0" cy="287338"/>
            </a:xfrm>
            <a:prstGeom prst="line">
              <a:avLst/>
            </a:prstGeom>
            <a:noFill/>
            <a:ln w="63500">
              <a:solidFill>
                <a:schemeClr val="accent6">
                  <a:lumMod val="60000"/>
                  <a:lumOff val="40000"/>
                </a:schemeClr>
              </a:solidFill>
              <a:round/>
              <a:headEnd/>
              <a:tailEnd/>
            </a:ln>
            <a:extLst>
              <a:ext uri="{909E8E84-426E-40dd-AFC4-6F175D3DCCD1}">
                <a14:hiddenFill xmlns="" xmlns:a14="http://schemas.microsoft.com/office/drawing/2010/main">
                  <a:noFill/>
                </a14:hiddenFill>
              </a:ext>
            </a:extLst>
          </p:spPr>
        </p:cxnSp>
        <p:cxnSp>
          <p:nvCxnSpPr>
            <p:cNvPr id="11" name="Straight Connector 2">
              <a:extLst>
                <a:ext uri="{FF2B5EF4-FFF2-40B4-BE49-F238E27FC236}">
                  <a16:creationId xmlns:a16="http://schemas.microsoft.com/office/drawing/2014/main" id="{6F3AB7D4-B472-214A-BAF1-A183D455CBF8}"/>
                </a:ext>
              </a:extLst>
            </p:cNvPr>
            <p:cNvCxnSpPr>
              <a:cxnSpLocks noChangeShapeType="1"/>
            </p:cNvCxnSpPr>
            <p:nvPr/>
          </p:nvCxnSpPr>
          <p:spPr bwMode="auto">
            <a:xfrm rot="5400000">
              <a:off x="4003452" y="2743795"/>
              <a:ext cx="0" cy="287338"/>
            </a:xfrm>
            <a:prstGeom prst="line">
              <a:avLst/>
            </a:prstGeom>
            <a:noFill/>
            <a:ln w="63500">
              <a:solidFill>
                <a:schemeClr val="accent6">
                  <a:lumMod val="60000"/>
                  <a:lumOff val="40000"/>
                </a:schemeClr>
              </a:solidFill>
              <a:round/>
              <a:headEnd/>
              <a:tailEnd/>
            </a:ln>
            <a:extLst>
              <a:ext uri="{909E8E84-426E-40dd-AFC4-6F175D3DCCD1}">
                <a14:hiddenFill xmlns="" xmlns:a14="http://schemas.microsoft.com/office/drawing/2010/main">
                  <a:noFill/>
                </a14:hiddenFill>
              </a:ext>
            </a:extLst>
          </p:spPr>
        </p:cxnSp>
        <p:sp>
          <p:nvSpPr>
            <p:cNvPr id="12" name="Text Box 88">
              <a:extLst>
                <a:ext uri="{FF2B5EF4-FFF2-40B4-BE49-F238E27FC236}">
                  <a16:creationId xmlns:a16="http://schemas.microsoft.com/office/drawing/2014/main" id="{6ABA7A6A-AE07-154D-B0D7-3BD8E60A2BF7}"/>
                </a:ext>
              </a:extLst>
            </p:cNvPr>
            <p:cNvSpPr txBox="1">
              <a:spLocks noChangeArrowheads="1"/>
            </p:cNvSpPr>
            <p:nvPr/>
          </p:nvSpPr>
          <p:spPr bwMode="auto">
            <a:xfrm>
              <a:off x="2552771" y="1819186"/>
              <a:ext cx="373712" cy="32032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FF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defRPr/>
              </a:pPr>
              <a:r>
                <a:rPr lang="en-US" sz="1400" b="1" dirty="0">
                  <a:solidFill>
                    <a:srgbClr val="FF0000"/>
                  </a:solidFill>
                  <a:latin typeface="Avenir Roman" panose="02000503020000020003" pitchFamily="2" charset="0"/>
                  <a:cs typeface="Comic Sans MS"/>
                </a:rPr>
                <a:t>e</a:t>
              </a:r>
              <a:r>
                <a:rPr lang="en-US" sz="1400" b="1" baseline="30000" dirty="0">
                  <a:solidFill>
                    <a:srgbClr val="FF0000"/>
                  </a:solidFill>
                  <a:latin typeface="Avenir Roman" panose="02000503020000020003" pitchFamily="2" charset="0"/>
                  <a:cs typeface="Comic Sans MS"/>
                </a:rPr>
                <a:t>+</a:t>
              </a:r>
            </a:p>
          </p:txBody>
        </p:sp>
      </p:grpSp>
      <p:sp>
        <p:nvSpPr>
          <p:cNvPr id="62" name="TextBox 61">
            <a:extLst>
              <a:ext uri="{FF2B5EF4-FFF2-40B4-BE49-F238E27FC236}">
                <a16:creationId xmlns:a16="http://schemas.microsoft.com/office/drawing/2014/main" id="{275E2FA7-41A8-C149-88F2-88573B16D134}"/>
              </a:ext>
            </a:extLst>
          </p:cNvPr>
          <p:cNvSpPr txBox="1"/>
          <p:nvPr/>
        </p:nvSpPr>
        <p:spPr>
          <a:xfrm>
            <a:off x="0" y="4460942"/>
            <a:ext cx="184731" cy="235962"/>
          </a:xfrm>
          <a:prstGeom prst="rect">
            <a:avLst/>
          </a:prstGeom>
          <a:noFill/>
        </p:spPr>
        <p:txBody>
          <a:bodyPr wrap="none" rtlCol="0">
            <a:spAutoFit/>
          </a:bodyPr>
          <a:lstStyle/>
          <a:p>
            <a:endParaRPr lang="en-US" sz="1400" baseline="-25000" dirty="0">
              <a:latin typeface="Avenir Roman" panose="02000503020000020003" pitchFamily="2" charset="0"/>
            </a:endParaRPr>
          </a:p>
        </p:txBody>
      </p:sp>
      <p:grpSp>
        <p:nvGrpSpPr>
          <p:cNvPr id="63" name="Group 62">
            <a:extLst>
              <a:ext uri="{FF2B5EF4-FFF2-40B4-BE49-F238E27FC236}">
                <a16:creationId xmlns:a16="http://schemas.microsoft.com/office/drawing/2014/main" id="{8DD9F40C-1DAD-5743-9D85-5407B4C9AAEB}"/>
              </a:ext>
            </a:extLst>
          </p:cNvPr>
          <p:cNvGrpSpPr/>
          <p:nvPr/>
        </p:nvGrpSpPr>
        <p:grpSpPr>
          <a:xfrm>
            <a:off x="68649" y="3549565"/>
            <a:ext cx="6055775" cy="2793817"/>
            <a:chOff x="1209235" y="628529"/>
            <a:chExt cx="6698506" cy="2522810"/>
          </a:xfrm>
        </p:grpSpPr>
        <p:pic>
          <p:nvPicPr>
            <p:cNvPr id="64" name="Picture 63">
              <a:extLst>
                <a:ext uri="{FF2B5EF4-FFF2-40B4-BE49-F238E27FC236}">
                  <a16:creationId xmlns:a16="http://schemas.microsoft.com/office/drawing/2014/main" id="{F2CA0BB6-FC2E-D742-A32D-8D6E1EE69B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9235" y="639170"/>
              <a:ext cx="3397870" cy="251216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5" name="Picture 64">
              <a:extLst>
                <a:ext uri="{FF2B5EF4-FFF2-40B4-BE49-F238E27FC236}">
                  <a16:creationId xmlns:a16="http://schemas.microsoft.com/office/drawing/2014/main" id="{BA3D1535-F14A-D845-8FF4-6CE15CD02A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3294" y="628529"/>
              <a:ext cx="3234447" cy="246150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pic>
        <p:nvPicPr>
          <p:cNvPr id="66" name="Picture 3">
            <a:extLst>
              <a:ext uri="{FF2B5EF4-FFF2-40B4-BE49-F238E27FC236}">
                <a16:creationId xmlns:a16="http://schemas.microsoft.com/office/drawing/2014/main" id="{F838FCED-5D26-1B4F-BEF5-7532F0C448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008334" y="821237"/>
            <a:ext cx="1781854" cy="181724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cxnSp>
        <p:nvCxnSpPr>
          <p:cNvPr id="67" name="Straight Arrow Connector 66">
            <a:extLst>
              <a:ext uri="{FF2B5EF4-FFF2-40B4-BE49-F238E27FC236}">
                <a16:creationId xmlns:a16="http://schemas.microsoft.com/office/drawing/2014/main" id="{30B0BF9C-A6FB-2D44-9AE6-7E69E7AE0EEE}"/>
              </a:ext>
            </a:extLst>
          </p:cNvPr>
          <p:cNvCxnSpPr/>
          <p:nvPr/>
        </p:nvCxnSpPr>
        <p:spPr bwMode="auto">
          <a:xfrm flipH="1">
            <a:off x="6731637" y="2117275"/>
            <a:ext cx="733282" cy="93125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68" name="TextBox 67">
            <a:extLst>
              <a:ext uri="{FF2B5EF4-FFF2-40B4-BE49-F238E27FC236}">
                <a16:creationId xmlns:a16="http://schemas.microsoft.com/office/drawing/2014/main" id="{637CA1C0-4A16-1849-8671-45B166EDB6E5}"/>
              </a:ext>
            </a:extLst>
          </p:cNvPr>
          <p:cNvSpPr txBox="1"/>
          <p:nvPr/>
        </p:nvSpPr>
        <p:spPr>
          <a:xfrm>
            <a:off x="6387226" y="4348442"/>
            <a:ext cx="2571169" cy="1384995"/>
          </a:xfrm>
          <a:prstGeom prst="rect">
            <a:avLst/>
          </a:prstGeom>
          <a:noFill/>
        </p:spPr>
        <p:txBody>
          <a:bodyPr wrap="square" rtlCol="0">
            <a:spAutoFit/>
          </a:bodyPr>
          <a:lstStyle/>
          <a:p>
            <a:r>
              <a:rPr lang="en-US" sz="2800" dirty="0">
                <a:latin typeface="Avenir Roman" panose="02000503020000020003" pitchFamily="2" charset="0"/>
                <a:cs typeface="Arial"/>
              </a:rPr>
              <a:t>For these data we had a yield of </a:t>
            </a:r>
            <a:r>
              <a:rPr lang="en-US" sz="2800" b="1" dirty="0">
                <a:latin typeface="Avenir Roman" panose="02000503020000020003" pitchFamily="2" charset="0"/>
                <a:cs typeface="Arial"/>
              </a:rPr>
              <a:t>~10</a:t>
            </a:r>
            <a:r>
              <a:rPr lang="en-US" sz="2800" b="1" baseline="30000" dirty="0">
                <a:latin typeface="Avenir Roman" panose="02000503020000020003" pitchFamily="2" charset="0"/>
                <a:cs typeface="Arial"/>
              </a:rPr>
              <a:t>-5</a:t>
            </a:r>
            <a:r>
              <a:rPr lang="en-US" sz="2800" b="1" dirty="0">
                <a:latin typeface="Avenir Roman" panose="02000503020000020003" pitchFamily="2" charset="0"/>
                <a:cs typeface="Arial"/>
              </a:rPr>
              <a:t> e</a:t>
            </a:r>
            <a:r>
              <a:rPr lang="en-US" sz="2800" b="1" baseline="30000" dirty="0">
                <a:latin typeface="Avenir Roman" panose="02000503020000020003" pitchFamily="2" charset="0"/>
                <a:cs typeface="Arial"/>
              </a:rPr>
              <a:t>+</a:t>
            </a:r>
            <a:r>
              <a:rPr lang="en-US" sz="2800" b="1" dirty="0">
                <a:latin typeface="Avenir Roman" panose="02000503020000020003" pitchFamily="2" charset="0"/>
                <a:cs typeface="Arial"/>
              </a:rPr>
              <a:t>/e</a:t>
            </a:r>
            <a:r>
              <a:rPr lang="en-US" sz="2800" b="1" baseline="30000" dirty="0">
                <a:latin typeface="Avenir Roman" panose="02000503020000020003" pitchFamily="2" charset="0"/>
                <a:cs typeface="Arial"/>
              </a:rPr>
              <a:t>-</a:t>
            </a:r>
          </a:p>
        </p:txBody>
      </p:sp>
      <p:sp>
        <p:nvSpPr>
          <p:cNvPr id="69" name="TextBox 68">
            <a:extLst>
              <a:ext uri="{FF2B5EF4-FFF2-40B4-BE49-F238E27FC236}">
                <a16:creationId xmlns:a16="http://schemas.microsoft.com/office/drawing/2014/main" id="{8F9E47D1-0DE0-B349-870A-BD626A9DDD85}"/>
              </a:ext>
            </a:extLst>
          </p:cNvPr>
          <p:cNvSpPr txBox="1"/>
          <p:nvPr/>
        </p:nvSpPr>
        <p:spPr>
          <a:xfrm>
            <a:off x="6425318" y="2237336"/>
            <a:ext cx="474810" cy="369332"/>
          </a:xfrm>
          <a:prstGeom prst="rect">
            <a:avLst/>
          </a:prstGeom>
          <a:solidFill>
            <a:srgbClr val="FFFF00"/>
          </a:solidFill>
        </p:spPr>
        <p:txBody>
          <a:bodyPr wrap="none" rtlCol="0">
            <a:spAutoFit/>
          </a:bodyPr>
          <a:lstStyle/>
          <a:p>
            <a:r>
              <a:rPr lang="en-US">
                <a:latin typeface="Avenir Roman" panose="02000503020000020003" pitchFamily="2" charset="0"/>
              </a:rPr>
              <a:t>A3</a:t>
            </a:r>
          </a:p>
        </p:txBody>
      </p:sp>
      <p:sp>
        <p:nvSpPr>
          <p:cNvPr id="70" name="TextBox 69">
            <a:extLst>
              <a:ext uri="{FF2B5EF4-FFF2-40B4-BE49-F238E27FC236}">
                <a16:creationId xmlns:a16="http://schemas.microsoft.com/office/drawing/2014/main" id="{2CABB37F-1C0F-454F-AC3A-0F3487998893}"/>
              </a:ext>
            </a:extLst>
          </p:cNvPr>
          <p:cNvSpPr txBox="1"/>
          <p:nvPr/>
        </p:nvSpPr>
        <p:spPr>
          <a:xfrm>
            <a:off x="6425246" y="3495413"/>
            <a:ext cx="474810" cy="369332"/>
          </a:xfrm>
          <a:prstGeom prst="rect">
            <a:avLst/>
          </a:prstGeom>
          <a:solidFill>
            <a:srgbClr val="FFFF00"/>
          </a:solidFill>
        </p:spPr>
        <p:txBody>
          <a:bodyPr wrap="none" rtlCol="0">
            <a:spAutoFit/>
          </a:bodyPr>
          <a:lstStyle/>
          <a:p>
            <a:r>
              <a:rPr lang="en-US" dirty="0">
                <a:latin typeface="Avenir Roman" panose="02000503020000020003" pitchFamily="2" charset="0"/>
              </a:rPr>
              <a:t>A1</a:t>
            </a:r>
          </a:p>
        </p:txBody>
      </p:sp>
      <p:sp>
        <p:nvSpPr>
          <p:cNvPr id="71" name="TextBox 70">
            <a:extLst>
              <a:ext uri="{FF2B5EF4-FFF2-40B4-BE49-F238E27FC236}">
                <a16:creationId xmlns:a16="http://schemas.microsoft.com/office/drawing/2014/main" id="{56594752-1CAF-3145-9468-F37D5D61008D}"/>
              </a:ext>
            </a:extLst>
          </p:cNvPr>
          <p:cNvSpPr txBox="1"/>
          <p:nvPr/>
        </p:nvSpPr>
        <p:spPr>
          <a:xfrm>
            <a:off x="2386999" y="5174832"/>
            <a:ext cx="474810" cy="369332"/>
          </a:xfrm>
          <a:prstGeom prst="rect">
            <a:avLst/>
          </a:prstGeom>
          <a:solidFill>
            <a:srgbClr val="FFFF00"/>
          </a:solidFill>
        </p:spPr>
        <p:txBody>
          <a:bodyPr wrap="none" rtlCol="0">
            <a:spAutoFit/>
          </a:bodyPr>
          <a:lstStyle/>
          <a:p>
            <a:r>
              <a:rPr lang="en-US" dirty="0">
                <a:latin typeface="Avenir Roman" panose="02000503020000020003" pitchFamily="2" charset="0"/>
              </a:rPr>
              <a:t>A3</a:t>
            </a:r>
          </a:p>
        </p:txBody>
      </p:sp>
      <p:sp>
        <p:nvSpPr>
          <p:cNvPr id="72" name="TextBox 71">
            <a:extLst>
              <a:ext uri="{FF2B5EF4-FFF2-40B4-BE49-F238E27FC236}">
                <a16:creationId xmlns:a16="http://schemas.microsoft.com/office/drawing/2014/main" id="{CC0A3F61-84BC-B54F-9AE8-A35229B598EB}"/>
              </a:ext>
            </a:extLst>
          </p:cNvPr>
          <p:cNvSpPr txBox="1"/>
          <p:nvPr/>
        </p:nvSpPr>
        <p:spPr>
          <a:xfrm>
            <a:off x="5293184" y="5182089"/>
            <a:ext cx="474810" cy="369332"/>
          </a:xfrm>
          <a:prstGeom prst="rect">
            <a:avLst/>
          </a:prstGeom>
          <a:solidFill>
            <a:srgbClr val="FFFF00"/>
          </a:solidFill>
        </p:spPr>
        <p:txBody>
          <a:bodyPr wrap="none" rtlCol="0">
            <a:spAutoFit/>
          </a:bodyPr>
          <a:lstStyle/>
          <a:p>
            <a:r>
              <a:rPr lang="en-US" dirty="0">
                <a:latin typeface="Avenir Roman" panose="02000503020000020003" pitchFamily="2" charset="0"/>
              </a:rPr>
              <a:t>A1</a:t>
            </a:r>
          </a:p>
        </p:txBody>
      </p:sp>
      <p:sp>
        <p:nvSpPr>
          <p:cNvPr id="73" name="TextBox 72">
            <a:extLst>
              <a:ext uri="{FF2B5EF4-FFF2-40B4-BE49-F238E27FC236}">
                <a16:creationId xmlns:a16="http://schemas.microsoft.com/office/drawing/2014/main" id="{C1FC0223-8DC5-3D4B-B3DB-F2032CD4749B}"/>
              </a:ext>
            </a:extLst>
          </p:cNvPr>
          <p:cNvSpPr txBox="1"/>
          <p:nvPr/>
        </p:nvSpPr>
        <p:spPr>
          <a:xfrm>
            <a:off x="393453" y="2689390"/>
            <a:ext cx="3608680" cy="738664"/>
          </a:xfrm>
          <a:prstGeom prst="rect">
            <a:avLst/>
          </a:prstGeom>
          <a:noFill/>
        </p:spPr>
        <p:txBody>
          <a:bodyPr wrap="none" rtlCol="0">
            <a:spAutoFit/>
          </a:bodyPr>
          <a:lstStyle/>
          <a:p>
            <a:r>
              <a:rPr lang="en-US" sz="1400" dirty="0" err="1"/>
              <a:t>Viewscreen</a:t>
            </a:r>
            <a:r>
              <a:rPr lang="en-US" sz="1400" dirty="0"/>
              <a:t> 0.011 thick @ 45 </a:t>
            </a:r>
            <a:r>
              <a:rPr lang="en-US" sz="1400" dirty="0" err="1"/>
              <a:t>deg</a:t>
            </a:r>
            <a:r>
              <a:rPr lang="en-US" sz="1400" dirty="0"/>
              <a:t> to beam line</a:t>
            </a:r>
          </a:p>
          <a:p>
            <a:pPr marL="285750" indent="-285750">
              <a:buFont typeface="Arial" pitchFamily="34" charset="0"/>
              <a:buChar char="•"/>
            </a:pPr>
            <a:r>
              <a:rPr lang="en-US" sz="1400" dirty="0"/>
              <a:t>99.5% aluminum oxide Al</a:t>
            </a:r>
            <a:r>
              <a:rPr lang="en-US" sz="1400" baseline="-25000" dirty="0"/>
              <a:t>2</a:t>
            </a:r>
            <a:r>
              <a:rPr lang="en-US" sz="1400" dirty="0"/>
              <a:t>O</a:t>
            </a:r>
            <a:r>
              <a:rPr lang="en-US" sz="1400" baseline="-25000" dirty="0"/>
              <a:t>3</a:t>
            </a:r>
          </a:p>
          <a:p>
            <a:pPr marL="285750" indent="-285750">
              <a:buFont typeface="Arial" pitchFamily="34" charset="0"/>
              <a:buChar char="•"/>
            </a:pPr>
            <a:r>
              <a:rPr lang="en-US" sz="1400" dirty="0"/>
              <a:t>  0.5% chromium doped  Al</a:t>
            </a:r>
            <a:r>
              <a:rPr lang="en-US" sz="1400" baseline="-25000" dirty="0"/>
              <a:t>2</a:t>
            </a:r>
            <a:r>
              <a:rPr lang="en-US" sz="1400" dirty="0"/>
              <a:t>O</a:t>
            </a:r>
            <a:r>
              <a:rPr lang="en-US" sz="1400" baseline="-25000" dirty="0"/>
              <a:t>3</a:t>
            </a:r>
            <a:r>
              <a:rPr lang="en-US" sz="1400" dirty="0"/>
              <a:t>/Al</a:t>
            </a:r>
            <a:r>
              <a:rPr lang="en-US" sz="1400" baseline="-25000" dirty="0"/>
              <a:t>2</a:t>
            </a:r>
            <a:r>
              <a:rPr lang="en-US" sz="1400" dirty="0"/>
              <a:t>O</a:t>
            </a:r>
            <a:r>
              <a:rPr lang="en-US" sz="1400" baseline="-25000" dirty="0"/>
              <a:t>3</a:t>
            </a:r>
            <a:r>
              <a:rPr lang="en-US" sz="1400" dirty="0"/>
              <a:t>Cr</a:t>
            </a:r>
            <a:r>
              <a:rPr lang="en-US" sz="1400" baseline="-25000" dirty="0"/>
              <a:t>2</a:t>
            </a:r>
            <a:r>
              <a:rPr lang="en-US" sz="1400" dirty="0"/>
              <a:t>O</a:t>
            </a:r>
            <a:r>
              <a:rPr lang="en-US" sz="1400" baseline="-25000" dirty="0"/>
              <a:t>3</a:t>
            </a:r>
          </a:p>
        </p:txBody>
      </p:sp>
      <p:sp>
        <p:nvSpPr>
          <p:cNvPr id="74" name="Text Box 56">
            <a:extLst>
              <a:ext uri="{FF2B5EF4-FFF2-40B4-BE49-F238E27FC236}">
                <a16:creationId xmlns:a16="http://schemas.microsoft.com/office/drawing/2014/main" id="{FE993877-442A-864C-8DA7-766DA749A65D}"/>
              </a:ext>
            </a:extLst>
          </p:cNvPr>
          <p:cNvSpPr txBox="1">
            <a:spLocks noChangeArrowheads="1"/>
          </p:cNvSpPr>
          <p:nvPr/>
        </p:nvSpPr>
        <p:spPr bwMode="auto">
          <a:xfrm>
            <a:off x="7212165" y="3296647"/>
            <a:ext cx="1499128" cy="338554"/>
          </a:xfrm>
          <a:prstGeom prst="rect">
            <a:avLst/>
          </a:prstGeom>
          <a:solidFill>
            <a:schemeClr val="bg1"/>
          </a:solidFill>
          <a:ln>
            <a:noFill/>
          </a:ln>
          <a:effectLst/>
          <a:extLst/>
        </p:spPr>
        <p:txBody>
          <a:bodyPr wrap="none">
            <a:spAutoFit/>
          </a:bodyPr>
          <a:lstStyle/>
          <a:p>
            <a:pPr>
              <a:defRPr/>
            </a:pPr>
            <a:r>
              <a:rPr lang="en-US" sz="1600" dirty="0" err="1">
                <a:solidFill>
                  <a:srgbClr val="FF0000"/>
                </a:solidFill>
                <a:latin typeface="Avenir Roman" panose="02000503020000020003" pitchFamily="2" charset="0"/>
                <a:cs typeface="Comic Sans MS"/>
              </a:rPr>
              <a:t>p</a:t>
            </a:r>
            <a:r>
              <a:rPr lang="en-US" sz="1600" baseline="-25000" dirty="0" err="1">
                <a:solidFill>
                  <a:srgbClr val="FF0000"/>
                </a:solidFill>
                <a:latin typeface="Avenir Roman" panose="02000503020000020003" pitchFamily="2" charset="0"/>
                <a:cs typeface="Comic Sans MS"/>
              </a:rPr>
              <a:t>e</a:t>
            </a:r>
            <a:r>
              <a:rPr lang="en-US" sz="1600" baseline="-25000" dirty="0">
                <a:solidFill>
                  <a:srgbClr val="FF0000"/>
                </a:solidFill>
                <a:latin typeface="Avenir Roman" panose="02000503020000020003" pitchFamily="2" charset="0"/>
                <a:cs typeface="Comic Sans MS"/>
              </a:rPr>
              <a:t>+</a:t>
            </a:r>
            <a:r>
              <a:rPr lang="en-US" sz="1600" dirty="0">
                <a:solidFill>
                  <a:srgbClr val="FF0000"/>
                </a:solidFill>
                <a:latin typeface="Avenir Roman" panose="02000503020000020003" pitchFamily="2" charset="0"/>
                <a:cs typeface="Comic Sans MS"/>
              </a:rPr>
              <a:t>= 4 MeV/c </a:t>
            </a:r>
          </a:p>
        </p:txBody>
      </p:sp>
    </p:spTree>
    <p:extLst>
      <p:ext uri="{BB962C8B-B14F-4D97-AF65-F5344CB8AC3E}">
        <p14:creationId xmlns:p14="http://schemas.microsoft.com/office/powerpoint/2010/main" val="24915501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e+pol">
            <a:extLst>
              <a:ext uri="{FF2B5EF4-FFF2-40B4-BE49-F238E27FC236}">
                <a16:creationId xmlns:a16="http://schemas.microsoft.com/office/drawing/2014/main" id="{3F3828E6-ABDD-134A-B293-926659AB71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49" y="2742762"/>
            <a:ext cx="4418255" cy="353278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19">
            <a:extLst>
              <a:ext uri="{FF2B5EF4-FFF2-40B4-BE49-F238E27FC236}">
                <a16:creationId xmlns:a16="http://schemas.microsoft.com/office/drawing/2014/main" id="{A1CA7B07-5D19-2346-87D0-9E3BCF01744C}"/>
              </a:ext>
            </a:extLst>
          </p:cNvPr>
          <p:cNvSpPr>
            <a:spLocks noChangeArrowheads="1"/>
          </p:cNvSpPr>
          <p:nvPr/>
        </p:nvSpPr>
        <p:spPr bwMode="auto">
          <a:xfrm>
            <a:off x="1751410" y="813244"/>
            <a:ext cx="5594927" cy="6001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defRPr/>
            </a:pPr>
            <a:r>
              <a:rPr lang="fr-FR" sz="1100" b="1" dirty="0">
                <a:solidFill>
                  <a:srgbClr val="5F5F5F"/>
                </a:solidFill>
                <a:latin typeface="Avenir Roman" panose="02000503020000020003" pitchFamily="2" charset="0"/>
                <a:ea typeface="Arial" charset="0"/>
                <a:cs typeface="Arial" charset="0"/>
              </a:rPr>
              <a:t>R. </a:t>
            </a:r>
            <a:r>
              <a:rPr lang="fr-FR" sz="1100" b="1" dirty="0" err="1">
                <a:solidFill>
                  <a:srgbClr val="5F5F5F"/>
                </a:solidFill>
                <a:latin typeface="Avenir Roman" panose="02000503020000020003" pitchFamily="2" charset="0"/>
                <a:ea typeface="Arial" charset="0"/>
                <a:cs typeface="Arial" charset="0"/>
              </a:rPr>
              <a:t>Dollan</a:t>
            </a:r>
            <a:r>
              <a:rPr lang="fr-FR" sz="1100" b="1" dirty="0">
                <a:solidFill>
                  <a:srgbClr val="5F5F5F"/>
                </a:solidFill>
                <a:latin typeface="Avenir Roman" panose="02000503020000020003" pitchFamily="2" charset="0"/>
                <a:ea typeface="Arial" charset="0"/>
                <a:cs typeface="Arial" charset="0"/>
              </a:rPr>
              <a:t>, K. </a:t>
            </a:r>
            <a:r>
              <a:rPr lang="fr-FR" sz="1100" b="1" dirty="0" err="1">
                <a:solidFill>
                  <a:srgbClr val="5F5F5F"/>
                </a:solidFill>
                <a:latin typeface="Avenir Roman" panose="02000503020000020003" pitchFamily="2" charset="0"/>
                <a:ea typeface="Arial" charset="0"/>
                <a:cs typeface="Arial" charset="0"/>
              </a:rPr>
              <a:t>Laihem</a:t>
            </a:r>
            <a:r>
              <a:rPr lang="fr-FR" sz="1100" b="1" dirty="0">
                <a:solidFill>
                  <a:srgbClr val="5F5F5F"/>
                </a:solidFill>
                <a:latin typeface="Avenir Roman" panose="02000503020000020003" pitchFamily="2" charset="0"/>
                <a:ea typeface="Arial" charset="0"/>
                <a:cs typeface="Arial" charset="0"/>
              </a:rPr>
              <a:t>, A. </a:t>
            </a:r>
            <a:r>
              <a:rPr lang="fr-FR" sz="1100" b="1" dirty="0" err="1">
                <a:solidFill>
                  <a:srgbClr val="5F5F5F"/>
                </a:solidFill>
                <a:latin typeface="Avenir Roman" panose="02000503020000020003" pitchFamily="2" charset="0"/>
                <a:ea typeface="Arial" charset="0"/>
                <a:cs typeface="Arial" charset="0"/>
              </a:rPr>
              <a:t>Schälicke</a:t>
            </a:r>
            <a:r>
              <a:rPr lang="fr-FR" sz="1100" b="1" dirty="0">
                <a:solidFill>
                  <a:srgbClr val="5F5F5F"/>
                </a:solidFill>
                <a:latin typeface="Avenir Roman" panose="02000503020000020003" pitchFamily="2" charset="0"/>
                <a:ea typeface="Arial" charset="0"/>
                <a:cs typeface="Arial" charset="0"/>
              </a:rPr>
              <a:t>, NIM A 559 (2006) 185,</a:t>
            </a:r>
          </a:p>
          <a:p>
            <a:pPr algn="ctr">
              <a:defRPr/>
            </a:pPr>
            <a:r>
              <a:rPr lang="fr-FR" sz="1100" b="1" dirty="0">
                <a:solidFill>
                  <a:srgbClr val="5F5F5F"/>
                </a:solidFill>
                <a:latin typeface="Avenir Roman" panose="02000503020000020003" pitchFamily="2" charset="0"/>
                <a:ea typeface="Arial" charset="0"/>
                <a:cs typeface="Arial" charset="0"/>
              </a:rPr>
              <a:t>J. Dumas, J. </a:t>
            </a:r>
            <a:r>
              <a:rPr lang="fr-FR" sz="1100" b="1" dirty="0" err="1">
                <a:solidFill>
                  <a:srgbClr val="5F5F5F"/>
                </a:solidFill>
                <a:latin typeface="Avenir Roman" panose="02000503020000020003" pitchFamily="2" charset="0"/>
                <a:ea typeface="Arial" charset="0"/>
                <a:cs typeface="Arial" charset="0"/>
              </a:rPr>
              <a:t>Grames</a:t>
            </a:r>
            <a:r>
              <a:rPr lang="fr-FR" sz="1100" b="1" dirty="0">
                <a:solidFill>
                  <a:srgbClr val="5F5F5F"/>
                </a:solidFill>
                <a:latin typeface="Avenir Roman" panose="02000503020000020003" pitchFamily="2" charset="0"/>
                <a:ea typeface="Arial" charset="0"/>
                <a:cs typeface="Arial" charset="0"/>
              </a:rPr>
              <a:t>, E. </a:t>
            </a:r>
            <a:r>
              <a:rPr lang="fr-FR" sz="1100" b="1" dirty="0" err="1">
                <a:solidFill>
                  <a:srgbClr val="5F5F5F"/>
                </a:solidFill>
                <a:latin typeface="Avenir Roman" panose="02000503020000020003" pitchFamily="2" charset="0"/>
                <a:ea typeface="Arial" charset="0"/>
                <a:cs typeface="Arial" charset="0"/>
              </a:rPr>
              <a:t>Voutier</a:t>
            </a:r>
            <a:r>
              <a:rPr lang="fr-FR" sz="1100" b="1" dirty="0">
                <a:solidFill>
                  <a:srgbClr val="5F5F5F"/>
                </a:solidFill>
                <a:latin typeface="Avenir Roman" panose="02000503020000020003" pitchFamily="2" charset="0"/>
                <a:ea typeface="Arial" charset="0"/>
                <a:cs typeface="Arial" charset="0"/>
              </a:rPr>
              <a:t>, JPos09, AIP 1160 (2009) 120</a:t>
            </a:r>
          </a:p>
          <a:p>
            <a:pPr algn="ctr">
              <a:defRPr/>
            </a:pPr>
            <a:r>
              <a:rPr lang="fr-FR" sz="1100" b="1" dirty="0">
                <a:solidFill>
                  <a:srgbClr val="5F5F5F"/>
                </a:solidFill>
                <a:latin typeface="Avenir Roman" panose="02000503020000020003" pitchFamily="2" charset="0"/>
                <a:ea typeface="Arial" charset="0"/>
                <a:cs typeface="Arial" charset="0"/>
              </a:rPr>
              <a:t>J. Dumas, </a:t>
            </a:r>
            <a:r>
              <a:rPr lang="fr-FR" sz="1100" b="1" dirty="0" err="1">
                <a:solidFill>
                  <a:srgbClr val="5F5F5F"/>
                </a:solidFill>
                <a:latin typeface="Avenir Roman" panose="02000503020000020003" pitchFamily="2" charset="0"/>
                <a:ea typeface="Arial" charset="0"/>
                <a:cs typeface="Arial" charset="0"/>
              </a:rPr>
              <a:t>Doctorate</a:t>
            </a:r>
            <a:r>
              <a:rPr lang="fr-FR" sz="1100" b="1" dirty="0">
                <a:solidFill>
                  <a:srgbClr val="5F5F5F"/>
                </a:solidFill>
                <a:latin typeface="Avenir Roman" panose="02000503020000020003" pitchFamily="2" charset="0"/>
                <a:ea typeface="Arial" charset="0"/>
                <a:cs typeface="Arial" charset="0"/>
              </a:rPr>
              <a:t> </a:t>
            </a:r>
            <a:r>
              <a:rPr lang="fr-FR" sz="1100" b="1" dirty="0" err="1">
                <a:solidFill>
                  <a:srgbClr val="5F5F5F"/>
                </a:solidFill>
                <a:latin typeface="Avenir Roman" panose="02000503020000020003" pitchFamily="2" charset="0"/>
                <a:ea typeface="Arial" charset="0"/>
                <a:cs typeface="Arial" charset="0"/>
              </a:rPr>
              <a:t>Thesis</a:t>
            </a:r>
            <a:r>
              <a:rPr lang="fr-FR" sz="1100" b="1" dirty="0">
                <a:solidFill>
                  <a:srgbClr val="5F5F5F"/>
                </a:solidFill>
                <a:latin typeface="Avenir Roman" panose="02000503020000020003" pitchFamily="2" charset="0"/>
                <a:ea typeface="Arial" charset="0"/>
                <a:cs typeface="Arial" charset="0"/>
              </a:rPr>
              <a:t> (2011)</a:t>
            </a:r>
          </a:p>
        </p:txBody>
      </p:sp>
      <p:graphicFrame>
        <p:nvGraphicFramePr>
          <p:cNvPr id="4" name="Object 12">
            <a:extLst>
              <a:ext uri="{FF2B5EF4-FFF2-40B4-BE49-F238E27FC236}">
                <a16:creationId xmlns:a16="http://schemas.microsoft.com/office/drawing/2014/main" id="{32D17F53-2753-F94D-B1BC-A738516D5C1F}"/>
              </a:ext>
            </a:extLst>
          </p:cNvPr>
          <p:cNvGraphicFramePr>
            <a:graphicFrameLocks noChangeAspect="1"/>
          </p:cNvGraphicFramePr>
          <p:nvPr>
            <p:extLst/>
          </p:nvPr>
        </p:nvGraphicFramePr>
        <p:xfrm>
          <a:off x="2389737" y="4595751"/>
          <a:ext cx="1450159" cy="810799"/>
        </p:xfrm>
        <a:graphic>
          <a:graphicData uri="http://schemas.openxmlformats.org/presentationml/2006/ole">
            <mc:AlternateContent xmlns:mc="http://schemas.openxmlformats.org/markup-compatibility/2006">
              <mc:Choice xmlns:v="urn:schemas-microsoft-com:vml" Requires="v">
                <p:oleObj spid="_x0000_s30841" name="…quation" r:id="rId4" imgW="822600" imgH="456840" progId="Equation.3">
                  <p:embed/>
                </p:oleObj>
              </mc:Choice>
              <mc:Fallback>
                <p:oleObj name="…quation" r:id="rId4" imgW="822600" imgH="456840" progId="Equation.3">
                  <p:embed/>
                  <p:pic>
                    <p:nvPicPr>
                      <p:cNvPr id="4" name="Object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9737" y="4595751"/>
                        <a:ext cx="1450159" cy="810799"/>
                      </a:xfrm>
                      <a:prstGeom prst="rect">
                        <a:avLst/>
                      </a:prstGeom>
                      <a:noFill/>
                      <a:extLst/>
                    </p:spPr>
                  </p:pic>
                </p:oleObj>
              </mc:Fallback>
            </mc:AlternateContent>
          </a:graphicData>
        </a:graphic>
      </p:graphicFrame>
      <p:grpSp>
        <p:nvGrpSpPr>
          <p:cNvPr id="5" name="Grouper 2">
            <a:extLst>
              <a:ext uri="{FF2B5EF4-FFF2-40B4-BE49-F238E27FC236}">
                <a16:creationId xmlns:a16="http://schemas.microsoft.com/office/drawing/2014/main" id="{68E9F204-92DB-CD4C-AA6C-EC573EF12B6A}"/>
              </a:ext>
            </a:extLst>
          </p:cNvPr>
          <p:cNvGrpSpPr/>
          <p:nvPr/>
        </p:nvGrpSpPr>
        <p:grpSpPr>
          <a:xfrm>
            <a:off x="4572000" y="2652168"/>
            <a:ext cx="4458102" cy="3647123"/>
            <a:chOff x="4688198" y="1907823"/>
            <a:chExt cx="4026979" cy="2952328"/>
          </a:xfrm>
        </p:grpSpPr>
        <p:grpSp>
          <p:nvGrpSpPr>
            <p:cNvPr id="6" name="Grouper 15">
              <a:extLst>
                <a:ext uri="{FF2B5EF4-FFF2-40B4-BE49-F238E27FC236}">
                  <a16:creationId xmlns:a16="http://schemas.microsoft.com/office/drawing/2014/main" id="{D8A002F1-71A1-2C46-8154-33FC99E6DAD8}"/>
                </a:ext>
              </a:extLst>
            </p:cNvPr>
            <p:cNvGrpSpPr>
              <a:grpSpLocks noChangeAspect="1"/>
            </p:cNvGrpSpPr>
            <p:nvPr/>
          </p:nvGrpSpPr>
          <p:grpSpPr>
            <a:xfrm>
              <a:off x="4688198" y="1907823"/>
              <a:ext cx="3986206" cy="2952328"/>
              <a:chOff x="4324404" y="2362850"/>
              <a:chExt cx="4516437" cy="3665538"/>
            </a:xfrm>
          </p:grpSpPr>
          <p:pic>
            <p:nvPicPr>
              <p:cNvPr id="8" name="Picture 3" descr="logoLPSC2[1]">
                <a:extLst>
                  <a:ext uri="{FF2B5EF4-FFF2-40B4-BE49-F238E27FC236}">
                    <a16:creationId xmlns:a16="http://schemas.microsoft.com/office/drawing/2014/main" id="{3E47C85E-C0A5-EB4B-91C6-6ADE2F5808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0192" y="4077072"/>
                <a:ext cx="863600" cy="414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10" descr="fom2">
                <a:extLst>
                  <a:ext uri="{FF2B5EF4-FFF2-40B4-BE49-F238E27FC236}">
                    <a16:creationId xmlns:a16="http://schemas.microsoft.com/office/drawing/2014/main" id="{CE815526-B1BE-2A4E-BB30-FC5160969A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24404" y="2362850"/>
                <a:ext cx="4516437" cy="3665538"/>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Line 19">
                <a:extLst>
                  <a:ext uri="{FF2B5EF4-FFF2-40B4-BE49-F238E27FC236}">
                    <a16:creationId xmlns:a16="http://schemas.microsoft.com/office/drawing/2014/main" id="{287CFF79-E900-5E4B-A704-1E613B75F9A3}"/>
                  </a:ext>
                </a:extLst>
              </p:cNvPr>
              <p:cNvSpPr>
                <a:spLocks noChangeShapeType="1"/>
              </p:cNvSpPr>
              <p:nvPr/>
            </p:nvSpPr>
            <p:spPr bwMode="auto">
              <a:xfrm>
                <a:off x="6651625" y="3308350"/>
                <a:ext cx="0" cy="2281238"/>
              </a:xfrm>
              <a:prstGeom prst="line">
                <a:avLst/>
              </a:prstGeom>
              <a:noFill/>
              <a:ln w="25400">
                <a:solidFill>
                  <a:srgbClr val="FF0000"/>
                </a:solidFill>
                <a:prstDash val="dash"/>
                <a:round/>
                <a:headEnd type="none" w="lg" len="lg"/>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rgbClr val="000000"/>
                  </a:solidFill>
                  <a:latin typeface="Avenir Roman" panose="02000503020000020003" pitchFamily="2" charset="0"/>
                  <a:ea typeface="Arial" charset="0"/>
                  <a:cs typeface="Arial" charset="0"/>
                </a:endParaRPr>
              </a:p>
            </p:txBody>
          </p:sp>
          <p:sp>
            <p:nvSpPr>
              <p:cNvPr id="11" name="Text Box 20">
                <a:extLst>
                  <a:ext uri="{FF2B5EF4-FFF2-40B4-BE49-F238E27FC236}">
                    <a16:creationId xmlns:a16="http://schemas.microsoft.com/office/drawing/2014/main" id="{1A1D0DE8-699D-7343-A232-57E702F8C8D0}"/>
                  </a:ext>
                </a:extLst>
              </p:cNvPr>
              <p:cNvSpPr txBox="1">
                <a:spLocks noChangeArrowheads="1"/>
              </p:cNvSpPr>
              <p:nvPr/>
            </p:nvSpPr>
            <p:spPr bwMode="auto">
              <a:xfrm>
                <a:off x="5838452" y="5013728"/>
                <a:ext cx="1441356" cy="2783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r>
                  <a:rPr lang="fr-FR" sz="1200">
                    <a:solidFill>
                      <a:srgbClr val="000000"/>
                    </a:solidFill>
                    <a:latin typeface="Avenir Roman" panose="02000503020000020003" pitchFamily="2" charset="0"/>
                    <a:ea typeface="Arial" charset="0"/>
                    <a:cs typeface="Arial" charset="0"/>
                  </a:rPr>
                  <a:t>Optimum  </a:t>
                </a:r>
                <a:r>
                  <a:rPr lang="fr-FR" sz="1200" err="1">
                    <a:solidFill>
                      <a:srgbClr val="000000"/>
                    </a:solidFill>
                    <a:latin typeface="Avenir Roman" panose="02000503020000020003" pitchFamily="2" charset="0"/>
                    <a:ea typeface="Arial" charset="0"/>
                    <a:cs typeface="Arial" charset="0"/>
                  </a:rPr>
                  <a:t>energy</a:t>
                </a:r>
                <a:endParaRPr lang="fr-FR" sz="1200">
                  <a:solidFill>
                    <a:srgbClr val="000000"/>
                  </a:solidFill>
                  <a:latin typeface="Avenir Roman" panose="02000503020000020003" pitchFamily="2" charset="0"/>
                  <a:ea typeface="Arial" charset="0"/>
                  <a:cs typeface="Arial" charset="0"/>
                </a:endParaRPr>
              </a:p>
            </p:txBody>
          </p:sp>
          <p:sp>
            <p:nvSpPr>
              <p:cNvPr id="12" name="Line 21">
                <a:extLst>
                  <a:ext uri="{FF2B5EF4-FFF2-40B4-BE49-F238E27FC236}">
                    <a16:creationId xmlns:a16="http://schemas.microsoft.com/office/drawing/2014/main" id="{F5700F90-9A49-E54E-869F-542F245E0A71}"/>
                  </a:ext>
                </a:extLst>
              </p:cNvPr>
              <p:cNvSpPr>
                <a:spLocks noChangeShapeType="1"/>
              </p:cNvSpPr>
              <p:nvPr/>
            </p:nvSpPr>
            <p:spPr bwMode="auto">
              <a:xfrm flipV="1">
                <a:off x="4932363" y="3155950"/>
                <a:ext cx="1724025" cy="0"/>
              </a:xfrm>
              <a:prstGeom prst="line">
                <a:avLst/>
              </a:prstGeom>
              <a:noFill/>
              <a:ln w="25400">
                <a:solidFill>
                  <a:srgbClr val="FF0000"/>
                </a:solidFill>
                <a:prstDash val="dash"/>
                <a:round/>
                <a:headEnd type="stealth" w="lg" len="lg"/>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rgbClr val="000000"/>
                  </a:solidFill>
                  <a:latin typeface="Avenir Roman" panose="02000503020000020003" pitchFamily="2" charset="0"/>
                  <a:ea typeface="Arial" charset="0"/>
                  <a:cs typeface="Arial" charset="0"/>
                </a:endParaRPr>
              </a:p>
            </p:txBody>
          </p:sp>
          <p:sp>
            <p:nvSpPr>
              <p:cNvPr id="13" name="Text Box 22">
                <a:extLst>
                  <a:ext uri="{FF2B5EF4-FFF2-40B4-BE49-F238E27FC236}">
                    <a16:creationId xmlns:a16="http://schemas.microsoft.com/office/drawing/2014/main" id="{C4A3CB69-DCEB-3340-818C-4C1EDE5E4D74}"/>
                  </a:ext>
                </a:extLst>
              </p:cNvPr>
              <p:cNvSpPr txBox="1">
                <a:spLocks noChangeArrowheads="1"/>
              </p:cNvSpPr>
              <p:nvPr/>
            </p:nvSpPr>
            <p:spPr bwMode="auto">
              <a:xfrm>
                <a:off x="5068655" y="2890843"/>
                <a:ext cx="866691" cy="5258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r>
                  <a:rPr lang="fr-FR" sz="1200">
                    <a:solidFill>
                      <a:srgbClr val="000000"/>
                    </a:solidFill>
                    <a:latin typeface="Avenir Roman" panose="02000503020000020003" pitchFamily="2" charset="0"/>
                    <a:ea typeface="Arial" charset="0"/>
                    <a:cs typeface="Arial" charset="0"/>
                  </a:rPr>
                  <a:t>Optimum</a:t>
                </a:r>
              </a:p>
              <a:p>
                <a:pPr algn="ctr"/>
                <a:endParaRPr lang="fr-FR" sz="400" dirty="0">
                  <a:solidFill>
                    <a:srgbClr val="000000"/>
                  </a:solidFill>
                  <a:latin typeface="Avenir Roman" panose="02000503020000020003" pitchFamily="2" charset="0"/>
                  <a:ea typeface="Arial" charset="0"/>
                  <a:cs typeface="Arial" charset="0"/>
                </a:endParaRPr>
              </a:p>
              <a:p>
                <a:pPr algn="ctr"/>
                <a:r>
                  <a:rPr lang="fr-FR" sz="1200" dirty="0" err="1">
                    <a:solidFill>
                      <a:srgbClr val="000000"/>
                    </a:solidFill>
                    <a:latin typeface="Avenir Roman" panose="02000503020000020003" pitchFamily="2" charset="0"/>
                    <a:ea typeface="Arial" charset="0"/>
                    <a:cs typeface="Arial" charset="0"/>
                  </a:rPr>
                  <a:t>FoM</a:t>
                </a:r>
                <a:endParaRPr lang="fr-FR" sz="1200" dirty="0">
                  <a:solidFill>
                    <a:srgbClr val="000000"/>
                  </a:solidFill>
                  <a:latin typeface="Avenir Roman" panose="02000503020000020003" pitchFamily="2" charset="0"/>
                  <a:ea typeface="Arial" charset="0"/>
                  <a:cs typeface="Arial" charset="0"/>
                </a:endParaRPr>
              </a:p>
            </p:txBody>
          </p:sp>
        </p:grpSp>
        <p:sp>
          <p:nvSpPr>
            <p:cNvPr id="7" name="Rectangle 6">
              <a:extLst>
                <a:ext uri="{FF2B5EF4-FFF2-40B4-BE49-F238E27FC236}">
                  <a16:creationId xmlns:a16="http://schemas.microsoft.com/office/drawing/2014/main" id="{E172F6C2-66BA-BC45-AA8C-7B231F2215B6}"/>
                </a:ext>
              </a:extLst>
            </p:cNvPr>
            <p:cNvSpPr/>
            <p:nvPr/>
          </p:nvSpPr>
          <p:spPr>
            <a:xfrm>
              <a:off x="7851081" y="1946393"/>
              <a:ext cx="864096" cy="2160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venir Roman" panose="02000503020000020003" pitchFamily="2" charset="0"/>
                <a:ea typeface="Arial" charset="0"/>
                <a:cs typeface="Arial" charset="0"/>
              </a:endParaRPr>
            </a:p>
          </p:txBody>
        </p:sp>
      </p:grpSp>
      <p:sp>
        <p:nvSpPr>
          <p:cNvPr id="14" name="Text Box 11">
            <a:extLst>
              <a:ext uri="{FF2B5EF4-FFF2-40B4-BE49-F238E27FC236}">
                <a16:creationId xmlns:a16="http://schemas.microsoft.com/office/drawing/2014/main" id="{4B30F40F-80CD-C446-9CD2-2C13413877D3}"/>
              </a:ext>
            </a:extLst>
          </p:cNvPr>
          <p:cNvSpPr txBox="1">
            <a:spLocks noChangeArrowheads="1"/>
          </p:cNvSpPr>
          <p:nvPr/>
        </p:nvSpPr>
        <p:spPr bwMode="auto">
          <a:xfrm>
            <a:off x="171950" y="1487675"/>
            <a:ext cx="4140451" cy="10156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buClr>
                <a:srgbClr val="3333FF"/>
              </a:buClr>
            </a:pPr>
            <a:r>
              <a:rPr lang="fr-FR" sz="2000" dirty="0">
                <a:solidFill>
                  <a:srgbClr val="000000"/>
                </a:solidFill>
                <a:latin typeface="Avenir Roman" panose="02000503020000020003" pitchFamily="2" charset="0"/>
                <a:ea typeface="Arial" charset="0"/>
                <a:cs typeface="Arial" charset="0"/>
              </a:rPr>
              <a:t>The </a:t>
            </a:r>
            <a:r>
              <a:rPr lang="fr-FR" sz="2000" dirty="0" err="1">
                <a:solidFill>
                  <a:srgbClr val="FF0000"/>
                </a:solidFill>
                <a:latin typeface="Avenir Roman" panose="02000503020000020003" pitchFamily="2" charset="0"/>
                <a:ea typeface="Arial" charset="0"/>
                <a:cs typeface="Arial" charset="0"/>
              </a:rPr>
              <a:t>polarization</a:t>
            </a:r>
            <a:r>
              <a:rPr lang="fr-FR" sz="2000" dirty="0">
                <a:solidFill>
                  <a:srgbClr val="FF0000"/>
                </a:solidFill>
                <a:latin typeface="Avenir Roman" panose="02000503020000020003" pitchFamily="2" charset="0"/>
                <a:ea typeface="Arial" charset="0"/>
                <a:cs typeface="Arial" charset="0"/>
              </a:rPr>
              <a:t> distribution</a:t>
            </a:r>
            <a:r>
              <a:rPr lang="fr-FR" sz="2000" dirty="0">
                <a:solidFill>
                  <a:srgbClr val="000000"/>
                </a:solidFill>
                <a:latin typeface="Avenir Roman" panose="02000503020000020003" pitchFamily="2" charset="0"/>
                <a:ea typeface="Arial" charset="0"/>
                <a:cs typeface="Arial" charset="0"/>
              </a:rPr>
              <a:t> of </a:t>
            </a:r>
            <a:r>
              <a:rPr lang="fr-FR" sz="2000" dirty="0" err="1">
                <a:solidFill>
                  <a:srgbClr val="000000"/>
                </a:solidFill>
                <a:latin typeface="Avenir Roman" panose="02000503020000020003" pitchFamily="2" charset="0"/>
                <a:ea typeface="Arial" charset="0"/>
                <a:cs typeface="Arial" charset="0"/>
              </a:rPr>
              <a:t>generated</a:t>
            </a:r>
            <a:r>
              <a:rPr lang="fr-FR" sz="2000" dirty="0">
                <a:solidFill>
                  <a:srgbClr val="000000"/>
                </a:solidFill>
                <a:latin typeface="Avenir Roman" panose="02000503020000020003" pitchFamily="2" charset="0"/>
                <a:ea typeface="Arial" charset="0"/>
                <a:cs typeface="Arial" charset="0"/>
              </a:rPr>
              <a:t> positrons </a:t>
            </a:r>
            <a:r>
              <a:rPr lang="fr-FR" sz="2000" dirty="0" err="1">
                <a:solidFill>
                  <a:srgbClr val="000000"/>
                </a:solidFill>
                <a:latin typeface="Avenir Roman" panose="02000503020000020003" pitchFamily="2" charset="0"/>
                <a:ea typeface="Arial" charset="0"/>
                <a:cs typeface="Arial" charset="0"/>
              </a:rPr>
              <a:t>is</a:t>
            </a:r>
            <a:r>
              <a:rPr lang="fr-FR" sz="2000" dirty="0">
                <a:solidFill>
                  <a:srgbClr val="000000"/>
                </a:solidFill>
                <a:latin typeface="Avenir Roman" panose="02000503020000020003" pitchFamily="2" charset="0"/>
                <a:ea typeface="Arial" charset="0"/>
                <a:cs typeface="Arial" charset="0"/>
              </a:rPr>
              <a:t> </a:t>
            </a:r>
            <a:r>
              <a:rPr lang="fr-FR" sz="2000" dirty="0" err="1">
                <a:latin typeface="Avenir Roman" panose="02000503020000020003" pitchFamily="2" charset="0"/>
                <a:ea typeface="Arial" charset="0"/>
                <a:cs typeface="Arial" charset="0"/>
              </a:rPr>
              <a:t>dominated</a:t>
            </a:r>
            <a:r>
              <a:rPr lang="fr-FR" sz="2000" dirty="0">
                <a:latin typeface="Avenir Roman" panose="02000503020000020003" pitchFamily="2" charset="0"/>
                <a:ea typeface="Arial" charset="0"/>
                <a:cs typeface="Arial" charset="0"/>
              </a:rPr>
              <a:t> by </a:t>
            </a:r>
            <a:r>
              <a:rPr lang="fr-FR" sz="2000" b="1" dirty="0" err="1">
                <a:latin typeface="Avenir Roman" panose="02000503020000020003" pitchFamily="2" charset="0"/>
                <a:ea typeface="Arial" charset="0"/>
                <a:cs typeface="Arial" charset="0"/>
              </a:rPr>
              <a:t>low-energy</a:t>
            </a:r>
            <a:r>
              <a:rPr lang="fr-FR" sz="2000" b="1" dirty="0">
                <a:latin typeface="Avenir Roman" panose="02000503020000020003" pitchFamily="2" charset="0"/>
                <a:ea typeface="Arial" charset="0"/>
                <a:cs typeface="Arial" charset="0"/>
              </a:rPr>
              <a:t> </a:t>
            </a:r>
            <a:r>
              <a:rPr lang="fr-FR" sz="2000" b="1" dirty="0" err="1">
                <a:latin typeface="Avenir Roman" panose="02000503020000020003" pitchFamily="2" charset="0"/>
                <a:ea typeface="Arial" charset="0"/>
                <a:cs typeface="Arial" charset="0"/>
              </a:rPr>
              <a:t>events</a:t>
            </a:r>
            <a:r>
              <a:rPr lang="fr-FR" sz="2000" dirty="0">
                <a:latin typeface="Avenir Roman" panose="02000503020000020003" pitchFamily="2" charset="0"/>
                <a:ea typeface="Arial" charset="0"/>
                <a:cs typeface="Arial" charset="0"/>
              </a:rPr>
              <a:t>.</a:t>
            </a:r>
          </a:p>
        </p:txBody>
      </p:sp>
      <p:sp>
        <p:nvSpPr>
          <p:cNvPr id="15" name="Text Box 11">
            <a:extLst>
              <a:ext uri="{FF2B5EF4-FFF2-40B4-BE49-F238E27FC236}">
                <a16:creationId xmlns:a16="http://schemas.microsoft.com/office/drawing/2014/main" id="{91B1F1ED-9AC4-5745-9649-03CE7F14F299}"/>
              </a:ext>
            </a:extLst>
          </p:cNvPr>
          <p:cNvSpPr txBox="1">
            <a:spLocks noChangeArrowheads="1"/>
          </p:cNvSpPr>
          <p:nvPr/>
        </p:nvSpPr>
        <p:spPr bwMode="auto">
          <a:xfrm>
            <a:off x="4758095" y="1531381"/>
            <a:ext cx="3879734" cy="10156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buClr>
                <a:srgbClr val="3333FF"/>
              </a:buClr>
            </a:pPr>
            <a:r>
              <a:rPr lang="fr-FR" sz="2000" dirty="0">
                <a:solidFill>
                  <a:srgbClr val="000000"/>
                </a:solidFill>
                <a:latin typeface="Avenir Roman" panose="02000503020000020003" pitchFamily="2" charset="0"/>
                <a:ea typeface="Arial" charset="0"/>
                <a:cs typeface="Arial" charset="0"/>
              </a:rPr>
              <a:t>The </a:t>
            </a:r>
            <a:r>
              <a:rPr lang="fr-FR" sz="2000" dirty="0">
                <a:solidFill>
                  <a:srgbClr val="FF0000"/>
                </a:solidFill>
                <a:latin typeface="Avenir Roman" panose="02000503020000020003" pitchFamily="2" charset="0"/>
                <a:ea typeface="Arial" charset="0"/>
                <a:cs typeface="Arial" charset="0"/>
              </a:rPr>
              <a:t>positron </a:t>
            </a:r>
            <a:r>
              <a:rPr lang="fr-FR" sz="2000" dirty="0" err="1">
                <a:solidFill>
                  <a:srgbClr val="FF0000"/>
                </a:solidFill>
                <a:latin typeface="Avenir Roman" panose="02000503020000020003" pitchFamily="2" charset="0"/>
                <a:ea typeface="Arial" charset="0"/>
                <a:cs typeface="Arial" charset="0"/>
              </a:rPr>
              <a:t>energy</a:t>
            </a:r>
            <a:r>
              <a:rPr lang="fr-FR" sz="2000" dirty="0">
                <a:solidFill>
                  <a:srgbClr val="000000"/>
                </a:solidFill>
                <a:latin typeface="Avenir Roman" panose="02000503020000020003" pitchFamily="2" charset="0"/>
                <a:ea typeface="Arial" charset="0"/>
                <a:cs typeface="Arial" charset="0"/>
              </a:rPr>
              <a:t> at the optimum </a:t>
            </a:r>
            <a:r>
              <a:rPr lang="fr-FR" sz="2000" dirty="0" err="1">
                <a:solidFill>
                  <a:srgbClr val="000000"/>
                </a:solidFill>
                <a:latin typeface="Avenir Roman" panose="02000503020000020003" pitchFamily="2" charset="0"/>
                <a:ea typeface="Arial" charset="0"/>
                <a:cs typeface="Arial" charset="0"/>
              </a:rPr>
              <a:t>FoM</a:t>
            </a:r>
            <a:r>
              <a:rPr lang="fr-FR" sz="2000" dirty="0">
                <a:solidFill>
                  <a:srgbClr val="000000"/>
                </a:solidFill>
                <a:latin typeface="Avenir Roman" panose="02000503020000020003" pitchFamily="2" charset="0"/>
                <a:ea typeface="Arial" charset="0"/>
                <a:cs typeface="Arial" charset="0"/>
              </a:rPr>
              <a:t> (P</a:t>
            </a:r>
            <a:r>
              <a:rPr lang="fr-FR" sz="2000" baseline="30000" dirty="0">
                <a:solidFill>
                  <a:srgbClr val="000000"/>
                </a:solidFill>
                <a:latin typeface="Avenir Roman" panose="02000503020000020003" pitchFamily="2" charset="0"/>
                <a:ea typeface="Arial" charset="0"/>
                <a:cs typeface="Arial" charset="0"/>
              </a:rPr>
              <a:t>2</a:t>
            </a:r>
            <a:r>
              <a:rPr lang="fr-FR" sz="2000" dirty="0">
                <a:solidFill>
                  <a:srgbClr val="000000"/>
                </a:solidFill>
                <a:latin typeface="Avenir Roman" panose="02000503020000020003" pitchFamily="2" charset="0"/>
                <a:ea typeface="Arial" charset="0"/>
                <a:cs typeface="Arial" charset="0"/>
              </a:rPr>
              <a:t>I) </a:t>
            </a:r>
            <a:r>
              <a:rPr lang="fr-FR" sz="2000" dirty="0" err="1">
                <a:solidFill>
                  <a:srgbClr val="000000"/>
                </a:solidFill>
                <a:latin typeface="Avenir Roman" panose="02000503020000020003" pitchFamily="2" charset="0"/>
                <a:ea typeface="Arial" charset="0"/>
                <a:cs typeface="Arial" charset="0"/>
              </a:rPr>
              <a:t>is</a:t>
            </a:r>
            <a:r>
              <a:rPr lang="fr-FR" sz="2000" dirty="0">
                <a:solidFill>
                  <a:srgbClr val="000000"/>
                </a:solidFill>
                <a:latin typeface="Avenir Roman" panose="02000503020000020003" pitchFamily="2" charset="0"/>
                <a:ea typeface="Arial" charset="0"/>
                <a:cs typeface="Arial" charset="0"/>
              </a:rPr>
              <a:t> about </a:t>
            </a:r>
            <a:r>
              <a:rPr lang="fr-FR" sz="2000" b="1" dirty="0" err="1">
                <a:latin typeface="Avenir Roman" panose="02000503020000020003" pitchFamily="2" charset="0"/>
                <a:ea typeface="Arial" charset="0"/>
                <a:cs typeface="Arial" charset="0"/>
              </a:rPr>
              <a:t>half</a:t>
            </a:r>
            <a:r>
              <a:rPr lang="fr-FR" sz="2000" dirty="0">
                <a:latin typeface="Avenir Roman" panose="02000503020000020003" pitchFamily="2" charset="0"/>
                <a:ea typeface="Arial" charset="0"/>
                <a:cs typeface="Arial" charset="0"/>
              </a:rPr>
              <a:t> </a:t>
            </a:r>
            <a:r>
              <a:rPr lang="fr-FR" sz="2000" dirty="0">
                <a:solidFill>
                  <a:srgbClr val="000000"/>
                </a:solidFill>
                <a:latin typeface="Avenir Roman" panose="02000503020000020003" pitchFamily="2" charset="0"/>
                <a:ea typeface="Arial" charset="0"/>
                <a:cs typeface="Arial" charset="0"/>
              </a:rPr>
              <a:t>of the </a:t>
            </a:r>
            <a:r>
              <a:rPr lang="fr-FR" sz="2000" dirty="0" err="1">
                <a:solidFill>
                  <a:srgbClr val="0000FF"/>
                </a:solidFill>
                <a:latin typeface="Avenir Roman" panose="02000503020000020003" pitchFamily="2" charset="0"/>
                <a:ea typeface="Arial" charset="0"/>
                <a:cs typeface="Arial" charset="0"/>
              </a:rPr>
              <a:t>electron</a:t>
            </a:r>
            <a:r>
              <a:rPr lang="fr-FR" sz="2000" dirty="0">
                <a:solidFill>
                  <a:srgbClr val="0000FF"/>
                </a:solidFill>
                <a:latin typeface="Avenir Roman" panose="02000503020000020003" pitchFamily="2" charset="0"/>
                <a:ea typeface="Arial" charset="0"/>
                <a:cs typeface="Arial" charset="0"/>
              </a:rPr>
              <a:t> </a:t>
            </a:r>
            <a:r>
              <a:rPr lang="fr-FR" sz="2000" dirty="0" err="1">
                <a:solidFill>
                  <a:srgbClr val="0000FF"/>
                </a:solidFill>
                <a:latin typeface="Avenir Roman" panose="02000503020000020003" pitchFamily="2" charset="0"/>
                <a:ea typeface="Arial" charset="0"/>
                <a:cs typeface="Arial" charset="0"/>
              </a:rPr>
              <a:t>beam</a:t>
            </a:r>
            <a:r>
              <a:rPr lang="fr-FR" sz="2000" dirty="0">
                <a:solidFill>
                  <a:srgbClr val="0000FF"/>
                </a:solidFill>
                <a:latin typeface="Avenir Roman" panose="02000503020000020003" pitchFamily="2" charset="0"/>
                <a:ea typeface="Arial" charset="0"/>
                <a:cs typeface="Arial" charset="0"/>
              </a:rPr>
              <a:t> </a:t>
            </a:r>
            <a:r>
              <a:rPr lang="fr-FR" sz="2000" dirty="0" err="1">
                <a:solidFill>
                  <a:srgbClr val="0000FF"/>
                </a:solidFill>
                <a:latin typeface="Avenir Roman" panose="02000503020000020003" pitchFamily="2" charset="0"/>
                <a:ea typeface="Arial" charset="0"/>
                <a:cs typeface="Arial" charset="0"/>
              </a:rPr>
              <a:t>energy</a:t>
            </a:r>
            <a:r>
              <a:rPr lang="fr-FR" sz="2000" dirty="0">
                <a:solidFill>
                  <a:srgbClr val="000000"/>
                </a:solidFill>
                <a:latin typeface="Avenir Roman" panose="02000503020000020003" pitchFamily="2" charset="0"/>
                <a:ea typeface="Arial" charset="0"/>
                <a:cs typeface="Arial" charset="0"/>
              </a:rPr>
              <a:t>.</a:t>
            </a:r>
          </a:p>
        </p:txBody>
      </p:sp>
      <p:sp>
        <p:nvSpPr>
          <p:cNvPr id="16" name="Text Box 26">
            <a:extLst>
              <a:ext uri="{FF2B5EF4-FFF2-40B4-BE49-F238E27FC236}">
                <a16:creationId xmlns:a16="http://schemas.microsoft.com/office/drawing/2014/main" id="{B67CC106-0FA5-2E4C-93F6-B3A5C6C7D2A1}"/>
              </a:ext>
            </a:extLst>
          </p:cNvPr>
          <p:cNvSpPr txBox="1">
            <a:spLocks noChangeArrowheads="1"/>
          </p:cNvSpPr>
          <p:nvPr/>
        </p:nvSpPr>
        <p:spPr bwMode="auto">
          <a:xfrm>
            <a:off x="1772882" y="50578"/>
            <a:ext cx="5686813"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rgbClr val="FF0000"/>
                </a:solidFill>
                <a:latin typeface="Comic Sans MS" pitchFamily="66" charset="0"/>
              </a:defRPr>
            </a:lvl1pPr>
            <a:lvl2pPr marL="742950" indent="-285750" eaLnBrk="0" hangingPunct="0">
              <a:defRPr sz="1400">
                <a:solidFill>
                  <a:srgbClr val="FF0000"/>
                </a:solidFill>
                <a:latin typeface="Comic Sans MS" pitchFamily="66" charset="0"/>
              </a:defRPr>
            </a:lvl2pPr>
            <a:lvl3pPr marL="1143000" indent="-228600" eaLnBrk="0" hangingPunct="0">
              <a:defRPr sz="1400">
                <a:solidFill>
                  <a:srgbClr val="FF0000"/>
                </a:solidFill>
                <a:latin typeface="Comic Sans MS" pitchFamily="66" charset="0"/>
              </a:defRPr>
            </a:lvl3pPr>
            <a:lvl4pPr marL="1600200" indent="-228600" eaLnBrk="0" hangingPunct="0">
              <a:defRPr sz="1400">
                <a:solidFill>
                  <a:srgbClr val="FF0000"/>
                </a:solidFill>
                <a:latin typeface="Comic Sans MS" pitchFamily="66" charset="0"/>
              </a:defRPr>
            </a:lvl4pPr>
            <a:lvl5pPr marL="2057400" indent="-228600" eaLnBrk="0" hangingPunct="0">
              <a:defRPr sz="1400">
                <a:solidFill>
                  <a:srgbClr val="FF0000"/>
                </a:solidFill>
                <a:latin typeface="Comic Sans MS" pitchFamily="66" charset="0"/>
              </a:defRPr>
            </a:lvl5pPr>
            <a:lvl6pPr marL="2514600" indent="-228600" eaLnBrk="0" fontAlgn="base" hangingPunct="0">
              <a:spcBef>
                <a:spcPct val="0"/>
              </a:spcBef>
              <a:spcAft>
                <a:spcPct val="0"/>
              </a:spcAft>
              <a:defRPr sz="1400">
                <a:solidFill>
                  <a:srgbClr val="FF0000"/>
                </a:solidFill>
                <a:latin typeface="Comic Sans MS" pitchFamily="66" charset="0"/>
              </a:defRPr>
            </a:lvl6pPr>
            <a:lvl7pPr marL="2971800" indent="-228600" eaLnBrk="0" fontAlgn="base" hangingPunct="0">
              <a:spcBef>
                <a:spcPct val="0"/>
              </a:spcBef>
              <a:spcAft>
                <a:spcPct val="0"/>
              </a:spcAft>
              <a:defRPr sz="1400">
                <a:solidFill>
                  <a:srgbClr val="FF0000"/>
                </a:solidFill>
                <a:latin typeface="Comic Sans MS" pitchFamily="66" charset="0"/>
              </a:defRPr>
            </a:lvl7pPr>
            <a:lvl8pPr marL="3429000" indent="-228600" eaLnBrk="0" fontAlgn="base" hangingPunct="0">
              <a:spcBef>
                <a:spcPct val="0"/>
              </a:spcBef>
              <a:spcAft>
                <a:spcPct val="0"/>
              </a:spcAft>
              <a:defRPr sz="1400">
                <a:solidFill>
                  <a:srgbClr val="FF0000"/>
                </a:solidFill>
                <a:latin typeface="Comic Sans MS" pitchFamily="66" charset="0"/>
              </a:defRPr>
            </a:lvl8pPr>
            <a:lvl9pPr marL="3886200" indent="-228600" eaLnBrk="0" fontAlgn="base" hangingPunct="0">
              <a:spcBef>
                <a:spcPct val="0"/>
              </a:spcBef>
              <a:spcAft>
                <a:spcPct val="0"/>
              </a:spcAft>
              <a:defRPr sz="1400">
                <a:solidFill>
                  <a:srgbClr val="FF0000"/>
                </a:solidFill>
                <a:latin typeface="Comic Sans MS" pitchFamily="66" charset="0"/>
              </a:defRPr>
            </a:lvl9pPr>
          </a:lstStyle>
          <a:p>
            <a:r>
              <a:rPr lang="fr-FR" altLang="en-US" sz="3200" dirty="0">
                <a:solidFill>
                  <a:srgbClr val="000000"/>
                </a:solidFill>
                <a:latin typeface="Avenir Roman" panose="02000503020000020003" pitchFamily="2" charset="0"/>
                <a:cs typeface="Arial"/>
              </a:rPr>
              <a:t>Figure of </a:t>
            </a:r>
            <a:r>
              <a:rPr lang="fr-FR" altLang="en-US" sz="3200" dirty="0" err="1">
                <a:solidFill>
                  <a:srgbClr val="000000"/>
                </a:solidFill>
                <a:latin typeface="Avenir Roman" panose="02000503020000020003" pitchFamily="2" charset="0"/>
                <a:cs typeface="Arial"/>
              </a:rPr>
              <a:t>Merit</a:t>
            </a:r>
            <a:r>
              <a:rPr lang="fr-FR" altLang="en-US" sz="3200" dirty="0">
                <a:solidFill>
                  <a:srgbClr val="000000"/>
                </a:solidFill>
                <a:latin typeface="Avenir Roman" panose="02000503020000020003" pitchFamily="2" charset="0"/>
                <a:cs typeface="Arial"/>
              </a:rPr>
              <a:t> (</a:t>
            </a:r>
            <a:r>
              <a:rPr lang="fr-FR" altLang="en-US" sz="3200" dirty="0" err="1">
                <a:solidFill>
                  <a:srgbClr val="000000"/>
                </a:solidFill>
                <a:latin typeface="Avenir Roman" panose="02000503020000020003" pitchFamily="2" charset="0"/>
                <a:cs typeface="Arial"/>
              </a:rPr>
              <a:t>E</a:t>
            </a:r>
            <a:r>
              <a:rPr lang="fr-FR" altLang="en-US" sz="3200" baseline="-25000" dirty="0" err="1">
                <a:solidFill>
                  <a:srgbClr val="000000"/>
                </a:solidFill>
                <a:latin typeface="Avenir Roman" panose="02000503020000020003" pitchFamily="2" charset="0"/>
                <a:cs typeface="Arial"/>
              </a:rPr>
              <a:t>e</a:t>
            </a:r>
            <a:r>
              <a:rPr lang="fr-FR" altLang="en-US" sz="3200" baseline="-25000" dirty="0">
                <a:solidFill>
                  <a:srgbClr val="000000"/>
                </a:solidFill>
                <a:latin typeface="Avenir Roman" panose="02000503020000020003" pitchFamily="2" charset="0"/>
                <a:cs typeface="Arial"/>
              </a:rPr>
              <a:t>-</a:t>
            </a:r>
            <a:r>
              <a:rPr lang="fr-FR" altLang="en-US" sz="3200" dirty="0">
                <a:solidFill>
                  <a:srgbClr val="000000"/>
                </a:solidFill>
                <a:latin typeface="Avenir Roman" panose="02000503020000020003" pitchFamily="2" charset="0"/>
                <a:cs typeface="Arial"/>
              </a:rPr>
              <a:t> = 60 MeV)</a:t>
            </a:r>
          </a:p>
        </p:txBody>
      </p:sp>
      <p:sp>
        <p:nvSpPr>
          <p:cNvPr id="17" name="Slide Number Placeholder 17">
            <a:extLst>
              <a:ext uri="{FF2B5EF4-FFF2-40B4-BE49-F238E27FC236}">
                <a16:creationId xmlns:a16="http://schemas.microsoft.com/office/drawing/2014/main" id="{882658B6-2916-FA47-8BEF-E7F80B1444D8}"/>
              </a:ext>
            </a:extLst>
          </p:cNvPr>
          <p:cNvSpPr txBox="1">
            <a:spLocks/>
          </p:cNvSpPr>
          <p:nvPr/>
        </p:nvSpPr>
        <p:spPr>
          <a:xfrm>
            <a:off x="0" y="0"/>
            <a:ext cx="0" cy="0"/>
          </a:xfrm>
        </p:spPr>
        <p:txBody>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AE120DA-BA2B-DB47-BCDC-D61492424AC3}" type="slidenum">
              <a:rPr lang="en-US" smtClean="0"/>
              <a:pPr/>
              <a:t>15</a:t>
            </a:fld>
            <a:endParaRPr lang="en-US" dirty="0"/>
          </a:p>
        </p:txBody>
      </p:sp>
      <p:sp>
        <p:nvSpPr>
          <p:cNvPr id="18" name="TextBox 23">
            <a:extLst>
              <a:ext uri="{FF2B5EF4-FFF2-40B4-BE49-F238E27FC236}">
                <a16:creationId xmlns:a16="http://schemas.microsoft.com/office/drawing/2014/main" id="{375B26B3-4FBA-BF46-823D-0EA58B06D3EC}"/>
              </a:ext>
            </a:extLst>
          </p:cNvPr>
          <p:cNvSpPr txBox="1">
            <a:spLocks noChangeArrowheads="1"/>
          </p:cNvSpPr>
          <p:nvPr/>
        </p:nvSpPr>
        <p:spPr bwMode="auto">
          <a:xfrm>
            <a:off x="880337" y="1995157"/>
            <a:ext cx="7665239" cy="2554545"/>
          </a:xfrm>
          <a:prstGeom prst="rect">
            <a:avLst/>
          </a:prstGeom>
          <a:solidFill>
            <a:srgbClr val="FFFF99"/>
          </a:solidFill>
          <a:ln>
            <a:solidFill>
              <a:schemeClr val="tx1"/>
            </a:solidFill>
          </a:ln>
          <a:extLst/>
        </p:spPr>
        <p:txBody>
          <a:bodyPr wrap="square">
            <a:spAutoFit/>
          </a:bodyPr>
          <a:lstStyle>
            <a:lvl1pPr eaLnBrk="0" hangingPunct="0">
              <a:defRPr sz="1400">
                <a:solidFill>
                  <a:srgbClr val="FF0000"/>
                </a:solidFill>
                <a:latin typeface="Comic Sans MS" pitchFamily="66" charset="0"/>
              </a:defRPr>
            </a:lvl1pPr>
            <a:lvl2pPr marL="742950" indent="-285750" eaLnBrk="0" hangingPunct="0">
              <a:defRPr sz="1400">
                <a:solidFill>
                  <a:srgbClr val="FF0000"/>
                </a:solidFill>
                <a:latin typeface="Comic Sans MS" pitchFamily="66" charset="0"/>
              </a:defRPr>
            </a:lvl2pPr>
            <a:lvl3pPr marL="1143000" indent="-228600" eaLnBrk="0" hangingPunct="0">
              <a:defRPr sz="1400">
                <a:solidFill>
                  <a:srgbClr val="FF0000"/>
                </a:solidFill>
                <a:latin typeface="Comic Sans MS" pitchFamily="66" charset="0"/>
              </a:defRPr>
            </a:lvl3pPr>
            <a:lvl4pPr marL="1600200" indent="-228600" eaLnBrk="0" hangingPunct="0">
              <a:defRPr sz="1400">
                <a:solidFill>
                  <a:srgbClr val="FF0000"/>
                </a:solidFill>
                <a:latin typeface="Comic Sans MS" pitchFamily="66" charset="0"/>
              </a:defRPr>
            </a:lvl4pPr>
            <a:lvl5pPr marL="2057400" indent="-228600" eaLnBrk="0" hangingPunct="0">
              <a:defRPr sz="1400">
                <a:solidFill>
                  <a:srgbClr val="FF0000"/>
                </a:solidFill>
                <a:latin typeface="Comic Sans MS" pitchFamily="66" charset="0"/>
              </a:defRPr>
            </a:lvl5pPr>
            <a:lvl6pPr marL="2514600" indent="-228600" eaLnBrk="0" fontAlgn="base" hangingPunct="0">
              <a:spcBef>
                <a:spcPct val="0"/>
              </a:spcBef>
              <a:spcAft>
                <a:spcPct val="0"/>
              </a:spcAft>
              <a:defRPr sz="1400">
                <a:solidFill>
                  <a:srgbClr val="FF0000"/>
                </a:solidFill>
                <a:latin typeface="Comic Sans MS" pitchFamily="66" charset="0"/>
              </a:defRPr>
            </a:lvl6pPr>
            <a:lvl7pPr marL="2971800" indent="-228600" eaLnBrk="0" fontAlgn="base" hangingPunct="0">
              <a:spcBef>
                <a:spcPct val="0"/>
              </a:spcBef>
              <a:spcAft>
                <a:spcPct val="0"/>
              </a:spcAft>
              <a:defRPr sz="1400">
                <a:solidFill>
                  <a:srgbClr val="FF0000"/>
                </a:solidFill>
                <a:latin typeface="Comic Sans MS" pitchFamily="66" charset="0"/>
              </a:defRPr>
            </a:lvl7pPr>
            <a:lvl8pPr marL="3429000" indent="-228600" eaLnBrk="0" fontAlgn="base" hangingPunct="0">
              <a:spcBef>
                <a:spcPct val="0"/>
              </a:spcBef>
              <a:spcAft>
                <a:spcPct val="0"/>
              </a:spcAft>
              <a:defRPr sz="1400">
                <a:solidFill>
                  <a:srgbClr val="FF0000"/>
                </a:solidFill>
                <a:latin typeface="Comic Sans MS" pitchFamily="66" charset="0"/>
              </a:defRPr>
            </a:lvl8pPr>
            <a:lvl9pPr marL="3886200" indent="-228600" eaLnBrk="0" fontAlgn="base" hangingPunct="0">
              <a:spcBef>
                <a:spcPct val="0"/>
              </a:spcBef>
              <a:spcAft>
                <a:spcPct val="0"/>
              </a:spcAft>
              <a:defRPr sz="1400">
                <a:solidFill>
                  <a:srgbClr val="FF0000"/>
                </a:solidFill>
                <a:latin typeface="Comic Sans MS" pitchFamily="66" charset="0"/>
              </a:defRPr>
            </a:lvl9pPr>
          </a:lstStyle>
          <a:p>
            <a:pPr algn="ctr" eaLnBrk="1" hangingPunct="1"/>
            <a:r>
              <a:rPr lang="en-US" altLang="en-US" sz="3200" dirty="0">
                <a:solidFill>
                  <a:schemeClr val="tx1"/>
                </a:solidFill>
                <a:latin typeface="Avenir Roman" panose="02000503020000020003" pitchFamily="2" charset="0"/>
              </a:rPr>
              <a:t>Producing </a:t>
            </a:r>
            <a:r>
              <a:rPr lang="en-US" altLang="en-US" sz="3200" dirty="0">
                <a:latin typeface="Avenir Roman" panose="02000503020000020003" pitchFamily="2" charset="0"/>
              </a:rPr>
              <a:t>highly polarized positron beams with intensities &gt; 100 </a:t>
            </a:r>
            <a:r>
              <a:rPr lang="en-US" altLang="en-US" sz="3200" dirty="0" err="1">
                <a:latin typeface="Avenir Roman" panose="02000503020000020003" pitchFamily="2" charset="0"/>
              </a:rPr>
              <a:t>nA</a:t>
            </a:r>
            <a:r>
              <a:rPr lang="en-US" altLang="en-US" sz="3200" dirty="0">
                <a:solidFill>
                  <a:schemeClr val="tx1"/>
                </a:solidFill>
                <a:latin typeface="Avenir Roman" panose="02000503020000020003" pitchFamily="2" charset="0"/>
              </a:rPr>
              <a:t> with typical injector energies (10-100 MeV) requires </a:t>
            </a:r>
            <a:r>
              <a:rPr lang="en-US" altLang="en-US" sz="3200" dirty="0">
                <a:solidFill>
                  <a:srgbClr val="1C28FF"/>
                </a:solidFill>
                <a:latin typeface="Avenir Roman" panose="02000503020000020003" pitchFamily="2" charset="0"/>
              </a:rPr>
              <a:t>polarized electron beam intensities of &gt;1-10 </a:t>
            </a:r>
            <a:r>
              <a:rPr lang="en-US" altLang="en-US" sz="3200" dirty="0" err="1">
                <a:solidFill>
                  <a:srgbClr val="1C28FF"/>
                </a:solidFill>
                <a:latin typeface="Avenir Roman" panose="02000503020000020003" pitchFamily="2" charset="0"/>
              </a:rPr>
              <a:t>milliAmps</a:t>
            </a:r>
            <a:endParaRPr lang="en-US" altLang="en-US" sz="3200" dirty="0">
              <a:solidFill>
                <a:srgbClr val="1C28FF"/>
              </a:solidFill>
              <a:latin typeface="Avenir Roman" panose="02000503020000020003" pitchFamily="2" charset="0"/>
            </a:endParaRPr>
          </a:p>
        </p:txBody>
      </p:sp>
    </p:spTree>
    <p:extLst>
      <p:ext uri="{BB962C8B-B14F-4D97-AF65-F5344CB8AC3E}">
        <p14:creationId xmlns:p14="http://schemas.microsoft.com/office/powerpoint/2010/main" val="3169913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5433"/>
            <a:ext cx="9144000" cy="584775"/>
          </a:xfrm>
          <a:prstGeom prst="rect">
            <a:avLst/>
          </a:prstGeom>
        </p:spPr>
        <p:txBody>
          <a:bodyPr wrap="square">
            <a:spAutoFit/>
          </a:bodyPr>
          <a:lstStyle/>
          <a:p>
            <a:pPr lvl="1" algn="ctr"/>
            <a:r>
              <a:rPr lang="en-US" sz="3200" dirty="0">
                <a:latin typeface="Avenir Roman" panose="02000503020000020003" pitchFamily="2" charset="0"/>
              </a:rPr>
              <a:t>Superlattice Performance &gt;1 mA Encouraging</a:t>
            </a:r>
          </a:p>
        </p:txBody>
      </p:sp>
      <p:grpSp>
        <p:nvGrpSpPr>
          <p:cNvPr id="23" name="Group 22">
            <a:extLst>
              <a:ext uri="{FF2B5EF4-FFF2-40B4-BE49-F238E27FC236}">
                <a16:creationId xmlns:a16="http://schemas.microsoft.com/office/drawing/2014/main" id="{325F0AD3-0E1D-3F40-82FE-4E6B43F77EBC}"/>
              </a:ext>
            </a:extLst>
          </p:cNvPr>
          <p:cNvGrpSpPr/>
          <p:nvPr/>
        </p:nvGrpSpPr>
        <p:grpSpPr>
          <a:xfrm>
            <a:off x="302890" y="1024498"/>
            <a:ext cx="4356158" cy="3057405"/>
            <a:chOff x="4659048" y="1036530"/>
            <a:chExt cx="4356158" cy="3057405"/>
          </a:xfrm>
        </p:grpSpPr>
        <p:grpSp>
          <p:nvGrpSpPr>
            <p:cNvPr id="8" name="Group 7">
              <a:extLst>
                <a:ext uri="{FF2B5EF4-FFF2-40B4-BE49-F238E27FC236}">
                  <a16:creationId xmlns:a16="http://schemas.microsoft.com/office/drawing/2014/main" id="{C1F92EF0-6411-CA46-BE5D-6239A4DC2687}"/>
                </a:ext>
              </a:extLst>
            </p:cNvPr>
            <p:cNvGrpSpPr/>
            <p:nvPr/>
          </p:nvGrpSpPr>
          <p:grpSpPr>
            <a:xfrm>
              <a:off x="4659048" y="1036530"/>
              <a:ext cx="4356158" cy="3057405"/>
              <a:chOff x="323148" y="1202966"/>
              <a:chExt cx="4827861" cy="3016395"/>
            </a:xfrm>
          </p:grpSpPr>
          <p:sp>
            <p:nvSpPr>
              <p:cNvPr id="9" name="Rectangle 8">
                <a:extLst>
                  <a:ext uri="{FF2B5EF4-FFF2-40B4-BE49-F238E27FC236}">
                    <a16:creationId xmlns:a16="http://schemas.microsoft.com/office/drawing/2014/main" id="{01F271B9-9AD2-124C-BFAE-0437A593EBF6}"/>
                  </a:ext>
                </a:extLst>
              </p:cNvPr>
              <p:cNvSpPr/>
              <p:nvPr/>
            </p:nvSpPr>
            <p:spPr bwMode="auto">
              <a:xfrm>
                <a:off x="767155" y="1273998"/>
                <a:ext cx="4383837" cy="303649"/>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rgbClr val="FF0000"/>
                  </a:solidFill>
                  <a:effectLst/>
                  <a:latin typeface="Avenir Roman" panose="02000503020000020003" pitchFamily="2" charset="0"/>
                </a:endParaRPr>
              </a:p>
            </p:txBody>
          </p:sp>
          <p:grpSp>
            <p:nvGrpSpPr>
              <p:cNvPr id="10" name="Group 9">
                <a:extLst>
                  <a:ext uri="{FF2B5EF4-FFF2-40B4-BE49-F238E27FC236}">
                    <a16:creationId xmlns:a16="http://schemas.microsoft.com/office/drawing/2014/main" id="{82114D28-1762-8C4B-BBE8-15E9D1007ACD}"/>
                  </a:ext>
                </a:extLst>
              </p:cNvPr>
              <p:cNvGrpSpPr/>
              <p:nvPr/>
            </p:nvGrpSpPr>
            <p:grpSpPr>
              <a:xfrm>
                <a:off x="323148" y="1202966"/>
                <a:ext cx="4827861" cy="3016395"/>
                <a:chOff x="1991441" y="1364410"/>
                <a:chExt cx="4827861" cy="3016395"/>
              </a:xfrm>
            </p:grpSpPr>
            <p:graphicFrame>
              <p:nvGraphicFramePr>
                <p:cNvPr id="12" name="Object 6">
                  <a:extLst>
                    <a:ext uri="{FF2B5EF4-FFF2-40B4-BE49-F238E27FC236}">
                      <a16:creationId xmlns:a16="http://schemas.microsoft.com/office/drawing/2014/main" id="{29E5BABB-F1AA-D843-B5D3-2627F12D01CD}"/>
                    </a:ext>
                  </a:extLst>
                </p:cNvPr>
                <p:cNvGraphicFramePr>
                  <a:graphicFrameLocks noChangeAspect="1"/>
                </p:cNvGraphicFramePr>
                <p:nvPr>
                  <p:extLst>
                    <p:ext uri="{D42A27DB-BD31-4B8C-83A1-F6EECF244321}">
                      <p14:modId xmlns:p14="http://schemas.microsoft.com/office/powerpoint/2010/main" val="749268978"/>
                    </p:ext>
                  </p:extLst>
                </p:nvPr>
              </p:nvGraphicFramePr>
              <p:xfrm>
                <a:off x="2321915" y="1364410"/>
                <a:ext cx="4497387" cy="2912208"/>
              </p:xfrm>
              <a:graphic>
                <a:graphicData uri="http://schemas.openxmlformats.org/presentationml/2006/ole">
                  <mc:AlternateContent xmlns:mc="http://schemas.openxmlformats.org/markup-compatibility/2006">
                    <mc:Choice xmlns:v="urn:schemas-microsoft-com:vml" Requires="v">
                      <p:oleObj spid="_x0000_s28797" name="Worksheet" r:id="rId3" imgW="7869600" imgH="4746240" progId="Excel.Sheet.8">
                        <p:embed/>
                      </p:oleObj>
                    </mc:Choice>
                    <mc:Fallback>
                      <p:oleObj name="Worksheet" r:id="rId3" imgW="7869600" imgH="4746240" progId="Excel.Sheet.8">
                        <p:embed/>
                        <p:pic>
                          <p:nvPicPr>
                            <p:cNvPr id="4" name="Object 6"/>
                            <p:cNvPicPr>
                              <a:picLocks noChangeAspect="1" noChangeArrowheads="1"/>
                            </p:cNvPicPr>
                            <p:nvPr/>
                          </p:nvPicPr>
                          <p:blipFill>
                            <a:blip r:embed="rId4">
                              <a:extLst>
                                <a:ext uri="{28A0092B-C50C-407E-A947-70E740481C1C}">
                                  <a14:useLocalDpi xmlns:a14="http://schemas.microsoft.com/office/drawing/2010/main" val="0"/>
                                </a:ext>
                              </a:extLst>
                            </a:blip>
                            <a:srcRect l="1323" t="2133" r="18016" b="3999"/>
                            <a:stretch>
                              <a:fillRect/>
                            </a:stretch>
                          </p:blipFill>
                          <p:spPr bwMode="auto">
                            <a:xfrm>
                              <a:off x="2321915" y="1364410"/>
                              <a:ext cx="4497387" cy="29122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13" name="Oval 7">
                  <a:extLst>
                    <a:ext uri="{FF2B5EF4-FFF2-40B4-BE49-F238E27FC236}">
                      <a16:creationId xmlns:a16="http://schemas.microsoft.com/office/drawing/2014/main" id="{D5BB0AD8-A1AE-A746-A534-3DAA574B4E6E}"/>
                    </a:ext>
                  </a:extLst>
                </p:cNvPr>
                <p:cNvSpPr>
                  <a:spLocks noChangeArrowheads="1"/>
                </p:cNvSpPr>
                <p:nvPr/>
              </p:nvSpPr>
              <p:spPr bwMode="auto">
                <a:xfrm>
                  <a:off x="3094663" y="3880000"/>
                  <a:ext cx="73733" cy="66192"/>
                </a:xfrm>
                <a:prstGeom prst="ellipse">
                  <a:avLst/>
                </a:prstGeom>
                <a:solidFill>
                  <a:srgbClr val="FF5050"/>
                </a:solidFill>
                <a:ln w="9525">
                  <a:solidFill>
                    <a:schemeClr val="tx1"/>
                  </a:solidFill>
                  <a:round/>
                  <a:headEnd/>
                  <a:tailEnd/>
                </a:ln>
              </p:spPr>
              <p:txBody>
                <a:bodyPr wrap="none" anchor="ctr"/>
                <a:lstStyle>
                  <a:lvl1pPr eaLnBrk="0" hangingPunct="0">
                    <a:defRPr sz="1400">
                      <a:solidFill>
                        <a:srgbClr val="FF0000"/>
                      </a:solidFill>
                      <a:latin typeface="Comic Sans MS" pitchFamily="66" charset="0"/>
                    </a:defRPr>
                  </a:lvl1pPr>
                  <a:lvl2pPr marL="742950" indent="-285750" eaLnBrk="0" hangingPunct="0">
                    <a:defRPr sz="1400">
                      <a:solidFill>
                        <a:srgbClr val="FF0000"/>
                      </a:solidFill>
                      <a:latin typeface="Comic Sans MS" pitchFamily="66" charset="0"/>
                    </a:defRPr>
                  </a:lvl2pPr>
                  <a:lvl3pPr marL="1143000" indent="-228600" eaLnBrk="0" hangingPunct="0">
                    <a:defRPr sz="1400">
                      <a:solidFill>
                        <a:srgbClr val="FF0000"/>
                      </a:solidFill>
                      <a:latin typeface="Comic Sans MS" pitchFamily="66" charset="0"/>
                    </a:defRPr>
                  </a:lvl3pPr>
                  <a:lvl4pPr marL="1600200" indent="-228600" eaLnBrk="0" hangingPunct="0">
                    <a:defRPr sz="1400">
                      <a:solidFill>
                        <a:srgbClr val="FF0000"/>
                      </a:solidFill>
                      <a:latin typeface="Comic Sans MS" pitchFamily="66" charset="0"/>
                    </a:defRPr>
                  </a:lvl4pPr>
                  <a:lvl5pPr marL="2057400" indent="-228600" eaLnBrk="0" hangingPunct="0">
                    <a:defRPr sz="1400">
                      <a:solidFill>
                        <a:srgbClr val="FF0000"/>
                      </a:solidFill>
                      <a:latin typeface="Comic Sans MS" pitchFamily="66" charset="0"/>
                    </a:defRPr>
                  </a:lvl5pPr>
                  <a:lvl6pPr marL="2514600" indent="-228600" eaLnBrk="0" fontAlgn="base" hangingPunct="0">
                    <a:spcBef>
                      <a:spcPct val="0"/>
                    </a:spcBef>
                    <a:spcAft>
                      <a:spcPct val="0"/>
                    </a:spcAft>
                    <a:defRPr sz="1400">
                      <a:solidFill>
                        <a:srgbClr val="FF0000"/>
                      </a:solidFill>
                      <a:latin typeface="Comic Sans MS" pitchFamily="66" charset="0"/>
                    </a:defRPr>
                  </a:lvl6pPr>
                  <a:lvl7pPr marL="2971800" indent="-228600" eaLnBrk="0" fontAlgn="base" hangingPunct="0">
                    <a:spcBef>
                      <a:spcPct val="0"/>
                    </a:spcBef>
                    <a:spcAft>
                      <a:spcPct val="0"/>
                    </a:spcAft>
                    <a:defRPr sz="1400">
                      <a:solidFill>
                        <a:srgbClr val="FF0000"/>
                      </a:solidFill>
                      <a:latin typeface="Comic Sans MS" pitchFamily="66" charset="0"/>
                    </a:defRPr>
                  </a:lvl7pPr>
                  <a:lvl8pPr marL="3429000" indent="-228600" eaLnBrk="0" fontAlgn="base" hangingPunct="0">
                    <a:spcBef>
                      <a:spcPct val="0"/>
                    </a:spcBef>
                    <a:spcAft>
                      <a:spcPct val="0"/>
                    </a:spcAft>
                    <a:defRPr sz="1400">
                      <a:solidFill>
                        <a:srgbClr val="FF0000"/>
                      </a:solidFill>
                      <a:latin typeface="Comic Sans MS" pitchFamily="66" charset="0"/>
                    </a:defRPr>
                  </a:lvl8pPr>
                  <a:lvl9pPr marL="3886200" indent="-228600" eaLnBrk="0" fontAlgn="base" hangingPunct="0">
                    <a:spcBef>
                      <a:spcPct val="0"/>
                    </a:spcBef>
                    <a:spcAft>
                      <a:spcPct val="0"/>
                    </a:spcAft>
                    <a:defRPr sz="1400">
                      <a:solidFill>
                        <a:srgbClr val="FF0000"/>
                      </a:solidFill>
                      <a:latin typeface="Comic Sans MS" pitchFamily="66" charset="0"/>
                    </a:defRPr>
                  </a:lvl9pPr>
                </a:lstStyle>
                <a:p>
                  <a:pPr eaLnBrk="1" hangingPunct="1"/>
                  <a:endParaRPr lang="en-US" altLang="en-US" sz="3200">
                    <a:solidFill>
                      <a:srgbClr val="3333CC"/>
                    </a:solidFill>
                    <a:latin typeface="Avenir Roman" panose="02000503020000020003" pitchFamily="2" charset="0"/>
                  </a:endParaRPr>
                </a:p>
              </p:txBody>
            </p:sp>
            <p:sp>
              <p:nvSpPr>
                <p:cNvPr id="15" name="Text Box 14">
                  <a:extLst>
                    <a:ext uri="{FF2B5EF4-FFF2-40B4-BE49-F238E27FC236}">
                      <a16:creationId xmlns:a16="http://schemas.microsoft.com/office/drawing/2014/main" id="{BBDBB751-35A1-7C46-8E42-90ADEE86E15E}"/>
                    </a:ext>
                  </a:extLst>
                </p:cNvPr>
                <p:cNvSpPr txBox="1">
                  <a:spLocks noChangeArrowheads="1"/>
                </p:cNvSpPr>
                <p:nvPr/>
              </p:nvSpPr>
              <p:spPr bwMode="auto">
                <a:xfrm>
                  <a:off x="4361527" y="4122704"/>
                  <a:ext cx="520893" cy="2581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400">
                      <a:solidFill>
                        <a:srgbClr val="FF0000"/>
                      </a:solidFill>
                      <a:latin typeface="Comic Sans MS" pitchFamily="66" charset="0"/>
                    </a:defRPr>
                  </a:lvl1pPr>
                  <a:lvl2pPr marL="742950" indent="-285750" eaLnBrk="0" hangingPunct="0">
                    <a:defRPr sz="1400">
                      <a:solidFill>
                        <a:srgbClr val="FF0000"/>
                      </a:solidFill>
                      <a:latin typeface="Comic Sans MS" pitchFamily="66" charset="0"/>
                    </a:defRPr>
                  </a:lvl2pPr>
                  <a:lvl3pPr marL="1143000" indent="-228600" eaLnBrk="0" hangingPunct="0">
                    <a:defRPr sz="1400">
                      <a:solidFill>
                        <a:srgbClr val="FF0000"/>
                      </a:solidFill>
                      <a:latin typeface="Comic Sans MS" pitchFamily="66" charset="0"/>
                    </a:defRPr>
                  </a:lvl3pPr>
                  <a:lvl4pPr marL="1600200" indent="-228600" eaLnBrk="0" hangingPunct="0">
                    <a:defRPr sz="1400">
                      <a:solidFill>
                        <a:srgbClr val="FF0000"/>
                      </a:solidFill>
                      <a:latin typeface="Comic Sans MS" pitchFamily="66" charset="0"/>
                    </a:defRPr>
                  </a:lvl4pPr>
                  <a:lvl5pPr marL="2057400" indent="-228600" eaLnBrk="0" hangingPunct="0">
                    <a:defRPr sz="1400">
                      <a:solidFill>
                        <a:srgbClr val="FF0000"/>
                      </a:solidFill>
                      <a:latin typeface="Comic Sans MS" pitchFamily="66" charset="0"/>
                    </a:defRPr>
                  </a:lvl5pPr>
                  <a:lvl6pPr marL="2514600" indent="-228600" eaLnBrk="0" fontAlgn="base" hangingPunct="0">
                    <a:spcBef>
                      <a:spcPct val="0"/>
                    </a:spcBef>
                    <a:spcAft>
                      <a:spcPct val="0"/>
                    </a:spcAft>
                    <a:defRPr sz="1400">
                      <a:solidFill>
                        <a:srgbClr val="FF0000"/>
                      </a:solidFill>
                      <a:latin typeface="Comic Sans MS" pitchFamily="66" charset="0"/>
                    </a:defRPr>
                  </a:lvl6pPr>
                  <a:lvl7pPr marL="2971800" indent="-228600" eaLnBrk="0" fontAlgn="base" hangingPunct="0">
                    <a:spcBef>
                      <a:spcPct val="0"/>
                    </a:spcBef>
                    <a:spcAft>
                      <a:spcPct val="0"/>
                    </a:spcAft>
                    <a:defRPr sz="1400">
                      <a:solidFill>
                        <a:srgbClr val="FF0000"/>
                      </a:solidFill>
                      <a:latin typeface="Comic Sans MS" pitchFamily="66" charset="0"/>
                    </a:defRPr>
                  </a:lvl7pPr>
                  <a:lvl8pPr marL="3429000" indent="-228600" eaLnBrk="0" fontAlgn="base" hangingPunct="0">
                    <a:spcBef>
                      <a:spcPct val="0"/>
                    </a:spcBef>
                    <a:spcAft>
                      <a:spcPct val="0"/>
                    </a:spcAft>
                    <a:defRPr sz="1400">
                      <a:solidFill>
                        <a:srgbClr val="FF0000"/>
                      </a:solidFill>
                      <a:latin typeface="Comic Sans MS" pitchFamily="66" charset="0"/>
                    </a:defRPr>
                  </a:lvl8pPr>
                  <a:lvl9pPr marL="3886200" indent="-228600" eaLnBrk="0" fontAlgn="base" hangingPunct="0">
                    <a:spcBef>
                      <a:spcPct val="0"/>
                    </a:spcBef>
                    <a:spcAft>
                      <a:spcPct val="0"/>
                    </a:spcAft>
                    <a:defRPr sz="1400">
                      <a:solidFill>
                        <a:srgbClr val="FF0000"/>
                      </a:solidFill>
                      <a:latin typeface="Comic Sans MS" pitchFamily="66" charset="0"/>
                    </a:defRPr>
                  </a:lvl9pPr>
                </a:lstStyle>
                <a:p>
                  <a:pPr eaLnBrk="1" hangingPunct="1"/>
                  <a:r>
                    <a:rPr lang="en-US" altLang="en-US" sz="1050" dirty="0">
                      <a:solidFill>
                        <a:srgbClr val="000000"/>
                      </a:solidFill>
                      <a:latin typeface="Avenir Roman" panose="02000503020000020003" pitchFamily="2" charset="0"/>
                      <a:cs typeface="Arial"/>
                    </a:rPr>
                    <a:t>Year</a:t>
                  </a:r>
                </a:p>
              </p:txBody>
            </p:sp>
            <p:sp>
              <p:nvSpPr>
                <p:cNvPr id="16" name="Text Box 15">
                  <a:extLst>
                    <a:ext uri="{FF2B5EF4-FFF2-40B4-BE49-F238E27FC236}">
                      <a16:creationId xmlns:a16="http://schemas.microsoft.com/office/drawing/2014/main" id="{C6AD1A76-8A07-9348-B0E9-6BF111340FAA}"/>
                    </a:ext>
                  </a:extLst>
                </p:cNvPr>
                <p:cNvSpPr txBox="1">
                  <a:spLocks noChangeArrowheads="1"/>
                </p:cNvSpPr>
                <p:nvPr/>
              </p:nvSpPr>
              <p:spPr bwMode="auto">
                <a:xfrm rot="16203246">
                  <a:off x="1584928" y="2550214"/>
                  <a:ext cx="1120020" cy="3069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400">
                      <a:solidFill>
                        <a:srgbClr val="FF0000"/>
                      </a:solidFill>
                      <a:latin typeface="Comic Sans MS" pitchFamily="66" charset="0"/>
                    </a:defRPr>
                  </a:lvl1pPr>
                  <a:lvl2pPr marL="742950" indent="-285750" eaLnBrk="0" hangingPunct="0">
                    <a:defRPr sz="1400">
                      <a:solidFill>
                        <a:srgbClr val="FF0000"/>
                      </a:solidFill>
                      <a:latin typeface="Comic Sans MS" pitchFamily="66" charset="0"/>
                    </a:defRPr>
                  </a:lvl2pPr>
                  <a:lvl3pPr marL="1143000" indent="-228600" eaLnBrk="0" hangingPunct="0">
                    <a:defRPr sz="1400">
                      <a:solidFill>
                        <a:srgbClr val="FF0000"/>
                      </a:solidFill>
                      <a:latin typeface="Comic Sans MS" pitchFamily="66" charset="0"/>
                    </a:defRPr>
                  </a:lvl3pPr>
                  <a:lvl4pPr marL="1600200" indent="-228600" eaLnBrk="0" hangingPunct="0">
                    <a:defRPr sz="1400">
                      <a:solidFill>
                        <a:srgbClr val="FF0000"/>
                      </a:solidFill>
                      <a:latin typeface="Comic Sans MS" pitchFamily="66" charset="0"/>
                    </a:defRPr>
                  </a:lvl4pPr>
                  <a:lvl5pPr marL="2057400" indent="-228600" eaLnBrk="0" hangingPunct="0">
                    <a:defRPr sz="1400">
                      <a:solidFill>
                        <a:srgbClr val="FF0000"/>
                      </a:solidFill>
                      <a:latin typeface="Comic Sans MS" pitchFamily="66" charset="0"/>
                    </a:defRPr>
                  </a:lvl5pPr>
                  <a:lvl6pPr marL="2514600" indent="-228600" eaLnBrk="0" fontAlgn="base" hangingPunct="0">
                    <a:spcBef>
                      <a:spcPct val="0"/>
                    </a:spcBef>
                    <a:spcAft>
                      <a:spcPct val="0"/>
                    </a:spcAft>
                    <a:defRPr sz="1400">
                      <a:solidFill>
                        <a:srgbClr val="FF0000"/>
                      </a:solidFill>
                      <a:latin typeface="Comic Sans MS" pitchFamily="66" charset="0"/>
                    </a:defRPr>
                  </a:lvl6pPr>
                  <a:lvl7pPr marL="2971800" indent="-228600" eaLnBrk="0" fontAlgn="base" hangingPunct="0">
                    <a:spcBef>
                      <a:spcPct val="0"/>
                    </a:spcBef>
                    <a:spcAft>
                      <a:spcPct val="0"/>
                    </a:spcAft>
                    <a:defRPr sz="1400">
                      <a:solidFill>
                        <a:srgbClr val="FF0000"/>
                      </a:solidFill>
                      <a:latin typeface="Comic Sans MS" pitchFamily="66" charset="0"/>
                    </a:defRPr>
                  </a:lvl7pPr>
                  <a:lvl8pPr marL="3429000" indent="-228600" eaLnBrk="0" fontAlgn="base" hangingPunct="0">
                    <a:spcBef>
                      <a:spcPct val="0"/>
                    </a:spcBef>
                    <a:spcAft>
                      <a:spcPct val="0"/>
                    </a:spcAft>
                    <a:defRPr sz="1400">
                      <a:solidFill>
                        <a:srgbClr val="FF0000"/>
                      </a:solidFill>
                      <a:latin typeface="Comic Sans MS" pitchFamily="66" charset="0"/>
                    </a:defRPr>
                  </a:lvl8pPr>
                  <a:lvl9pPr marL="3886200" indent="-228600" eaLnBrk="0" fontAlgn="base" hangingPunct="0">
                    <a:spcBef>
                      <a:spcPct val="0"/>
                    </a:spcBef>
                    <a:spcAft>
                      <a:spcPct val="0"/>
                    </a:spcAft>
                    <a:defRPr sz="1400">
                      <a:solidFill>
                        <a:srgbClr val="FF0000"/>
                      </a:solidFill>
                      <a:latin typeface="Comic Sans MS" pitchFamily="66" charset="0"/>
                    </a:defRPr>
                  </a:lvl9pPr>
                </a:lstStyle>
                <a:p>
                  <a:pPr eaLnBrk="1" hangingPunct="1"/>
                  <a:r>
                    <a:rPr lang="en-US" altLang="en-US" sz="1200" dirty="0">
                      <a:solidFill>
                        <a:srgbClr val="000000"/>
                      </a:solidFill>
                      <a:latin typeface="Avenir Roman" panose="02000503020000020003" pitchFamily="2" charset="0"/>
                      <a:cs typeface="Arial"/>
                    </a:rPr>
                    <a:t>Intensity (mA)</a:t>
                  </a:r>
                </a:p>
              </p:txBody>
            </p:sp>
            <p:sp>
              <p:nvSpPr>
                <p:cNvPr id="19" name="Isosceles Triangle 23">
                  <a:extLst>
                    <a:ext uri="{FF2B5EF4-FFF2-40B4-BE49-F238E27FC236}">
                      <a16:creationId xmlns:a16="http://schemas.microsoft.com/office/drawing/2014/main" id="{6E1297EB-0B96-2344-BC3C-5EDAF5F2CB06}"/>
                    </a:ext>
                  </a:extLst>
                </p:cNvPr>
                <p:cNvSpPr>
                  <a:spLocks noChangeArrowheads="1"/>
                </p:cNvSpPr>
                <p:nvPr/>
              </p:nvSpPr>
              <p:spPr bwMode="auto">
                <a:xfrm>
                  <a:off x="4238639" y="2120394"/>
                  <a:ext cx="221198" cy="198576"/>
                </a:xfrm>
                <a:prstGeom prst="triangle">
                  <a:avLst>
                    <a:gd name="adj" fmla="val 50000"/>
                  </a:avLst>
                </a:prstGeom>
                <a:solidFill>
                  <a:srgbClr val="FFFFCC"/>
                </a:solidFill>
                <a:ln>
                  <a:noFill/>
                </a:ln>
                <a:extLst>
                  <a:ext uri="{91240B29-F687-4f45-9708-019B960494DF}">
                    <a14:hiddenLine xmlns:a14="http://schemas.microsoft.com/office/drawing/2010/main" xmlns="" w="9525" algn="ctr">
                      <a:solidFill>
                        <a:srgbClr val="000000"/>
                      </a:solidFill>
                      <a:round/>
                      <a:headEnd/>
                      <a:tailEnd/>
                    </a14:hiddenLine>
                  </a:ext>
                </a:extLst>
              </p:spPr>
              <p:txBody>
                <a:bodyPr/>
                <a:lstStyle>
                  <a:lvl1pPr eaLnBrk="0" hangingPunct="0">
                    <a:defRPr sz="1400">
                      <a:solidFill>
                        <a:srgbClr val="FF0000"/>
                      </a:solidFill>
                      <a:latin typeface="Comic Sans MS" pitchFamily="66" charset="0"/>
                    </a:defRPr>
                  </a:lvl1pPr>
                  <a:lvl2pPr marL="742950" indent="-285750" eaLnBrk="0" hangingPunct="0">
                    <a:defRPr sz="1400">
                      <a:solidFill>
                        <a:srgbClr val="FF0000"/>
                      </a:solidFill>
                      <a:latin typeface="Comic Sans MS" pitchFamily="66" charset="0"/>
                    </a:defRPr>
                  </a:lvl2pPr>
                  <a:lvl3pPr marL="1143000" indent="-228600" eaLnBrk="0" hangingPunct="0">
                    <a:defRPr sz="1400">
                      <a:solidFill>
                        <a:srgbClr val="FF0000"/>
                      </a:solidFill>
                      <a:latin typeface="Comic Sans MS" pitchFamily="66" charset="0"/>
                    </a:defRPr>
                  </a:lvl3pPr>
                  <a:lvl4pPr marL="1600200" indent="-228600" eaLnBrk="0" hangingPunct="0">
                    <a:defRPr sz="1400">
                      <a:solidFill>
                        <a:srgbClr val="FF0000"/>
                      </a:solidFill>
                      <a:latin typeface="Comic Sans MS" pitchFamily="66" charset="0"/>
                    </a:defRPr>
                  </a:lvl4pPr>
                  <a:lvl5pPr marL="2057400" indent="-228600" eaLnBrk="0" hangingPunct="0">
                    <a:defRPr sz="1400">
                      <a:solidFill>
                        <a:srgbClr val="FF0000"/>
                      </a:solidFill>
                      <a:latin typeface="Comic Sans MS" pitchFamily="66" charset="0"/>
                    </a:defRPr>
                  </a:lvl5pPr>
                  <a:lvl6pPr marL="2514600" indent="-228600" eaLnBrk="0" fontAlgn="base" hangingPunct="0">
                    <a:spcBef>
                      <a:spcPct val="0"/>
                    </a:spcBef>
                    <a:spcAft>
                      <a:spcPct val="0"/>
                    </a:spcAft>
                    <a:defRPr sz="1400">
                      <a:solidFill>
                        <a:srgbClr val="FF0000"/>
                      </a:solidFill>
                      <a:latin typeface="Comic Sans MS" pitchFamily="66" charset="0"/>
                    </a:defRPr>
                  </a:lvl6pPr>
                  <a:lvl7pPr marL="2971800" indent="-228600" eaLnBrk="0" fontAlgn="base" hangingPunct="0">
                    <a:spcBef>
                      <a:spcPct val="0"/>
                    </a:spcBef>
                    <a:spcAft>
                      <a:spcPct val="0"/>
                    </a:spcAft>
                    <a:defRPr sz="1400">
                      <a:solidFill>
                        <a:srgbClr val="FF0000"/>
                      </a:solidFill>
                      <a:latin typeface="Comic Sans MS" pitchFamily="66" charset="0"/>
                    </a:defRPr>
                  </a:lvl7pPr>
                  <a:lvl8pPr marL="3429000" indent="-228600" eaLnBrk="0" fontAlgn="base" hangingPunct="0">
                    <a:spcBef>
                      <a:spcPct val="0"/>
                    </a:spcBef>
                    <a:spcAft>
                      <a:spcPct val="0"/>
                    </a:spcAft>
                    <a:defRPr sz="1400">
                      <a:solidFill>
                        <a:srgbClr val="FF0000"/>
                      </a:solidFill>
                      <a:latin typeface="Comic Sans MS" pitchFamily="66" charset="0"/>
                    </a:defRPr>
                  </a:lvl8pPr>
                  <a:lvl9pPr marL="3886200" indent="-228600" eaLnBrk="0" fontAlgn="base" hangingPunct="0">
                    <a:spcBef>
                      <a:spcPct val="0"/>
                    </a:spcBef>
                    <a:spcAft>
                      <a:spcPct val="0"/>
                    </a:spcAft>
                    <a:defRPr sz="1400">
                      <a:solidFill>
                        <a:srgbClr val="FF0000"/>
                      </a:solidFill>
                      <a:latin typeface="Comic Sans MS" pitchFamily="66" charset="0"/>
                    </a:defRPr>
                  </a:lvl9pPr>
                </a:lstStyle>
                <a:p>
                  <a:pPr eaLnBrk="1" hangingPunct="1"/>
                  <a:endParaRPr lang="en-US" altLang="en-US" sz="3200">
                    <a:solidFill>
                      <a:srgbClr val="3333CC"/>
                    </a:solidFill>
                    <a:latin typeface="Avenir Roman" panose="02000503020000020003" pitchFamily="2" charset="0"/>
                  </a:endParaRPr>
                </a:p>
              </p:txBody>
            </p:sp>
            <p:sp>
              <p:nvSpPr>
                <p:cNvPr id="20" name="Isosceles Triangle 24">
                  <a:extLst>
                    <a:ext uri="{FF2B5EF4-FFF2-40B4-BE49-F238E27FC236}">
                      <a16:creationId xmlns:a16="http://schemas.microsoft.com/office/drawing/2014/main" id="{FB4C3EED-9A8E-6C4E-B651-3CDF3FE8A25C}"/>
                    </a:ext>
                  </a:extLst>
                </p:cNvPr>
                <p:cNvSpPr>
                  <a:spLocks noChangeArrowheads="1"/>
                </p:cNvSpPr>
                <p:nvPr/>
              </p:nvSpPr>
              <p:spPr bwMode="auto">
                <a:xfrm>
                  <a:off x="4459837" y="1988010"/>
                  <a:ext cx="294931" cy="198576"/>
                </a:xfrm>
                <a:prstGeom prst="triangle">
                  <a:avLst>
                    <a:gd name="adj" fmla="val 50000"/>
                  </a:avLst>
                </a:prstGeom>
                <a:solidFill>
                  <a:srgbClr val="FFFFCC"/>
                </a:solidFill>
                <a:ln>
                  <a:noFill/>
                </a:ln>
                <a:extLst>
                  <a:ext uri="{91240B29-F687-4f45-9708-019B960494DF}">
                    <a14:hiddenLine xmlns:a14="http://schemas.microsoft.com/office/drawing/2010/main" xmlns="" w="9525" algn="ctr">
                      <a:solidFill>
                        <a:srgbClr val="000000"/>
                      </a:solidFill>
                      <a:round/>
                      <a:headEnd/>
                      <a:tailEnd/>
                    </a14:hiddenLine>
                  </a:ext>
                </a:extLst>
              </p:spPr>
              <p:txBody>
                <a:bodyPr/>
                <a:lstStyle>
                  <a:lvl1pPr eaLnBrk="0" hangingPunct="0">
                    <a:defRPr sz="1400">
                      <a:solidFill>
                        <a:srgbClr val="FF0000"/>
                      </a:solidFill>
                      <a:latin typeface="Comic Sans MS" pitchFamily="66" charset="0"/>
                    </a:defRPr>
                  </a:lvl1pPr>
                  <a:lvl2pPr marL="742950" indent="-285750" eaLnBrk="0" hangingPunct="0">
                    <a:defRPr sz="1400">
                      <a:solidFill>
                        <a:srgbClr val="FF0000"/>
                      </a:solidFill>
                      <a:latin typeface="Comic Sans MS" pitchFamily="66" charset="0"/>
                    </a:defRPr>
                  </a:lvl2pPr>
                  <a:lvl3pPr marL="1143000" indent="-228600" eaLnBrk="0" hangingPunct="0">
                    <a:defRPr sz="1400">
                      <a:solidFill>
                        <a:srgbClr val="FF0000"/>
                      </a:solidFill>
                      <a:latin typeface="Comic Sans MS" pitchFamily="66" charset="0"/>
                    </a:defRPr>
                  </a:lvl3pPr>
                  <a:lvl4pPr marL="1600200" indent="-228600" eaLnBrk="0" hangingPunct="0">
                    <a:defRPr sz="1400">
                      <a:solidFill>
                        <a:srgbClr val="FF0000"/>
                      </a:solidFill>
                      <a:latin typeface="Comic Sans MS" pitchFamily="66" charset="0"/>
                    </a:defRPr>
                  </a:lvl4pPr>
                  <a:lvl5pPr marL="2057400" indent="-228600" eaLnBrk="0" hangingPunct="0">
                    <a:defRPr sz="1400">
                      <a:solidFill>
                        <a:srgbClr val="FF0000"/>
                      </a:solidFill>
                      <a:latin typeface="Comic Sans MS" pitchFamily="66" charset="0"/>
                    </a:defRPr>
                  </a:lvl5pPr>
                  <a:lvl6pPr marL="2514600" indent="-228600" eaLnBrk="0" fontAlgn="base" hangingPunct="0">
                    <a:spcBef>
                      <a:spcPct val="0"/>
                    </a:spcBef>
                    <a:spcAft>
                      <a:spcPct val="0"/>
                    </a:spcAft>
                    <a:defRPr sz="1400">
                      <a:solidFill>
                        <a:srgbClr val="FF0000"/>
                      </a:solidFill>
                      <a:latin typeface="Comic Sans MS" pitchFamily="66" charset="0"/>
                    </a:defRPr>
                  </a:lvl6pPr>
                  <a:lvl7pPr marL="2971800" indent="-228600" eaLnBrk="0" fontAlgn="base" hangingPunct="0">
                    <a:spcBef>
                      <a:spcPct val="0"/>
                    </a:spcBef>
                    <a:spcAft>
                      <a:spcPct val="0"/>
                    </a:spcAft>
                    <a:defRPr sz="1400">
                      <a:solidFill>
                        <a:srgbClr val="FF0000"/>
                      </a:solidFill>
                      <a:latin typeface="Comic Sans MS" pitchFamily="66" charset="0"/>
                    </a:defRPr>
                  </a:lvl7pPr>
                  <a:lvl8pPr marL="3429000" indent="-228600" eaLnBrk="0" fontAlgn="base" hangingPunct="0">
                    <a:spcBef>
                      <a:spcPct val="0"/>
                    </a:spcBef>
                    <a:spcAft>
                      <a:spcPct val="0"/>
                    </a:spcAft>
                    <a:defRPr sz="1400">
                      <a:solidFill>
                        <a:srgbClr val="FF0000"/>
                      </a:solidFill>
                      <a:latin typeface="Comic Sans MS" pitchFamily="66" charset="0"/>
                    </a:defRPr>
                  </a:lvl8pPr>
                  <a:lvl9pPr marL="3886200" indent="-228600" eaLnBrk="0" fontAlgn="base" hangingPunct="0">
                    <a:spcBef>
                      <a:spcPct val="0"/>
                    </a:spcBef>
                    <a:spcAft>
                      <a:spcPct val="0"/>
                    </a:spcAft>
                    <a:defRPr sz="1400">
                      <a:solidFill>
                        <a:srgbClr val="FF0000"/>
                      </a:solidFill>
                      <a:latin typeface="Comic Sans MS" pitchFamily="66" charset="0"/>
                    </a:defRPr>
                  </a:lvl9pPr>
                </a:lstStyle>
                <a:p>
                  <a:pPr eaLnBrk="1" hangingPunct="1"/>
                  <a:endParaRPr lang="en-US" altLang="en-US" sz="3200">
                    <a:solidFill>
                      <a:srgbClr val="3333CC"/>
                    </a:solidFill>
                    <a:latin typeface="Avenir Roman" panose="02000503020000020003" pitchFamily="2" charset="0"/>
                  </a:endParaRPr>
                </a:p>
              </p:txBody>
            </p:sp>
          </p:grpSp>
          <p:sp>
            <p:nvSpPr>
              <p:cNvPr id="11" name="Text Box 20">
                <a:extLst>
                  <a:ext uri="{FF2B5EF4-FFF2-40B4-BE49-F238E27FC236}">
                    <a16:creationId xmlns:a16="http://schemas.microsoft.com/office/drawing/2014/main" id="{37FF2077-F47E-C844-911D-202C1599C8F4}"/>
                  </a:ext>
                </a:extLst>
              </p:cNvPr>
              <p:cNvSpPr txBox="1">
                <a:spLocks noChangeArrowheads="1"/>
              </p:cNvSpPr>
              <p:nvPr/>
            </p:nvSpPr>
            <p:spPr bwMode="auto">
              <a:xfrm>
                <a:off x="1098876" y="1301563"/>
                <a:ext cx="2115250" cy="592114"/>
              </a:xfrm>
              <a:prstGeom prst="rect">
                <a:avLst/>
              </a:prstGeom>
              <a:solidFill>
                <a:schemeClr val="bg1"/>
              </a:solidFill>
              <a:ln w="9525">
                <a:noFill/>
                <a:miter lim="800000"/>
                <a:headEnd/>
                <a:tailEnd/>
              </a:ln>
            </p:spPr>
            <p:txBody>
              <a:bodyPr wrap="square">
                <a:spAutoFit/>
              </a:bodyPr>
              <a:lstStyle>
                <a:lvl1pPr eaLnBrk="0" hangingPunct="0">
                  <a:defRPr sz="1400">
                    <a:solidFill>
                      <a:srgbClr val="FF0000"/>
                    </a:solidFill>
                    <a:latin typeface="Comic Sans MS" pitchFamily="66" charset="0"/>
                  </a:defRPr>
                </a:lvl1pPr>
                <a:lvl2pPr eaLnBrk="0" hangingPunct="0">
                  <a:defRPr sz="1400">
                    <a:solidFill>
                      <a:srgbClr val="FF0000"/>
                    </a:solidFill>
                    <a:latin typeface="Comic Sans MS" pitchFamily="66" charset="0"/>
                  </a:defRPr>
                </a:lvl2pPr>
                <a:lvl3pPr marL="1143000" indent="-228600" eaLnBrk="0" hangingPunct="0">
                  <a:defRPr sz="1400">
                    <a:solidFill>
                      <a:srgbClr val="FF0000"/>
                    </a:solidFill>
                    <a:latin typeface="Comic Sans MS" pitchFamily="66" charset="0"/>
                  </a:defRPr>
                </a:lvl3pPr>
                <a:lvl4pPr marL="1600200" indent="-228600" eaLnBrk="0" hangingPunct="0">
                  <a:defRPr sz="1400">
                    <a:solidFill>
                      <a:srgbClr val="FF0000"/>
                    </a:solidFill>
                    <a:latin typeface="Comic Sans MS" pitchFamily="66" charset="0"/>
                  </a:defRPr>
                </a:lvl4pPr>
                <a:lvl5pPr marL="2057400" indent="-228600" eaLnBrk="0" hangingPunct="0">
                  <a:defRPr sz="1400">
                    <a:solidFill>
                      <a:srgbClr val="FF0000"/>
                    </a:solidFill>
                    <a:latin typeface="Comic Sans MS" pitchFamily="66" charset="0"/>
                  </a:defRPr>
                </a:lvl5pPr>
                <a:lvl6pPr marL="2514600" indent="-228600" eaLnBrk="0" fontAlgn="base" hangingPunct="0">
                  <a:spcBef>
                    <a:spcPct val="0"/>
                  </a:spcBef>
                  <a:spcAft>
                    <a:spcPct val="0"/>
                  </a:spcAft>
                  <a:defRPr sz="1400">
                    <a:solidFill>
                      <a:srgbClr val="FF0000"/>
                    </a:solidFill>
                    <a:latin typeface="Comic Sans MS" pitchFamily="66" charset="0"/>
                  </a:defRPr>
                </a:lvl6pPr>
                <a:lvl7pPr marL="2971800" indent="-228600" eaLnBrk="0" fontAlgn="base" hangingPunct="0">
                  <a:spcBef>
                    <a:spcPct val="0"/>
                  </a:spcBef>
                  <a:spcAft>
                    <a:spcPct val="0"/>
                  </a:spcAft>
                  <a:defRPr sz="1400">
                    <a:solidFill>
                      <a:srgbClr val="FF0000"/>
                    </a:solidFill>
                    <a:latin typeface="Comic Sans MS" pitchFamily="66" charset="0"/>
                  </a:defRPr>
                </a:lvl7pPr>
                <a:lvl8pPr marL="3429000" indent="-228600" eaLnBrk="0" fontAlgn="base" hangingPunct="0">
                  <a:spcBef>
                    <a:spcPct val="0"/>
                  </a:spcBef>
                  <a:spcAft>
                    <a:spcPct val="0"/>
                  </a:spcAft>
                  <a:defRPr sz="1400">
                    <a:solidFill>
                      <a:srgbClr val="FF0000"/>
                    </a:solidFill>
                    <a:latin typeface="Comic Sans MS" pitchFamily="66" charset="0"/>
                  </a:defRPr>
                </a:lvl8pPr>
                <a:lvl9pPr marL="3886200" indent="-228600" eaLnBrk="0" fontAlgn="base" hangingPunct="0">
                  <a:spcBef>
                    <a:spcPct val="0"/>
                  </a:spcBef>
                  <a:spcAft>
                    <a:spcPct val="0"/>
                  </a:spcAft>
                  <a:defRPr sz="1400">
                    <a:solidFill>
                      <a:srgbClr val="FF0000"/>
                    </a:solidFill>
                    <a:latin typeface="Comic Sans MS" pitchFamily="66" charset="0"/>
                  </a:defRPr>
                </a:lvl9pPr>
              </a:lstStyle>
              <a:p>
                <a:pPr eaLnBrk="1" hangingPunct="1"/>
                <a:r>
                  <a:rPr lang="en-US" altLang="en-US" sz="1100" dirty="0">
                    <a:latin typeface="Avenir Roman" panose="02000503020000020003" pitchFamily="2" charset="0"/>
                    <a:cs typeface="Arial"/>
                  </a:rPr>
                  <a:t>SLAC: First </a:t>
                </a:r>
                <a:r>
                  <a:rPr lang="en-US" altLang="en-US" sz="1100" dirty="0" err="1">
                    <a:latin typeface="Avenir Roman" panose="02000503020000020003" pitchFamily="2" charset="0"/>
                    <a:cs typeface="Arial"/>
                  </a:rPr>
                  <a:t>GaAs</a:t>
                </a:r>
                <a:r>
                  <a:rPr lang="en-US" altLang="en-US" sz="1100" dirty="0">
                    <a:latin typeface="Avenir Roman" panose="02000503020000020003" pitchFamily="2" charset="0"/>
                    <a:cs typeface="Arial"/>
                  </a:rPr>
                  <a:t> </a:t>
                </a:r>
                <a:r>
                  <a:rPr lang="en-US" altLang="en-US" sz="1100" dirty="0" err="1">
                    <a:latin typeface="Avenir Roman" panose="02000503020000020003" pitchFamily="2" charset="0"/>
                    <a:cs typeface="Arial"/>
                  </a:rPr>
                  <a:t>photogun</a:t>
                </a:r>
                <a:endParaRPr lang="en-US" altLang="en-US" sz="1100" dirty="0">
                  <a:latin typeface="Avenir Roman" panose="02000503020000020003" pitchFamily="2" charset="0"/>
                  <a:cs typeface="Arial"/>
                </a:endParaRPr>
              </a:p>
              <a:p>
                <a:pPr eaLnBrk="1" hangingPunct="1"/>
                <a:r>
                  <a:rPr lang="en-US" altLang="en-US" sz="1100" dirty="0">
                    <a:solidFill>
                      <a:srgbClr val="003399"/>
                    </a:solidFill>
                    <a:latin typeface="Avenir Roman" panose="02000503020000020003" pitchFamily="2" charset="0"/>
                    <a:cs typeface="Arial"/>
                  </a:rPr>
                  <a:t>JLAB: Low-P Bulk </a:t>
                </a:r>
                <a:r>
                  <a:rPr lang="en-US" altLang="en-US" sz="1100" dirty="0" err="1">
                    <a:solidFill>
                      <a:srgbClr val="003399"/>
                    </a:solidFill>
                    <a:latin typeface="Avenir Roman" panose="02000503020000020003" pitchFamily="2" charset="0"/>
                    <a:cs typeface="Arial"/>
                  </a:rPr>
                  <a:t>GaAs</a:t>
                </a:r>
                <a:endParaRPr lang="en-US" altLang="en-US" sz="1100" dirty="0">
                  <a:solidFill>
                    <a:srgbClr val="003399"/>
                  </a:solidFill>
                  <a:latin typeface="Avenir Roman" panose="02000503020000020003" pitchFamily="2" charset="0"/>
                  <a:cs typeface="Arial"/>
                </a:endParaRPr>
              </a:p>
              <a:p>
                <a:pPr eaLnBrk="1" hangingPunct="1"/>
                <a:r>
                  <a:rPr lang="en-US" altLang="en-US" sz="1100" dirty="0">
                    <a:solidFill>
                      <a:srgbClr val="00B050"/>
                    </a:solidFill>
                    <a:latin typeface="Avenir Roman" panose="02000503020000020003" pitchFamily="2" charset="0"/>
                    <a:cs typeface="Arial"/>
                  </a:rPr>
                  <a:t>JLAB: High-P </a:t>
                </a:r>
                <a:r>
                  <a:rPr lang="en-US" altLang="en-US" sz="1100" dirty="0" err="1">
                    <a:solidFill>
                      <a:srgbClr val="00B050"/>
                    </a:solidFill>
                    <a:latin typeface="Avenir Roman" panose="02000503020000020003" pitchFamily="2" charset="0"/>
                    <a:cs typeface="Arial"/>
                  </a:rPr>
                  <a:t>GaAs</a:t>
                </a:r>
                <a:r>
                  <a:rPr lang="en-US" altLang="en-US" sz="1100" dirty="0">
                    <a:solidFill>
                      <a:srgbClr val="00B050"/>
                    </a:solidFill>
                    <a:latin typeface="Avenir Roman" panose="02000503020000020003" pitchFamily="2" charset="0"/>
                    <a:cs typeface="Arial"/>
                  </a:rPr>
                  <a:t>/</a:t>
                </a:r>
                <a:r>
                  <a:rPr lang="en-US" altLang="en-US" sz="1100" dirty="0" err="1">
                    <a:solidFill>
                      <a:srgbClr val="00B050"/>
                    </a:solidFill>
                    <a:latin typeface="Avenir Roman" panose="02000503020000020003" pitchFamily="2" charset="0"/>
                    <a:cs typeface="Arial"/>
                  </a:rPr>
                  <a:t>GaAsP</a:t>
                </a:r>
                <a:endParaRPr lang="en-US" altLang="en-US" sz="1100" dirty="0">
                  <a:solidFill>
                    <a:srgbClr val="00B050"/>
                  </a:solidFill>
                  <a:latin typeface="Avenir Roman" panose="02000503020000020003" pitchFamily="2" charset="0"/>
                  <a:cs typeface="Arial"/>
                </a:endParaRPr>
              </a:p>
            </p:txBody>
          </p:sp>
        </p:grpSp>
        <p:sp>
          <p:nvSpPr>
            <p:cNvPr id="3" name="Oval 2">
              <a:extLst>
                <a:ext uri="{FF2B5EF4-FFF2-40B4-BE49-F238E27FC236}">
                  <a16:creationId xmlns:a16="http://schemas.microsoft.com/office/drawing/2014/main" id="{72B80E1A-824A-4248-861A-ABCEB28C0CC2}"/>
                </a:ext>
              </a:extLst>
            </p:cNvPr>
            <p:cNvSpPr/>
            <p:nvPr/>
          </p:nvSpPr>
          <p:spPr bwMode="auto">
            <a:xfrm>
              <a:off x="7367280" y="1972522"/>
              <a:ext cx="102441" cy="108284"/>
            </a:xfrm>
            <a:prstGeom prst="ellipse">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21" name="Oval 20">
              <a:extLst>
                <a:ext uri="{FF2B5EF4-FFF2-40B4-BE49-F238E27FC236}">
                  <a16:creationId xmlns:a16="http://schemas.microsoft.com/office/drawing/2014/main" id="{447D8828-D2D8-2C45-8CE7-EAF4A3DDCE6E}"/>
                </a:ext>
              </a:extLst>
            </p:cNvPr>
            <p:cNvSpPr/>
            <p:nvPr/>
          </p:nvSpPr>
          <p:spPr bwMode="auto">
            <a:xfrm>
              <a:off x="7134429" y="2294049"/>
              <a:ext cx="102441" cy="108284"/>
            </a:xfrm>
            <a:prstGeom prst="ellipse">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grpSp>
      <p:sp>
        <p:nvSpPr>
          <p:cNvPr id="43" name="Oval 42">
            <a:extLst>
              <a:ext uri="{FF2B5EF4-FFF2-40B4-BE49-F238E27FC236}">
                <a16:creationId xmlns:a16="http://schemas.microsoft.com/office/drawing/2014/main" id="{B483EA64-8254-C94D-87C3-D4A6E70B8AC9}"/>
              </a:ext>
            </a:extLst>
          </p:cNvPr>
          <p:cNvSpPr/>
          <p:nvPr/>
        </p:nvSpPr>
        <p:spPr bwMode="auto">
          <a:xfrm>
            <a:off x="3235713" y="1884288"/>
            <a:ext cx="102441" cy="108284"/>
          </a:xfrm>
          <a:prstGeom prst="ellipse">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grpSp>
        <p:nvGrpSpPr>
          <p:cNvPr id="4" name="Group 3">
            <a:extLst>
              <a:ext uri="{FF2B5EF4-FFF2-40B4-BE49-F238E27FC236}">
                <a16:creationId xmlns:a16="http://schemas.microsoft.com/office/drawing/2014/main" id="{790647C6-B119-4C48-BAE9-D1D63F7E7FBD}"/>
              </a:ext>
            </a:extLst>
          </p:cNvPr>
          <p:cNvGrpSpPr/>
          <p:nvPr/>
        </p:nvGrpSpPr>
        <p:grpSpPr>
          <a:xfrm>
            <a:off x="3368006" y="845201"/>
            <a:ext cx="5787070" cy="3525389"/>
            <a:chOff x="3368006" y="845201"/>
            <a:chExt cx="5787070" cy="3525389"/>
          </a:xfrm>
        </p:grpSpPr>
        <p:grpSp>
          <p:nvGrpSpPr>
            <p:cNvPr id="68" name="Group 67">
              <a:extLst>
                <a:ext uri="{FF2B5EF4-FFF2-40B4-BE49-F238E27FC236}">
                  <a16:creationId xmlns:a16="http://schemas.microsoft.com/office/drawing/2014/main" id="{BE61363C-5AD5-514E-BB34-AA67FE5850E6}"/>
                </a:ext>
              </a:extLst>
            </p:cNvPr>
            <p:cNvGrpSpPr/>
            <p:nvPr/>
          </p:nvGrpSpPr>
          <p:grpSpPr>
            <a:xfrm>
              <a:off x="3368006" y="1095911"/>
              <a:ext cx="5092053" cy="3274679"/>
              <a:chOff x="2737206" y="943316"/>
              <a:chExt cx="5092053" cy="3274679"/>
            </a:xfrm>
          </p:grpSpPr>
          <p:pic>
            <p:nvPicPr>
              <p:cNvPr id="55" name="Picture 54">
                <a:extLst>
                  <a:ext uri="{FF2B5EF4-FFF2-40B4-BE49-F238E27FC236}">
                    <a16:creationId xmlns:a16="http://schemas.microsoft.com/office/drawing/2014/main" id="{6F651340-3BEB-D141-A600-115C26EB63EA}"/>
                  </a:ext>
                </a:extLst>
              </p:cNvPr>
              <p:cNvPicPr>
                <a:picLocks noChangeAspect="1"/>
              </p:cNvPicPr>
              <p:nvPr/>
            </p:nvPicPr>
            <p:blipFill>
              <a:blip r:embed="rId5"/>
              <a:stretch>
                <a:fillRect/>
              </a:stretch>
            </p:blipFill>
            <p:spPr>
              <a:xfrm>
                <a:off x="5275192" y="943316"/>
                <a:ext cx="2554067" cy="3274679"/>
              </a:xfrm>
              <a:prstGeom prst="rect">
                <a:avLst/>
              </a:prstGeom>
              <a:ln>
                <a:noFill/>
              </a:ln>
            </p:spPr>
          </p:pic>
          <p:sp>
            <p:nvSpPr>
              <p:cNvPr id="60" name="TextBox 59">
                <a:extLst>
                  <a:ext uri="{FF2B5EF4-FFF2-40B4-BE49-F238E27FC236}">
                    <a16:creationId xmlns:a16="http://schemas.microsoft.com/office/drawing/2014/main" id="{03DC2B0A-E14B-F34B-B507-106885F81228}"/>
                  </a:ext>
                </a:extLst>
              </p:cNvPr>
              <p:cNvSpPr txBox="1"/>
              <p:nvPr/>
            </p:nvSpPr>
            <p:spPr>
              <a:xfrm>
                <a:off x="2737206" y="1335680"/>
                <a:ext cx="333746" cy="461665"/>
              </a:xfrm>
              <a:prstGeom prst="rect">
                <a:avLst/>
              </a:prstGeom>
              <a:noFill/>
            </p:spPr>
            <p:txBody>
              <a:bodyPr wrap="none" rtlCol="0">
                <a:spAutoFit/>
              </a:bodyPr>
              <a:lstStyle/>
              <a:p>
                <a:r>
                  <a:rPr lang="en-US" sz="2400" dirty="0">
                    <a:latin typeface="Avenir Roman" panose="02000503020000020003" pitchFamily="2" charset="0"/>
                  </a:rPr>
                  <a:t>?</a:t>
                </a:r>
              </a:p>
            </p:txBody>
          </p:sp>
          <p:cxnSp>
            <p:nvCxnSpPr>
              <p:cNvPr id="62" name="Straight Arrow Connector 61">
                <a:extLst>
                  <a:ext uri="{FF2B5EF4-FFF2-40B4-BE49-F238E27FC236}">
                    <a16:creationId xmlns:a16="http://schemas.microsoft.com/office/drawing/2014/main" id="{EDDB7EE3-E660-284E-8891-764A04BB5A1F}"/>
                  </a:ext>
                </a:extLst>
              </p:cNvPr>
              <p:cNvCxnSpPr>
                <a:cxnSpLocks/>
                <a:endCxn id="60" idx="3"/>
              </p:cNvCxnSpPr>
              <p:nvPr/>
            </p:nvCxnSpPr>
            <p:spPr bwMode="auto">
              <a:xfrm flipH="1" flipV="1">
                <a:off x="3070952" y="1566513"/>
                <a:ext cx="2204242" cy="348994"/>
              </a:xfrm>
              <a:prstGeom prst="straightConnector1">
                <a:avLst/>
              </a:prstGeom>
              <a:solidFill>
                <a:schemeClr val="accent1"/>
              </a:solidFill>
              <a:ln w="22225" cap="flat" cmpd="sng" algn="ctr">
                <a:solidFill>
                  <a:schemeClr val="tx1"/>
                </a:solidFill>
                <a:prstDash val="solid"/>
                <a:round/>
                <a:headEnd type="none" w="med" len="med"/>
                <a:tailEnd type="triangle"/>
              </a:ln>
              <a:effectLst/>
            </p:spPr>
          </p:cxnSp>
        </p:grpSp>
        <p:sp>
          <p:nvSpPr>
            <p:cNvPr id="2" name="Rectangle 1">
              <a:extLst>
                <a:ext uri="{FF2B5EF4-FFF2-40B4-BE49-F238E27FC236}">
                  <a16:creationId xmlns:a16="http://schemas.microsoft.com/office/drawing/2014/main" id="{6EDB3FBF-DC65-594D-85E8-AD2C30C248FE}"/>
                </a:ext>
              </a:extLst>
            </p:cNvPr>
            <p:cNvSpPr/>
            <p:nvPr/>
          </p:nvSpPr>
          <p:spPr>
            <a:xfrm>
              <a:off x="5030742" y="845201"/>
              <a:ext cx="4124334" cy="307777"/>
            </a:xfrm>
            <a:prstGeom prst="rect">
              <a:avLst/>
            </a:prstGeom>
          </p:spPr>
          <p:txBody>
            <a:bodyPr wrap="none">
              <a:spAutoFit/>
            </a:bodyPr>
            <a:lstStyle/>
            <a:p>
              <a:r>
                <a:rPr lang="en-US" sz="1400" dirty="0">
                  <a:solidFill>
                    <a:srgbClr val="252525"/>
                  </a:solidFill>
                  <a:latin typeface="Arial" panose="020B0604020202020204" pitchFamily="34" charset="0"/>
                </a:rPr>
                <a:t>W. Liu et al., Appl. Phys. Lett. </a:t>
              </a:r>
              <a:r>
                <a:rPr lang="en-US" sz="1400" b="1" dirty="0">
                  <a:solidFill>
                    <a:srgbClr val="252525"/>
                  </a:solidFill>
                  <a:latin typeface="Arial" panose="020B0604020202020204" pitchFamily="34" charset="0"/>
                </a:rPr>
                <a:t>109</a:t>
              </a:r>
              <a:r>
                <a:rPr lang="en-US" sz="1400" dirty="0">
                  <a:solidFill>
                    <a:srgbClr val="252525"/>
                  </a:solidFill>
                  <a:latin typeface="Arial" panose="020B0604020202020204" pitchFamily="34" charset="0"/>
                </a:rPr>
                <a:t>, 252104 (2016)</a:t>
              </a:r>
              <a:endParaRPr lang="en-US" sz="1400" dirty="0"/>
            </a:p>
          </p:txBody>
        </p:sp>
      </p:grpSp>
      <p:grpSp>
        <p:nvGrpSpPr>
          <p:cNvPr id="14" name="Group 13">
            <a:extLst>
              <a:ext uri="{FF2B5EF4-FFF2-40B4-BE49-F238E27FC236}">
                <a16:creationId xmlns:a16="http://schemas.microsoft.com/office/drawing/2014/main" id="{4490EBA9-5BDF-734D-871C-2C674E7A35D9}"/>
              </a:ext>
            </a:extLst>
          </p:cNvPr>
          <p:cNvGrpSpPr/>
          <p:nvPr/>
        </p:nvGrpSpPr>
        <p:grpSpPr>
          <a:xfrm>
            <a:off x="863600" y="1920858"/>
            <a:ext cx="7416800" cy="4483900"/>
            <a:chOff x="863600" y="1920858"/>
            <a:chExt cx="7416800" cy="4483900"/>
          </a:xfrm>
        </p:grpSpPr>
        <p:grpSp>
          <p:nvGrpSpPr>
            <p:cNvPr id="59" name="Group 58">
              <a:extLst>
                <a:ext uri="{FF2B5EF4-FFF2-40B4-BE49-F238E27FC236}">
                  <a16:creationId xmlns:a16="http://schemas.microsoft.com/office/drawing/2014/main" id="{502973C8-7FD9-8F42-B731-DE468471605C}"/>
                </a:ext>
              </a:extLst>
            </p:cNvPr>
            <p:cNvGrpSpPr/>
            <p:nvPr/>
          </p:nvGrpSpPr>
          <p:grpSpPr>
            <a:xfrm>
              <a:off x="2554158" y="1920858"/>
              <a:ext cx="1893129" cy="2441775"/>
              <a:chOff x="2559402" y="1928815"/>
              <a:chExt cx="1893129" cy="2441775"/>
            </a:xfrm>
          </p:grpSpPr>
          <p:cxnSp>
            <p:nvCxnSpPr>
              <p:cNvPr id="25" name="Straight Arrow Connector 24">
                <a:extLst>
                  <a:ext uri="{FF2B5EF4-FFF2-40B4-BE49-F238E27FC236}">
                    <a16:creationId xmlns:a16="http://schemas.microsoft.com/office/drawing/2014/main" id="{E5DC416D-AFBC-734F-934C-583A86F97097}"/>
                  </a:ext>
                </a:extLst>
              </p:cNvPr>
              <p:cNvCxnSpPr>
                <a:cxnSpLocks/>
              </p:cNvCxnSpPr>
              <p:nvPr/>
            </p:nvCxnSpPr>
            <p:spPr bwMode="auto">
              <a:xfrm>
                <a:off x="3235713" y="2282017"/>
                <a:ext cx="1216818" cy="2088573"/>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sp>
            <p:nvSpPr>
              <p:cNvPr id="57" name="Oval 56">
                <a:extLst>
                  <a:ext uri="{FF2B5EF4-FFF2-40B4-BE49-F238E27FC236}">
                    <a16:creationId xmlns:a16="http://schemas.microsoft.com/office/drawing/2014/main" id="{93FA177C-9B6A-C94C-BC93-6D385F759CA6}"/>
                  </a:ext>
                </a:extLst>
              </p:cNvPr>
              <p:cNvSpPr/>
              <p:nvPr/>
            </p:nvSpPr>
            <p:spPr bwMode="auto">
              <a:xfrm rot="19581199">
                <a:off x="2559402" y="1928815"/>
                <a:ext cx="974623" cy="416744"/>
              </a:xfrm>
              <a:prstGeom prst="ellipse">
                <a:avLst/>
              </a:prstGeom>
              <a:no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grpSp>
        <p:pic>
          <p:nvPicPr>
            <p:cNvPr id="6" name="Picture 5">
              <a:extLst>
                <a:ext uri="{FF2B5EF4-FFF2-40B4-BE49-F238E27FC236}">
                  <a16:creationId xmlns:a16="http://schemas.microsoft.com/office/drawing/2014/main" id="{845CC3BE-8838-FF40-97A5-69EB840BB497}"/>
                </a:ext>
              </a:extLst>
            </p:cNvPr>
            <p:cNvPicPr>
              <a:picLocks noChangeAspect="1"/>
            </p:cNvPicPr>
            <p:nvPr/>
          </p:nvPicPr>
          <p:blipFill>
            <a:blip r:embed="rId6"/>
            <a:stretch>
              <a:fillRect/>
            </a:stretch>
          </p:blipFill>
          <p:spPr>
            <a:xfrm>
              <a:off x="863600" y="4182258"/>
              <a:ext cx="7416800" cy="2222500"/>
            </a:xfrm>
            <a:prstGeom prst="rect">
              <a:avLst/>
            </a:prstGeom>
          </p:spPr>
        </p:pic>
      </p:grpSp>
    </p:spTree>
    <p:extLst>
      <p:ext uri="{BB962C8B-B14F-4D97-AF65-F5344CB8AC3E}">
        <p14:creationId xmlns:p14="http://schemas.microsoft.com/office/powerpoint/2010/main" val="1823838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80EEA-4046-5248-8275-9DF7E8CD2938}"/>
              </a:ext>
            </a:extLst>
          </p:cNvPr>
          <p:cNvSpPr txBox="1">
            <a:spLocks/>
          </p:cNvSpPr>
          <p:nvPr/>
        </p:nvSpPr>
        <p:spPr>
          <a:xfrm>
            <a:off x="0" y="-12700"/>
            <a:ext cx="9144000" cy="760397"/>
          </a:xfrm>
          <a:prstGeom prst="rect">
            <a:avLst/>
          </a:prstGeom>
        </p:spPr>
        <p:txBody>
          <a:bodyPr>
            <a:normAutofit/>
          </a:bodyPr>
          <a:lstStyle>
            <a:lvl1pPr algn="ctr" rtl="0" eaLnBrk="1" fontAlgn="base" hangingPunct="1">
              <a:spcBef>
                <a:spcPct val="0"/>
              </a:spcBef>
              <a:spcAft>
                <a:spcPct val="0"/>
              </a:spcAft>
              <a:defRPr sz="3200" b="1">
                <a:solidFill>
                  <a:schemeClr val="tx2"/>
                </a:solidFill>
                <a:latin typeface="Arial" pitchFamily="34" charset="0"/>
                <a:ea typeface="+mj-ea"/>
                <a:cs typeface="Arial" pitchFamily="34" charset="0"/>
              </a:defRPr>
            </a:lvl1pPr>
            <a:lvl2pPr algn="ctr" rtl="0" eaLnBrk="1" fontAlgn="base" hangingPunct="1">
              <a:spcBef>
                <a:spcPct val="0"/>
              </a:spcBef>
              <a:spcAft>
                <a:spcPct val="0"/>
              </a:spcAft>
              <a:defRPr sz="3600" b="1">
                <a:solidFill>
                  <a:schemeClr val="tx2"/>
                </a:solidFill>
                <a:latin typeface="Times" pitchFamily="18" charset="0"/>
              </a:defRPr>
            </a:lvl2pPr>
            <a:lvl3pPr algn="ctr" rtl="0" eaLnBrk="1" fontAlgn="base" hangingPunct="1">
              <a:spcBef>
                <a:spcPct val="0"/>
              </a:spcBef>
              <a:spcAft>
                <a:spcPct val="0"/>
              </a:spcAft>
              <a:defRPr sz="3600" b="1">
                <a:solidFill>
                  <a:schemeClr val="tx2"/>
                </a:solidFill>
                <a:latin typeface="Times" pitchFamily="18" charset="0"/>
              </a:defRPr>
            </a:lvl3pPr>
            <a:lvl4pPr algn="ctr" rtl="0" eaLnBrk="1" fontAlgn="base" hangingPunct="1">
              <a:spcBef>
                <a:spcPct val="0"/>
              </a:spcBef>
              <a:spcAft>
                <a:spcPct val="0"/>
              </a:spcAft>
              <a:defRPr sz="3600" b="1">
                <a:solidFill>
                  <a:schemeClr val="tx2"/>
                </a:solidFill>
                <a:latin typeface="Times" pitchFamily="18" charset="0"/>
              </a:defRPr>
            </a:lvl4pPr>
            <a:lvl5pPr algn="ctr" rtl="0" eaLnBrk="1" fontAlgn="base" hangingPunct="1">
              <a:spcBef>
                <a:spcPct val="0"/>
              </a:spcBef>
              <a:spcAft>
                <a:spcPct val="0"/>
              </a:spcAft>
              <a:defRPr sz="3600" b="1">
                <a:solidFill>
                  <a:schemeClr val="tx2"/>
                </a:solidFill>
                <a:latin typeface="Times" pitchFamily="18" charset="0"/>
              </a:defRPr>
            </a:lvl5pPr>
            <a:lvl6pPr marL="457200" algn="ctr" rtl="0" eaLnBrk="1" fontAlgn="base" hangingPunct="1">
              <a:spcBef>
                <a:spcPct val="0"/>
              </a:spcBef>
              <a:spcAft>
                <a:spcPct val="0"/>
              </a:spcAft>
              <a:defRPr sz="3600" b="1">
                <a:solidFill>
                  <a:schemeClr val="tx2"/>
                </a:solidFill>
                <a:latin typeface="Times" pitchFamily="18" charset="0"/>
              </a:defRPr>
            </a:lvl6pPr>
            <a:lvl7pPr marL="914400" algn="ctr" rtl="0" eaLnBrk="1" fontAlgn="base" hangingPunct="1">
              <a:spcBef>
                <a:spcPct val="0"/>
              </a:spcBef>
              <a:spcAft>
                <a:spcPct val="0"/>
              </a:spcAft>
              <a:defRPr sz="3600" b="1">
                <a:solidFill>
                  <a:schemeClr val="tx2"/>
                </a:solidFill>
                <a:latin typeface="Times" pitchFamily="18" charset="0"/>
              </a:defRPr>
            </a:lvl7pPr>
            <a:lvl8pPr marL="1371600" algn="ctr" rtl="0" eaLnBrk="1" fontAlgn="base" hangingPunct="1">
              <a:spcBef>
                <a:spcPct val="0"/>
              </a:spcBef>
              <a:spcAft>
                <a:spcPct val="0"/>
              </a:spcAft>
              <a:defRPr sz="3600" b="1">
                <a:solidFill>
                  <a:schemeClr val="tx2"/>
                </a:solidFill>
                <a:latin typeface="Times" pitchFamily="18" charset="0"/>
              </a:defRPr>
            </a:lvl8pPr>
            <a:lvl9pPr marL="1828800" algn="ctr" rtl="0" eaLnBrk="1" fontAlgn="base" hangingPunct="1">
              <a:spcBef>
                <a:spcPct val="0"/>
              </a:spcBef>
              <a:spcAft>
                <a:spcPct val="0"/>
              </a:spcAft>
              <a:defRPr sz="3600" b="1">
                <a:solidFill>
                  <a:schemeClr val="tx2"/>
                </a:solidFill>
                <a:latin typeface="Times" pitchFamily="18" charset="0"/>
              </a:defRPr>
            </a:lvl9pPr>
          </a:lstStyle>
          <a:p>
            <a:pPr defTabSz="914400"/>
            <a:r>
              <a:rPr lang="en-US" b="0" kern="0" dirty="0">
                <a:latin typeface="Minion Pro"/>
              </a:rPr>
              <a:t>Source Operation using GaAs/</a:t>
            </a:r>
            <a:r>
              <a:rPr lang="en-US" b="0" kern="0" dirty="0" err="1">
                <a:latin typeface="Minion Pro"/>
              </a:rPr>
              <a:t>GaAsP</a:t>
            </a:r>
            <a:r>
              <a:rPr lang="en-US" b="0" kern="0" dirty="0">
                <a:latin typeface="Minion Pro"/>
              </a:rPr>
              <a:t> &gt;1 mA</a:t>
            </a:r>
          </a:p>
        </p:txBody>
      </p:sp>
      <p:sp>
        <p:nvSpPr>
          <p:cNvPr id="3" name="Rectangle 2">
            <a:extLst>
              <a:ext uri="{FF2B5EF4-FFF2-40B4-BE49-F238E27FC236}">
                <a16:creationId xmlns:a16="http://schemas.microsoft.com/office/drawing/2014/main" id="{B1337A0A-A854-7844-948D-84205FEC5E68}"/>
              </a:ext>
            </a:extLst>
          </p:cNvPr>
          <p:cNvSpPr/>
          <p:nvPr/>
        </p:nvSpPr>
        <p:spPr>
          <a:xfrm>
            <a:off x="3633537" y="1102445"/>
            <a:ext cx="5510463" cy="2246769"/>
          </a:xfrm>
          <a:prstGeom prst="rect">
            <a:avLst/>
          </a:prstGeom>
        </p:spPr>
        <p:txBody>
          <a:bodyPr wrap="square">
            <a:spAutoFit/>
          </a:bodyPr>
          <a:lstStyle/>
          <a:p>
            <a:pPr marL="228600" lvl="1" indent="-228600">
              <a:buFont typeface="Arial" panose="020B0604020202020204" pitchFamily="34" charset="0"/>
              <a:buChar char="•"/>
            </a:pPr>
            <a:r>
              <a:rPr lang="en-US" sz="2000" dirty="0">
                <a:latin typeface="Century Gothic" charset="0"/>
                <a:ea typeface="Century Gothic" charset="0"/>
                <a:cs typeface="Century Gothic" charset="0"/>
              </a:rPr>
              <a:t>A electron source operating at </a:t>
            </a:r>
            <a:r>
              <a:rPr lang="en-US" sz="2000" i="1" dirty="0">
                <a:latin typeface="Century Gothic" charset="0"/>
                <a:ea typeface="Century Gothic" charset="0"/>
                <a:cs typeface="Century Gothic" charset="0"/>
              </a:rPr>
              <a:t>1 mA for one week produces 605 C</a:t>
            </a:r>
            <a:r>
              <a:rPr lang="en-US" sz="2000" dirty="0">
                <a:latin typeface="Century Gothic" charset="0"/>
                <a:ea typeface="Century Gothic" charset="0"/>
                <a:cs typeface="Century Gothic" charset="0"/>
              </a:rPr>
              <a:t>.</a:t>
            </a:r>
          </a:p>
          <a:p>
            <a:pPr marL="228600" lvl="1" indent="-228600">
              <a:buFont typeface="Arial" panose="020B0604020202020204" pitchFamily="34" charset="0"/>
              <a:buChar char="•"/>
            </a:pPr>
            <a:endParaRPr lang="en-US" sz="2000" dirty="0">
              <a:latin typeface="Century Gothic" charset="0"/>
              <a:ea typeface="Century Gothic" charset="0"/>
              <a:cs typeface="Century Gothic" charset="0"/>
            </a:endParaRPr>
          </a:p>
          <a:p>
            <a:pPr marL="228600" lvl="1" indent="-228600">
              <a:buFont typeface="Arial" panose="020B0604020202020204" pitchFamily="34" charset="0"/>
              <a:buChar char="•"/>
            </a:pPr>
            <a:r>
              <a:rPr lang="en-US" sz="2000" dirty="0">
                <a:latin typeface="Century Gothic" charset="0"/>
                <a:ea typeface="Century Gothic" charset="0"/>
                <a:cs typeface="Century Gothic" charset="0"/>
              </a:rPr>
              <a:t>Recent tests demonstrate photocathode </a:t>
            </a:r>
            <a:r>
              <a:rPr lang="en-US" sz="2000" b="1" dirty="0">
                <a:latin typeface="Century Gothic" charset="0"/>
                <a:ea typeface="Century Gothic" charset="0"/>
                <a:cs typeface="Century Gothic" charset="0"/>
              </a:rPr>
              <a:t>charge lifetimes 300-450 C for beam intensities &gt; 1 mA.</a:t>
            </a:r>
          </a:p>
          <a:p>
            <a:pPr marL="228600" lvl="1" indent="-228600">
              <a:buFont typeface="Arial" panose="020B0604020202020204" pitchFamily="34" charset="0"/>
              <a:buChar char="•"/>
            </a:pPr>
            <a:endParaRPr lang="en-US" sz="2000" dirty="0">
              <a:latin typeface="Century Gothic" charset="0"/>
              <a:ea typeface="Century Gothic" charset="0"/>
              <a:cs typeface="Century Gothic" charset="0"/>
            </a:endParaRPr>
          </a:p>
        </p:txBody>
      </p:sp>
      <p:pic>
        <p:nvPicPr>
          <p:cNvPr id="5" name="Picture 4">
            <a:extLst>
              <a:ext uri="{FF2B5EF4-FFF2-40B4-BE49-F238E27FC236}">
                <a16:creationId xmlns:a16="http://schemas.microsoft.com/office/drawing/2014/main" id="{46D349C4-E0AA-5647-90BB-361800CAE346}"/>
              </a:ext>
            </a:extLst>
          </p:cNvPr>
          <p:cNvPicPr>
            <a:picLocks noChangeAspect="1"/>
          </p:cNvPicPr>
          <p:nvPr/>
        </p:nvPicPr>
        <p:blipFill rotWithShape="1">
          <a:blip r:embed="rId2">
            <a:extLst>
              <a:ext uri="{28A0092B-C50C-407E-A947-70E740481C1C}">
                <a14:useLocalDpi xmlns:a14="http://schemas.microsoft.com/office/drawing/2010/main" val="0"/>
              </a:ext>
            </a:extLst>
          </a:blip>
          <a:srcRect t="8902" r="18805" b="252"/>
          <a:stretch/>
        </p:blipFill>
        <p:spPr>
          <a:xfrm>
            <a:off x="180475" y="950468"/>
            <a:ext cx="3368841" cy="2826916"/>
          </a:xfrm>
          <a:prstGeom prst="rect">
            <a:avLst/>
          </a:prstGeom>
        </p:spPr>
      </p:pic>
      <p:pic>
        <p:nvPicPr>
          <p:cNvPr id="4" name="Picture 2" descr="C:\Users\poelker\AppData\Local\Temp\life_v_area_1000_1500_expFit.jpeg">
            <a:extLst>
              <a:ext uri="{FF2B5EF4-FFF2-40B4-BE49-F238E27FC236}">
                <a16:creationId xmlns:a16="http://schemas.microsoft.com/office/drawing/2014/main" id="{EEF02951-E6C9-D14F-8E76-7E242BFB72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4717" y="3501190"/>
            <a:ext cx="6523557" cy="2890116"/>
          </a:xfrm>
          <a:prstGeom prst="rect">
            <a:avLst/>
          </a:prstGeom>
          <a:solidFill>
            <a:schemeClr val="bg1"/>
          </a:solidFill>
          <a:extLst/>
        </p:spPr>
      </p:pic>
      <p:cxnSp>
        <p:nvCxnSpPr>
          <p:cNvPr id="8" name="Straight Connector 7">
            <a:extLst>
              <a:ext uri="{FF2B5EF4-FFF2-40B4-BE49-F238E27FC236}">
                <a16:creationId xmlns:a16="http://schemas.microsoft.com/office/drawing/2014/main" id="{E073D617-9A5A-7849-A072-CDC70E78A7D7}"/>
              </a:ext>
            </a:extLst>
          </p:cNvPr>
          <p:cNvCxnSpPr/>
          <p:nvPr/>
        </p:nvCxnSpPr>
        <p:spPr bwMode="auto">
          <a:xfrm flipV="1">
            <a:off x="2899611" y="3657600"/>
            <a:ext cx="3850105" cy="2526632"/>
          </a:xfrm>
          <a:prstGeom prst="line">
            <a:avLst/>
          </a:prstGeom>
          <a:solidFill>
            <a:schemeClr val="accent1"/>
          </a:solidFill>
          <a:ln w="9525" cap="flat" cmpd="sng" algn="ctr">
            <a:solidFill>
              <a:srgbClr val="00B050"/>
            </a:solidFill>
            <a:prstDash val="dash"/>
            <a:round/>
            <a:headEnd type="none" w="med" len="med"/>
            <a:tailEnd type="none" w="med" len="med"/>
          </a:ln>
          <a:effectLst/>
        </p:spPr>
      </p:cxnSp>
    </p:spTree>
    <p:extLst>
      <p:ext uri="{BB962C8B-B14F-4D97-AF65-F5344CB8AC3E}">
        <p14:creationId xmlns:p14="http://schemas.microsoft.com/office/powerpoint/2010/main" val="23098727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C64AFF1-9777-9C4E-A4A5-AEF127FA6E59}"/>
              </a:ext>
            </a:extLst>
          </p:cNvPr>
          <p:cNvSpPr/>
          <p:nvPr/>
        </p:nvSpPr>
        <p:spPr bwMode="auto">
          <a:xfrm>
            <a:off x="4251861" y="4596063"/>
            <a:ext cx="4733006" cy="178067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10" name="Rectangle 9">
            <a:extLst>
              <a:ext uri="{FF2B5EF4-FFF2-40B4-BE49-F238E27FC236}">
                <a16:creationId xmlns:a16="http://schemas.microsoft.com/office/drawing/2014/main" id="{C49375F0-5504-3E48-9AB8-B3C6CAEA224B}"/>
              </a:ext>
            </a:extLst>
          </p:cNvPr>
          <p:cNvSpPr/>
          <p:nvPr/>
        </p:nvSpPr>
        <p:spPr bwMode="auto">
          <a:xfrm>
            <a:off x="4251861" y="2723119"/>
            <a:ext cx="4733006" cy="178067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11" name="Rectangle 10">
            <a:extLst>
              <a:ext uri="{FF2B5EF4-FFF2-40B4-BE49-F238E27FC236}">
                <a16:creationId xmlns:a16="http://schemas.microsoft.com/office/drawing/2014/main" id="{BF5482F4-5799-0943-BE1D-6E06E5BA8565}"/>
              </a:ext>
            </a:extLst>
          </p:cNvPr>
          <p:cNvSpPr/>
          <p:nvPr/>
        </p:nvSpPr>
        <p:spPr bwMode="auto">
          <a:xfrm>
            <a:off x="4251861" y="850175"/>
            <a:ext cx="4733006" cy="178067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pic>
        <p:nvPicPr>
          <p:cNvPr id="5" name="Picture 4">
            <a:extLst>
              <a:ext uri="{FF2B5EF4-FFF2-40B4-BE49-F238E27FC236}">
                <a16:creationId xmlns:a16="http://schemas.microsoft.com/office/drawing/2014/main" id="{C98912BB-DB06-0A4F-B132-2D27B5BA963B}"/>
              </a:ext>
            </a:extLst>
          </p:cNvPr>
          <p:cNvPicPr>
            <a:picLocks noChangeAspect="1"/>
          </p:cNvPicPr>
          <p:nvPr/>
        </p:nvPicPr>
        <p:blipFill rotWithShape="1">
          <a:blip r:embed="rId2"/>
          <a:srcRect b="50000"/>
          <a:stretch/>
        </p:blipFill>
        <p:spPr>
          <a:xfrm>
            <a:off x="4332126" y="923951"/>
            <a:ext cx="4572475" cy="1638776"/>
          </a:xfrm>
          <a:prstGeom prst="rect">
            <a:avLst/>
          </a:prstGeom>
        </p:spPr>
      </p:pic>
      <p:sp>
        <p:nvSpPr>
          <p:cNvPr id="33" name="Rectangle 32">
            <a:extLst>
              <a:ext uri="{FF2B5EF4-FFF2-40B4-BE49-F238E27FC236}">
                <a16:creationId xmlns:a16="http://schemas.microsoft.com/office/drawing/2014/main" id="{DB518454-D476-9949-9E50-5A5048B81673}"/>
              </a:ext>
            </a:extLst>
          </p:cNvPr>
          <p:cNvSpPr/>
          <p:nvPr/>
        </p:nvSpPr>
        <p:spPr>
          <a:xfrm>
            <a:off x="313655" y="115005"/>
            <a:ext cx="8484054" cy="584775"/>
          </a:xfrm>
          <a:prstGeom prst="rect">
            <a:avLst/>
          </a:prstGeom>
        </p:spPr>
        <p:txBody>
          <a:bodyPr wrap="none">
            <a:spAutoFit/>
          </a:bodyPr>
          <a:lstStyle/>
          <a:p>
            <a:r>
              <a:rPr lang="en-US" sz="3200" dirty="0">
                <a:effectLst/>
                <a:latin typeface="Avenir Roman" panose="02000503020000020003" pitchFamily="2" charset="0"/>
              </a:rPr>
              <a:t>Polarized Positron Injector Concepts Abound</a:t>
            </a:r>
          </a:p>
        </p:txBody>
      </p:sp>
      <p:sp>
        <p:nvSpPr>
          <p:cNvPr id="39" name="Rectangle 38">
            <a:extLst>
              <a:ext uri="{FF2B5EF4-FFF2-40B4-BE49-F238E27FC236}">
                <a16:creationId xmlns:a16="http://schemas.microsoft.com/office/drawing/2014/main" id="{93F55C93-30DD-7C4A-871D-1B52A882A3F2}"/>
              </a:ext>
            </a:extLst>
          </p:cNvPr>
          <p:cNvSpPr/>
          <p:nvPr/>
        </p:nvSpPr>
        <p:spPr>
          <a:xfrm>
            <a:off x="0" y="1453338"/>
            <a:ext cx="3805932" cy="4801314"/>
          </a:xfrm>
          <a:prstGeom prst="rect">
            <a:avLst/>
          </a:prstGeom>
        </p:spPr>
        <p:txBody>
          <a:bodyPr wrap="square">
            <a:spAutoFit/>
          </a:bodyPr>
          <a:lstStyle/>
          <a:p>
            <a:pPr algn="just"/>
            <a:r>
              <a:rPr lang="en-US" dirty="0">
                <a:latin typeface="Avenir Roman" panose="02000503020000020003" pitchFamily="2" charset="0"/>
              </a:rPr>
              <a:t>We have explored concepts with varying level of detail (theses, proposals, and yes</a:t>
            </a:r>
            <a:r>
              <a:rPr lang="en-US" i="1" dirty="0">
                <a:latin typeface="Avenir Roman" panose="02000503020000020003" pitchFamily="2" charset="0"/>
              </a:rPr>
              <a:t>…napkins</a:t>
            </a:r>
            <a:r>
              <a:rPr lang="en-US" dirty="0">
                <a:latin typeface="Avenir Roman" panose="02000503020000020003" pitchFamily="2" charset="0"/>
              </a:rPr>
              <a:t>).</a:t>
            </a:r>
          </a:p>
          <a:p>
            <a:pPr algn="just"/>
            <a:endParaRPr lang="en-US" dirty="0">
              <a:latin typeface="Avenir Roman" panose="02000503020000020003" pitchFamily="2" charset="0"/>
            </a:endParaRPr>
          </a:p>
          <a:p>
            <a:pPr algn="just"/>
            <a:r>
              <a:rPr lang="en-US" dirty="0">
                <a:latin typeface="Avenir Roman" panose="02000503020000020003" pitchFamily="2" charset="0"/>
              </a:rPr>
              <a:t>The common denominator at </a:t>
            </a:r>
            <a:r>
              <a:rPr lang="en-US" dirty="0" err="1">
                <a:latin typeface="Avenir Roman" panose="02000503020000020003" pitchFamily="2" charset="0"/>
              </a:rPr>
              <a:t>JLab</a:t>
            </a:r>
            <a:r>
              <a:rPr lang="en-US" dirty="0">
                <a:latin typeface="Avenir Roman" panose="02000503020000020003" pitchFamily="2" charset="0"/>
              </a:rPr>
              <a:t> is leveraging our skills: </a:t>
            </a:r>
            <a:r>
              <a:rPr lang="en-US" b="1" dirty="0">
                <a:latin typeface="Avenir Roman" panose="02000503020000020003" pitchFamily="2" charset="0"/>
              </a:rPr>
              <a:t>Polarized Beams</a:t>
            </a:r>
            <a:r>
              <a:rPr lang="en-US" dirty="0">
                <a:latin typeface="Avenir Roman" panose="02000503020000020003" pitchFamily="2" charset="0"/>
              </a:rPr>
              <a:t>, </a:t>
            </a:r>
            <a:r>
              <a:rPr lang="en-US" b="1" dirty="0">
                <a:latin typeface="Avenir Roman" panose="02000503020000020003" pitchFamily="2" charset="0"/>
              </a:rPr>
              <a:t>SRF</a:t>
            </a:r>
            <a:r>
              <a:rPr lang="en-US" dirty="0">
                <a:latin typeface="Avenir Roman" panose="02000503020000020003" pitchFamily="2" charset="0"/>
              </a:rPr>
              <a:t>, </a:t>
            </a:r>
            <a:r>
              <a:rPr lang="en-US" b="1" dirty="0">
                <a:latin typeface="Avenir Roman" panose="02000503020000020003" pitchFamily="2" charset="0"/>
              </a:rPr>
              <a:t>Photoinjectors</a:t>
            </a:r>
            <a:r>
              <a:rPr lang="en-US" dirty="0">
                <a:latin typeface="Avenir Roman" panose="02000503020000020003" pitchFamily="2" charset="0"/>
              </a:rPr>
              <a:t>, </a:t>
            </a:r>
            <a:r>
              <a:rPr lang="en-US" b="1" dirty="0">
                <a:latin typeface="Avenir Roman" panose="02000503020000020003" pitchFamily="2" charset="0"/>
              </a:rPr>
              <a:t>High energy beams</a:t>
            </a:r>
            <a:r>
              <a:rPr lang="en-US" dirty="0">
                <a:latin typeface="Avenir Roman" panose="02000503020000020003" pitchFamily="2" charset="0"/>
              </a:rPr>
              <a:t>, </a:t>
            </a:r>
            <a:r>
              <a:rPr lang="en-US" dirty="0" err="1">
                <a:latin typeface="Avenir Roman" panose="02000503020000020003" pitchFamily="2" charset="0"/>
              </a:rPr>
              <a:t>etc</a:t>
            </a:r>
            <a:r>
              <a:rPr lang="en-US" dirty="0">
                <a:latin typeface="Avenir Roman" panose="02000503020000020003" pitchFamily="2" charset="0"/>
              </a:rPr>
              <a:t>).</a:t>
            </a:r>
          </a:p>
          <a:p>
            <a:pPr algn="just"/>
            <a:endParaRPr lang="en-US" dirty="0">
              <a:latin typeface="Avenir Roman" panose="02000503020000020003" pitchFamily="2" charset="0"/>
            </a:endParaRPr>
          </a:p>
          <a:p>
            <a:pPr algn="just"/>
            <a:r>
              <a:rPr lang="en-US" dirty="0">
                <a:latin typeface="Avenir Roman" panose="02000503020000020003" pitchFamily="2" charset="0"/>
              </a:rPr>
              <a:t>A polarized e+ injector at </a:t>
            </a:r>
            <a:r>
              <a:rPr lang="en-US" dirty="0" err="1">
                <a:latin typeface="Avenir Roman" panose="02000503020000020003" pitchFamily="2" charset="0"/>
              </a:rPr>
              <a:t>Jlab</a:t>
            </a:r>
            <a:r>
              <a:rPr lang="en-US" dirty="0">
                <a:latin typeface="Avenir Roman" panose="02000503020000020003" pitchFamily="2" charset="0"/>
              </a:rPr>
              <a:t> would be novel in various ways:</a:t>
            </a:r>
          </a:p>
          <a:p>
            <a:pPr marL="742950" lvl="1" indent="-285750" algn="just">
              <a:buFont typeface="Arial" panose="020B0604020202020204" pitchFamily="34" charset="0"/>
              <a:buChar char="•"/>
            </a:pPr>
            <a:r>
              <a:rPr lang="en-US" b="1" dirty="0">
                <a:solidFill>
                  <a:srgbClr val="1C28FF"/>
                </a:solidFill>
                <a:latin typeface="Avenir Roman" panose="02000503020000020003" pitchFamily="2" charset="0"/>
              </a:rPr>
              <a:t>mA polarized e- source</a:t>
            </a:r>
          </a:p>
          <a:p>
            <a:pPr marL="742950" lvl="1" indent="-285750" algn="just">
              <a:buFont typeface="Arial" panose="020B0604020202020204" pitchFamily="34" charset="0"/>
              <a:buChar char="•"/>
            </a:pPr>
            <a:r>
              <a:rPr lang="en-US" dirty="0">
                <a:latin typeface="Avenir Roman" panose="02000503020000020003" pitchFamily="2" charset="0"/>
              </a:rPr>
              <a:t>fast helicity reversal</a:t>
            </a:r>
          </a:p>
          <a:p>
            <a:pPr marL="742950" lvl="1" indent="-285750" algn="just">
              <a:buFont typeface="Arial" panose="020B0604020202020204" pitchFamily="34" charset="0"/>
              <a:buChar char="•"/>
            </a:pPr>
            <a:r>
              <a:rPr lang="en-US" dirty="0" err="1">
                <a:latin typeface="Avenir Roman" panose="02000503020000020003" pitchFamily="2" charset="0"/>
              </a:rPr>
              <a:t>cw</a:t>
            </a:r>
            <a:r>
              <a:rPr lang="en-US" dirty="0">
                <a:latin typeface="Avenir Roman" panose="02000503020000020003" pitchFamily="2" charset="0"/>
              </a:rPr>
              <a:t>/short pulse bunches</a:t>
            </a:r>
          </a:p>
          <a:p>
            <a:pPr marL="742950" lvl="1" indent="-285750" algn="just">
              <a:buFont typeface="Arial" panose="020B0604020202020204" pitchFamily="34" charset="0"/>
              <a:buChar char="•"/>
            </a:pPr>
            <a:r>
              <a:rPr lang="en-US" dirty="0">
                <a:latin typeface="Avenir Roman" panose="02000503020000020003" pitchFamily="2" charset="0"/>
              </a:rPr>
              <a:t>high power target &gt; 10 kW</a:t>
            </a:r>
          </a:p>
          <a:p>
            <a:pPr marL="742950" lvl="1" indent="-285750" algn="just">
              <a:buFont typeface="Arial" panose="020B0604020202020204" pitchFamily="34" charset="0"/>
              <a:buChar char="•"/>
            </a:pPr>
            <a:r>
              <a:rPr lang="en-US" dirty="0" err="1">
                <a:latin typeface="Avenir Roman" panose="02000503020000020003" pitchFamily="2" charset="0"/>
              </a:rPr>
              <a:t>srf</a:t>
            </a:r>
            <a:r>
              <a:rPr lang="en-US" dirty="0">
                <a:latin typeface="Avenir Roman" panose="02000503020000020003" pitchFamily="2" charset="0"/>
              </a:rPr>
              <a:t> acceleration</a:t>
            </a:r>
          </a:p>
          <a:p>
            <a:pPr lvl="1" algn="just"/>
            <a:endParaRPr lang="en-US" dirty="0">
              <a:latin typeface="Avenir Roman" panose="02000503020000020003" pitchFamily="2" charset="0"/>
            </a:endParaRPr>
          </a:p>
        </p:txBody>
      </p:sp>
      <p:pic>
        <p:nvPicPr>
          <p:cNvPr id="41" name="Picture 40">
            <a:extLst>
              <a:ext uri="{FF2B5EF4-FFF2-40B4-BE49-F238E27FC236}">
                <a16:creationId xmlns:a16="http://schemas.microsoft.com/office/drawing/2014/main" id="{F7A848F1-D4EA-9B4C-B0CD-A984FF5E68B2}"/>
              </a:ext>
            </a:extLst>
          </p:cNvPr>
          <p:cNvPicPr>
            <a:picLocks noChangeAspect="1"/>
          </p:cNvPicPr>
          <p:nvPr/>
        </p:nvPicPr>
        <p:blipFill rotWithShape="1">
          <a:blip r:embed="rId2"/>
          <a:srcRect t="51680"/>
          <a:stretch/>
        </p:blipFill>
        <p:spPr>
          <a:xfrm>
            <a:off x="4332126" y="2791525"/>
            <a:ext cx="4572475" cy="1636098"/>
          </a:xfrm>
          <a:prstGeom prst="rect">
            <a:avLst/>
          </a:prstGeom>
        </p:spPr>
      </p:pic>
      <p:sp>
        <p:nvSpPr>
          <p:cNvPr id="2" name="Left Brace 1">
            <a:extLst>
              <a:ext uri="{FF2B5EF4-FFF2-40B4-BE49-F238E27FC236}">
                <a16:creationId xmlns:a16="http://schemas.microsoft.com/office/drawing/2014/main" id="{3102B558-1D1A-7F43-9E5B-F3E8CC0C9BC7}"/>
              </a:ext>
            </a:extLst>
          </p:cNvPr>
          <p:cNvSpPr/>
          <p:nvPr/>
        </p:nvSpPr>
        <p:spPr bwMode="auto">
          <a:xfrm>
            <a:off x="3898231" y="850175"/>
            <a:ext cx="313497" cy="5520565"/>
          </a:xfrm>
          <a:prstGeom prst="leftBrac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pic>
        <p:nvPicPr>
          <p:cNvPr id="4" name="Picture 3">
            <a:extLst>
              <a:ext uri="{FF2B5EF4-FFF2-40B4-BE49-F238E27FC236}">
                <a16:creationId xmlns:a16="http://schemas.microsoft.com/office/drawing/2014/main" id="{BB7E9993-8EA1-5A4A-AD8B-13F92962BDC2}"/>
              </a:ext>
            </a:extLst>
          </p:cNvPr>
          <p:cNvPicPr>
            <a:picLocks noChangeAspect="1"/>
          </p:cNvPicPr>
          <p:nvPr/>
        </p:nvPicPr>
        <p:blipFill>
          <a:blip r:embed="rId3"/>
          <a:stretch>
            <a:fillRect/>
          </a:stretch>
        </p:blipFill>
        <p:spPr>
          <a:xfrm>
            <a:off x="4331459" y="4690873"/>
            <a:ext cx="4572000" cy="1636932"/>
          </a:xfrm>
          <a:prstGeom prst="rect">
            <a:avLst/>
          </a:prstGeom>
        </p:spPr>
      </p:pic>
    </p:spTree>
    <p:extLst>
      <p:ext uri="{BB962C8B-B14F-4D97-AF65-F5344CB8AC3E}">
        <p14:creationId xmlns:p14="http://schemas.microsoft.com/office/powerpoint/2010/main" val="19676248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147C3A68-6A41-7C4D-998C-D15602F5CE8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629041" y="4018177"/>
            <a:ext cx="3291579" cy="910670"/>
          </a:xfrm>
          <a:prstGeom prst="rect">
            <a:avLst/>
          </a:prstGeom>
          <a:noFill/>
          <a:ln w="9525">
            <a:noFill/>
            <a:miter lim="800000"/>
            <a:headEnd/>
            <a:tailEnd/>
          </a:ln>
        </p:spPr>
      </p:pic>
      <p:sp>
        <p:nvSpPr>
          <p:cNvPr id="3" name="Title 1">
            <a:extLst>
              <a:ext uri="{FF2B5EF4-FFF2-40B4-BE49-F238E27FC236}">
                <a16:creationId xmlns:a16="http://schemas.microsoft.com/office/drawing/2014/main" id="{061CF4A1-CD57-524E-8950-44645A805D87}"/>
              </a:ext>
            </a:extLst>
          </p:cNvPr>
          <p:cNvSpPr txBox="1">
            <a:spLocks/>
          </p:cNvSpPr>
          <p:nvPr/>
        </p:nvSpPr>
        <p:spPr>
          <a:xfrm>
            <a:off x="1294195" y="36447"/>
            <a:ext cx="6435426" cy="571499"/>
          </a:xfrm>
          <a:prstGeom prst="rect">
            <a:avLst/>
          </a:prstGeom>
        </p:spPr>
        <p:txBody>
          <a:bodyPr/>
          <a:lstStyle>
            <a:lvl1pPr algn="ctr" rtl="0" eaLnBrk="1" fontAlgn="base" hangingPunct="1">
              <a:spcBef>
                <a:spcPct val="0"/>
              </a:spcBef>
              <a:spcAft>
                <a:spcPct val="0"/>
              </a:spcAft>
              <a:defRPr sz="3200" b="1">
                <a:solidFill>
                  <a:schemeClr val="tx2"/>
                </a:solidFill>
                <a:latin typeface="Arial" pitchFamily="34" charset="0"/>
                <a:ea typeface="+mj-ea"/>
                <a:cs typeface="Arial" pitchFamily="34" charset="0"/>
              </a:defRPr>
            </a:lvl1pPr>
            <a:lvl2pPr algn="ctr" rtl="0" eaLnBrk="1" fontAlgn="base" hangingPunct="1">
              <a:spcBef>
                <a:spcPct val="0"/>
              </a:spcBef>
              <a:spcAft>
                <a:spcPct val="0"/>
              </a:spcAft>
              <a:defRPr sz="3600" b="1">
                <a:solidFill>
                  <a:schemeClr val="tx2"/>
                </a:solidFill>
                <a:latin typeface="Times" pitchFamily="18" charset="0"/>
              </a:defRPr>
            </a:lvl2pPr>
            <a:lvl3pPr algn="ctr" rtl="0" eaLnBrk="1" fontAlgn="base" hangingPunct="1">
              <a:spcBef>
                <a:spcPct val="0"/>
              </a:spcBef>
              <a:spcAft>
                <a:spcPct val="0"/>
              </a:spcAft>
              <a:defRPr sz="3600" b="1">
                <a:solidFill>
                  <a:schemeClr val="tx2"/>
                </a:solidFill>
                <a:latin typeface="Times" pitchFamily="18" charset="0"/>
              </a:defRPr>
            </a:lvl3pPr>
            <a:lvl4pPr algn="ctr" rtl="0" eaLnBrk="1" fontAlgn="base" hangingPunct="1">
              <a:spcBef>
                <a:spcPct val="0"/>
              </a:spcBef>
              <a:spcAft>
                <a:spcPct val="0"/>
              </a:spcAft>
              <a:defRPr sz="3600" b="1">
                <a:solidFill>
                  <a:schemeClr val="tx2"/>
                </a:solidFill>
                <a:latin typeface="Times" pitchFamily="18" charset="0"/>
              </a:defRPr>
            </a:lvl4pPr>
            <a:lvl5pPr algn="ctr" rtl="0" eaLnBrk="1" fontAlgn="base" hangingPunct="1">
              <a:spcBef>
                <a:spcPct val="0"/>
              </a:spcBef>
              <a:spcAft>
                <a:spcPct val="0"/>
              </a:spcAft>
              <a:defRPr sz="3600" b="1">
                <a:solidFill>
                  <a:schemeClr val="tx2"/>
                </a:solidFill>
                <a:latin typeface="Times" pitchFamily="18" charset="0"/>
              </a:defRPr>
            </a:lvl5pPr>
            <a:lvl6pPr marL="457200" algn="ctr" rtl="0" eaLnBrk="1" fontAlgn="base" hangingPunct="1">
              <a:spcBef>
                <a:spcPct val="0"/>
              </a:spcBef>
              <a:spcAft>
                <a:spcPct val="0"/>
              </a:spcAft>
              <a:defRPr sz="3600" b="1">
                <a:solidFill>
                  <a:schemeClr val="tx2"/>
                </a:solidFill>
                <a:latin typeface="Times" pitchFamily="18" charset="0"/>
              </a:defRPr>
            </a:lvl6pPr>
            <a:lvl7pPr marL="914400" algn="ctr" rtl="0" eaLnBrk="1" fontAlgn="base" hangingPunct="1">
              <a:spcBef>
                <a:spcPct val="0"/>
              </a:spcBef>
              <a:spcAft>
                <a:spcPct val="0"/>
              </a:spcAft>
              <a:defRPr sz="3600" b="1">
                <a:solidFill>
                  <a:schemeClr val="tx2"/>
                </a:solidFill>
                <a:latin typeface="Times" pitchFamily="18" charset="0"/>
              </a:defRPr>
            </a:lvl7pPr>
            <a:lvl8pPr marL="1371600" algn="ctr" rtl="0" eaLnBrk="1" fontAlgn="base" hangingPunct="1">
              <a:spcBef>
                <a:spcPct val="0"/>
              </a:spcBef>
              <a:spcAft>
                <a:spcPct val="0"/>
              </a:spcAft>
              <a:defRPr sz="3600" b="1">
                <a:solidFill>
                  <a:schemeClr val="tx2"/>
                </a:solidFill>
                <a:latin typeface="Times" pitchFamily="18" charset="0"/>
              </a:defRPr>
            </a:lvl8pPr>
            <a:lvl9pPr marL="1828800" algn="ctr" rtl="0" eaLnBrk="1" fontAlgn="base" hangingPunct="1">
              <a:spcBef>
                <a:spcPct val="0"/>
              </a:spcBef>
              <a:spcAft>
                <a:spcPct val="0"/>
              </a:spcAft>
              <a:defRPr sz="3600" b="1">
                <a:solidFill>
                  <a:schemeClr val="tx2"/>
                </a:solidFill>
                <a:latin typeface="Times" pitchFamily="18" charset="0"/>
              </a:defRPr>
            </a:lvl9pPr>
          </a:lstStyle>
          <a:p>
            <a:r>
              <a:rPr lang="en-US" b="0" dirty="0">
                <a:solidFill>
                  <a:srgbClr val="000000"/>
                </a:solidFill>
                <a:latin typeface="Avenir Roman" panose="02000503020000020003" pitchFamily="2" charset="0"/>
              </a:rPr>
              <a:t>High Power Target R&amp;D</a:t>
            </a:r>
          </a:p>
        </p:txBody>
      </p:sp>
      <p:grpSp>
        <p:nvGrpSpPr>
          <p:cNvPr id="4" name="Group 3">
            <a:extLst>
              <a:ext uri="{FF2B5EF4-FFF2-40B4-BE49-F238E27FC236}">
                <a16:creationId xmlns:a16="http://schemas.microsoft.com/office/drawing/2014/main" id="{6489521C-AED1-534B-AA24-A4C8A7C2150E}"/>
              </a:ext>
            </a:extLst>
          </p:cNvPr>
          <p:cNvGrpSpPr/>
          <p:nvPr/>
        </p:nvGrpSpPr>
        <p:grpSpPr>
          <a:xfrm>
            <a:off x="5610073" y="948806"/>
            <a:ext cx="3654158" cy="2356292"/>
            <a:chOff x="485375" y="1726648"/>
            <a:chExt cx="5597944" cy="3380147"/>
          </a:xfrm>
        </p:grpSpPr>
        <p:pic>
          <p:nvPicPr>
            <p:cNvPr id="5" name="Picture 3">
              <a:extLst>
                <a:ext uri="{FF2B5EF4-FFF2-40B4-BE49-F238E27FC236}">
                  <a16:creationId xmlns:a16="http://schemas.microsoft.com/office/drawing/2014/main" id="{C004627F-11DC-3642-9084-703A817E66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422" b="16915"/>
            <a:stretch/>
          </p:blipFill>
          <p:spPr bwMode="auto">
            <a:xfrm>
              <a:off x="1183307" y="2429061"/>
              <a:ext cx="3581656" cy="267773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TextBox 5">
              <a:extLst>
                <a:ext uri="{FF2B5EF4-FFF2-40B4-BE49-F238E27FC236}">
                  <a16:creationId xmlns:a16="http://schemas.microsoft.com/office/drawing/2014/main" id="{8B5EE91F-4DD8-5042-BF48-0593299267A3}"/>
                </a:ext>
              </a:extLst>
            </p:cNvPr>
            <p:cNvSpPr txBox="1"/>
            <p:nvPr/>
          </p:nvSpPr>
          <p:spPr>
            <a:xfrm>
              <a:off x="898304" y="1726648"/>
              <a:ext cx="2308173" cy="618116"/>
            </a:xfrm>
            <a:prstGeom prst="rect">
              <a:avLst/>
            </a:prstGeom>
            <a:noFill/>
          </p:spPr>
          <p:txBody>
            <a:bodyPr wrap="square" rtlCol="0">
              <a:spAutoFit/>
            </a:bodyPr>
            <a:lstStyle/>
            <a:p>
              <a:pPr algn="l"/>
              <a:r>
                <a:rPr lang="en-US" sz="1100" dirty="0">
                  <a:solidFill>
                    <a:srgbClr val="141654"/>
                  </a:solidFill>
                  <a:latin typeface="Avenir Roman" panose="02000503020000020003" pitchFamily="2" charset="0"/>
                  <a:cs typeface="Arial"/>
                </a:rPr>
                <a:t>Stainless Steel Windows (0.25mm)</a:t>
              </a:r>
            </a:p>
          </p:txBody>
        </p:sp>
        <p:sp>
          <p:nvSpPr>
            <p:cNvPr id="7" name="TextBox 6">
              <a:extLst>
                <a:ext uri="{FF2B5EF4-FFF2-40B4-BE49-F238E27FC236}">
                  <a16:creationId xmlns:a16="http://schemas.microsoft.com/office/drawing/2014/main" id="{A58244BD-0F61-C842-A581-13E72044EBDC}"/>
                </a:ext>
              </a:extLst>
            </p:cNvPr>
            <p:cNvSpPr txBox="1"/>
            <p:nvPr/>
          </p:nvSpPr>
          <p:spPr>
            <a:xfrm>
              <a:off x="3412906" y="1802848"/>
              <a:ext cx="1371599" cy="375285"/>
            </a:xfrm>
            <a:prstGeom prst="rect">
              <a:avLst/>
            </a:prstGeom>
            <a:noFill/>
          </p:spPr>
          <p:txBody>
            <a:bodyPr wrap="square" rtlCol="0">
              <a:spAutoFit/>
            </a:bodyPr>
            <a:lstStyle/>
            <a:p>
              <a:pPr algn="l"/>
              <a:r>
                <a:rPr lang="en-US" sz="1100" dirty="0">
                  <a:solidFill>
                    <a:srgbClr val="141654"/>
                  </a:solidFill>
                  <a:latin typeface="Avenir Roman" panose="02000503020000020003" pitchFamily="2" charset="0"/>
                  <a:cs typeface="Arial"/>
                </a:rPr>
                <a:t>LBE (2mm)</a:t>
              </a:r>
            </a:p>
          </p:txBody>
        </p:sp>
        <p:sp>
          <p:nvSpPr>
            <p:cNvPr id="8" name="TextBox 7">
              <a:extLst>
                <a:ext uri="{FF2B5EF4-FFF2-40B4-BE49-F238E27FC236}">
                  <a16:creationId xmlns:a16="http://schemas.microsoft.com/office/drawing/2014/main" id="{84F8A5C8-2CE1-5B48-82DE-374D2F4CFC34}"/>
                </a:ext>
              </a:extLst>
            </p:cNvPr>
            <p:cNvSpPr txBox="1"/>
            <p:nvPr/>
          </p:nvSpPr>
          <p:spPr>
            <a:xfrm>
              <a:off x="485375" y="2727489"/>
              <a:ext cx="1395864" cy="375285"/>
            </a:xfrm>
            <a:prstGeom prst="rect">
              <a:avLst/>
            </a:prstGeom>
            <a:noFill/>
          </p:spPr>
          <p:txBody>
            <a:bodyPr wrap="square" rtlCol="0">
              <a:spAutoFit/>
            </a:bodyPr>
            <a:lstStyle/>
            <a:p>
              <a:pPr algn="l"/>
              <a:r>
                <a:rPr lang="en-US" sz="1100" dirty="0">
                  <a:solidFill>
                    <a:srgbClr val="0000FF"/>
                  </a:solidFill>
                  <a:latin typeface="Avenir Roman" panose="02000503020000020003" pitchFamily="2" charset="0"/>
                  <a:cs typeface="Arial"/>
                </a:rPr>
                <a:t>Input (e</a:t>
              </a:r>
              <a:r>
                <a:rPr lang="en-US" sz="1100" baseline="30000" dirty="0">
                  <a:solidFill>
                    <a:srgbClr val="0000FF"/>
                  </a:solidFill>
                  <a:latin typeface="Avenir Roman" panose="02000503020000020003" pitchFamily="2" charset="0"/>
                  <a:cs typeface="Arial"/>
                </a:rPr>
                <a:t>-</a:t>
              </a:r>
              <a:r>
                <a:rPr lang="en-US" sz="1100" dirty="0">
                  <a:solidFill>
                    <a:srgbClr val="0000FF"/>
                  </a:solidFill>
                  <a:latin typeface="Avenir Roman" panose="02000503020000020003" pitchFamily="2" charset="0"/>
                  <a:cs typeface="Arial"/>
                </a:rPr>
                <a:t>)</a:t>
              </a:r>
            </a:p>
          </p:txBody>
        </p:sp>
        <p:sp>
          <p:nvSpPr>
            <p:cNvPr id="9" name="TextBox 8">
              <a:extLst>
                <a:ext uri="{FF2B5EF4-FFF2-40B4-BE49-F238E27FC236}">
                  <a16:creationId xmlns:a16="http://schemas.microsoft.com/office/drawing/2014/main" id="{C5DCDF27-4E53-7C49-80DE-61D6A220C0E1}"/>
                </a:ext>
              </a:extLst>
            </p:cNvPr>
            <p:cNvSpPr txBox="1"/>
            <p:nvPr/>
          </p:nvSpPr>
          <p:spPr>
            <a:xfrm>
              <a:off x="4267128" y="2396823"/>
              <a:ext cx="1816191" cy="375285"/>
            </a:xfrm>
            <a:prstGeom prst="rect">
              <a:avLst/>
            </a:prstGeom>
            <a:noFill/>
          </p:spPr>
          <p:txBody>
            <a:bodyPr wrap="square" rtlCol="0">
              <a:spAutoFit/>
            </a:bodyPr>
            <a:lstStyle/>
            <a:p>
              <a:pPr algn="l"/>
              <a:r>
                <a:rPr lang="en-US" sz="1100" dirty="0">
                  <a:solidFill>
                    <a:srgbClr val="FF0000"/>
                  </a:solidFill>
                  <a:latin typeface="Avenir Roman" panose="02000503020000020003" pitchFamily="2" charset="0"/>
                  <a:cs typeface="Arial"/>
                </a:rPr>
                <a:t>Output (e</a:t>
              </a:r>
              <a:r>
                <a:rPr lang="en-US" sz="1100" baseline="30000" dirty="0">
                  <a:solidFill>
                    <a:srgbClr val="FF0000"/>
                  </a:solidFill>
                  <a:latin typeface="Avenir Roman" panose="02000503020000020003" pitchFamily="2" charset="0"/>
                  <a:cs typeface="Arial"/>
                </a:rPr>
                <a:t>-</a:t>
              </a:r>
              <a:r>
                <a:rPr lang="en-US" sz="1100" dirty="0">
                  <a:solidFill>
                    <a:srgbClr val="FF0000"/>
                  </a:solidFill>
                  <a:latin typeface="Avenir Roman" panose="02000503020000020003" pitchFamily="2" charset="0"/>
                  <a:cs typeface="Arial"/>
                </a:rPr>
                <a:t>,e</a:t>
              </a:r>
              <a:r>
                <a:rPr lang="en-US" sz="1100" baseline="30000" dirty="0">
                  <a:solidFill>
                    <a:srgbClr val="FF0000"/>
                  </a:solidFill>
                  <a:latin typeface="Avenir Roman" panose="02000503020000020003" pitchFamily="2" charset="0"/>
                  <a:cs typeface="Arial"/>
                </a:rPr>
                <a:t>+</a:t>
              </a:r>
              <a:r>
                <a:rPr lang="en-US" sz="1100" dirty="0">
                  <a:solidFill>
                    <a:srgbClr val="FF0000"/>
                  </a:solidFill>
                  <a:latin typeface="Avenir Roman" panose="02000503020000020003" pitchFamily="2" charset="0"/>
                  <a:cs typeface="Arial"/>
                </a:rPr>
                <a:t>,</a:t>
              </a:r>
              <a:r>
                <a:rPr lang="el-GR" sz="1100" dirty="0">
                  <a:solidFill>
                    <a:srgbClr val="FF0000"/>
                  </a:solidFill>
                  <a:latin typeface="Avenir Roman" panose="02000503020000020003" pitchFamily="2" charset="0"/>
                  <a:cs typeface="Arial"/>
                </a:rPr>
                <a:t>γ</a:t>
              </a:r>
              <a:r>
                <a:rPr lang="en-US" sz="1100" dirty="0">
                  <a:solidFill>
                    <a:srgbClr val="FF0000"/>
                  </a:solidFill>
                  <a:latin typeface="Avenir Roman" panose="02000503020000020003" pitchFamily="2" charset="0"/>
                  <a:cs typeface="Arial"/>
                </a:rPr>
                <a:t>)</a:t>
              </a:r>
            </a:p>
          </p:txBody>
        </p:sp>
        <p:cxnSp>
          <p:nvCxnSpPr>
            <p:cNvPr id="10" name="Straight Arrow Connector 9">
              <a:extLst>
                <a:ext uri="{FF2B5EF4-FFF2-40B4-BE49-F238E27FC236}">
                  <a16:creationId xmlns:a16="http://schemas.microsoft.com/office/drawing/2014/main" id="{1FD01BD5-E866-EF4A-85B8-D97BA433E969}"/>
                </a:ext>
              </a:extLst>
            </p:cNvPr>
            <p:cNvCxnSpPr/>
            <p:nvPr/>
          </p:nvCxnSpPr>
          <p:spPr>
            <a:xfrm>
              <a:off x="1172562" y="3085839"/>
              <a:ext cx="973924" cy="66818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E0BA3B44-4DE0-3E4C-8045-487E46C493B4}"/>
                </a:ext>
              </a:extLst>
            </p:cNvPr>
            <p:cNvCxnSpPr/>
            <p:nvPr/>
          </p:nvCxnSpPr>
          <p:spPr>
            <a:xfrm>
              <a:off x="1888906" y="2336248"/>
              <a:ext cx="1146775" cy="118407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C6D36CC-BDD4-7549-8E07-7835379E3A43}"/>
                </a:ext>
              </a:extLst>
            </p:cNvPr>
            <p:cNvCxnSpPr/>
            <p:nvPr/>
          </p:nvCxnSpPr>
          <p:spPr>
            <a:xfrm>
              <a:off x="1888906" y="2336248"/>
              <a:ext cx="1085229" cy="12803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EB158DE-86AD-F043-87AA-FC92C40B35A6}"/>
                </a:ext>
              </a:extLst>
            </p:cNvPr>
            <p:cNvCxnSpPr>
              <a:stCxn id="7" idx="2"/>
            </p:cNvCxnSpPr>
            <p:nvPr/>
          </p:nvCxnSpPr>
          <p:spPr>
            <a:xfrm flipH="1">
              <a:off x="2999534" y="2178133"/>
              <a:ext cx="1099172" cy="164308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A31847C-FC24-BC4A-BC1B-B00F7E9E1C47}"/>
                </a:ext>
              </a:extLst>
            </p:cNvPr>
            <p:cNvCxnSpPr/>
            <p:nvPr/>
          </p:nvCxnSpPr>
          <p:spPr>
            <a:xfrm flipH="1">
              <a:off x="3876414" y="2727489"/>
              <a:ext cx="908092" cy="87507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B835240-D31B-884D-9471-A95F9DB32435}"/>
                </a:ext>
              </a:extLst>
            </p:cNvPr>
            <p:cNvCxnSpPr/>
            <p:nvPr/>
          </p:nvCxnSpPr>
          <p:spPr>
            <a:xfrm>
              <a:off x="1431706" y="3931821"/>
              <a:ext cx="1416702" cy="0"/>
            </a:xfrm>
            <a:prstGeom prst="straightConnector1">
              <a:avLst/>
            </a:prstGeom>
            <a:ln w="19050">
              <a:solidFill>
                <a:srgbClr val="003399"/>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93B867A-586C-624D-B462-6BC102B167F7}"/>
                </a:ext>
              </a:extLst>
            </p:cNvPr>
            <p:cNvCxnSpPr/>
            <p:nvPr/>
          </p:nvCxnSpPr>
          <p:spPr>
            <a:xfrm>
              <a:off x="3206479" y="3931821"/>
              <a:ext cx="1416702"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2ACD0C0-E5B6-AC4E-A04F-B85C57E8F696}"/>
                </a:ext>
              </a:extLst>
            </p:cNvPr>
            <p:cNvCxnSpPr/>
            <p:nvPr/>
          </p:nvCxnSpPr>
          <p:spPr>
            <a:xfrm>
              <a:off x="1431706" y="3776246"/>
              <a:ext cx="1416702" cy="0"/>
            </a:xfrm>
            <a:prstGeom prst="straightConnector1">
              <a:avLst/>
            </a:prstGeom>
            <a:ln w="19050">
              <a:solidFill>
                <a:srgbClr val="003399"/>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9AA2E73D-0DD3-B040-992E-6F1A031F11D6}"/>
                </a:ext>
              </a:extLst>
            </p:cNvPr>
            <p:cNvCxnSpPr/>
            <p:nvPr/>
          </p:nvCxnSpPr>
          <p:spPr>
            <a:xfrm>
              <a:off x="1431706" y="4084221"/>
              <a:ext cx="1416702" cy="0"/>
            </a:xfrm>
            <a:prstGeom prst="straightConnector1">
              <a:avLst/>
            </a:prstGeom>
            <a:ln w="19050">
              <a:solidFill>
                <a:srgbClr val="003399"/>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3A997A03-7D3B-B942-9B58-504BAEE10340}"/>
                </a:ext>
              </a:extLst>
            </p:cNvPr>
            <p:cNvCxnSpPr/>
            <p:nvPr/>
          </p:nvCxnSpPr>
          <p:spPr>
            <a:xfrm>
              <a:off x="3222104" y="4084221"/>
              <a:ext cx="1362506" cy="3175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26DC093-5F96-9E43-BF14-048AE5C4702E}"/>
                </a:ext>
              </a:extLst>
            </p:cNvPr>
            <p:cNvCxnSpPr/>
            <p:nvPr/>
          </p:nvCxnSpPr>
          <p:spPr>
            <a:xfrm flipV="1">
              <a:off x="3222104" y="3457038"/>
              <a:ext cx="1362506" cy="31920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pic>
        <p:nvPicPr>
          <p:cNvPr id="21" name="Picture 2" descr="N:\Project Engineering\14-1003 2 MeV w Liquid Metal Pump\LBE Loop 2 MeV\IMG_3793.JPG">
            <a:extLst>
              <a:ext uri="{FF2B5EF4-FFF2-40B4-BE49-F238E27FC236}">
                <a16:creationId xmlns:a16="http://schemas.microsoft.com/office/drawing/2014/main" id="{1ECA4B86-14F1-8742-8BDE-7A88597C5F6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343" t="3372" r="21359" b="5199"/>
          <a:stretch/>
        </p:blipFill>
        <p:spPr bwMode="auto">
          <a:xfrm>
            <a:off x="621468" y="3447717"/>
            <a:ext cx="1345454" cy="2966975"/>
          </a:xfrm>
          <a:prstGeom prst="rect">
            <a:avLst/>
          </a:prstGeom>
          <a:noFill/>
          <a:extLst>
            <a:ext uri="{909E8E84-426E-40dd-AFC4-6F175D3DCCD1}">
              <a14:hiddenFill xmlns:a14="http://schemas.microsoft.com/office/drawing/2010/main" xmlns="">
                <a:solidFill>
                  <a:srgbClr val="FFFFFF"/>
                </a:solidFill>
              </a14:hiddenFill>
            </a:ext>
          </a:extLst>
        </p:spPr>
      </p:pic>
      <p:sp>
        <p:nvSpPr>
          <p:cNvPr id="22" name="Rectangle 21">
            <a:extLst>
              <a:ext uri="{FF2B5EF4-FFF2-40B4-BE49-F238E27FC236}">
                <a16:creationId xmlns:a16="http://schemas.microsoft.com/office/drawing/2014/main" id="{F52A38BA-005C-8A46-B3AE-2D39AD9140F4}"/>
              </a:ext>
            </a:extLst>
          </p:cNvPr>
          <p:cNvSpPr/>
          <p:nvPr/>
        </p:nvSpPr>
        <p:spPr>
          <a:xfrm>
            <a:off x="-1" y="862395"/>
            <a:ext cx="5711783" cy="2585323"/>
          </a:xfrm>
          <a:prstGeom prst="rect">
            <a:avLst/>
          </a:prstGeom>
        </p:spPr>
        <p:txBody>
          <a:bodyPr wrap="square">
            <a:spAutoFit/>
          </a:bodyPr>
          <a:lstStyle/>
          <a:p>
            <a:pPr marL="285750" indent="-285750">
              <a:buFont typeface="Wingdings" charset="2"/>
              <a:buChar char="ü"/>
            </a:pPr>
            <a:r>
              <a:rPr lang="en-US" dirty="0">
                <a:latin typeface="Avenir Roman" panose="02000503020000020003" pitchFamily="2" charset="0"/>
                <a:cs typeface="Arial"/>
              </a:rPr>
              <a:t>Liquid Metal Target – lead-bismuth eutectic (LBE)</a:t>
            </a:r>
          </a:p>
          <a:p>
            <a:pPr marL="742950" lvl="1" indent="-285750">
              <a:buFont typeface="Arial"/>
              <a:buChar char="•"/>
            </a:pPr>
            <a:r>
              <a:rPr lang="en-US" dirty="0">
                <a:latin typeface="Avenir Roman" panose="02000503020000020003" pitchFamily="2" charset="0"/>
                <a:cs typeface="Arial"/>
              </a:rPr>
              <a:t>High Z = 82, 83</a:t>
            </a:r>
          </a:p>
          <a:p>
            <a:pPr marL="742950" lvl="1" indent="-285750">
              <a:buFont typeface="Arial"/>
              <a:buChar char="•"/>
            </a:pPr>
            <a:r>
              <a:rPr lang="en-US" dirty="0">
                <a:latin typeface="Avenir Roman" panose="02000503020000020003" pitchFamily="2" charset="0"/>
                <a:cs typeface="Arial"/>
              </a:rPr>
              <a:t>Low melting point: 124°C</a:t>
            </a:r>
          </a:p>
          <a:p>
            <a:pPr marL="742950" lvl="1" indent="-285750">
              <a:buFont typeface="Arial"/>
              <a:buChar char="•"/>
            </a:pPr>
            <a:r>
              <a:rPr lang="en-US" dirty="0">
                <a:latin typeface="Avenir Roman" panose="02000503020000020003" pitchFamily="2" charset="0"/>
                <a:cs typeface="Arial"/>
              </a:rPr>
              <a:t>High boiling point: 1670°C</a:t>
            </a:r>
          </a:p>
          <a:p>
            <a:pPr marL="285750" indent="-285750">
              <a:buFont typeface="Wingdings" charset="2"/>
              <a:buChar char="ü"/>
            </a:pPr>
            <a:r>
              <a:rPr lang="en-US" dirty="0">
                <a:latin typeface="Avenir Roman" panose="02000503020000020003" pitchFamily="2" charset="0"/>
                <a:cs typeface="Arial"/>
              </a:rPr>
              <a:t>Multiple LBE targets tested on various accelerators</a:t>
            </a:r>
          </a:p>
          <a:p>
            <a:pPr marL="742950" lvl="1" indent="-285750">
              <a:buFont typeface="Arial"/>
              <a:buChar char="•"/>
            </a:pPr>
            <a:r>
              <a:rPr lang="en-US" dirty="0">
                <a:latin typeface="Avenir Roman" panose="02000503020000020003" pitchFamily="2" charset="0"/>
                <a:cs typeface="Arial"/>
              </a:rPr>
              <a:t>Natural Circulation</a:t>
            </a:r>
          </a:p>
          <a:p>
            <a:pPr marL="742950" lvl="1" indent="-285750">
              <a:buFont typeface="Arial"/>
              <a:buChar char="•"/>
            </a:pPr>
            <a:r>
              <a:rPr lang="en-US" dirty="0">
                <a:latin typeface="Avenir Roman" panose="02000503020000020003" pitchFamily="2" charset="0"/>
                <a:cs typeface="Arial"/>
              </a:rPr>
              <a:t>Mechanical Pumping</a:t>
            </a:r>
          </a:p>
          <a:p>
            <a:pPr marL="742950" lvl="1" indent="-285750">
              <a:buFont typeface="Arial"/>
              <a:buChar char="•"/>
            </a:pPr>
            <a:r>
              <a:rPr lang="en-US" dirty="0">
                <a:latin typeface="Avenir Roman" panose="02000503020000020003" pitchFamily="2" charset="0"/>
                <a:cs typeface="Arial"/>
              </a:rPr>
              <a:t>Electromagnetic Pumping</a:t>
            </a:r>
          </a:p>
          <a:p>
            <a:pPr marL="285750" indent="-285750">
              <a:buFont typeface="Wingdings" charset="2"/>
              <a:buChar char="ü"/>
            </a:pPr>
            <a:r>
              <a:rPr lang="en-US" b="1" dirty="0">
                <a:solidFill>
                  <a:srgbClr val="FF0000"/>
                </a:solidFill>
                <a:latin typeface="Avenir Roman" panose="02000503020000020003" pitchFamily="2" charset="0"/>
                <a:cs typeface="Arial"/>
              </a:rPr>
              <a:t>Approaching 10 kW power level, CW</a:t>
            </a:r>
          </a:p>
        </p:txBody>
      </p:sp>
      <p:pic>
        <p:nvPicPr>
          <p:cNvPr id="23" name="Picture 2" descr="N:\Project Engineering\14-0004 Liquid Metal Pump\LBE Loop 4.0 (Magnetic Pump)\20140521_103431.jpg">
            <a:extLst>
              <a:ext uri="{FF2B5EF4-FFF2-40B4-BE49-F238E27FC236}">
                <a16:creationId xmlns:a16="http://schemas.microsoft.com/office/drawing/2014/main" id="{D3CFA77E-E80A-AD4F-89B6-8E211F3FD96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947" t="10134" r="14808" b="16283"/>
          <a:stretch/>
        </p:blipFill>
        <p:spPr bwMode="auto">
          <a:xfrm>
            <a:off x="3895635" y="3447717"/>
            <a:ext cx="1378446" cy="2966975"/>
          </a:xfrm>
          <a:prstGeom prst="rect">
            <a:avLst/>
          </a:prstGeom>
          <a:noFill/>
          <a:extLst>
            <a:ext uri="{909E8E84-426E-40dd-AFC4-6F175D3DCCD1}">
              <a14:hiddenFill xmlns:a14="http://schemas.microsoft.com/office/drawing/2010/main" xmlns="">
                <a:solidFill>
                  <a:srgbClr val="FFFFFF"/>
                </a:solidFill>
              </a14:hiddenFill>
            </a:ext>
          </a:extLst>
        </p:spPr>
      </p:pic>
      <p:pic>
        <p:nvPicPr>
          <p:cNvPr id="24" name="Picture 3" descr="N:\File Transfer\McCarter, James\LBE pump\20150529_141315.jpg">
            <a:extLst>
              <a:ext uri="{FF2B5EF4-FFF2-40B4-BE49-F238E27FC236}">
                <a16:creationId xmlns:a16="http://schemas.microsoft.com/office/drawing/2014/main" id="{B81B0B2F-176C-AC4F-8A00-BEA11C5F799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3690" r="16947"/>
          <a:stretch/>
        </p:blipFill>
        <p:spPr bwMode="auto">
          <a:xfrm>
            <a:off x="2230884" y="3447716"/>
            <a:ext cx="1447491" cy="29669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9980351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2446" y="1732408"/>
            <a:ext cx="8941633" cy="2369880"/>
          </a:xfrm>
          <a:prstGeom prst="rect">
            <a:avLst/>
          </a:prstGeom>
          <a:noFill/>
        </p:spPr>
        <p:txBody>
          <a:bodyPr wrap="square" rtlCol="0">
            <a:spAutoFit/>
          </a:bodyPr>
          <a:lstStyle/>
          <a:p>
            <a:pPr marL="914400" lvl="1" indent="-457200">
              <a:buFont typeface="Arial" panose="020B0604020202020204" pitchFamily="34" charset="0"/>
              <a:buChar char="•"/>
            </a:pPr>
            <a:r>
              <a:rPr lang="en-US" sz="2800" dirty="0">
                <a:latin typeface="Avenir Roman" panose="02000503020000020003" pitchFamily="2" charset="0"/>
                <a:cs typeface="Arial"/>
              </a:rPr>
              <a:t>Physics Motivation for CEBAF 12 GeV</a:t>
            </a:r>
          </a:p>
          <a:p>
            <a:pPr marL="628650" lvl="1" indent="-171450">
              <a:buFont typeface="Arial" panose="020B0604020202020204" pitchFamily="34" charset="0"/>
              <a:buChar char="•"/>
            </a:pPr>
            <a:endParaRPr lang="en-US" sz="1200" dirty="0">
              <a:latin typeface="Avenir Roman" panose="02000503020000020003" pitchFamily="2" charset="0"/>
              <a:cs typeface="Arial"/>
            </a:endParaRPr>
          </a:p>
          <a:p>
            <a:pPr marL="914400" lvl="1" indent="-457200">
              <a:buFont typeface="Arial" panose="020B0604020202020204" pitchFamily="34" charset="0"/>
              <a:buChar char="•"/>
            </a:pPr>
            <a:r>
              <a:rPr lang="en-US" sz="2800" dirty="0">
                <a:latin typeface="Avenir Roman" panose="02000503020000020003" pitchFamily="2" charset="0"/>
                <a:cs typeface="Arial"/>
              </a:rPr>
              <a:t>CEBAF Injector </a:t>
            </a:r>
            <a:r>
              <a:rPr lang="en-US" sz="2800" dirty="0" err="1">
                <a:latin typeface="Avenir Roman" panose="02000503020000020003" pitchFamily="2" charset="0"/>
                <a:cs typeface="Arial"/>
              </a:rPr>
              <a:t>PEPPo</a:t>
            </a:r>
            <a:r>
              <a:rPr lang="en-US" sz="2800" dirty="0">
                <a:latin typeface="Avenir Roman" panose="02000503020000020003" pitchFamily="2" charset="0"/>
                <a:cs typeface="Arial"/>
              </a:rPr>
              <a:t> Experiment</a:t>
            </a:r>
          </a:p>
          <a:p>
            <a:pPr marL="628650" lvl="1" indent="-171450">
              <a:buFont typeface="Arial" panose="020B0604020202020204" pitchFamily="34" charset="0"/>
              <a:buChar char="•"/>
            </a:pPr>
            <a:endParaRPr lang="en-US" sz="1200" dirty="0">
              <a:latin typeface="Avenir Roman" panose="02000503020000020003" pitchFamily="2" charset="0"/>
              <a:cs typeface="Arial"/>
            </a:endParaRPr>
          </a:p>
          <a:p>
            <a:pPr marL="914400" lvl="1" indent="-457200">
              <a:buFont typeface="Arial" panose="020B0604020202020204" pitchFamily="34" charset="0"/>
              <a:buChar char="•"/>
            </a:pPr>
            <a:r>
              <a:rPr lang="en-US" sz="2800" dirty="0">
                <a:latin typeface="Avenir Roman" panose="02000503020000020003" pitchFamily="2" charset="0"/>
                <a:cs typeface="Arial"/>
              </a:rPr>
              <a:t>Proposed Polarized Positron Beam R&amp;D</a:t>
            </a:r>
          </a:p>
          <a:p>
            <a:pPr marL="1085850" lvl="2" indent="-171450">
              <a:buFont typeface="Arial" panose="020B0604020202020204" pitchFamily="34" charset="0"/>
              <a:buChar char="•"/>
            </a:pPr>
            <a:endParaRPr lang="en-US" sz="1200" dirty="0">
              <a:latin typeface="Avenir Roman" panose="02000503020000020003" pitchFamily="2" charset="0"/>
              <a:cs typeface="Arial"/>
            </a:endParaRPr>
          </a:p>
          <a:p>
            <a:pPr marL="914400" lvl="1" indent="-457200">
              <a:buFont typeface="Arial" panose="020B0604020202020204" pitchFamily="34" charset="0"/>
              <a:buChar char="•"/>
            </a:pPr>
            <a:r>
              <a:rPr lang="en-US" sz="2800" dirty="0">
                <a:latin typeface="Avenir Roman" panose="02000503020000020003" pitchFamily="2" charset="0"/>
                <a:cs typeface="Arial"/>
              </a:rPr>
              <a:t>Outlook</a:t>
            </a:r>
          </a:p>
        </p:txBody>
      </p:sp>
      <p:sp>
        <p:nvSpPr>
          <p:cNvPr id="2" name="Rectangle 1">
            <a:extLst>
              <a:ext uri="{FF2B5EF4-FFF2-40B4-BE49-F238E27FC236}">
                <a16:creationId xmlns:a16="http://schemas.microsoft.com/office/drawing/2014/main" id="{B4AD5671-EDE4-094B-B862-91AF54FE58C7}"/>
              </a:ext>
            </a:extLst>
          </p:cNvPr>
          <p:cNvSpPr/>
          <p:nvPr/>
        </p:nvSpPr>
        <p:spPr>
          <a:xfrm>
            <a:off x="3675618" y="0"/>
            <a:ext cx="1897699" cy="707886"/>
          </a:xfrm>
          <a:prstGeom prst="rect">
            <a:avLst/>
          </a:prstGeom>
        </p:spPr>
        <p:txBody>
          <a:bodyPr wrap="none">
            <a:spAutoFit/>
          </a:bodyPr>
          <a:lstStyle/>
          <a:p>
            <a:r>
              <a:rPr lang="en-US" sz="4000" dirty="0">
                <a:latin typeface="Avenir Roman" panose="02000503020000020003" pitchFamily="2" charset="0"/>
                <a:cs typeface="Arial"/>
              </a:rPr>
              <a:t>Outline</a:t>
            </a:r>
          </a:p>
        </p:txBody>
      </p:sp>
    </p:spTree>
    <p:extLst>
      <p:ext uri="{BB962C8B-B14F-4D97-AF65-F5344CB8AC3E}">
        <p14:creationId xmlns:p14="http://schemas.microsoft.com/office/powerpoint/2010/main" val="33652773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2A8D2-F4A3-5841-A63B-A275946FB60F}"/>
              </a:ext>
            </a:extLst>
          </p:cNvPr>
          <p:cNvSpPr txBox="1">
            <a:spLocks/>
          </p:cNvSpPr>
          <p:nvPr/>
        </p:nvSpPr>
        <p:spPr>
          <a:xfrm>
            <a:off x="361950" y="103893"/>
            <a:ext cx="8734425" cy="571499"/>
          </a:xfrm>
          <a:prstGeom prst="rect">
            <a:avLst/>
          </a:prstGeom>
        </p:spPr>
        <p:txBody>
          <a:bodyPr/>
          <a:lstStyle>
            <a:lvl1pPr algn="ctr" rtl="0" eaLnBrk="1" fontAlgn="base" hangingPunct="1">
              <a:spcBef>
                <a:spcPct val="0"/>
              </a:spcBef>
              <a:spcAft>
                <a:spcPct val="0"/>
              </a:spcAft>
              <a:defRPr sz="3200" b="1">
                <a:solidFill>
                  <a:schemeClr val="tx2"/>
                </a:solidFill>
                <a:latin typeface="Arial" pitchFamily="34" charset="0"/>
                <a:ea typeface="+mj-ea"/>
                <a:cs typeface="Arial" pitchFamily="34" charset="0"/>
              </a:defRPr>
            </a:lvl1pPr>
            <a:lvl2pPr algn="ctr" rtl="0" eaLnBrk="1" fontAlgn="base" hangingPunct="1">
              <a:spcBef>
                <a:spcPct val="0"/>
              </a:spcBef>
              <a:spcAft>
                <a:spcPct val="0"/>
              </a:spcAft>
              <a:defRPr sz="3600" b="1">
                <a:solidFill>
                  <a:schemeClr val="tx2"/>
                </a:solidFill>
                <a:latin typeface="Times" pitchFamily="18" charset="0"/>
              </a:defRPr>
            </a:lvl2pPr>
            <a:lvl3pPr algn="ctr" rtl="0" eaLnBrk="1" fontAlgn="base" hangingPunct="1">
              <a:spcBef>
                <a:spcPct val="0"/>
              </a:spcBef>
              <a:spcAft>
                <a:spcPct val="0"/>
              </a:spcAft>
              <a:defRPr sz="3600" b="1">
                <a:solidFill>
                  <a:schemeClr val="tx2"/>
                </a:solidFill>
                <a:latin typeface="Times" pitchFamily="18" charset="0"/>
              </a:defRPr>
            </a:lvl3pPr>
            <a:lvl4pPr algn="ctr" rtl="0" eaLnBrk="1" fontAlgn="base" hangingPunct="1">
              <a:spcBef>
                <a:spcPct val="0"/>
              </a:spcBef>
              <a:spcAft>
                <a:spcPct val="0"/>
              </a:spcAft>
              <a:defRPr sz="3600" b="1">
                <a:solidFill>
                  <a:schemeClr val="tx2"/>
                </a:solidFill>
                <a:latin typeface="Times" pitchFamily="18" charset="0"/>
              </a:defRPr>
            </a:lvl4pPr>
            <a:lvl5pPr algn="ctr" rtl="0" eaLnBrk="1" fontAlgn="base" hangingPunct="1">
              <a:spcBef>
                <a:spcPct val="0"/>
              </a:spcBef>
              <a:spcAft>
                <a:spcPct val="0"/>
              </a:spcAft>
              <a:defRPr sz="3600" b="1">
                <a:solidFill>
                  <a:schemeClr val="tx2"/>
                </a:solidFill>
                <a:latin typeface="Times" pitchFamily="18" charset="0"/>
              </a:defRPr>
            </a:lvl5pPr>
            <a:lvl6pPr marL="457200" algn="ctr" rtl="0" eaLnBrk="1" fontAlgn="base" hangingPunct="1">
              <a:spcBef>
                <a:spcPct val="0"/>
              </a:spcBef>
              <a:spcAft>
                <a:spcPct val="0"/>
              </a:spcAft>
              <a:defRPr sz="3600" b="1">
                <a:solidFill>
                  <a:schemeClr val="tx2"/>
                </a:solidFill>
                <a:latin typeface="Times" pitchFamily="18" charset="0"/>
              </a:defRPr>
            </a:lvl6pPr>
            <a:lvl7pPr marL="914400" algn="ctr" rtl="0" eaLnBrk="1" fontAlgn="base" hangingPunct="1">
              <a:spcBef>
                <a:spcPct val="0"/>
              </a:spcBef>
              <a:spcAft>
                <a:spcPct val="0"/>
              </a:spcAft>
              <a:defRPr sz="3600" b="1">
                <a:solidFill>
                  <a:schemeClr val="tx2"/>
                </a:solidFill>
                <a:latin typeface="Times" pitchFamily="18" charset="0"/>
              </a:defRPr>
            </a:lvl7pPr>
            <a:lvl8pPr marL="1371600" algn="ctr" rtl="0" eaLnBrk="1" fontAlgn="base" hangingPunct="1">
              <a:spcBef>
                <a:spcPct val="0"/>
              </a:spcBef>
              <a:spcAft>
                <a:spcPct val="0"/>
              </a:spcAft>
              <a:defRPr sz="3600" b="1">
                <a:solidFill>
                  <a:schemeClr val="tx2"/>
                </a:solidFill>
                <a:latin typeface="Times" pitchFamily="18" charset="0"/>
              </a:defRPr>
            </a:lvl8pPr>
            <a:lvl9pPr marL="1828800" algn="ctr" rtl="0" eaLnBrk="1" fontAlgn="base" hangingPunct="1">
              <a:spcBef>
                <a:spcPct val="0"/>
              </a:spcBef>
              <a:spcAft>
                <a:spcPct val="0"/>
              </a:spcAft>
              <a:defRPr sz="3600" b="1">
                <a:solidFill>
                  <a:schemeClr val="tx2"/>
                </a:solidFill>
                <a:latin typeface="Times" pitchFamily="18" charset="0"/>
              </a:defRPr>
            </a:lvl9pPr>
          </a:lstStyle>
          <a:p>
            <a:r>
              <a:rPr lang="en-US" b="0" dirty="0">
                <a:solidFill>
                  <a:srgbClr val="000000"/>
                </a:solidFill>
                <a:latin typeface="Avenir Roman" panose="02000503020000020003" pitchFamily="2" charset="0"/>
              </a:rPr>
              <a:t>Jefferson Lab ERL (LERF)</a:t>
            </a:r>
          </a:p>
        </p:txBody>
      </p:sp>
      <p:pic>
        <p:nvPicPr>
          <p:cNvPr id="3" name="Picture 11">
            <a:extLst>
              <a:ext uri="{FF2B5EF4-FFF2-40B4-BE49-F238E27FC236}">
                <a16:creationId xmlns:a16="http://schemas.microsoft.com/office/drawing/2014/main" id="{0AEBE675-DDBC-104B-B357-D346EF175DD6}"/>
              </a:ext>
            </a:extLst>
          </p:cNvPr>
          <p:cNvPicPr>
            <a:picLocks noChangeAspect="1" noChangeArrowheads="1"/>
          </p:cNvPicPr>
          <p:nvPr/>
        </p:nvPicPr>
        <p:blipFill>
          <a:blip r:embed="rId2"/>
          <a:srcRect l="16313" t="14209" r="9125" b="9723"/>
          <a:stretch>
            <a:fillRect/>
          </a:stretch>
        </p:blipFill>
        <p:spPr bwMode="auto">
          <a:xfrm>
            <a:off x="1667578" y="950816"/>
            <a:ext cx="7162097" cy="5480144"/>
          </a:xfrm>
          <a:prstGeom prst="rect">
            <a:avLst/>
          </a:prstGeom>
          <a:noFill/>
          <a:ln w="9525">
            <a:noFill/>
            <a:miter lim="800000"/>
            <a:headEnd/>
            <a:tailEnd/>
          </a:ln>
        </p:spPr>
      </p:pic>
      <p:sp>
        <p:nvSpPr>
          <p:cNvPr id="5" name="TextBox 4">
            <a:extLst>
              <a:ext uri="{FF2B5EF4-FFF2-40B4-BE49-F238E27FC236}">
                <a16:creationId xmlns:a16="http://schemas.microsoft.com/office/drawing/2014/main" id="{612B3CC7-D7F3-CE49-AF4F-81D3DC210489}"/>
              </a:ext>
            </a:extLst>
          </p:cNvPr>
          <p:cNvSpPr txBox="1"/>
          <p:nvPr/>
        </p:nvSpPr>
        <p:spPr>
          <a:xfrm>
            <a:off x="6164162" y="4586578"/>
            <a:ext cx="2932213" cy="1631216"/>
          </a:xfrm>
          <a:prstGeom prst="rect">
            <a:avLst/>
          </a:prstGeom>
          <a:noFill/>
        </p:spPr>
        <p:txBody>
          <a:bodyPr wrap="none" rtlCol="0">
            <a:spAutoFit/>
          </a:bodyPr>
          <a:lstStyle/>
          <a:p>
            <a:r>
              <a:rPr lang="en-US" sz="2000" b="1" dirty="0">
                <a:latin typeface="Arial" pitchFamily="34" charset="0"/>
                <a:cs typeface="Arial" pitchFamily="34" charset="0"/>
              </a:rPr>
              <a:t>Powerful light source</a:t>
            </a:r>
          </a:p>
          <a:p>
            <a:r>
              <a:rPr lang="en-US" sz="2000" b="1" dirty="0">
                <a:latin typeface="Arial" pitchFamily="34" charset="0"/>
                <a:cs typeface="Arial" pitchFamily="34" charset="0"/>
              </a:rPr>
              <a:t>IR and UV FEL</a:t>
            </a:r>
          </a:p>
          <a:p>
            <a:r>
              <a:rPr lang="en-US" sz="2000" b="1" dirty="0">
                <a:latin typeface="Arial" pitchFamily="34" charset="0"/>
                <a:cs typeface="Arial" pitchFamily="34" charset="0"/>
              </a:rPr>
              <a:t>THz light</a:t>
            </a:r>
          </a:p>
          <a:p>
            <a:r>
              <a:rPr lang="en-US" sz="2000" b="1" dirty="0">
                <a:latin typeface="Arial" pitchFamily="34" charset="0"/>
                <a:cs typeface="Arial" pitchFamily="34" charset="0"/>
              </a:rPr>
              <a:t>Search for Dark Matter</a:t>
            </a:r>
          </a:p>
          <a:p>
            <a:r>
              <a:rPr lang="en-US" sz="2000" b="1" dirty="0">
                <a:latin typeface="Arial" pitchFamily="34" charset="0"/>
                <a:cs typeface="Arial" pitchFamily="34" charset="0"/>
              </a:rPr>
              <a:t>Fixed Target Options</a:t>
            </a:r>
          </a:p>
        </p:txBody>
      </p:sp>
      <p:pic>
        <p:nvPicPr>
          <p:cNvPr id="10" name="Picture 9">
            <a:extLst>
              <a:ext uri="{FF2B5EF4-FFF2-40B4-BE49-F238E27FC236}">
                <a16:creationId xmlns:a16="http://schemas.microsoft.com/office/drawing/2014/main" id="{A4ACB2D3-F61C-4746-B6BF-BD8E8600EEC0}"/>
              </a:ext>
            </a:extLst>
          </p:cNvPr>
          <p:cNvPicPr>
            <a:picLocks noChangeAspect="1"/>
          </p:cNvPicPr>
          <p:nvPr/>
        </p:nvPicPr>
        <p:blipFill>
          <a:blip r:embed="rId3"/>
          <a:stretch>
            <a:fillRect/>
          </a:stretch>
        </p:blipFill>
        <p:spPr>
          <a:xfrm>
            <a:off x="82446" y="890855"/>
            <a:ext cx="3462728" cy="2597046"/>
          </a:xfrm>
          <a:prstGeom prst="rect">
            <a:avLst/>
          </a:prstGeom>
        </p:spPr>
      </p:pic>
      <p:grpSp>
        <p:nvGrpSpPr>
          <p:cNvPr id="13" name="Group 12">
            <a:extLst>
              <a:ext uri="{FF2B5EF4-FFF2-40B4-BE49-F238E27FC236}">
                <a16:creationId xmlns:a16="http://schemas.microsoft.com/office/drawing/2014/main" id="{E01F6585-8B9B-2540-8C51-5D115D15C14B}"/>
              </a:ext>
            </a:extLst>
          </p:cNvPr>
          <p:cNvGrpSpPr/>
          <p:nvPr/>
        </p:nvGrpSpPr>
        <p:grpSpPr>
          <a:xfrm>
            <a:off x="82446" y="890855"/>
            <a:ext cx="8866682" cy="5450799"/>
            <a:chOff x="82446" y="890855"/>
            <a:chExt cx="8866682" cy="5450799"/>
          </a:xfrm>
        </p:grpSpPr>
        <p:pic>
          <p:nvPicPr>
            <p:cNvPr id="14" name="Picture 13">
              <a:extLst>
                <a:ext uri="{FF2B5EF4-FFF2-40B4-BE49-F238E27FC236}">
                  <a16:creationId xmlns:a16="http://schemas.microsoft.com/office/drawing/2014/main" id="{FF97DC7B-0C14-3346-8927-E4813EB7E15F}"/>
                </a:ext>
              </a:extLst>
            </p:cNvPr>
            <p:cNvPicPr>
              <a:picLocks noChangeAspect="1"/>
            </p:cNvPicPr>
            <p:nvPr/>
          </p:nvPicPr>
          <p:blipFill>
            <a:blip r:embed="rId4"/>
            <a:stretch>
              <a:fillRect/>
            </a:stretch>
          </p:blipFill>
          <p:spPr>
            <a:xfrm>
              <a:off x="82446" y="890855"/>
              <a:ext cx="8866682" cy="5450799"/>
            </a:xfrm>
            <a:prstGeom prst="rect">
              <a:avLst/>
            </a:prstGeom>
          </p:spPr>
        </p:pic>
        <p:sp>
          <p:nvSpPr>
            <p:cNvPr id="15" name="TextBox 14">
              <a:extLst>
                <a:ext uri="{FF2B5EF4-FFF2-40B4-BE49-F238E27FC236}">
                  <a16:creationId xmlns:a16="http://schemas.microsoft.com/office/drawing/2014/main" id="{62AD2B59-3937-0B42-92BF-C8AA293BD3CA}"/>
                </a:ext>
              </a:extLst>
            </p:cNvPr>
            <p:cNvSpPr txBox="1"/>
            <p:nvPr/>
          </p:nvSpPr>
          <p:spPr>
            <a:xfrm>
              <a:off x="6466892" y="1461593"/>
              <a:ext cx="2176301" cy="369332"/>
            </a:xfrm>
            <a:prstGeom prst="rect">
              <a:avLst/>
            </a:prstGeom>
            <a:solidFill>
              <a:schemeClr val="bg1">
                <a:alpha val="80000"/>
              </a:schemeClr>
            </a:solidFill>
          </p:spPr>
          <p:txBody>
            <a:bodyPr wrap="none" rtlCol="0">
              <a:spAutoFit/>
            </a:bodyPr>
            <a:lstStyle/>
            <a:p>
              <a:r>
                <a:rPr lang="en-US" dirty="0">
                  <a:latin typeface="Avenir Roman" panose="02000503020000020003" pitchFamily="2" charset="0"/>
                </a:rPr>
                <a:t>500kV, 10mA HVPS</a:t>
              </a:r>
            </a:p>
          </p:txBody>
        </p:sp>
        <p:sp>
          <p:nvSpPr>
            <p:cNvPr id="16" name="TextBox 15">
              <a:extLst>
                <a:ext uri="{FF2B5EF4-FFF2-40B4-BE49-F238E27FC236}">
                  <a16:creationId xmlns:a16="http://schemas.microsoft.com/office/drawing/2014/main" id="{19BD1B98-6B68-DD4A-912B-F285BA22F6E1}"/>
                </a:ext>
              </a:extLst>
            </p:cNvPr>
            <p:cNvSpPr txBox="1"/>
            <p:nvPr/>
          </p:nvSpPr>
          <p:spPr>
            <a:xfrm>
              <a:off x="1857121" y="1530379"/>
              <a:ext cx="2430602" cy="615553"/>
            </a:xfrm>
            <a:prstGeom prst="rect">
              <a:avLst/>
            </a:prstGeom>
            <a:solidFill>
              <a:schemeClr val="bg1">
                <a:alpha val="80000"/>
              </a:schemeClr>
            </a:solidFill>
          </p:spPr>
          <p:txBody>
            <a:bodyPr wrap="none" rtlCol="0">
              <a:spAutoFit/>
            </a:bodyPr>
            <a:lstStyle/>
            <a:p>
              <a:r>
                <a:rPr lang="en-US" dirty="0">
                  <a:latin typeface="Avenir Roman" panose="02000503020000020003" pitchFamily="2" charset="0"/>
                </a:rPr>
                <a:t>350kV Vent Bake Gun</a:t>
              </a:r>
            </a:p>
            <a:p>
              <a:pPr marL="285750" indent="-285750">
                <a:buFont typeface="Arial" panose="020B0604020202020204" pitchFamily="34" charset="0"/>
                <a:buChar char="•"/>
              </a:pPr>
              <a:r>
                <a:rPr lang="en-US" sz="1600" dirty="0">
                  <a:latin typeface="Avenir Roman" panose="02000503020000020003" pitchFamily="2" charset="0"/>
                </a:rPr>
                <a:t>GaAs (500C @ 5mA)</a:t>
              </a:r>
            </a:p>
          </p:txBody>
        </p:sp>
        <p:sp>
          <p:nvSpPr>
            <p:cNvPr id="17" name="TextBox 16">
              <a:extLst>
                <a:ext uri="{FF2B5EF4-FFF2-40B4-BE49-F238E27FC236}">
                  <a16:creationId xmlns:a16="http://schemas.microsoft.com/office/drawing/2014/main" id="{67525128-1190-F04B-8224-C2D4B671979F}"/>
                </a:ext>
              </a:extLst>
            </p:cNvPr>
            <p:cNvSpPr txBox="1"/>
            <p:nvPr/>
          </p:nvSpPr>
          <p:spPr>
            <a:xfrm>
              <a:off x="3677837" y="5004218"/>
              <a:ext cx="3971536" cy="615553"/>
            </a:xfrm>
            <a:prstGeom prst="rect">
              <a:avLst/>
            </a:prstGeom>
            <a:solidFill>
              <a:schemeClr val="bg1">
                <a:alpha val="80000"/>
              </a:schemeClr>
            </a:solidFill>
          </p:spPr>
          <p:txBody>
            <a:bodyPr wrap="none" rtlCol="0">
              <a:spAutoFit/>
            </a:bodyPr>
            <a:lstStyle/>
            <a:p>
              <a:r>
                <a:rPr lang="en-US" dirty="0">
                  <a:latin typeface="Avenir Roman" panose="02000503020000020003" pitchFamily="2" charset="0"/>
                </a:rPr>
                <a:t>SRF Booster 10 MeV</a:t>
              </a:r>
            </a:p>
            <a:p>
              <a:pPr marL="285750" indent="-285750">
                <a:buFont typeface="Arial" panose="020B0604020202020204" pitchFamily="34" charset="0"/>
                <a:buChar char="•"/>
              </a:pPr>
              <a:r>
                <a:rPr lang="en-US" sz="1600" dirty="0">
                  <a:latin typeface="Avenir Roman" panose="02000503020000020003" pitchFamily="2" charset="0"/>
                </a:rPr>
                <a:t>HPC for mA current, </a:t>
              </a:r>
              <a:r>
                <a:rPr lang="en-US" sz="1600" dirty="0" err="1">
                  <a:latin typeface="Avenir Roman" panose="02000503020000020003" pitchFamily="2" charset="0"/>
                </a:rPr>
                <a:t>nC</a:t>
              </a:r>
              <a:r>
                <a:rPr lang="en-US" sz="1600" dirty="0">
                  <a:latin typeface="Avenir Roman" panose="02000503020000020003" pitchFamily="2" charset="0"/>
                </a:rPr>
                <a:t> bunch charge</a:t>
              </a:r>
            </a:p>
          </p:txBody>
        </p:sp>
        <p:cxnSp>
          <p:nvCxnSpPr>
            <p:cNvPr id="18" name="Straight Arrow Connector 17">
              <a:extLst>
                <a:ext uri="{FF2B5EF4-FFF2-40B4-BE49-F238E27FC236}">
                  <a16:creationId xmlns:a16="http://schemas.microsoft.com/office/drawing/2014/main" id="{565A2E49-06AB-254E-98FD-23172697DDDD}"/>
                </a:ext>
              </a:extLst>
            </p:cNvPr>
            <p:cNvCxnSpPr/>
            <p:nvPr/>
          </p:nvCxnSpPr>
          <p:spPr bwMode="auto">
            <a:xfrm flipH="1">
              <a:off x="7162510" y="1858620"/>
              <a:ext cx="392533" cy="1079452"/>
            </a:xfrm>
            <a:prstGeom prst="straightConnector1">
              <a:avLst/>
            </a:prstGeom>
            <a:solidFill>
              <a:schemeClr val="accent1"/>
            </a:solidFill>
            <a:ln w="57150" cap="flat" cmpd="sng" algn="ctr">
              <a:solidFill>
                <a:srgbClr val="FF0000"/>
              </a:solidFill>
              <a:prstDash val="solid"/>
              <a:round/>
              <a:headEnd type="none" w="med" len="med"/>
              <a:tailEnd type="triangle"/>
            </a:ln>
            <a:effectLst/>
          </p:spPr>
        </p:cxnSp>
        <p:cxnSp>
          <p:nvCxnSpPr>
            <p:cNvPr id="19" name="Straight Arrow Connector 18">
              <a:extLst>
                <a:ext uri="{FF2B5EF4-FFF2-40B4-BE49-F238E27FC236}">
                  <a16:creationId xmlns:a16="http://schemas.microsoft.com/office/drawing/2014/main" id="{3ECAE1A2-F57D-A443-BCAA-40D0A1999027}"/>
                </a:ext>
              </a:extLst>
            </p:cNvPr>
            <p:cNvCxnSpPr>
              <a:cxnSpLocks/>
            </p:cNvCxnSpPr>
            <p:nvPr/>
          </p:nvCxnSpPr>
          <p:spPr bwMode="auto">
            <a:xfrm>
              <a:off x="3818746" y="2145932"/>
              <a:ext cx="937954" cy="1384252"/>
            </a:xfrm>
            <a:prstGeom prst="straightConnector1">
              <a:avLst/>
            </a:prstGeom>
            <a:solidFill>
              <a:schemeClr val="accent1"/>
            </a:solidFill>
            <a:ln w="57150" cap="flat" cmpd="sng" algn="ctr">
              <a:solidFill>
                <a:srgbClr val="FF0000"/>
              </a:solidFill>
              <a:prstDash val="solid"/>
              <a:round/>
              <a:headEnd type="none" w="med" len="med"/>
              <a:tailEnd type="triangle"/>
            </a:ln>
            <a:effectLst/>
          </p:spPr>
        </p:cxnSp>
        <p:cxnSp>
          <p:nvCxnSpPr>
            <p:cNvPr id="20" name="Straight Arrow Connector 19">
              <a:extLst>
                <a:ext uri="{FF2B5EF4-FFF2-40B4-BE49-F238E27FC236}">
                  <a16:creationId xmlns:a16="http://schemas.microsoft.com/office/drawing/2014/main" id="{4D045283-29E0-3D40-BD92-9B12403C4035}"/>
                </a:ext>
              </a:extLst>
            </p:cNvPr>
            <p:cNvCxnSpPr>
              <a:cxnSpLocks/>
            </p:cNvCxnSpPr>
            <p:nvPr/>
          </p:nvCxnSpPr>
          <p:spPr bwMode="auto">
            <a:xfrm flipH="1" flipV="1">
              <a:off x="1723869" y="4579495"/>
              <a:ext cx="1953969" cy="424723"/>
            </a:xfrm>
            <a:prstGeom prst="straightConnector1">
              <a:avLst/>
            </a:prstGeom>
            <a:solidFill>
              <a:schemeClr val="accent1"/>
            </a:solidFill>
            <a:ln w="57150" cap="flat" cmpd="sng" algn="ctr">
              <a:solidFill>
                <a:srgbClr val="FF0000"/>
              </a:solidFill>
              <a:prstDash val="solid"/>
              <a:round/>
              <a:headEnd type="none" w="med" len="med"/>
              <a:tailEnd type="triangle"/>
            </a:ln>
            <a:effectLst/>
          </p:spPr>
        </p:cxnSp>
      </p:grpSp>
    </p:spTree>
    <p:extLst>
      <p:ext uri="{BB962C8B-B14F-4D97-AF65-F5344CB8AC3E}">
        <p14:creationId xmlns:p14="http://schemas.microsoft.com/office/powerpoint/2010/main" val="1687130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Content Placeholder 5">
            <a:extLst>
              <a:ext uri="{FF2B5EF4-FFF2-40B4-BE49-F238E27FC236}">
                <a16:creationId xmlns:a16="http://schemas.microsoft.com/office/drawing/2014/main" id="{27129619-5D9A-154A-863F-53A3DF7BAB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2238" y="2517736"/>
            <a:ext cx="3597447" cy="2686982"/>
          </a:xfrm>
          <a:prstGeom prst="rect">
            <a:avLst/>
          </a:prstGeom>
        </p:spPr>
      </p:pic>
      <p:pic>
        <p:nvPicPr>
          <p:cNvPr id="34" name="Picture 20" descr="FEL Gun in Cleanroom small version">
            <a:extLst>
              <a:ext uri="{FF2B5EF4-FFF2-40B4-BE49-F238E27FC236}">
                <a16:creationId xmlns:a16="http://schemas.microsoft.com/office/drawing/2014/main" id="{58736BCD-247A-D24B-A579-A98359A967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950" y="2517736"/>
            <a:ext cx="3956514" cy="2686982"/>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A68C2273-AF4A-E149-B714-FE547F144BB3}"/>
              </a:ext>
            </a:extLst>
          </p:cNvPr>
          <p:cNvSpPr txBox="1"/>
          <p:nvPr/>
        </p:nvSpPr>
        <p:spPr>
          <a:xfrm>
            <a:off x="358550" y="1243734"/>
            <a:ext cx="3694025" cy="1107996"/>
          </a:xfrm>
          <a:prstGeom prst="rect">
            <a:avLst/>
          </a:prstGeom>
          <a:solidFill>
            <a:schemeClr val="bg1">
              <a:alpha val="80000"/>
            </a:schemeClr>
          </a:solidFill>
        </p:spPr>
        <p:txBody>
          <a:bodyPr wrap="none" rtlCol="0">
            <a:spAutoFit/>
          </a:bodyPr>
          <a:lstStyle/>
          <a:p>
            <a:r>
              <a:rPr lang="en-US" dirty="0">
                <a:latin typeface="Avenir Roman" panose="02000503020000020003" pitchFamily="2" charset="0"/>
              </a:rPr>
              <a:t>350kV Vent Bake Gun</a:t>
            </a:r>
          </a:p>
          <a:p>
            <a:pPr marL="285750" indent="-285750">
              <a:buFont typeface="Arial" panose="020B0604020202020204" pitchFamily="34" charset="0"/>
              <a:buChar char="•"/>
            </a:pPr>
            <a:r>
              <a:rPr lang="en-US" sz="1600" dirty="0">
                <a:latin typeface="Avenir Roman" panose="02000503020000020003" pitchFamily="2" charset="0"/>
              </a:rPr>
              <a:t>Single photocathode material</a:t>
            </a:r>
          </a:p>
          <a:p>
            <a:pPr marL="285750" indent="-285750">
              <a:buFont typeface="Arial" panose="020B0604020202020204" pitchFamily="34" charset="0"/>
              <a:buChar char="•"/>
            </a:pPr>
            <a:r>
              <a:rPr lang="en-US" sz="1600" dirty="0">
                <a:latin typeface="Avenir Roman" panose="02000503020000020003" pitchFamily="2" charset="0"/>
              </a:rPr>
              <a:t>4 weeks to replace photocathode</a:t>
            </a:r>
          </a:p>
          <a:p>
            <a:pPr marL="285750" indent="-285750">
              <a:buFont typeface="Arial" panose="020B0604020202020204" pitchFamily="34" charset="0"/>
              <a:buChar char="•"/>
            </a:pPr>
            <a:r>
              <a:rPr lang="en-US" sz="1600" dirty="0">
                <a:latin typeface="Avenir Roman" panose="02000503020000020003" pitchFamily="2" charset="0"/>
              </a:rPr>
              <a:t>Repeated vacuum/HV conditioning</a:t>
            </a:r>
          </a:p>
        </p:txBody>
      </p:sp>
      <p:sp>
        <p:nvSpPr>
          <p:cNvPr id="36" name="TextBox 35">
            <a:extLst>
              <a:ext uri="{FF2B5EF4-FFF2-40B4-BE49-F238E27FC236}">
                <a16:creationId xmlns:a16="http://schemas.microsoft.com/office/drawing/2014/main" id="{A05DA35C-734D-3F4B-9163-5AFB693C87C1}"/>
              </a:ext>
            </a:extLst>
          </p:cNvPr>
          <p:cNvSpPr txBox="1"/>
          <p:nvPr/>
        </p:nvSpPr>
        <p:spPr>
          <a:xfrm>
            <a:off x="4952238" y="1243734"/>
            <a:ext cx="3442161" cy="1107996"/>
          </a:xfrm>
          <a:prstGeom prst="rect">
            <a:avLst/>
          </a:prstGeom>
          <a:solidFill>
            <a:schemeClr val="bg1">
              <a:alpha val="80000"/>
            </a:schemeClr>
          </a:solidFill>
        </p:spPr>
        <p:txBody>
          <a:bodyPr wrap="none" rtlCol="0">
            <a:spAutoFit/>
          </a:bodyPr>
          <a:lstStyle/>
          <a:p>
            <a:r>
              <a:rPr lang="en-US" dirty="0">
                <a:latin typeface="Avenir Roman" panose="02000503020000020003" pitchFamily="2" charset="0"/>
              </a:rPr>
              <a:t>500kV, 10mA HVPS</a:t>
            </a:r>
          </a:p>
          <a:p>
            <a:pPr marL="285750" indent="-285750">
              <a:buFont typeface="Arial" panose="020B0604020202020204" pitchFamily="34" charset="0"/>
              <a:buChar char="•"/>
            </a:pPr>
            <a:r>
              <a:rPr lang="en-US" sz="1600" dirty="0">
                <a:latin typeface="Avenir Roman" panose="02000503020000020003" pitchFamily="2" charset="0"/>
              </a:rPr>
              <a:t>Physically connected to gun SF6</a:t>
            </a:r>
          </a:p>
          <a:p>
            <a:pPr marL="285750" indent="-285750">
              <a:buFont typeface="Arial" panose="020B0604020202020204" pitchFamily="34" charset="0"/>
              <a:buChar char="•"/>
            </a:pPr>
            <a:r>
              <a:rPr lang="en-US" sz="1600" dirty="0">
                <a:latin typeface="Avenir Roman" panose="02000503020000020003" pitchFamily="2" charset="0"/>
              </a:rPr>
              <a:t>2 days for each gun access</a:t>
            </a:r>
          </a:p>
          <a:p>
            <a:pPr marL="285750" indent="-285750">
              <a:buFont typeface="Arial" panose="020B0604020202020204" pitchFamily="34" charset="0"/>
              <a:buChar char="•"/>
            </a:pPr>
            <a:r>
              <a:rPr lang="en-US" sz="1600" dirty="0">
                <a:latin typeface="Avenir Roman" panose="02000503020000020003" pitchFamily="2" charset="0"/>
              </a:rPr>
              <a:t>Repeated HV conditioning</a:t>
            </a:r>
          </a:p>
        </p:txBody>
      </p:sp>
      <p:sp>
        <p:nvSpPr>
          <p:cNvPr id="37" name="Title 1">
            <a:extLst>
              <a:ext uri="{FF2B5EF4-FFF2-40B4-BE49-F238E27FC236}">
                <a16:creationId xmlns:a16="http://schemas.microsoft.com/office/drawing/2014/main" id="{3D0D613D-10B0-5848-9AA1-323B1F9E1BF3}"/>
              </a:ext>
            </a:extLst>
          </p:cNvPr>
          <p:cNvSpPr txBox="1">
            <a:spLocks/>
          </p:cNvSpPr>
          <p:nvPr/>
        </p:nvSpPr>
        <p:spPr>
          <a:xfrm>
            <a:off x="361950" y="103893"/>
            <a:ext cx="8734425" cy="571499"/>
          </a:xfrm>
          <a:prstGeom prst="rect">
            <a:avLst/>
          </a:prstGeom>
        </p:spPr>
        <p:txBody>
          <a:bodyPr/>
          <a:lstStyle>
            <a:lvl1pPr algn="ctr" rtl="0" eaLnBrk="1" fontAlgn="base" hangingPunct="1">
              <a:spcBef>
                <a:spcPct val="0"/>
              </a:spcBef>
              <a:spcAft>
                <a:spcPct val="0"/>
              </a:spcAft>
              <a:defRPr sz="3200" b="1">
                <a:solidFill>
                  <a:schemeClr val="tx2"/>
                </a:solidFill>
                <a:latin typeface="Arial" pitchFamily="34" charset="0"/>
                <a:ea typeface="+mj-ea"/>
                <a:cs typeface="Arial" pitchFamily="34" charset="0"/>
              </a:defRPr>
            </a:lvl1pPr>
            <a:lvl2pPr algn="ctr" rtl="0" eaLnBrk="1" fontAlgn="base" hangingPunct="1">
              <a:spcBef>
                <a:spcPct val="0"/>
              </a:spcBef>
              <a:spcAft>
                <a:spcPct val="0"/>
              </a:spcAft>
              <a:defRPr sz="3600" b="1">
                <a:solidFill>
                  <a:schemeClr val="tx2"/>
                </a:solidFill>
                <a:latin typeface="Times" pitchFamily="18" charset="0"/>
              </a:defRPr>
            </a:lvl2pPr>
            <a:lvl3pPr algn="ctr" rtl="0" eaLnBrk="1" fontAlgn="base" hangingPunct="1">
              <a:spcBef>
                <a:spcPct val="0"/>
              </a:spcBef>
              <a:spcAft>
                <a:spcPct val="0"/>
              </a:spcAft>
              <a:defRPr sz="3600" b="1">
                <a:solidFill>
                  <a:schemeClr val="tx2"/>
                </a:solidFill>
                <a:latin typeface="Times" pitchFamily="18" charset="0"/>
              </a:defRPr>
            </a:lvl3pPr>
            <a:lvl4pPr algn="ctr" rtl="0" eaLnBrk="1" fontAlgn="base" hangingPunct="1">
              <a:spcBef>
                <a:spcPct val="0"/>
              </a:spcBef>
              <a:spcAft>
                <a:spcPct val="0"/>
              </a:spcAft>
              <a:defRPr sz="3600" b="1">
                <a:solidFill>
                  <a:schemeClr val="tx2"/>
                </a:solidFill>
                <a:latin typeface="Times" pitchFamily="18" charset="0"/>
              </a:defRPr>
            </a:lvl4pPr>
            <a:lvl5pPr algn="ctr" rtl="0" eaLnBrk="1" fontAlgn="base" hangingPunct="1">
              <a:spcBef>
                <a:spcPct val="0"/>
              </a:spcBef>
              <a:spcAft>
                <a:spcPct val="0"/>
              </a:spcAft>
              <a:defRPr sz="3600" b="1">
                <a:solidFill>
                  <a:schemeClr val="tx2"/>
                </a:solidFill>
                <a:latin typeface="Times" pitchFamily="18" charset="0"/>
              </a:defRPr>
            </a:lvl5pPr>
            <a:lvl6pPr marL="457200" algn="ctr" rtl="0" eaLnBrk="1" fontAlgn="base" hangingPunct="1">
              <a:spcBef>
                <a:spcPct val="0"/>
              </a:spcBef>
              <a:spcAft>
                <a:spcPct val="0"/>
              </a:spcAft>
              <a:defRPr sz="3600" b="1">
                <a:solidFill>
                  <a:schemeClr val="tx2"/>
                </a:solidFill>
                <a:latin typeface="Times" pitchFamily="18" charset="0"/>
              </a:defRPr>
            </a:lvl6pPr>
            <a:lvl7pPr marL="914400" algn="ctr" rtl="0" eaLnBrk="1" fontAlgn="base" hangingPunct="1">
              <a:spcBef>
                <a:spcPct val="0"/>
              </a:spcBef>
              <a:spcAft>
                <a:spcPct val="0"/>
              </a:spcAft>
              <a:defRPr sz="3600" b="1">
                <a:solidFill>
                  <a:schemeClr val="tx2"/>
                </a:solidFill>
                <a:latin typeface="Times" pitchFamily="18" charset="0"/>
              </a:defRPr>
            </a:lvl7pPr>
            <a:lvl8pPr marL="1371600" algn="ctr" rtl="0" eaLnBrk="1" fontAlgn="base" hangingPunct="1">
              <a:spcBef>
                <a:spcPct val="0"/>
              </a:spcBef>
              <a:spcAft>
                <a:spcPct val="0"/>
              </a:spcAft>
              <a:defRPr sz="3600" b="1">
                <a:solidFill>
                  <a:schemeClr val="tx2"/>
                </a:solidFill>
                <a:latin typeface="Times" pitchFamily="18" charset="0"/>
              </a:defRPr>
            </a:lvl8pPr>
            <a:lvl9pPr marL="1828800" algn="ctr" rtl="0" eaLnBrk="1" fontAlgn="base" hangingPunct="1">
              <a:spcBef>
                <a:spcPct val="0"/>
              </a:spcBef>
              <a:spcAft>
                <a:spcPct val="0"/>
              </a:spcAft>
              <a:defRPr sz="3600" b="1">
                <a:solidFill>
                  <a:schemeClr val="tx2"/>
                </a:solidFill>
                <a:latin typeface="Times" pitchFamily="18" charset="0"/>
              </a:defRPr>
            </a:lvl9pPr>
          </a:lstStyle>
          <a:p>
            <a:r>
              <a:rPr lang="en-US" b="0" dirty="0">
                <a:solidFill>
                  <a:srgbClr val="000000"/>
                </a:solidFill>
                <a:latin typeface="Avenir Roman" panose="02000503020000020003" pitchFamily="2" charset="0"/>
              </a:rPr>
              <a:t>LERF Vent Bake Gun</a:t>
            </a:r>
          </a:p>
        </p:txBody>
      </p:sp>
      <p:sp>
        <p:nvSpPr>
          <p:cNvPr id="38" name="TextBox 37">
            <a:extLst>
              <a:ext uri="{FF2B5EF4-FFF2-40B4-BE49-F238E27FC236}">
                <a16:creationId xmlns:a16="http://schemas.microsoft.com/office/drawing/2014/main" id="{239D89FD-B9F8-0C48-8E6F-72B906820BE4}"/>
              </a:ext>
            </a:extLst>
          </p:cNvPr>
          <p:cNvSpPr txBox="1"/>
          <p:nvPr/>
        </p:nvSpPr>
        <p:spPr>
          <a:xfrm>
            <a:off x="5802973" y="6068291"/>
            <a:ext cx="3293402" cy="338554"/>
          </a:xfrm>
          <a:prstGeom prst="rect">
            <a:avLst/>
          </a:prstGeom>
          <a:noFill/>
        </p:spPr>
        <p:txBody>
          <a:bodyPr wrap="none" rtlCol="0">
            <a:spAutoFit/>
          </a:bodyPr>
          <a:lstStyle/>
          <a:p>
            <a:r>
              <a:rPr lang="en-US" sz="1600" i="1" dirty="0"/>
              <a:t>Slide Courtesy: C. Hernandez-Garcia</a:t>
            </a:r>
          </a:p>
        </p:txBody>
      </p:sp>
    </p:spTree>
    <p:extLst>
      <p:ext uri="{BB962C8B-B14F-4D97-AF65-F5344CB8AC3E}">
        <p14:creationId xmlns:p14="http://schemas.microsoft.com/office/powerpoint/2010/main" val="9001904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D2205FC9-D0E8-7A46-8F72-F1C69BA4254F}"/>
              </a:ext>
            </a:extLst>
          </p:cNvPr>
          <p:cNvPicPr>
            <a:picLocks noChangeAspect="1"/>
          </p:cNvPicPr>
          <p:nvPr/>
        </p:nvPicPr>
        <p:blipFill rotWithShape="1">
          <a:blip r:embed="rId2">
            <a:extLst>
              <a:ext uri="{28A0092B-C50C-407E-A947-70E740481C1C}">
                <a14:useLocalDpi xmlns:a14="http://schemas.microsoft.com/office/drawing/2010/main" val="0"/>
              </a:ext>
            </a:extLst>
          </a:blip>
          <a:srcRect l="17571" r="12813"/>
          <a:stretch/>
        </p:blipFill>
        <p:spPr>
          <a:xfrm>
            <a:off x="122664" y="1069848"/>
            <a:ext cx="4846184" cy="5220926"/>
          </a:xfrm>
          <a:prstGeom prst="rect">
            <a:avLst/>
          </a:prstGeom>
        </p:spPr>
      </p:pic>
      <p:sp>
        <p:nvSpPr>
          <p:cNvPr id="3" name="Title 1">
            <a:extLst>
              <a:ext uri="{FF2B5EF4-FFF2-40B4-BE49-F238E27FC236}">
                <a16:creationId xmlns:a16="http://schemas.microsoft.com/office/drawing/2014/main" id="{3A1769C3-1B6B-AD48-A662-00702F479D26}"/>
              </a:ext>
            </a:extLst>
          </p:cNvPr>
          <p:cNvSpPr txBox="1">
            <a:spLocks/>
          </p:cNvSpPr>
          <p:nvPr/>
        </p:nvSpPr>
        <p:spPr>
          <a:xfrm>
            <a:off x="361950" y="103893"/>
            <a:ext cx="8734425" cy="571499"/>
          </a:xfrm>
          <a:prstGeom prst="rect">
            <a:avLst/>
          </a:prstGeom>
        </p:spPr>
        <p:txBody>
          <a:bodyPr/>
          <a:lstStyle>
            <a:lvl1pPr algn="ctr" rtl="0" eaLnBrk="1" fontAlgn="base" hangingPunct="1">
              <a:spcBef>
                <a:spcPct val="0"/>
              </a:spcBef>
              <a:spcAft>
                <a:spcPct val="0"/>
              </a:spcAft>
              <a:defRPr sz="3200" b="1">
                <a:solidFill>
                  <a:schemeClr val="tx2"/>
                </a:solidFill>
                <a:latin typeface="Arial" pitchFamily="34" charset="0"/>
                <a:ea typeface="+mj-ea"/>
                <a:cs typeface="Arial" pitchFamily="34" charset="0"/>
              </a:defRPr>
            </a:lvl1pPr>
            <a:lvl2pPr algn="ctr" rtl="0" eaLnBrk="1" fontAlgn="base" hangingPunct="1">
              <a:spcBef>
                <a:spcPct val="0"/>
              </a:spcBef>
              <a:spcAft>
                <a:spcPct val="0"/>
              </a:spcAft>
              <a:defRPr sz="3600" b="1">
                <a:solidFill>
                  <a:schemeClr val="tx2"/>
                </a:solidFill>
                <a:latin typeface="Times" pitchFamily="18" charset="0"/>
              </a:defRPr>
            </a:lvl2pPr>
            <a:lvl3pPr algn="ctr" rtl="0" eaLnBrk="1" fontAlgn="base" hangingPunct="1">
              <a:spcBef>
                <a:spcPct val="0"/>
              </a:spcBef>
              <a:spcAft>
                <a:spcPct val="0"/>
              </a:spcAft>
              <a:defRPr sz="3600" b="1">
                <a:solidFill>
                  <a:schemeClr val="tx2"/>
                </a:solidFill>
                <a:latin typeface="Times" pitchFamily="18" charset="0"/>
              </a:defRPr>
            </a:lvl3pPr>
            <a:lvl4pPr algn="ctr" rtl="0" eaLnBrk="1" fontAlgn="base" hangingPunct="1">
              <a:spcBef>
                <a:spcPct val="0"/>
              </a:spcBef>
              <a:spcAft>
                <a:spcPct val="0"/>
              </a:spcAft>
              <a:defRPr sz="3600" b="1">
                <a:solidFill>
                  <a:schemeClr val="tx2"/>
                </a:solidFill>
                <a:latin typeface="Times" pitchFamily="18" charset="0"/>
              </a:defRPr>
            </a:lvl4pPr>
            <a:lvl5pPr algn="ctr" rtl="0" eaLnBrk="1" fontAlgn="base" hangingPunct="1">
              <a:spcBef>
                <a:spcPct val="0"/>
              </a:spcBef>
              <a:spcAft>
                <a:spcPct val="0"/>
              </a:spcAft>
              <a:defRPr sz="3600" b="1">
                <a:solidFill>
                  <a:schemeClr val="tx2"/>
                </a:solidFill>
                <a:latin typeface="Times" pitchFamily="18" charset="0"/>
              </a:defRPr>
            </a:lvl5pPr>
            <a:lvl6pPr marL="457200" algn="ctr" rtl="0" eaLnBrk="1" fontAlgn="base" hangingPunct="1">
              <a:spcBef>
                <a:spcPct val="0"/>
              </a:spcBef>
              <a:spcAft>
                <a:spcPct val="0"/>
              </a:spcAft>
              <a:defRPr sz="3600" b="1">
                <a:solidFill>
                  <a:schemeClr val="tx2"/>
                </a:solidFill>
                <a:latin typeface="Times" pitchFamily="18" charset="0"/>
              </a:defRPr>
            </a:lvl6pPr>
            <a:lvl7pPr marL="914400" algn="ctr" rtl="0" eaLnBrk="1" fontAlgn="base" hangingPunct="1">
              <a:spcBef>
                <a:spcPct val="0"/>
              </a:spcBef>
              <a:spcAft>
                <a:spcPct val="0"/>
              </a:spcAft>
              <a:defRPr sz="3600" b="1">
                <a:solidFill>
                  <a:schemeClr val="tx2"/>
                </a:solidFill>
                <a:latin typeface="Times" pitchFamily="18" charset="0"/>
              </a:defRPr>
            </a:lvl7pPr>
            <a:lvl8pPr marL="1371600" algn="ctr" rtl="0" eaLnBrk="1" fontAlgn="base" hangingPunct="1">
              <a:spcBef>
                <a:spcPct val="0"/>
              </a:spcBef>
              <a:spcAft>
                <a:spcPct val="0"/>
              </a:spcAft>
              <a:defRPr sz="3600" b="1">
                <a:solidFill>
                  <a:schemeClr val="tx2"/>
                </a:solidFill>
                <a:latin typeface="Times" pitchFamily="18" charset="0"/>
              </a:defRPr>
            </a:lvl8pPr>
            <a:lvl9pPr marL="1828800" algn="ctr" rtl="0" eaLnBrk="1" fontAlgn="base" hangingPunct="1">
              <a:spcBef>
                <a:spcPct val="0"/>
              </a:spcBef>
              <a:spcAft>
                <a:spcPct val="0"/>
              </a:spcAft>
              <a:defRPr sz="3600" b="1">
                <a:solidFill>
                  <a:schemeClr val="tx2"/>
                </a:solidFill>
                <a:latin typeface="Times" pitchFamily="18" charset="0"/>
              </a:defRPr>
            </a:lvl9pPr>
          </a:lstStyle>
          <a:p>
            <a:r>
              <a:rPr lang="en-US" b="0" dirty="0">
                <a:solidFill>
                  <a:srgbClr val="000000"/>
                </a:solidFill>
                <a:latin typeface="Avenir Roman" panose="02000503020000020003" pitchFamily="2" charset="0"/>
              </a:rPr>
              <a:t>GTS Magnetized Beam </a:t>
            </a:r>
            <a:r>
              <a:rPr lang="en-US" b="0" dirty="0" err="1">
                <a:solidFill>
                  <a:srgbClr val="000000"/>
                </a:solidFill>
                <a:latin typeface="Avenir Roman" panose="02000503020000020003" pitchFamily="2" charset="0"/>
              </a:rPr>
              <a:t>Photogun</a:t>
            </a:r>
            <a:endParaRPr lang="en-US" b="0" dirty="0">
              <a:solidFill>
                <a:srgbClr val="000000"/>
              </a:solidFill>
              <a:latin typeface="Avenir Roman" panose="02000503020000020003" pitchFamily="2" charset="0"/>
            </a:endParaRPr>
          </a:p>
        </p:txBody>
      </p:sp>
      <p:sp>
        <p:nvSpPr>
          <p:cNvPr id="4" name="Rectangle 3">
            <a:extLst>
              <a:ext uri="{FF2B5EF4-FFF2-40B4-BE49-F238E27FC236}">
                <a16:creationId xmlns:a16="http://schemas.microsoft.com/office/drawing/2014/main" id="{B64C5DE0-595C-104B-9935-14B5ED1F3856}"/>
              </a:ext>
            </a:extLst>
          </p:cNvPr>
          <p:cNvSpPr/>
          <p:nvPr/>
        </p:nvSpPr>
        <p:spPr>
          <a:xfrm>
            <a:off x="5073807" y="1069848"/>
            <a:ext cx="4022568" cy="2554545"/>
          </a:xfrm>
          <a:prstGeom prst="rect">
            <a:avLst/>
          </a:prstGeom>
        </p:spPr>
        <p:txBody>
          <a:bodyPr wrap="square">
            <a:spAutoFit/>
          </a:bodyPr>
          <a:lstStyle/>
          <a:p>
            <a:pPr marL="285750" indent="-285750">
              <a:buFont typeface="Arial" panose="020B0604020202020204" pitchFamily="34" charset="0"/>
              <a:buChar char="•"/>
            </a:pPr>
            <a:r>
              <a:rPr lang="en-US" sz="1600" dirty="0">
                <a:latin typeface="Avenir Roman" panose="02000503020000020003" pitchFamily="2" charset="0"/>
                <a:cs typeface="Arial"/>
              </a:rPr>
              <a:t>Load-lock inverted insulator </a:t>
            </a:r>
            <a:r>
              <a:rPr lang="en-US" sz="1600" dirty="0" err="1">
                <a:latin typeface="Avenir Roman" panose="02000503020000020003" pitchFamily="2" charset="0"/>
                <a:cs typeface="Arial"/>
              </a:rPr>
              <a:t>photogun</a:t>
            </a:r>
            <a:r>
              <a:rPr lang="en-US" sz="1600" dirty="0">
                <a:latin typeface="Avenir Roman" panose="02000503020000020003" pitchFamily="2" charset="0"/>
                <a:cs typeface="Arial"/>
              </a:rPr>
              <a:t> (multiple photocathodes) like CEBAF</a:t>
            </a:r>
          </a:p>
          <a:p>
            <a:endParaRPr lang="en-US" sz="1600" dirty="0">
              <a:latin typeface="Avenir Roman" panose="02000503020000020003" pitchFamily="2" charset="0"/>
              <a:cs typeface="Arial"/>
            </a:endParaRPr>
          </a:p>
          <a:p>
            <a:pPr marL="285750" indent="-285750">
              <a:buFont typeface="Arial" panose="020B0604020202020204" pitchFamily="34" charset="0"/>
              <a:buChar char="•"/>
            </a:pPr>
            <a:r>
              <a:rPr lang="en-US" sz="1600" dirty="0">
                <a:latin typeface="Avenir Roman" panose="02000503020000020003" pitchFamily="2" charset="0"/>
                <a:cs typeface="Arial"/>
              </a:rPr>
              <a:t>Cable connection from HVPS to gun</a:t>
            </a:r>
          </a:p>
          <a:p>
            <a:pPr marL="285750" indent="-285750">
              <a:buFont typeface="Arial" panose="020B0604020202020204" pitchFamily="34" charset="0"/>
              <a:buChar char="•"/>
            </a:pPr>
            <a:endParaRPr lang="en-US" sz="1600" dirty="0">
              <a:latin typeface="Avenir Roman" panose="02000503020000020003" pitchFamily="2" charset="0"/>
              <a:cs typeface="Arial"/>
            </a:endParaRPr>
          </a:p>
          <a:p>
            <a:pPr marL="285750" indent="-285750">
              <a:buFont typeface="Arial" panose="020B0604020202020204" pitchFamily="34" charset="0"/>
              <a:buChar char="•"/>
            </a:pPr>
            <a:r>
              <a:rPr lang="en-US" sz="1600" dirty="0">
                <a:latin typeface="Avenir Roman" panose="02000503020000020003" pitchFamily="2" charset="0"/>
                <a:cs typeface="Arial"/>
              </a:rPr>
              <a:t>Over 1000 hours operating &gt;300kV; HV conditioning about 1 week</a:t>
            </a:r>
          </a:p>
          <a:p>
            <a:endParaRPr lang="en-US" sz="1600" dirty="0">
              <a:latin typeface="Avenir Roman" panose="02000503020000020003" pitchFamily="2" charset="0"/>
              <a:cs typeface="Arial"/>
            </a:endParaRPr>
          </a:p>
          <a:p>
            <a:pPr marL="285750" indent="-285750">
              <a:buFont typeface="Arial" panose="020B0604020202020204" pitchFamily="34" charset="0"/>
              <a:buChar char="•"/>
            </a:pPr>
            <a:r>
              <a:rPr lang="en-US" sz="1600" dirty="0">
                <a:latin typeface="Avenir Roman" panose="02000503020000020003" pitchFamily="2" charset="0"/>
                <a:cs typeface="Arial"/>
              </a:rPr>
              <a:t>Operating with </a:t>
            </a:r>
            <a:r>
              <a:rPr lang="en-US" sz="1600" dirty="0" err="1">
                <a:latin typeface="Avenir Roman" panose="02000503020000020003" pitchFamily="2" charset="0"/>
                <a:cs typeface="Arial"/>
              </a:rPr>
              <a:t>CsKSb</a:t>
            </a:r>
            <a:r>
              <a:rPr lang="en-US" sz="1600" dirty="0">
                <a:latin typeface="Avenir Roman" panose="02000503020000020003" pitchFamily="2" charset="0"/>
                <a:cs typeface="Arial"/>
              </a:rPr>
              <a:t> photocathodes at &gt;10 mA average current</a:t>
            </a:r>
            <a:endParaRPr lang="en-US" sz="2000" dirty="0"/>
          </a:p>
        </p:txBody>
      </p:sp>
      <p:pic>
        <p:nvPicPr>
          <p:cNvPr id="6" name="Picture 2">
            <a:extLst>
              <a:ext uri="{FF2B5EF4-FFF2-40B4-BE49-F238E27FC236}">
                <a16:creationId xmlns:a16="http://schemas.microsoft.com/office/drawing/2014/main" id="{D8DEF251-273B-C340-ACE1-67D8925309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0345" y="3739220"/>
            <a:ext cx="3308235" cy="2104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a:extLst>
              <a:ext uri="{FF2B5EF4-FFF2-40B4-BE49-F238E27FC236}">
                <a16:creationId xmlns:a16="http://schemas.microsoft.com/office/drawing/2014/main" id="{BFD5DE41-D7C8-884D-8D83-8197712214EF}"/>
              </a:ext>
            </a:extLst>
          </p:cNvPr>
          <p:cNvSpPr txBox="1"/>
          <p:nvPr/>
        </p:nvSpPr>
        <p:spPr>
          <a:xfrm>
            <a:off x="5802973" y="6068291"/>
            <a:ext cx="3293402" cy="338554"/>
          </a:xfrm>
          <a:prstGeom prst="rect">
            <a:avLst/>
          </a:prstGeom>
          <a:noFill/>
        </p:spPr>
        <p:txBody>
          <a:bodyPr wrap="none" rtlCol="0">
            <a:spAutoFit/>
          </a:bodyPr>
          <a:lstStyle/>
          <a:p>
            <a:r>
              <a:rPr lang="en-US" sz="1600" i="1" dirty="0"/>
              <a:t>Slide Courtesy: C. Hernandez-Garcia</a:t>
            </a:r>
          </a:p>
        </p:txBody>
      </p:sp>
    </p:spTree>
    <p:extLst>
      <p:ext uri="{BB962C8B-B14F-4D97-AF65-F5344CB8AC3E}">
        <p14:creationId xmlns:p14="http://schemas.microsoft.com/office/powerpoint/2010/main" val="25546562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CA4B4-071F-3C46-8670-C60C558465B8}"/>
              </a:ext>
            </a:extLst>
          </p:cNvPr>
          <p:cNvSpPr txBox="1">
            <a:spLocks/>
          </p:cNvSpPr>
          <p:nvPr/>
        </p:nvSpPr>
        <p:spPr>
          <a:xfrm>
            <a:off x="361950" y="103893"/>
            <a:ext cx="8734425" cy="571499"/>
          </a:xfrm>
          <a:prstGeom prst="rect">
            <a:avLst/>
          </a:prstGeom>
        </p:spPr>
        <p:txBody>
          <a:bodyPr/>
          <a:lstStyle>
            <a:lvl1pPr algn="ctr" rtl="0" eaLnBrk="1" fontAlgn="base" hangingPunct="1">
              <a:spcBef>
                <a:spcPct val="0"/>
              </a:spcBef>
              <a:spcAft>
                <a:spcPct val="0"/>
              </a:spcAft>
              <a:defRPr sz="3200" b="1">
                <a:solidFill>
                  <a:schemeClr val="tx2"/>
                </a:solidFill>
                <a:latin typeface="Arial" pitchFamily="34" charset="0"/>
                <a:ea typeface="+mj-ea"/>
                <a:cs typeface="Arial" pitchFamily="34" charset="0"/>
              </a:defRPr>
            </a:lvl1pPr>
            <a:lvl2pPr algn="ctr" rtl="0" eaLnBrk="1" fontAlgn="base" hangingPunct="1">
              <a:spcBef>
                <a:spcPct val="0"/>
              </a:spcBef>
              <a:spcAft>
                <a:spcPct val="0"/>
              </a:spcAft>
              <a:defRPr sz="3600" b="1">
                <a:solidFill>
                  <a:schemeClr val="tx2"/>
                </a:solidFill>
                <a:latin typeface="Times" pitchFamily="18" charset="0"/>
              </a:defRPr>
            </a:lvl2pPr>
            <a:lvl3pPr algn="ctr" rtl="0" eaLnBrk="1" fontAlgn="base" hangingPunct="1">
              <a:spcBef>
                <a:spcPct val="0"/>
              </a:spcBef>
              <a:spcAft>
                <a:spcPct val="0"/>
              </a:spcAft>
              <a:defRPr sz="3600" b="1">
                <a:solidFill>
                  <a:schemeClr val="tx2"/>
                </a:solidFill>
                <a:latin typeface="Times" pitchFamily="18" charset="0"/>
              </a:defRPr>
            </a:lvl3pPr>
            <a:lvl4pPr algn="ctr" rtl="0" eaLnBrk="1" fontAlgn="base" hangingPunct="1">
              <a:spcBef>
                <a:spcPct val="0"/>
              </a:spcBef>
              <a:spcAft>
                <a:spcPct val="0"/>
              </a:spcAft>
              <a:defRPr sz="3600" b="1">
                <a:solidFill>
                  <a:schemeClr val="tx2"/>
                </a:solidFill>
                <a:latin typeface="Times" pitchFamily="18" charset="0"/>
              </a:defRPr>
            </a:lvl4pPr>
            <a:lvl5pPr algn="ctr" rtl="0" eaLnBrk="1" fontAlgn="base" hangingPunct="1">
              <a:spcBef>
                <a:spcPct val="0"/>
              </a:spcBef>
              <a:spcAft>
                <a:spcPct val="0"/>
              </a:spcAft>
              <a:defRPr sz="3600" b="1">
                <a:solidFill>
                  <a:schemeClr val="tx2"/>
                </a:solidFill>
                <a:latin typeface="Times" pitchFamily="18" charset="0"/>
              </a:defRPr>
            </a:lvl5pPr>
            <a:lvl6pPr marL="457200" algn="ctr" rtl="0" eaLnBrk="1" fontAlgn="base" hangingPunct="1">
              <a:spcBef>
                <a:spcPct val="0"/>
              </a:spcBef>
              <a:spcAft>
                <a:spcPct val="0"/>
              </a:spcAft>
              <a:defRPr sz="3600" b="1">
                <a:solidFill>
                  <a:schemeClr val="tx2"/>
                </a:solidFill>
                <a:latin typeface="Times" pitchFamily="18" charset="0"/>
              </a:defRPr>
            </a:lvl6pPr>
            <a:lvl7pPr marL="914400" algn="ctr" rtl="0" eaLnBrk="1" fontAlgn="base" hangingPunct="1">
              <a:spcBef>
                <a:spcPct val="0"/>
              </a:spcBef>
              <a:spcAft>
                <a:spcPct val="0"/>
              </a:spcAft>
              <a:defRPr sz="3600" b="1">
                <a:solidFill>
                  <a:schemeClr val="tx2"/>
                </a:solidFill>
                <a:latin typeface="Times" pitchFamily="18" charset="0"/>
              </a:defRPr>
            </a:lvl7pPr>
            <a:lvl8pPr marL="1371600" algn="ctr" rtl="0" eaLnBrk="1" fontAlgn="base" hangingPunct="1">
              <a:spcBef>
                <a:spcPct val="0"/>
              </a:spcBef>
              <a:spcAft>
                <a:spcPct val="0"/>
              </a:spcAft>
              <a:defRPr sz="3600" b="1">
                <a:solidFill>
                  <a:schemeClr val="tx2"/>
                </a:solidFill>
                <a:latin typeface="Times" pitchFamily="18" charset="0"/>
              </a:defRPr>
            </a:lvl8pPr>
            <a:lvl9pPr marL="1828800" algn="ctr" rtl="0" eaLnBrk="1" fontAlgn="base" hangingPunct="1">
              <a:spcBef>
                <a:spcPct val="0"/>
              </a:spcBef>
              <a:spcAft>
                <a:spcPct val="0"/>
              </a:spcAft>
              <a:defRPr sz="3600" b="1">
                <a:solidFill>
                  <a:schemeClr val="tx2"/>
                </a:solidFill>
                <a:latin typeface="Times" pitchFamily="18" charset="0"/>
              </a:defRPr>
            </a:lvl9pPr>
          </a:lstStyle>
          <a:p>
            <a:r>
              <a:rPr lang="en-US" b="0" dirty="0">
                <a:solidFill>
                  <a:srgbClr val="000000"/>
                </a:solidFill>
                <a:latin typeface="Avenir Roman" panose="02000503020000020003" pitchFamily="2" charset="0"/>
              </a:rPr>
              <a:t>Polarized Positron Source</a:t>
            </a:r>
          </a:p>
        </p:txBody>
      </p:sp>
      <p:sp>
        <p:nvSpPr>
          <p:cNvPr id="3" name="TextBox 2">
            <a:extLst>
              <a:ext uri="{FF2B5EF4-FFF2-40B4-BE49-F238E27FC236}">
                <a16:creationId xmlns:a16="http://schemas.microsoft.com/office/drawing/2014/main" id="{E40DB95F-C9A9-3E40-8BE7-AE1F2CFF6004}"/>
              </a:ext>
            </a:extLst>
          </p:cNvPr>
          <p:cNvSpPr txBox="1"/>
          <p:nvPr/>
        </p:nvSpPr>
        <p:spPr>
          <a:xfrm>
            <a:off x="221361" y="675392"/>
            <a:ext cx="8566023" cy="3785652"/>
          </a:xfrm>
          <a:prstGeom prst="rect">
            <a:avLst/>
          </a:prstGeom>
          <a:noFill/>
        </p:spPr>
        <p:txBody>
          <a:bodyPr wrap="square" rtlCol="0">
            <a:spAutoFit/>
          </a:bodyPr>
          <a:lstStyle/>
          <a:p>
            <a:endParaRPr lang="en-US" sz="2000" dirty="0">
              <a:solidFill>
                <a:srgbClr val="000000"/>
              </a:solidFill>
              <a:latin typeface="Avenir Roman" panose="02000503020000020003" pitchFamily="2" charset="0"/>
            </a:endParaRPr>
          </a:p>
          <a:p>
            <a:pPr marL="342900" indent="-342900">
              <a:buFont typeface="Wingdings" pitchFamily="2" charset="2"/>
              <a:buChar char="v"/>
            </a:pPr>
            <a:r>
              <a:rPr lang="en-US" sz="2000" dirty="0">
                <a:solidFill>
                  <a:srgbClr val="000000"/>
                </a:solidFill>
                <a:latin typeface="Avenir Roman" panose="02000503020000020003" pitchFamily="2" charset="0"/>
              </a:rPr>
              <a:t>Upgrading the LERF injector with a &gt;350kV inverted </a:t>
            </a:r>
            <a:r>
              <a:rPr lang="en-US" sz="2000" dirty="0" err="1">
                <a:solidFill>
                  <a:srgbClr val="000000"/>
                </a:solidFill>
                <a:latin typeface="Avenir Roman" panose="02000503020000020003" pitchFamily="2" charset="0"/>
              </a:rPr>
              <a:t>photogun</a:t>
            </a:r>
            <a:r>
              <a:rPr lang="en-US" sz="2000" dirty="0">
                <a:solidFill>
                  <a:srgbClr val="000000"/>
                </a:solidFill>
                <a:latin typeface="Avenir Roman" panose="02000503020000020003" pitchFamily="2" charset="0"/>
              </a:rPr>
              <a:t> and dual photocathode (GaAs or multi-alkali) photo-gun provides capability to:</a:t>
            </a:r>
          </a:p>
          <a:p>
            <a:pPr marL="800100" lvl="1" indent="-342900">
              <a:buFont typeface="Arial" panose="020B0604020202020204" pitchFamily="34" charset="0"/>
              <a:buChar char="•"/>
            </a:pPr>
            <a:r>
              <a:rPr lang="en-US" sz="2000" dirty="0">
                <a:solidFill>
                  <a:srgbClr val="000000"/>
                </a:solidFill>
                <a:latin typeface="Avenir Roman" panose="02000503020000020003" pitchFamily="2" charset="0"/>
              </a:rPr>
              <a:t>achieve predicted lifetime scaling of spin polarized photocathodes</a:t>
            </a:r>
          </a:p>
          <a:p>
            <a:pPr marL="800100" lvl="1" indent="-342900">
              <a:buFont typeface="Arial" panose="020B0604020202020204" pitchFamily="34" charset="0"/>
              <a:buChar char="•"/>
            </a:pPr>
            <a:r>
              <a:rPr lang="en-US" sz="2000" dirty="0">
                <a:solidFill>
                  <a:srgbClr val="000000"/>
                </a:solidFill>
                <a:latin typeface="Avenir Roman" panose="02000503020000020003" pitchFamily="2" charset="0"/>
              </a:rPr>
              <a:t>demonstrate reliable operation of high power conversion targets</a:t>
            </a:r>
          </a:p>
          <a:p>
            <a:pPr marL="800100" lvl="1" indent="-342900">
              <a:buFont typeface="Arial" panose="020B0604020202020204" pitchFamily="34" charset="0"/>
              <a:buChar char="•"/>
            </a:pPr>
            <a:r>
              <a:rPr lang="en-US" sz="2000" dirty="0">
                <a:solidFill>
                  <a:srgbClr val="000000"/>
                </a:solidFill>
                <a:latin typeface="Avenir Roman" panose="02000503020000020003" pitchFamily="2" charset="0"/>
              </a:rPr>
              <a:t>supports on-going unpolarized beam operations at LERF</a:t>
            </a:r>
          </a:p>
          <a:p>
            <a:pPr marL="800100" lvl="1" indent="-342900">
              <a:buFont typeface="Arial" panose="020B0604020202020204" pitchFamily="34" charset="0"/>
              <a:buChar char="•"/>
            </a:pPr>
            <a:r>
              <a:rPr lang="en-US" sz="2000" dirty="0">
                <a:solidFill>
                  <a:srgbClr val="000000"/>
                </a:solidFill>
                <a:latin typeface="Avenir Roman" panose="02000503020000020003" pitchFamily="2" charset="0"/>
              </a:rPr>
              <a:t>opens door to new polarized beam operations </a:t>
            </a:r>
          </a:p>
          <a:p>
            <a:pPr marL="342900" indent="-342900">
              <a:buFont typeface="Wingdings" pitchFamily="2" charset="2"/>
              <a:buChar char="v"/>
            </a:pPr>
            <a:endParaRPr lang="en-US" sz="2000" dirty="0">
              <a:solidFill>
                <a:srgbClr val="000000"/>
              </a:solidFill>
              <a:latin typeface="Avenir Roman" panose="02000503020000020003" pitchFamily="2" charset="0"/>
            </a:endParaRPr>
          </a:p>
          <a:p>
            <a:pPr marL="342900" indent="-342900">
              <a:buFont typeface="Wingdings" pitchFamily="2" charset="2"/>
              <a:buChar char="v"/>
            </a:pPr>
            <a:r>
              <a:rPr lang="en-US" sz="2000" dirty="0">
                <a:solidFill>
                  <a:srgbClr val="000000"/>
                </a:solidFill>
                <a:latin typeface="Avenir Roman" panose="02000503020000020003" pitchFamily="2" charset="0"/>
              </a:rPr>
              <a:t>Next priority should be designing, building and testing a positron beam collection system to define and optimize the transverse &amp; longitudinal phase space and spin polarization for RF acceleration.</a:t>
            </a:r>
          </a:p>
        </p:txBody>
      </p:sp>
      <p:pic>
        <p:nvPicPr>
          <p:cNvPr id="5" name="Picture 4">
            <a:extLst>
              <a:ext uri="{FF2B5EF4-FFF2-40B4-BE49-F238E27FC236}">
                <a16:creationId xmlns:a16="http://schemas.microsoft.com/office/drawing/2014/main" id="{560BA515-16C5-AB48-8913-29CC7C1B8D89}"/>
              </a:ext>
            </a:extLst>
          </p:cNvPr>
          <p:cNvPicPr>
            <a:picLocks noChangeAspect="1"/>
          </p:cNvPicPr>
          <p:nvPr/>
        </p:nvPicPr>
        <p:blipFill>
          <a:blip r:embed="rId2"/>
          <a:stretch>
            <a:fillRect/>
          </a:stretch>
        </p:blipFill>
        <p:spPr>
          <a:xfrm>
            <a:off x="435103" y="4567507"/>
            <a:ext cx="7684770" cy="1847450"/>
          </a:xfrm>
          <a:prstGeom prst="rect">
            <a:avLst/>
          </a:prstGeom>
        </p:spPr>
      </p:pic>
      <p:sp>
        <p:nvSpPr>
          <p:cNvPr id="6" name="&quot;No&quot; Symbol 5">
            <a:extLst>
              <a:ext uri="{FF2B5EF4-FFF2-40B4-BE49-F238E27FC236}">
                <a16:creationId xmlns:a16="http://schemas.microsoft.com/office/drawing/2014/main" id="{47F42317-16B0-0746-821D-F13A75438B88}"/>
              </a:ext>
            </a:extLst>
          </p:cNvPr>
          <p:cNvSpPr/>
          <p:nvPr/>
        </p:nvSpPr>
        <p:spPr bwMode="auto">
          <a:xfrm>
            <a:off x="1728216" y="5102352"/>
            <a:ext cx="2549272" cy="649224"/>
          </a:xfrm>
          <a:prstGeom prst="noSmoking">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Tree>
    <p:extLst>
      <p:ext uri="{BB962C8B-B14F-4D97-AF65-F5344CB8AC3E}">
        <p14:creationId xmlns:p14="http://schemas.microsoft.com/office/powerpoint/2010/main" val="539958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93C74-6912-6A45-AD39-DD7808ABEAF5}"/>
              </a:ext>
            </a:extLst>
          </p:cNvPr>
          <p:cNvSpPr txBox="1">
            <a:spLocks/>
          </p:cNvSpPr>
          <p:nvPr/>
        </p:nvSpPr>
        <p:spPr>
          <a:xfrm>
            <a:off x="361950" y="103893"/>
            <a:ext cx="8734425" cy="571499"/>
          </a:xfrm>
          <a:prstGeom prst="rect">
            <a:avLst/>
          </a:prstGeom>
        </p:spPr>
        <p:txBody>
          <a:bodyPr/>
          <a:lstStyle>
            <a:lvl1pPr algn="ctr" rtl="0" eaLnBrk="1" fontAlgn="base" hangingPunct="1">
              <a:spcBef>
                <a:spcPct val="0"/>
              </a:spcBef>
              <a:spcAft>
                <a:spcPct val="0"/>
              </a:spcAft>
              <a:defRPr sz="3200" b="1">
                <a:solidFill>
                  <a:schemeClr val="tx2"/>
                </a:solidFill>
                <a:latin typeface="Arial" pitchFamily="34" charset="0"/>
                <a:ea typeface="+mj-ea"/>
                <a:cs typeface="Arial" pitchFamily="34" charset="0"/>
              </a:defRPr>
            </a:lvl1pPr>
            <a:lvl2pPr algn="ctr" rtl="0" eaLnBrk="1" fontAlgn="base" hangingPunct="1">
              <a:spcBef>
                <a:spcPct val="0"/>
              </a:spcBef>
              <a:spcAft>
                <a:spcPct val="0"/>
              </a:spcAft>
              <a:defRPr sz="3600" b="1">
                <a:solidFill>
                  <a:schemeClr val="tx2"/>
                </a:solidFill>
                <a:latin typeface="Times" pitchFamily="18" charset="0"/>
              </a:defRPr>
            </a:lvl2pPr>
            <a:lvl3pPr algn="ctr" rtl="0" eaLnBrk="1" fontAlgn="base" hangingPunct="1">
              <a:spcBef>
                <a:spcPct val="0"/>
              </a:spcBef>
              <a:spcAft>
                <a:spcPct val="0"/>
              </a:spcAft>
              <a:defRPr sz="3600" b="1">
                <a:solidFill>
                  <a:schemeClr val="tx2"/>
                </a:solidFill>
                <a:latin typeface="Times" pitchFamily="18" charset="0"/>
              </a:defRPr>
            </a:lvl3pPr>
            <a:lvl4pPr algn="ctr" rtl="0" eaLnBrk="1" fontAlgn="base" hangingPunct="1">
              <a:spcBef>
                <a:spcPct val="0"/>
              </a:spcBef>
              <a:spcAft>
                <a:spcPct val="0"/>
              </a:spcAft>
              <a:defRPr sz="3600" b="1">
                <a:solidFill>
                  <a:schemeClr val="tx2"/>
                </a:solidFill>
                <a:latin typeface="Times" pitchFamily="18" charset="0"/>
              </a:defRPr>
            </a:lvl4pPr>
            <a:lvl5pPr algn="ctr" rtl="0" eaLnBrk="1" fontAlgn="base" hangingPunct="1">
              <a:spcBef>
                <a:spcPct val="0"/>
              </a:spcBef>
              <a:spcAft>
                <a:spcPct val="0"/>
              </a:spcAft>
              <a:defRPr sz="3600" b="1">
                <a:solidFill>
                  <a:schemeClr val="tx2"/>
                </a:solidFill>
                <a:latin typeface="Times" pitchFamily="18" charset="0"/>
              </a:defRPr>
            </a:lvl5pPr>
            <a:lvl6pPr marL="457200" algn="ctr" rtl="0" eaLnBrk="1" fontAlgn="base" hangingPunct="1">
              <a:spcBef>
                <a:spcPct val="0"/>
              </a:spcBef>
              <a:spcAft>
                <a:spcPct val="0"/>
              </a:spcAft>
              <a:defRPr sz="3600" b="1">
                <a:solidFill>
                  <a:schemeClr val="tx2"/>
                </a:solidFill>
                <a:latin typeface="Times" pitchFamily="18" charset="0"/>
              </a:defRPr>
            </a:lvl6pPr>
            <a:lvl7pPr marL="914400" algn="ctr" rtl="0" eaLnBrk="1" fontAlgn="base" hangingPunct="1">
              <a:spcBef>
                <a:spcPct val="0"/>
              </a:spcBef>
              <a:spcAft>
                <a:spcPct val="0"/>
              </a:spcAft>
              <a:defRPr sz="3600" b="1">
                <a:solidFill>
                  <a:schemeClr val="tx2"/>
                </a:solidFill>
                <a:latin typeface="Times" pitchFamily="18" charset="0"/>
              </a:defRPr>
            </a:lvl7pPr>
            <a:lvl8pPr marL="1371600" algn="ctr" rtl="0" eaLnBrk="1" fontAlgn="base" hangingPunct="1">
              <a:spcBef>
                <a:spcPct val="0"/>
              </a:spcBef>
              <a:spcAft>
                <a:spcPct val="0"/>
              </a:spcAft>
              <a:defRPr sz="3600" b="1">
                <a:solidFill>
                  <a:schemeClr val="tx2"/>
                </a:solidFill>
                <a:latin typeface="Times" pitchFamily="18" charset="0"/>
              </a:defRPr>
            </a:lvl8pPr>
            <a:lvl9pPr marL="1828800" algn="ctr" rtl="0" eaLnBrk="1" fontAlgn="base" hangingPunct="1">
              <a:spcBef>
                <a:spcPct val="0"/>
              </a:spcBef>
              <a:spcAft>
                <a:spcPct val="0"/>
              </a:spcAft>
              <a:defRPr sz="3600" b="1">
                <a:solidFill>
                  <a:schemeClr val="tx2"/>
                </a:solidFill>
                <a:latin typeface="Times" pitchFamily="18" charset="0"/>
              </a:defRPr>
            </a:lvl9pPr>
          </a:lstStyle>
          <a:p>
            <a:r>
              <a:rPr lang="en-US" b="0" dirty="0">
                <a:solidFill>
                  <a:srgbClr val="000000"/>
                </a:solidFill>
                <a:latin typeface="Avenir Roman" panose="02000503020000020003" pitchFamily="2" charset="0"/>
              </a:rPr>
              <a:t>Integrated Positron Beams Program</a:t>
            </a:r>
          </a:p>
        </p:txBody>
      </p:sp>
      <p:sp>
        <p:nvSpPr>
          <p:cNvPr id="3" name="TextBox 2">
            <a:extLst>
              <a:ext uri="{FF2B5EF4-FFF2-40B4-BE49-F238E27FC236}">
                <a16:creationId xmlns:a16="http://schemas.microsoft.com/office/drawing/2014/main" id="{A82A9623-5DBA-E048-A684-620D304808FD}"/>
              </a:ext>
            </a:extLst>
          </p:cNvPr>
          <p:cNvSpPr txBox="1"/>
          <p:nvPr/>
        </p:nvSpPr>
        <p:spPr>
          <a:xfrm>
            <a:off x="1" y="1201376"/>
            <a:ext cx="9144000" cy="4278094"/>
          </a:xfrm>
          <a:prstGeom prst="rect">
            <a:avLst/>
          </a:prstGeom>
          <a:noFill/>
        </p:spPr>
        <p:txBody>
          <a:bodyPr wrap="square" rtlCol="0">
            <a:spAutoFit/>
          </a:bodyPr>
          <a:lstStyle/>
          <a:p>
            <a:pPr marL="342900" indent="-342900">
              <a:buFont typeface="Wingdings" pitchFamily="2" charset="2"/>
              <a:buChar char="v"/>
            </a:pPr>
            <a:r>
              <a:rPr lang="en-US" sz="2000" dirty="0">
                <a:latin typeface="Avenir Roman" panose="02000503020000020003" pitchFamily="2" charset="0"/>
              </a:rPr>
              <a:t>Only scratching the surface…there are still many issues to consider related to the operation of positron beam in CEBAF (magnet reversal and reproducibility, managing beam loss and diagnostics of low current beams).</a:t>
            </a:r>
          </a:p>
          <a:p>
            <a:pPr marL="342900" indent="-342900">
              <a:buFont typeface="Wingdings" pitchFamily="2" charset="2"/>
              <a:buChar char="v"/>
            </a:pPr>
            <a:endParaRPr lang="en-US" sz="2000" dirty="0">
              <a:latin typeface="Avenir Roman" panose="02000503020000020003" pitchFamily="2" charset="0"/>
            </a:endParaRPr>
          </a:p>
          <a:p>
            <a:pPr marL="342900" indent="-342900">
              <a:buFont typeface="Wingdings" pitchFamily="2" charset="2"/>
              <a:buChar char="v"/>
            </a:pPr>
            <a:r>
              <a:rPr lang="en-US" sz="2000" dirty="0">
                <a:latin typeface="Avenir Roman" panose="02000503020000020003" pitchFamily="2" charset="0"/>
              </a:rPr>
              <a:t>However, simulations of the various concepts to date suggest that a CW polarized positron source can be built to meet the CEBAF requirements.</a:t>
            </a:r>
          </a:p>
          <a:p>
            <a:pPr marL="342900" indent="-342900">
              <a:buFont typeface="Wingdings" pitchFamily="2" charset="2"/>
              <a:buChar char="v"/>
            </a:pPr>
            <a:endParaRPr lang="en-US" sz="2000" dirty="0">
              <a:latin typeface="Avenir Roman" panose="02000503020000020003" pitchFamily="2" charset="0"/>
            </a:endParaRPr>
          </a:p>
          <a:p>
            <a:pPr marL="342900" indent="-342900">
              <a:buFont typeface="Wingdings" pitchFamily="2" charset="2"/>
              <a:buChar char="v"/>
            </a:pPr>
            <a:r>
              <a:rPr lang="en-US" sz="2000" dirty="0">
                <a:latin typeface="Avenir Roman" panose="02000503020000020003" pitchFamily="2" charset="0"/>
              </a:rPr>
              <a:t>The next most important questions to answer are, however, related to the technical aspects of the positron source:</a:t>
            </a:r>
          </a:p>
          <a:p>
            <a:pPr marL="342900" indent="-342900">
              <a:buFont typeface="Wingdings" pitchFamily="2" charset="2"/>
              <a:buChar char="v"/>
            </a:pPr>
            <a:endParaRPr lang="en-US" sz="2000" dirty="0">
              <a:latin typeface="Avenir Roman" panose="02000503020000020003" pitchFamily="2" charset="0"/>
            </a:endParaRPr>
          </a:p>
          <a:p>
            <a:pPr marL="742950" lvl="1" indent="-285750">
              <a:buFont typeface="Arial" panose="020B0604020202020204" pitchFamily="34" charset="0"/>
              <a:buChar char="•"/>
            </a:pPr>
            <a:r>
              <a:rPr lang="en-US" dirty="0">
                <a:latin typeface="Avenir Roman" panose="02000503020000020003" pitchFamily="2" charset="0"/>
              </a:rPr>
              <a:t>What is the e+ yield in an optimized CW target and captured system?</a:t>
            </a:r>
          </a:p>
          <a:p>
            <a:pPr marL="742950" lvl="1" indent="-285750">
              <a:buFont typeface="Arial" panose="020B0604020202020204" pitchFamily="34" charset="0"/>
              <a:buChar char="•"/>
            </a:pPr>
            <a:r>
              <a:rPr lang="en-US" dirty="0">
                <a:latin typeface="Avenir Roman" panose="02000503020000020003" pitchFamily="2" charset="0"/>
              </a:rPr>
              <a:t>What is the energy, emittance and phase filter design, and how well does it work?</a:t>
            </a:r>
          </a:p>
          <a:p>
            <a:pPr marL="742950" lvl="1" indent="-285750">
              <a:buFont typeface="Arial" panose="020B0604020202020204" pitchFamily="34" charset="0"/>
              <a:buChar char="•"/>
            </a:pPr>
            <a:r>
              <a:rPr lang="en-US" dirty="0">
                <a:latin typeface="Avenir Roman" panose="02000503020000020003" pitchFamily="2" charset="0"/>
              </a:rPr>
              <a:t>Demonstrate the resulting e+ beam is suitable for SRF acceleration.</a:t>
            </a:r>
            <a:endParaRPr lang="en-US" sz="2000" dirty="0">
              <a:latin typeface="Avenir Roman" panose="02000503020000020003" pitchFamily="2" charset="0"/>
            </a:endParaRPr>
          </a:p>
        </p:txBody>
      </p:sp>
    </p:spTree>
    <p:extLst>
      <p:ext uri="{BB962C8B-B14F-4D97-AF65-F5344CB8AC3E}">
        <p14:creationId xmlns:p14="http://schemas.microsoft.com/office/powerpoint/2010/main" val="5892094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F3541-5D9E-BB45-A25E-6E5FDFDE6928}"/>
              </a:ext>
            </a:extLst>
          </p:cNvPr>
          <p:cNvSpPr txBox="1">
            <a:spLocks/>
          </p:cNvSpPr>
          <p:nvPr/>
        </p:nvSpPr>
        <p:spPr>
          <a:xfrm>
            <a:off x="361950" y="103893"/>
            <a:ext cx="8734425" cy="571499"/>
          </a:xfrm>
          <a:prstGeom prst="rect">
            <a:avLst/>
          </a:prstGeom>
        </p:spPr>
        <p:txBody>
          <a:bodyPr/>
          <a:lstStyle>
            <a:lvl1pPr algn="ctr" rtl="0" eaLnBrk="1" fontAlgn="base" hangingPunct="1">
              <a:spcBef>
                <a:spcPct val="0"/>
              </a:spcBef>
              <a:spcAft>
                <a:spcPct val="0"/>
              </a:spcAft>
              <a:defRPr sz="3200" b="1">
                <a:solidFill>
                  <a:schemeClr val="tx2"/>
                </a:solidFill>
                <a:latin typeface="Arial" pitchFamily="34" charset="0"/>
                <a:ea typeface="+mj-ea"/>
                <a:cs typeface="Arial" pitchFamily="34" charset="0"/>
              </a:defRPr>
            </a:lvl1pPr>
            <a:lvl2pPr algn="ctr" rtl="0" eaLnBrk="1" fontAlgn="base" hangingPunct="1">
              <a:spcBef>
                <a:spcPct val="0"/>
              </a:spcBef>
              <a:spcAft>
                <a:spcPct val="0"/>
              </a:spcAft>
              <a:defRPr sz="3600" b="1">
                <a:solidFill>
                  <a:schemeClr val="tx2"/>
                </a:solidFill>
                <a:latin typeface="Times" pitchFamily="18" charset="0"/>
              </a:defRPr>
            </a:lvl2pPr>
            <a:lvl3pPr algn="ctr" rtl="0" eaLnBrk="1" fontAlgn="base" hangingPunct="1">
              <a:spcBef>
                <a:spcPct val="0"/>
              </a:spcBef>
              <a:spcAft>
                <a:spcPct val="0"/>
              </a:spcAft>
              <a:defRPr sz="3600" b="1">
                <a:solidFill>
                  <a:schemeClr val="tx2"/>
                </a:solidFill>
                <a:latin typeface="Times" pitchFamily="18" charset="0"/>
              </a:defRPr>
            </a:lvl3pPr>
            <a:lvl4pPr algn="ctr" rtl="0" eaLnBrk="1" fontAlgn="base" hangingPunct="1">
              <a:spcBef>
                <a:spcPct val="0"/>
              </a:spcBef>
              <a:spcAft>
                <a:spcPct val="0"/>
              </a:spcAft>
              <a:defRPr sz="3600" b="1">
                <a:solidFill>
                  <a:schemeClr val="tx2"/>
                </a:solidFill>
                <a:latin typeface="Times" pitchFamily="18" charset="0"/>
              </a:defRPr>
            </a:lvl4pPr>
            <a:lvl5pPr algn="ctr" rtl="0" eaLnBrk="1" fontAlgn="base" hangingPunct="1">
              <a:spcBef>
                <a:spcPct val="0"/>
              </a:spcBef>
              <a:spcAft>
                <a:spcPct val="0"/>
              </a:spcAft>
              <a:defRPr sz="3600" b="1">
                <a:solidFill>
                  <a:schemeClr val="tx2"/>
                </a:solidFill>
                <a:latin typeface="Times" pitchFamily="18" charset="0"/>
              </a:defRPr>
            </a:lvl5pPr>
            <a:lvl6pPr marL="457200" algn="ctr" rtl="0" eaLnBrk="1" fontAlgn="base" hangingPunct="1">
              <a:spcBef>
                <a:spcPct val="0"/>
              </a:spcBef>
              <a:spcAft>
                <a:spcPct val="0"/>
              </a:spcAft>
              <a:defRPr sz="3600" b="1">
                <a:solidFill>
                  <a:schemeClr val="tx2"/>
                </a:solidFill>
                <a:latin typeface="Times" pitchFamily="18" charset="0"/>
              </a:defRPr>
            </a:lvl6pPr>
            <a:lvl7pPr marL="914400" algn="ctr" rtl="0" eaLnBrk="1" fontAlgn="base" hangingPunct="1">
              <a:spcBef>
                <a:spcPct val="0"/>
              </a:spcBef>
              <a:spcAft>
                <a:spcPct val="0"/>
              </a:spcAft>
              <a:defRPr sz="3600" b="1">
                <a:solidFill>
                  <a:schemeClr val="tx2"/>
                </a:solidFill>
                <a:latin typeface="Times" pitchFamily="18" charset="0"/>
              </a:defRPr>
            </a:lvl7pPr>
            <a:lvl8pPr marL="1371600" algn="ctr" rtl="0" eaLnBrk="1" fontAlgn="base" hangingPunct="1">
              <a:spcBef>
                <a:spcPct val="0"/>
              </a:spcBef>
              <a:spcAft>
                <a:spcPct val="0"/>
              </a:spcAft>
              <a:defRPr sz="3600" b="1">
                <a:solidFill>
                  <a:schemeClr val="tx2"/>
                </a:solidFill>
                <a:latin typeface="Times" pitchFamily="18" charset="0"/>
              </a:defRPr>
            </a:lvl8pPr>
            <a:lvl9pPr marL="1828800" algn="ctr" rtl="0" eaLnBrk="1" fontAlgn="base" hangingPunct="1">
              <a:spcBef>
                <a:spcPct val="0"/>
              </a:spcBef>
              <a:spcAft>
                <a:spcPct val="0"/>
              </a:spcAft>
              <a:defRPr sz="3600" b="1">
                <a:solidFill>
                  <a:schemeClr val="tx2"/>
                </a:solidFill>
                <a:latin typeface="Times" pitchFamily="18" charset="0"/>
              </a:defRPr>
            </a:lvl9pPr>
          </a:lstStyle>
          <a:p>
            <a:r>
              <a:rPr lang="en-US" b="0" dirty="0">
                <a:solidFill>
                  <a:srgbClr val="000000"/>
                </a:solidFill>
                <a:latin typeface="Avenir Roman" panose="02000503020000020003" pitchFamily="2" charset="0"/>
              </a:rPr>
              <a:t>Outlook</a:t>
            </a:r>
          </a:p>
        </p:txBody>
      </p:sp>
      <p:sp>
        <p:nvSpPr>
          <p:cNvPr id="3" name="TextBox 2">
            <a:extLst>
              <a:ext uri="{FF2B5EF4-FFF2-40B4-BE49-F238E27FC236}">
                <a16:creationId xmlns:a16="http://schemas.microsoft.com/office/drawing/2014/main" id="{90BB086F-1FE8-8449-97EF-8B0C35885800}"/>
              </a:ext>
            </a:extLst>
          </p:cNvPr>
          <p:cNvSpPr txBox="1"/>
          <p:nvPr/>
        </p:nvSpPr>
        <p:spPr>
          <a:xfrm>
            <a:off x="47625" y="917912"/>
            <a:ext cx="9096375" cy="4401205"/>
          </a:xfrm>
          <a:prstGeom prst="rect">
            <a:avLst/>
          </a:prstGeom>
          <a:noFill/>
        </p:spPr>
        <p:txBody>
          <a:bodyPr wrap="square" rtlCol="0">
            <a:spAutoFit/>
          </a:bodyPr>
          <a:lstStyle/>
          <a:p>
            <a:pPr marL="342900" indent="-342900">
              <a:buFont typeface="Wingdings" pitchFamily="2" charset="2"/>
              <a:buChar char="v"/>
            </a:pPr>
            <a:r>
              <a:rPr lang="en-US" sz="2000" dirty="0">
                <a:latin typeface="Avenir Roman" panose="02000503020000020003" pitchFamily="2" charset="0"/>
              </a:rPr>
              <a:t>Jefferson Lab Users are making the physics case to lab management for high energy polarized positron physics program at CEBAF.</a:t>
            </a:r>
          </a:p>
          <a:p>
            <a:endParaRPr lang="en-US" sz="2000" dirty="0">
              <a:latin typeface="Avenir Roman" panose="02000503020000020003" pitchFamily="2" charset="0"/>
            </a:endParaRPr>
          </a:p>
          <a:p>
            <a:pPr marL="342900" indent="-342900">
              <a:buFont typeface="Wingdings" pitchFamily="2" charset="2"/>
              <a:buChar char="v"/>
            </a:pPr>
            <a:r>
              <a:rPr lang="en-US" sz="2000" dirty="0" err="1">
                <a:latin typeface="Avenir Roman" panose="02000503020000020003" pitchFamily="2" charset="0"/>
              </a:rPr>
              <a:t>PEPPo</a:t>
            </a:r>
            <a:r>
              <a:rPr lang="en-US" sz="2000" dirty="0">
                <a:latin typeface="Avenir Roman" panose="02000503020000020003" pitchFamily="2" charset="0"/>
              </a:rPr>
              <a:t> demonstrated high positron polarization from moderate energy polarized electrons with a small footprint (cost, energy, radioactivity) </a:t>
            </a:r>
          </a:p>
          <a:p>
            <a:endParaRPr lang="en-US" sz="2000" dirty="0">
              <a:latin typeface="Avenir Roman" panose="02000503020000020003" pitchFamily="2" charset="0"/>
            </a:endParaRPr>
          </a:p>
          <a:p>
            <a:pPr marL="342900" indent="-342900">
              <a:buFont typeface="Wingdings" pitchFamily="2" charset="2"/>
              <a:buChar char="v"/>
            </a:pPr>
            <a:r>
              <a:rPr lang="en-US" sz="2000" dirty="0">
                <a:solidFill>
                  <a:srgbClr val="000000"/>
                </a:solidFill>
                <a:latin typeface="Avenir Roman" panose="02000503020000020003" pitchFamily="2" charset="0"/>
              </a:rPr>
              <a:t>Progress of mA-sources is promising for the development of polarized positron beams with intensity &gt;100 </a:t>
            </a:r>
            <a:r>
              <a:rPr lang="en-US" sz="2000" dirty="0" err="1">
                <a:solidFill>
                  <a:srgbClr val="000000"/>
                </a:solidFill>
                <a:latin typeface="Avenir Roman" panose="02000503020000020003" pitchFamily="2" charset="0"/>
              </a:rPr>
              <a:t>nA</a:t>
            </a:r>
            <a:r>
              <a:rPr lang="en-US" sz="2000" dirty="0">
                <a:solidFill>
                  <a:srgbClr val="000000"/>
                </a:solidFill>
                <a:latin typeface="Avenir Roman" panose="02000503020000020003" pitchFamily="2" charset="0"/>
              </a:rPr>
              <a:t> (5 x 10</a:t>
            </a:r>
            <a:r>
              <a:rPr lang="en-US" sz="2000" baseline="30000" dirty="0">
                <a:solidFill>
                  <a:srgbClr val="000000"/>
                </a:solidFill>
                <a:latin typeface="Avenir Roman" panose="02000503020000020003" pitchFamily="2" charset="0"/>
              </a:rPr>
              <a:t>11</a:t>
            </a:r>
            <a:r>
              <a:rPr lang="en-US" sz="2000" dirty="0">
                <a:solidFill>
                  <a:srgbClr val="000000"/>
                </a:solidFill>
                <a:latin typeface="Avenir Roman" panose="02000503020000020003" pitchFamily="2" charset="0"/>
              </a:rPr>
              <a:t> e+/sec).</a:t>
            </a:r>
          </a:p>
          <a:p>
            <a:endParaRPr lang="en-US" sz="2000" dirty="0">
              <a:solidFill>
                <a:srgbClr val="000000"/>
              </a:solidFill>
              <a:latin typeface="Avenir Roman" panose="02000503020000020003" pitchFamily="2" charset="0"/>
            </a:endParaRPr>
          </a:p>
          <a:p>
            <a:pPr marL="342900" indent="-342900">
              <a:buFont typeface="Wingdings" pitchFamily="2" charset="2"/>
              <a:buChar char="v"/>
            </a:pPr>
            <a:r>
              <a:rPr lang="en-US" sz="2000" dirty="0">
                <a:solidFill>
                  <a:srgbClr val="000000"/>
                </a:solidFill>
                <a:latin typeface="Avenir Roman" panose="02000503020000020003" pitchFamily="2" charset="0"/>
              </a:rPr>
              <a:t>Next priority should be  building and testing a collection system to define and optimize the transverse/longitudinal phase space for RF acceleration.</a:t>
            </a:r>
          </a:p>
          <a:p>
            <a:endParaRPr lang="en-US" sz="2000" dirty="0">
              <a:solidFill>
                <a:srgbClr val="000000"/>
              </a:solidFill>
              <a:latin typeface="Avenir Roman" panose="02000503020000020003" pitchFamily="2" charset="0"/>
            </a:endParaRPr>
          </a:p>
          <a:p>
            <a:pPr marL="342900" indent="-342900">
              <a:buFont typeface="Wingdings" pitchFamily="2" charset="2"/>
              <a:buChar char="v"/>
            </a:pPr>
            <a:r>
              <a:rPr lang="en-US" sz="2000" dirty="0">
                <a:solidFill>
                  <a:srgbClr val="000000"/>
                </a:solidFill>
                <a:latin typeface="Avenir Roman" panose="02000503020000020003" pitchFamily="2" charset="0"/>
              </a:rPr>
              <a:t>A comprehensive plan, supported by </a:t>
            </a:r>
            <a:r>
              <a:rPr lang="en-US" sz="2000" dirty="0" err="1">
                <a:solidFill>
                  <a:srgbClr val="000000"/>
                </a:solidFill>
                <a:latin typeface="Avenir Roman" panose="02000503020000020003" pitchFamily="2" charset="0"/>
              </a:rPr>
              <a:t>JLab</a:t>
            </a:r>
            <a:r>
              <a:rPr lang="en-US" sz="2000" dirty="0">
                <a:solidFill>
                  <a:srgbClr val="000000"/>
                </a:solidFill>
                <a:latin typeface="Avenir Roman" panose="02000503020000020003" pitchFamily="2" charset="0"/>
              </a:rPr>
              <a:t> Management, that can be successfully executed is essential for future success.</a:t>
            </a:r>
          </a:p>
        </p:txBody>
      </p:sp>
    </p:spTree>
    <p:extLst>
      <p:ext uri="{BB962C8B-B14F-4D97-AF65-F5344CB8AC3E}">
        <p14:creationId xmlns:p14="http://schemas.microsoft.com/office/powerpoint/2010/main" val="22380669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2CD0F9-DA91-294B-9231-7D90574B2BE4}"/>
              </a:ext>
            </a:extLst>
          </p:cNvPr>
          <p:cNvSpPr txBox="1"/>
          <p:nvPr/>
        </p:nvSpPr>
        <p:spPr>
          <a:xfrm>
            <a:off x="104011" y="912848"/>
            <a:ext cx="8723675" cy="484748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C28FF"/>
                </a:solidFill>
                <a:effectLst/>
                <a:uLnTx/>
                <a:uFillTx/>
                <a:latin typeface="Avenir Roman" panose="02000503020000020003" pitchFamily="2" charset="0"/>
                <a:cs typeface="Arial" panose="020B0604020202020204" pitchFamily="34" charset="0"/>
              </a:rPr>
              <a:t>Polarized Electrons </a:t>
            </a:r>
            <a:r>
              <a:rPr kumimoji="0" lang="en-US" sz="2400" b="1" i="0" u="none" strike="noStrike" kern="1200" cap="none" spc="0" normalizeH="0" baseline="0" noProof="0" dirty="0">
                <a:ln>
                  <a:noFill/>
                </a:ln>
                <a:solidFill>
                  <a:srgbClr val="000000"/>
                </a:solidFill>
                <a:effectLst/>
                <a:uLnTx/>
                <a:uFillTx/>
                <a:latin typeface="Avenir Roman" panose="02000503020000020003" pitchFamily="2" charset="0"/>
                <a:cs typeface="Arial" panose="020B0604020202020204" pitchFamily="34" charset="0"/>
              </a:rPr>
              <a:t>have supported some of the highest impact results from the JLab program: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Avenir Roman" panose="02000503020000020003" pitchFamily="2" charset="0"/>
              <a:cs typeface="Arial" panose="020B0604020202020204" pitchFamily="34" charset="0"/>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cs typeface="Arial" panose="020B0604020202020204" pitchFamily="34" charset="0"/>
              </a:rPr>
              <a:t>The strangeness distribution in the nucleon (HAPPEX and G0)</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cs typeface="Arial" panose="020B0604020202020204" pitchFamily="34" charset="0"/>
              </a:rPr>
              <a:t>Precision Tests of the Standard Model (</a:t>
            </a:r>
            <a:r>
              <a:rPr kumimoji="0" lang="en-US" sz="1800" b="0" i="0" u="none" strike="noStrike" kern="1200" cap="none" spc="0" normalizeH="0" baseline="0" noProof="0" dirty="0" err="1">
                <a:ln>
                  <a:noFill/>
                </a:ln>
                <a:solidFill>
                  <a:srgbClr val="000000"/>
                </a:solidFill>
                <a:effectLst/>
                <a:uLnTx/>
                <a:uFillTx/>
                <a:latin typeface="Avenir Roman" panose="02000503020000020003" pitchFamily="2" charset="0"/>
                <a:cs typeface="Arial" panose="020B0604020202020204" pitchFamily="34" charset="0"/>
              </a:rPr>
              <a:t>Q</a:t>
            </a:r>
            <a:r>
              <a:rPr kumimoji="0" lang="en-US" sz="1800" b="0" i="0" u="none" strike="noStrike" kern="1200" cap="none" spc="0" normalizeH="0" baseline="-25000" noProof="0" dirty="0" err="1">
                <a:ln>
                  <a:noFill/>
                </a:ln>
                <a:solidFill>
                  <a:srgbClr val="000000"/>
                </a:solidFill>
                <a:effectLst/>
                <a:uLnTx/>
                <a:uFillTx/>
                <a:latin typeface="Avenir Roman" panose="02000503020000020003" pitchFamily="2" charset="0"/>
                <a:cs typeface="Arial" panose="020B0604020202020204" pitchFamily="34" charset="0"/>
              </a:rPr>
              <a:t>Weak</a:t>
            </a:r>
            <a:r>
              <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cs typeface="Arial" panose="020B0604020202020204" pitchFamily="34" charset="0"/>
              </a:rPr>
              <a:t>)</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cs typeface="Arial" panose="020B0604020202020204" pitchFamily="34" charset="0"/>
              </a:rPr>
              <a:t>Measurement of the neutron skin in </a:t>
            </a:r>
            <a:r>
              <a:rPr kumimoji="0" lang="en-US" sz="1800" b="0" i="0" u="none" strike="noStrike" kern="1200" cap="none" spc="0" normalizeH="0" baseline="30000" noProof="0" dirty="0">
                <a:ln>
                  <a:noFill/>
                </a:ln>
                <a:solidFill>
                  <a:srgbClr val="000000"/>
                </a:solidFill>
                <a:effectLst/>
                <a:uLnTx/>
                <a:uFillTx/>
                <a:latin typeface="Avenir Roman" panose="02000503020000020003" pitchFamily="2" charset="0"/>
                <a:cs typeface="Arial" panose="020B0604020202020204" pitchFamily="34" charset="0"/>
              </a:rPr>
              <a:t>208</a:t>
            </a:r>
            <a:r>
              <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cs typeface="Arial" panose="020B0604020202020204" pitchFamily="34" charset="0"/>
              </a:rPr>
              <a:t>Pb</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cs typeface="Arial" panose="020B0604020202020204" pitchFamily="34" charset="0"/>
              </a:rPr>
              <a:t>Polarization transfer measurement of G</a:t>
            </a:r>
            <a:r>
              <a:rPr kumimoji="0" lang="en-US" sz="1800" b="0" i="0" u="none" strike="noStrike" kern="1200" cap="none" spc="0" normalizeH="0" baseline="-25000" noProof="0" dirty="0">
                <a:ln>
                  <a:noFill/>
                </a:ln>
                <a:solidFill>
                  <a:srgbClr val="000000"/>
                </a:solidFill>
                <a:effectLst/>
                <a:uLnTx/>
                <a:uFillTx/>
                <a:latin typeface="Avenir Roman" panose="02000503020000020003" pitchFamily="2" charset="0"/>
                <a:cs typeface="Arial" panose="020B0604020202020204" pitchFamily="34" charset="0"/>
              </a:rPr>
              <a:t>E</a:t>
            </a:r>
            <a:r>
              <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cs typeface="Arial" panose="020B0604020202020204" pitchFamily="34" charset="0"/>
              </a:rPr>
              <a:t>/G</a:t>
            </a:r>
            <a:r>
              <a:rPr kumimoji="0" lang="en-US" sz="1800" b="0" i="0" u="none" strike="noStrike" kern="1200" cap="none" spc="0" normalizeH="0" baseline="-25000" noProof="0" dirty="0">
                <a:ln>
                  <a:noFill/>
                </a:ln>
                <a:solidFill>
                  <a:srgbClr val="000000"/>
                </a:solidFill>
                <a:effectLst/>
                <a:uLnTx/>
                <a:uFillTx/>
                <a:latin typeface="Avenir Roman" panose="02000503020000020003" pitchFamily="2" charset="0"/>
                <a:cs typeface="Arial" panose="020B0604020202020204" pitchFamily="34" charset="0"/>
              </a:rPr>
              <a:t>M</a:t>
            </a:r>
            <a:r>
              <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cs typeface="Arial" panose="020B0604020202020204" pitchFamily="34" charset="0"/>
              </a:rPr>
              <a:t> for the proton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venir Roman" panose="02000503020000020003" pitchFamily="2" charset="0"/>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Avenir Roman" panose="02000503020000020003" pitchFamily="2"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FF0000"/>
                </a:solidFill>
                <a:effectLst/>
                <a:uLnTx/>
                <a:uFillTx/>
                <a:latin typeface="Avenir Roman" panose="02000503020000020003" pitchFamily="2" charset="0"/>
                <a:cs typeface="Arial" panose="020B0604020202020204" pitchFamily="34" charset="0"/>
              </a:rPr>
              <a:t>Unpolarized</a:t>
            </a:r>
            <a:r>
              <a:rPr kumimoji="0" lang="en-US" sz="2400" b="1" i="0" u="none" strike="noStrike" kern="1200" cap="none" spc="0" normalizeH="0" baseline="0" noProof="0" dirty="0">
                <a:ln>
                  <a:noFill/>
                </a:ln>
                <a:solidFill>
                  <a:srgbClr val="FF0000"/>
                </a:solidFill>
                <a:effectLst/>
                <a:uLnTx/>
                <a:uFillTx/>
                <a:latin typeface="Avenir Roman" panose="02000503020000020003" pitchFamily="2" charset="0"/>
                <a:cs typeface="Arial" panose="020B0604020202020204" pitchFamily="34" charset="0"/>
              </a:rPr>
              <a:t> positron beams </a:t>
            </a:r>
            <a:r>
              <a:rPr kumimoji="0" lang="en-US" sz="2400" b="1" i="0" u="none" strike="noStrike" kern="1200" cap="none" spc="0" normalizeH="0" baseline="0" noProof="0" dirty="0">
                <a:ln>
                  <a:noFill/>
                </a:ln>
                <a:solidFill>
                  <a:srgbClr val="000000"/>
                </a:solidFill>
                <a:effectLst/>
                <a:uLnTx/>
                <a:uFillTx/>
                <a:latin typeface="Avenir Roman" panose="02000503020000020003" pitchFamily="2" charset="0"/>
                <a:cs typeface="Arial" panose="020B0604020202020204" pitchFamily="34" charset="0"/>
              </a:rPr>
              <a:t>provide a key tool for further pushing the precision of electron scattering experiments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cs typeface="Arial" panose="020B0604020202020204" pitchFamily="34" charset="0"/>
              </a:rPr>
              <a:t>Comparison of e</a:t>
            </a:r>
            <a:r>
              <a:rPr kumimoji="0" lang="en-US" sz="1800" b="0" i="0" u="none" strike="noStrike" kern="1200" cap="none" spc="0" normalizeH="0" baseline="30000" noProof="0" dirty="0">
                <a:ln>
                  <a:noFill/>
                </a:ln>
                <a:solidFill>
                  <a:srgbClr val="000000"/>
                </a:solidFill>
                <a:effectLst/>
                <a:uLnTx/>
                <a:uFillTx/>
                <a:latin typeface="Avenir Roman" panose="02000503020000020003" pitchFamily="2" charset="0"/>
                <a:cs typeface="Arial" panose="020B0604020202020204" pitchFamily="34" charset="0"/>
              </a:rPr>
              <a:t>-</a:t>
            </a:r>
            <a:r>
              <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cs typeface="Arial" panose="020B0604020202020204" pitchFamily="34" charset="0"/>
              </a:rPr>
              <a:t> with e</a:t>
            </a:r>
            <a:r>
              <a:rPr kumimoji="0" lang="en-US" sz="1800" b="0" i="0" u="none" strike="noStrike" kern="1200" cap="none" spc="0" normalizeH="0" baseline="30000" noProof="0" dirty="0">
                <a:ln>
                  <a:noFill/>
                </a:ln>
                <a:solidFill>
                  <a:srgbClr val="000000"/>
                </a:solidFill>
                <a:effectLst/>
                <a:uLnTx/>
                <a:uFillTx/>
                <a:latin typeface="Avenir Roman" panose="02000503020000020003" pitchFamily="2" charset="0"/>
                <a:cs typeface="Arial" panose="020B0604020202020204" pitchFamily="34" charset="0"/>
              </a:rPr>
              <a:t>+</a:t>
            </a:r>
            <a:r>
              <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cs typeface="Arial" panose="020B0604020202020204" pitchFamily="34" charset="0"/>
              </a:rPr>
              <a:t> tests our understanding of two photon effects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Avenir Roman" panose="02000503020000020003" pitchFamily="2"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Avenir Roman" panose="02000503020000020003" pitchFamily="2"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FF0000"/>
                </a:solidFill>
                <a:effectLst/>
                <a:uLnTx/>
                <a:uFillTx/>
                <a:latin typeface="Avenir Roman" panose="02000503020000020003" pitchFamily="2" charset="0"/>
                <a:cs typeface="Arial" panose="020B0604020202020204" pitchFamily="34" charset="0"/>
              </a:rPr>
              <a:t>Polarized</a:t>
            </a:r>
            <a:r>
              <a:rPr kumimoji="0" lang="en-US" sz="2400" b="0" i="0" u="none" strike="noStrike" kern="1200" cap="none" spc="0" normalizeH="0" baseline="0" noProof="0" dirty="0">
                <a:ln>
                  <a:noFill/>
                </a:ln>
                <a:solidFill>
                  <a:srgbClr val="FF0000"/>
                </a:solidFill>
                <a:effectLst/>
                <a:uLnTx/>
                <a:uFillTx/>
                <a:latin typeface="Avenir Roman" panose="02000503020000020003" pitchFamily="2" charset="0"/>
                <a:cs typeface="Arial" panose="020B0604020202020204" pitchFamily="34" charset="0"/>
              </a:rPr>
              <a:t> </a:t>
            </a:r>
            <a:r>
              <a:rPr kumimoji="0" lang="en-US" sz="2400" b="1" i="0" u="none" strike="noStrike" kern="1200" cap="none" spc="0" normalizeH="0" baseline="0" noProof="0" dirty="0">
                <a:ln>
                  <a:noFill/>
                </a:ln>
                <a:solidFill>
                  <a:srgbClr val="FF0000"/>
                </a:solidFill>
                <a:effectLst/>
                <a:uLnTx/>
                <a:uFillTx/>
                <a:latin typeface="Avenir Roman" panose="02000503020000020003" pitchFamily="2" charset="0"/>
                <a:cs typeface="Arial" panose="020B0604020202020204" pitchFamily="34" charset="0"/>
              </a:rPr>
              <a:t>positrons beams </a:t>
            </a:r>
            <a:r>
              <a:rPr kumimoji="0" lang="en-US" sz="2400" b="1" i="0" u="none" strike="noStrike" kern="1200" cap="none" spc="0" normalizeH="0" baseline="0" noProof="0" dirty="0">
                <a:ln>
                  <a:noFill/>
                </a:ln>
                <a:effectLst/>
                <a:uLnTx/>
                <a:uFillTx/>
                <a:latin typeface="Avenir Roman" panose="02000503020000020003" pitchFamily="2" charset="0"/>
                <a:cs typeface="Arial" panose="020B0604020202020204" pitchFamily="34" charset="0"/>
              </a:rPr>
              <a:t>provide essential tool </a:t>
            </a:r>
          </a:p>
          <a:p>
            <a:pPr marL="742950" lvl="1" indent="-285750">
              <a:buFont typeface="Arial" panose="020B0604020202020204" pitchFamily="34" charset="0"/>
              <a:buChar char="•"/>
              <a:defRPr/>
            </a:pPr>
            <a:r>
              <a:rPr lang="en-US" dirty="0">
                <a:solidFill>
                  <a:srgbClr val="000000"/>
                </a:solidFill>
                <a:latin typeface="Avenir Roman" panose="02000503020000020003" pitchFamily="2" charset="0"/>
                <a:cs typeface="Arial" panose="020B0604020202020204" pitchFamily="34" charset="0"/>
              </a:rPr>
              <a:t>Unraveling nucleon structure through the measurement of charge-sensitive General Parton Distributions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cs typeface="Arial" panose="020B0604020202020204" pitchFamily="34" charset="0"/>
              </a:rPr>
              <a:t>Expand the nature of these tests (e.g. for G</a:t>
            </a:r>
            <a:r>
              <a:rPr kumimoji="0" lang="en-US" sz="1800" b="0" i="0" u="none" strike="noStrike" kern="1200" cap="none" spc="0" normalizeH="0" baseline="-25000" noProof="0" dirty="0">
                <a:ln>
                  <a:noFill/>
                </a:ln>
                <a:solidFill>
                  <a:srgbClr val="000000"/>
                </a:solidFill>
                <a:effectLst/>
                <a:uLnTx/>
                <a:uFillTx/>
                <a:latin typeface="Avenir Roman" panose="02000503020000020003" pitchFamily="2" charset="0"/>
                <a:cs typeface="Arial" panose="020B0604020202020204" pitchFamily="34" charset="0"/>
              </a:rPr>
              <a:t>E</a:t>
            </a:r>
            <a:r>
              <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cs typeface="Arial" panose="020B0604020202020204" pitchFamily="34" charset="0"/>
              </a:rPr>
              <a:t>/G</a:t>
            </a:r>
            <a:r>
              <a:rPr kumimoji="0" lang="en-US" sz="1800" b="0" i="0" u="none" strike="noStrike" kern="1200" cap="none" spc="0" normalizeH="0" baseline="-25000" noProof="0" dirty="0">
                <a:ln>
                  <a:noFill/>
                </a:ln>
                <a:solidFill>
                  <a:srgbClr val="000000"/>
                </a:solidFill>
                <a:effectLst/>
                <a:uLnTx/>
                <a:uFillTx/>
                <a:latin typeface="Avenir Roman" panose="02000503020000020003" pitchFamily="2" charset="0"/>
                <a:cs typeface="Arial" panose="020B0604020202020204" pitchFamily="34" charset="0"/>
              </a:rPr>
              <a:t>M</a:t>
            </a:r>
            <a:r>
              <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cs typeface="Arial" panose="020B0604020202020204" pitchFamily="34" charset="0"/>
              </a:rPr>
              <a:t> via polarization transfer) </a:t>
            </a:r>
          </a:p>
        </p:txBody>
      </p:sp>
      <p:sp>
        <p:nvSpPr>
          <p:cNvPr id="3" name="Text Box 26">
            <a:extLst>
              <a:ext uri="{FF2B5EF4-FFF2-40B4-BE49-F238E27FC236}">
                <a16:creationId xmlns:a16="http://schemas.microsoft.com/office/drawing/2014/main" id="{D0A6CD7D-053C-D84A-9293-6D19B24EB737}"/>
              </a:ext>
            </a:extLst>
          </p:cNvPr>
          <p:cNvSpPr txBox="1">
            <a:spLocks noChangeArrowheads="1"/>
          </p:cNvSpPr>
          <p:nvPr/>
        </p:nvSpPr>
        <p:spPr bwMode="auto">
          <a:xfrm>
            <a:off x="1556512" y="79535"/>
            <a:ext cx="6268704"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rgbClr val="FF0000"/>
                </a:solidFill>
                <a:latin typeface="Comic Sans MS" pitchFamily="66" charset="0"/>
              </a:defRPr>
            </a:lvl1pPr>
            <a:lvl2pPr marL="742950" indent="-285750" eaLnBrk="0" hangingPunct="0">
              <a:defRPr sz="1400">
                <a:solidFill>
                  <a:srgbClr val="FF0000"/>
                </a:solidFill>
                <a:latin typeface="Comic Sans MS" pitchFamily="66" charset="0"/>
              </a:defRPr>
            </a:lvl2pPr>
            <a:lvl3pPr marL="1143000" indent="-228600" eaLnBrk="0" hangingPunct="0">
              <a:defRPr sz="1400">
                <a:solidFill>
                  <a:srgbClr val="FF0000"/>
                </a:solidFill>
                <a:latin typeface="Comic Sans MS" pitchFamily="66" charset="0"/>
              </a:defRPr>
            </a:lvl3pPr>
            <a:lvl4pPr marL="1600200" indent="-228600" eaLnBrk="0" hangingPunct="0">
              <a:defRPr sz="1400">
                <a:solidFill>
                  <a:srgbClr val="FF0000"/>
                </a:solidFill>
                <a:latin typeface="Comic Sans MS" pitchFamily="66" charset="0"/>
              </a:defRPr>
            </a:lvl4pPr>
            <a:lvl5pPr marL="2057400" indent="-228600" eaLnBrk="0" hangingPunct="0">
              <a:defRPr sz="1400">
                <a:solidFill>
                  <a:srgbClr val="FF0000"/>
                </a:solidFill>
                <a:latin typeface="Comic Sans MS" pitchFamily="66" charset="0"/>
              </a:defRPr>
            </a:lvl5pPr>
            <a:lvl6pPr marL="2514600" indent="-228600" eaLnBrk="0" fontAlgn="base" hangingPunct="0">
              <a:spcBef>
                <a:spcPct val="0"/>
              </a:spcBef>
              <a:spcAft>
                <a:spcPct val="0"/>
              </a:spcAft>
              <a:defRPr sz="1400">
                <a:solidFill>
                  <a:srgbClr val="FF0000"/>
                </a:solidFill>
                <a:latin typeface="Comic Sans MS" pitchFamily="66" charset="0"/>
              </a:defRPr>
            </a:lvl6pPr>
            <a:lvl7pPr marL="2971800" indent="-228600" eaLnBrk="0" fontAlgn="base" hangingPunct="0">
              <a:spcBef>
                <a:spcPct val="0"/>
              </a:spcBef>
              <a:spcAft>
                <a:spcPct val="0"/>
              </a:spcAft>
              <a:defRPr sz="1400">
                <a:solidFill>
                  <a:srgbClr val="FF0000"/>
                </a:solidFill>
                <a:latin typeface="Comic Sans MS" pitchFamily="66" charset="0"/>
              </a:defRPr>
            </a:lvl7pPr>
            <a:lvl8pPr marL="3429000" indent="-228600" eaLnBrk="0" fontAlgn="base" hangingPunct="0">
              <a:spcBef>
                <a:spcPct val="0"/>
              </a:spcBef>
              <a:spcAft>
                <a:spcPct val="0"/>
              </a:spcAft>
              <a:defRPr sz="1400">
                <a:solidFill>
                  <a:srgbClr val="FF0000"/>
                </a:solidFill>
                <a:latin typeface="Comic Sans MS" pitchFamily="66" charset="0"/>
              </a:defRPr>
            </a:lvl8pPr>
            <a:lvl9pPr marL="3886200" indent="-228600" eaLnBrk="0" fontAlgn="base" hangingPunct="0">
              <a:spcBef>
                <a:spcPct val="0"/>
              </a:spcBef>
              <a:spcAft>
                <a:spcPct val="0"/>
              </a:spcAft>
              <a:defRPr sz="1400">
                <a:solidFill>
                  <a:srgbClr val="FF0000"/>
                </a:solidFill>
                <a:latin typeface="Comic Sans MS" pitchFamily="66"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fr-FR" altLang="en-US" sz="3200" i="0" u="none" strike="noStrike" kern="1200" cap="none" spc="0" normalizeH="0" baseline="0" noProof="0" dirty="0" err="1">
                <a:ln>
                  <a:noFill/>
                </a:ln>
                <a:solidFill>
                  <a:srgbClr val="000000"/>
                </a:solidFill>
                <a:effectLst/>
                <a:uLnTx/>
                <a:uFillTx/>
                <a:latin typeface="Avenir Roman" panose="02000503020000020003" pitchFamily="2" charset="0"/>
                <a:cs typeface="Arial"/>
              </a:rPr>
              <a:t>Why</a:t>
            </a:r>
            <a:r>
              <a:rPr kumimoji="0" lang="fr-FR" altLang="en-US" sz="3200" i="0" u="none" strike="noStrike" kern="1200" cap="none" spc="0" normalizeH="0" baseline="0" noProof="0" dirty="0">
                <a:ln>
                  <a:noFill/>
                </a:ln>
                <a:solidFill>
                  <a:srgbClr val="000000"/>
                </a:solidFill>
                <a:effectLst/>
                <a:uLnTx/>
                <a:uFillTx/>
                <a:latin typeface="Avenir Roman" panose="02000503020000020003" pitchFamily="2" charset="0"/>
                <a:cs typeface="Arial"/>
              </a:rPr>
              <a:t> </a:t>
            </a:r>
            <a:r>
              <a:rPr kumimoji="0" lang="fr-FR" altLang="en-US" sz="3200" i="0" u="none" strike="noStrike" kern="1200" cap="none" spc="0" normalizeH="0" baseline="0" noProof="0" dirty="0" err="1">
                <a:ln>
                  <a:noFill/>
                </a:ln>
                <a:solidFill>
                  <a:srgbClr val="000000"/>
                </a:solidFill>
                <a:effectLst/>
                <a:uLnTx/>
                <a:uFillTx/>
                <a:latin typeface="Avenir Roman" panose="02000503020000020003" pitchFamily="2" charset="0"/>
                <a:cs typeface="Arial"/>
              </a:rPr>
              <a:t>Polarized</a:t>
            </a:r>
            <a:r>
              <a:rPr kumimoji="0" lang="fr-FR" altLang="en-US" sz="3200" i="0" u="none" strike="noStrike" kern="1200" cap="none" spc="0" normalizeH="0" baseline="0" noProof="0" dirty="0">
                <a:ln>
                  <a:noFill/>
                </a:ln>
                <a:solidFill>
                  <a:srgbClr val="000000"/>
                </a:solidFill>
                <a:effectLst/>
                <a:uLnTx/>
                <a:uFillTx/>
                <a:latin typeface="Avenir Roman" panose="02000503020000020003" pitchFamily="2" charset="0"/>
                <a:cs typeface="Arial"/>
              </a:rPr>
              <a:t> Positrons at </a:t>
            </a:r>
            <a:r>
              <a:rPr kumimoji="0" lang="fr-FR" altLang="en-US" sz="3200" i="0" u="none" strike="noStrike" kern="1200" cap="none" spc="0" normalizeH="0" baseline="0" noProof="0" dirty="0" err="1">
                <a:ln>
                  <a:noFill/>
                </a:ln>
                <a:solidFill>
                  <a:srgbClr val="000000"/>
                </a:solidFill>
                <a:effectLst/>
                <a:uLnTx/>
                <a:uFillTx/>
                <a:latin typeface="Avenir Roman" panose="02000503020000020003" pitchFamily="2" charset="0"/>
                <a:cs typeface="Arial"/>
              </a:rPr>
              <a:t>JLab</a:t>
            </a:r>
            <a:r>
              <a:rPr kumimoji="0" lang="fr-FR" altLang="en-US" sz="3200" i="0" u="none" strike="noStrike" kern="1200" cap="none" spc="0" normalizeH="0" baseline="0" noProof="0" dirty="0">
                <a:ln>
                  <a:noFill/>
                </a:ln>
                <a:solidFill>
                  <a:srgbClr val="000000"/>
                </a:solidFill>
                <a:effectLst/>
                <a:uLnTx/>
                <a:uFillTx/>
                <a:latin typeface="Avenir Roman" panose="02000503020000020003" pitchFamily="2" charset="0"/>
                <a:cs typeface="Arial"/>
              </a:rPr>
              <a:t>?</a:t>
            </a:r>
          </a:p>
        </p:txBody>
      </p:sp>
      <p:graphicFrame>
        <p:nvGraphicFramePr>
          <p:cNvPr id="4" name="Table 3">
            <a:extLst>
              <a:ext uri="{FF2B5EF4-FFF2-40B4-BE49-F238E27FC236}">
                <a16:creationId xmlns:a16="http://schemas.microsoft.com/office/drawing/2014/main" id="{2BAD5422-FD03-1741-80BA-56FBB143D853}"/>
              </a:ext>
            </a:extLst>
          </p:cNvPr>
          <p:cNvGraphicFramePr>
            <a:graphicFrameLocks noGrp="1"/>
          </p:cNvGraphicFramePr>
          <p:nvPr>
            <p:extLst>
              <p:ext uri="{D42A27DB-BD31-4B8C-83A1-F6EECF244321}">
                <p14:modId xmlns:p14="http://schemas.microsoft.com/office/powerpoint/2010/main" val="2291120880"/>
              </p:ext>
            </p:extLst>
          </p:nvPr>
        </p:nvGraphicFramePr>
        <p:xfrm>
          <a:off x="186357" y="1000546"/>
          <a:ext cx="8558981" cy="5206760"/>
        </p:xfrm>
        <a:graphic>
          <a:graphicData uri="http://schemas.openxmlformats.org/drawingml/2006/table">
            <a:tbl>
              <a:tblPr firstRow="1" bandRow="1">
                <a:tableStyleId>{1E171933-4619-4E11-9A3F-F7608DF75F80}</a:tableStyleId>
              </a:tblPr>
              <a:tblGrid>
                <a:gridCol w="2447596">
                  <a:extLst>
                    <a:ext uri="{9D8B030D-6E8A-4147-A177-3AD203B41FA5}">
                      <a16:colId xmlns:a16="http://schemas.microsoft.com/office/drawing/2014/main" val="20000"/>
                    </a:ext>
                  </a:extLst>
                </a:gridCol>
                <a:gridCol w="3169920">
                  <a:extLst>
                    <a:ext uri="{9D8B030D-6E8A-4147-A177-3AD203B41FA5}">
                      <a16:colId xmlns:a16="http://schemas.microsoft.com/office/drawing/2014/main" val="3564796198"/>
                    </a:ext>
                  </a:extLst>
                </a:gridCol>
                <a:gridCol w="2941465">
                  <a:extLst>
                    <a:ext uri="{9D8B030D-6E8A-4147-A177-3AD203B41FA5}">
                      <a16:colId xmlns:a16="http://schemas.microsoft.com/office/drawing/2014/main" val="20001"/>
                    </a:ext>
                  </a:extLst>
                </a:gridCol>
              </a:tblGrid>
              <a:tr h="688070">
                <a:tc>
                  <a:txBody>
                    <a:bodyPr/>
                    <a:lstStyle/>
                    <a:p>
                      <a:pPr algn="ctr"/>
                      <a:r>
                        <a:rPr lang="en-US" sz="2400" dirty="0">
                          <a:latin typeface="Avenir Roman" panose="02000503020000020003" pitchFamily="2" charset="0"/>
                        </a:rPr>
                        <a:t>Beam</a:t>
                      </a:r>
                    </a:p>
                    <a:p>
                      <a:pPr algn="ctr"/>
                      <a:r>
                        <a:rPr lang="en-US" sz="2400" dirty="0">
                          <a:latin typeface="Avenir Roman" panose="02000503020000020003" pitchFamily="2" charset="0"/>
                        </a:rPr>
                        <a:t>Quality</a:t>
                      </a:r>
                      <a:endParaRPr lang="en-US" sz="2400" b="0" i="0" dirty="0">
                        <a:latin typeface="Avenir Roman" panose="02000503020000020003" pitchFamily="2" charset="0"/>
                        <a:cs typeface="Arial"/>
                      </a:endParaRPr>
                    </a:p>
                  </a:txBody>
                  <a:tcPr/>
                </a:tc>
                <a:tc>
                  <a:txBody>
                    <a:bodyPr/>
                    <a:lstStyle/>
                    <a:p>
                      <a:pPr algn="ctr"/>
                      <a:r>
                        <a:rPr lang="en-US" sz="2400" b="1" i="0" dirty="0">
                          <a:latin typeface="Avenir Roman" panose="02000503020000020003" pitchFamily="2" charset="0"/>
                          <a:cs typeface="+mn-cs"/>
                        </a:rPr>
                        <a:t>Electron Beam</a:t>
                      </a:r>
                    </a:p>
                    <a:p>
                      <a:pPr algn="ctr"/>
                      <a:r>
                        <a:rPr lang="en-US" sz="2400" b="1" i="0" dirty="0">
                          <a:latin typeface="Avenir Roman" panose="02000503020000020003" pitchFamily="2" charset="0"/>
                          <a:cs typeface="+mn-cs"/>
                        </a:rPr>
                        <a:t>(Delivered)</a:t>
                      </a:r>
                      <a:endParaRPr lang="en-US" sz="2400" b="0" i="0" dirty="0">
                        <a:latin typeface="Avenir Roman" panose="02000503020000020003" pitchFamily="2" charset="0"/>
                        <a:cs typeface="Arial"/>
                      </a:endParaRPr>
                    </a:p>
                  </a:txBody>
                  <a:tcPr/>
                </a:tc>
                <a:tc>
                  <a:txBody>
                    <a:bodyPr/>
                    <a:lstStyle/>
                    <a:p>
                      <a:pPr algn="ctr"/>
                      <a:r>
                        <a:rPr lang="en-US" sz="2400" b="1" i="0" dirty="0">
                          <a:latin typeface="Avenir Roman" panose="02000503020000020003" pitchFamily="2" charset="0"/>
                          <a:cs typeface="+mn-cs"/>
                        </a:rPr>
                        <a:t>Positron</a:t>
                      </a:r>
                      <a:r>
                        <a:rPr lang="en-US" sz="2400" b="1" i="0" baseline="0" dirty="0">
                          <a:latin typeface="Avenir Roman" panose="02000503020000020003" pitchFamily="2" charset="0"/>
                          <a:cs typeface="+mn-cs"/>
                        </a:rPr>
                        <a:t> Beam</a:t>
                      </a:r>
                    </a:p>
                    <a:p>
                      <a:pPr algn="ctr"/>
                      <a:r>
                        <a:rPr lang="en-US" sz="2400" b="1" i="0" baseline="0" dirty="0">
                          <a:latin typeface="Avenir Roman" panose="02000503020000020003" pitchFamily="2" charset="0"/>
                          <a:cs typeface="+mn-cs"/>
                        </a:rPr>
                        <a:t>(Desired)</a:t>
                      </a:r>
                      <a:endParaRPr lang="en-US" sz="2400" b="0" i="0" dirty="0">
                        <a:latin typeface="Avenir Roman" panose="02000503020000020003" pitchFamily="2" charset="0"/>
                        <a:cs typeface="Arial"/>
                      </a:endParaRPr>
                    </a:p>
                  </a:txBody>
                  <a:tcPr/>
                </a:tc>
                <a:extLst>
                  <a:ext uri="{0D108BD9-81ED-4DB2-BD59-A6C34878D82A}">
                    <a16:rowId xmlns:a16="http://schemas.microsoft.com/office/drawing/2014/main" val="10000"/>
                  </a:ext>
                </a:extLst>
              </a:tr>
              <a:tr h="876760">
                <a:tc>
                  <a:txBody>
                    <a:bodyPr/>
                    <a:lstStyle/>
                    <a:p>
                      <a:pPr algn="ctr"/>
                      <a:r>
                        <a:rPr lang="en-US" sz="2400" dirty="0">
                          <a:latin typeface="Avenir Roman" panose="02000503020000020003" pitchFamily="2" charset="0"/>
                        </a:rPr>
                        <a:t>Average</a:t>
                      </a:r>
                    </a:p>
                    <a:p>
                      <a:pPr algn="ctr"/>
                      <a:r>
                        <a:rPr lang="en-US" sz="2400" dirty="0">
                          <a:latin typeface="Avenir Roman" panose="02000503020000020003" pitchFamily="2" charset="0"/>
                        </a:rPr>
                        <a:t>Intensity</a:t>
                      </a:r>
                      <a:endParaRPr lang="en-US" sz="2400" b="0" i="0" dirty="0">
                        <a:latin typeface="Avenir Roman" panose="02000503020000020003" pitchFamily="2" charset="0"/>
                        <a:cs typeface="Arial"/>
                      </a:endParaRPr>
                    </a:p>
                  </a:txBody>
                  <a:tcPr/>
                </a:tc>
                <a:tc>
                  <a:txBody>
                    <a:bodyPr/>
                    <a:lstStyle/>
                    <a:p>
                      <a:pPr algn="ctr"/>
                      <a:r>
                        <a:rPr lang="en-US" sz="2400" dirty="0">
                          <a:solidFill>
                            <a:srgbClr val="1C28FF"/>
                          </a:solidFill>
                          <a:latin typeface="Avenir Roman" panose="02000503020000020003" pitchFamily="2" charset="0"/>
                        </a:rPr>
                        <a:t>&gt; 200 </a:t>
                      </a:r>
                      <a:r>
                        <a:rPr lang="en-US" sz="2400" dirty="0">
                          <a:solidFill>
                            <a:srgbClr val="1C28FF"/>
                          </a:solidFill>
                          <a:latin typeface="Symbol" pitchFamily="2" charset="2"/>
                        </a:rPr>
                        <a:t>m</a:t>
                      </a:r>
                      <a:r>
                        <a:rPr lang="en-US" sz="2400" dirty="0">
                          <a:solidFill>
                            <a:srgbClr val="1C28FF"/>
                          </a:solidFill>
                          <a:latin typeface="Avenir Roman" panose="02000503020000020003" pitchFamily="2" charset="0"/>
                        </a:rPr>
                        <a:t>A</a:t>
                      </a:r>
                      <a:endParaRPr lang="en-US" sz="2400" b="0" i="0" dirty="0">
                        <a:solidFill>
                          <a:srgbClr val="1C28FF"/>
                        </a:solidFill>
                        <a:latin typeface="Avenir Roman" panose="02000503020000020003" pitchFamily="2" charset="0"/>
                        <a:cs typeface="Arial"/>
                      </a:endParaRPr>
                    </a:p>
                  </a:txBody>
                  <a:tcPr/>
                </a:tc>
                <a:tc>
                  <a:txBody>
                    <a:bodyPr/>
                    <a:lstStyle/>
                    <a:p>
                      <a:pPr algn="ctr"/>
                      <a:r>
                        <a:rPr lang="en-US" sz="2400" dirty="0">
                          <a:solidFill>
                            <a:srgbClr val="FF0000"/>
                          </a:solidFill>
                          <a:latin typeface="Avenir Roman" panose="02000503020000020003" pitchFamily="2" charset="0"/>
                        </a:rPr>
                        <a:t>&gt; 100 </a:t>
                      </a:r>
                      <a:r>
                        <a:rPr lang="en-US" sz="2400" dirty="0" err="1">
                          <a:solidFill>
                            <a:srgbClr val="FF0000"/>
                          </a:solidFill>
                          <a:latin typeface="Avenir Roman" panose="02000503020000020003" pitchFamily="2" charset="0"/>
                        </a:rPr>
                        <a:t>nA</a:t>
                      </a:r>
                      <a:endParaRPr lang="en-US" sz="2400" dirty="0">
                        <a:solidFill>
                          <a:srgbClr val="FF0000"/>
                        </a:solidFill>
                        <a:latin typeface="Avenir Roman" panose="02000503020000020003" pitchFamily="2" charset="0"/>
                      </a:endParaRPr>
                    </a:p>
                    <a:p>
                      <a:pPr algn="ctr"/>
                      <a:r>
                        <a:rPr lang="en-US" sz="2400" b="0" i="0" dirty="0">
                          <a:solidFill>
                            <a:srgbClr val="FF0000"/>
                          </a:solidFill>
                          <a:latin typeface="Avenir Roman" panose="02000503020000020003" pitchFamily="2" charset="0"/>
                          <a:cs typeface="Arial"/>
                        </a:rPr>
                        <a:t>(5 x 10</a:t>
                      </a:r>
                      <a:r>
                        <a:rPr lang="en-US" sz="2400" b="0" i="0" baseline="30000" dirty="0">
                          <a:solidFill>
                            <a:srgbClr val="FF0000"/>
                          </a:solidFill>
                          <a:latin typeface="Avenir Roman" panose="02000503020000020003" pitchFamily="2" charset="0"/>
                          <a:cs typeface="Arial"/>
                        </a:rPr>
                        <a:t>11</a:t>
                      </a:r>
                      <a:r>
                        <a:rPr lang="en-US" sz="2400" b="0" i="0" dirty="0">
                          <a:solidFill>
                            <a:srgbClr val="FF0000"/>
                          </a:solidFill>
                          <a:latin typeface="Avenir Roman" panose="02000503020000020003" pitchFamily="2" charset="0"/>
                          <a:cs typeface="Arial"/>
                        </a:rPr>
                        <a:t> e+/s)</a:t>
                      </a:r>
                    </a:p>
                  </a:txBody>
                  <a:tcPr/>
                </a:tc>
                <a:extLst>
                  <a:ext uri="{0D108BD9-81ED-4DB2-BD59-A6C34878D82A}">
                    <a16:rowId xmlns:a16="http://schemas.microsoft.com/office/drawing/2014/main" val="10001"/>
                  </a:ext>
                </a:extLst>
              </a:tr>
              <a:tr h="876760">
                <a:tc>
                  <a:txBody>
                    <a:bodyPr/>
                    <a:lstStyle/>
                    <a:p>
                      <a:pPr algn="ctr"/>
                      <a:r>
                        <a:rPr lang="en-US" sz="2400" dirty="0">
                          <a:latin typeface="Avenir Roman" panose="02000503020000020003" pitchFamily="2" charset="0"/>
                        </a:rPr>
                        <a:t>Duty</a:t>
                      </a:r>
                    </a:p>
                    <a:p>
                      <a:pPr algn="ctr"/>
                      <a:r>
                        <a:rPr lang="en-US" sz="2400" dirty="0">
                          <a:latin typeface="Avenir Roman" panose="02000503020000020003" pitchFamily="2" charset="0"/>
                        </a:rPr>
                        <a:t>Factor </a:t>
                      </a:r>
                      <a:endParaRPr lang="en-US" sz="2400" b="0" i="0" dirty="0">
                        <a:latin typeface="Avenir Roman" panose="02000503020000020003" pitchFamily="2" charset="0"/>
                        <a:cs typeface="Arial"/>
                      </a:endParaRPr>
                    </a:p>
                  </a:txBody>
                  <a:tcPr/>
                </a:tc>
                <a:tc>
                  <a:txBody>
                    <a:bodyPr/>
                    <a:lstStyle/>
                    <a:p>
                      <a:pPr algn="ctr"/>
                      <a:r>
                        <a:rPr lang="en-US" sz="2400" dirty="0">
                          <a:latin typeface="Avenir Roman" panose="02000503020000020003" pitchFamily="2" charset="0"/>
                        </a:rPr>
                        <a:t>100%</a:t>
                      </a:r>
                      <a:endParaRPr lang="en-US" sz="2400" baseline="0" dirty="0">
                        <a:latin typeface="Avenir Roman" panose="02000503020000020003" pitchFamily="2" charset="0"/>
                      </a:endParaRPr>
                    </a:p>
                    <a:p>
                      <a:pPr algn="ctr"/>
                      <a:r>
                        <a:rPr lang="en-US" sz="2400" baseline="0" dirty="0">
                          <a:latin typeface="Avenir Roman" panose="02000503020000020003" pitchFamily="2" charset="0"/>
                        </a:rPr>
                        <a:t>(</a:t>
                      </a:r>
                      <a:r>
                        <a:rPr lang="en-US" sz="2400" baseline="0" dirty="0" err="1">
                          <a:latin typeface="Avenir Roman" panose="02000503020000020003" pitchFamily="2" charset="0"/>
                        </a:rPr>
                        <a:t>cw</a:t>
                      </a:r>
                      <a:r>
                        <a:rPr lang="en-US" sz="2400" baseline="0" dirty="0">
                          <a:latin typeface="Avenir Roman" panose="02000503020000020003" pitchFamily="2" charset="0"/>
                        </a:rPr>
                        <a:t>)</a:t>
                      </a:r>
                      <a:endParaRPr lang="en-US" sz="2400" b="0" i="0" dirty="0">
                        <a:latin typeface="Avenir Roman" panose="02000503020000020003" pitchFamily="2" charset="0"/>
                        <a:cs typeface="Arial"/>
                      </a:endParaRPr>
                    </a:p>
                  </a:txBody>
                  <a:tcPr/>
                </a:tc>
                <a:tc>
                  <a:txBody>
                    <a:bodyPr/>
                    <a:lstStyle/>
                    <a:p>
                      <a:pPr algn="ctr"/>
                      <a:r>
                        <a:rPr lang="en-US" sz="2400" dirty="0">
                          <a:latin typeface="Avenir Roman" panose="02000503020000020003" pitchFamily="2" charset="0"/>
                        </a:rPr>
                        <a:t>100%</a:t>
                      </a:r>
                      <a:endParaRPr lang="en-US" sz="2400" baseline="0" dirty="0">
                        <a:latin typeface="Avenir Roman" panose="02000503020000020003" pitchFamily="2" charset="0"/>
                      </a:endParaRPr>
                    </a:p>
                    <a:p>
                      <a:pPr algn="ctr"/>
                      <a:r>
                        <a:rPr lang="en-US" sz="2400" baseline="0" dirty="0">
                          <a:latin typeface="Avenir Roman" panose="02000503020000020003" pitchFamily="2" charset="0"/>
                        </a:rPr>
                        <a:t>(</a:t>
                      </a:r>
                      <a:r>
                        <a:rPr lang="en-US" sz="2400" baseline="0" dirty="0" err="1">
                          <a:latin typeface="Avenir Roman" panose="02000503020000020003" pitchFamily="2" charset="0"/>
                        </a:rPr>
                        <a:t>cw</a:t>
                      </a:r>
                      <a:r>
                        <a:rPr lang="en-US" sz="2400" baseline="0" dirty="0">
                          <a:latin typeface="Avenir Roman" panose="02000503020000020003" pitchFamily="2" charset="0"/>
                        </a:rPr>
                        <a:t>)</a:t>
                      </a:r>
                      <a:endParaRPr lang="en-US" sz="2400" b="0" i="0" dirty="0">
                        <a:latin typeface="Avenir Roman" panose="02000503020000020003" pitchFamily="2" charset="0"/>
                        <a:cs typeface="Arial"/>
                      </a:endParaRPr>
                    </a:p>
                  </a:txBody>
                  <a:tcPr/>
                </a:tc>
                <a:extLst>
                  <a:ext uri="{0D108BD9-81ED-4DB2-BD59-A6C34878D82A}">
                    <a16:rowId xmlns:a16="http://schemas.microsoft.com/office/drawing/2014/main" val="10002"/>
                  </a:ext>
                </a:extLst>
              </a:tr>
              <a:tr h="876760">
                <a:tc>
                  <a:txBody>
                    <a:bodyPr/>
                    <a:lstStyle/>
                    <a:p>
                      <a:pPr algn="ctr"/>
                      <a:r>
                        <a:rPr lang="en-US" sz="2400" dirty="0">
                          <a:latin typeface="Avenir Roman" panose="02000503020000020003" pitchFamily="2" charset="0"/>
                        </a:rPr>
                        <a:t>Bunch</a:t>
                      </a:r>
                    </a:p>
                    <a:p>
                      <a:pPr algn="ctr"/>
                      <a:r>
                        <a:rPr lang="en-US" sz="2400" dirty="0">
                          <a:latin typeface="Avenir Roman" panose="02000503020000020003" pitchFamily="2" charset="0"/>
                        </a:rPr>
                        <a:t>Frequency</a:t>
                      </a:r>
                      <a:endParaRPr lang="en-US" sz="2400" b="0" i="0" dirty="0">
                        <a:latin typeface="Avenir Roman" panose="02000503020000020003" pitchFamily="2" charset="0"/>
                        <a:cs typeface="Arial"/>
                      </a:endParaRPr>
                    </a:p>
                  </a:txBody>
                  <a:tcPr/>
                </a:tc>
                <a:tc>
                  <a:txBody>
                    <a:bodyPr/>
                    <a:lstStyle/>
                    <a:p>
                      <a:pPr algn="ctr"/>
                      <a:r>
                        <a:rPr lang="en-US" sz="2400" dirty="0">
                          <a:latin typeface="Avenir Roman" panose="02000503020000020003" pitchFamily="2" charset="0"/>
                        </a:rPr>
                        <a:t>499 MHz</a:t>
                      </a:r>
                      <a:endParaRPr lang="en-US" sz="2400" baseline="0" dirty="0">
                        <a:latin typeface="Avenir Roman" panose="02000503020000020003" pitchFamily="2" charset="0"/>
                      </a:endParaRPr>
                    </a:p>
                    <a:p>
                      <a:pPr algn="ctr"/>
                      <a:r>
                        <a:rPr lang="en-US" sz="2400" baseline="0" dirty="0">
                          <a:latin typeface="Avenir Roman" panose="02000503020000020003" pitchFamily="2" charset="0"/>
                        </a:rPr>
                        <a:t>(or sub-harmonic)</a:t>
                      </a:r>
                      <a:endParaRPr lang="en-US" sz="2400" b="0" i="0" dirty="0">
                        <a:latin typeface="Avenir Roman" panose="02000503020000020003" pitchFamily="2" charset="0"/>
                        <a:cs typeface="Arial"/>
                      </a:endParaRPr>
                    </a:p>
                  </a:txBody>
                  <a:tcPr/>
                </a:tc>
                <a:tc>
                  <a:txBody>
                    <a:bodyPr/>
                    <a:lstStyle/>
                    <a:p>
                      <a:pPr algn="ctr"/>
                      <a:r>
                        <a:rPr lang="en-US" sz="2400" dirty="0">
                          <a:latin typeface="Avenir Roman" panose="02000503020000020003" pitchFamily="2" charset="0"/>
                        </a:rPr>
                        <a:t>499 MHz</a:t>
                      </a:r>
                    </a:p>
                    <a:p>
                      <a:pPr algn="ctr"/>
                      <a:r>
                        <a:rPr lang="en-US" sz="2400" baseline="0" dirty="0">
                          <a:latin typeface="Avenir Roman" panose="02000503020000020003" pitchFamily="2" charset="0"/>
                        </a:rPr>
                        <a:t>(or sub-harmonic)</a:t>
                      </a:r>
                      <a:endParaRPr lang="en-US" sz="2400" b="0" i="0" dirty="0">
                        <a:latin typeface="Avenir Roman" panose="02000503020000020003" pitchFamily="2" charset="0"/>
                        <a:cs typeface="Arial"/>
                      </a:endParaRPr>
                    </a:p>
                  </a:txBody>
                  <a:tcPr/>
                </a:tc>
                <a:extLst>
                  <a:ext uri="{0D108BD9-81ED-4DB2-BD59-A6C34878D82A}">
                    <a16:rowId xmlns:a16="http://schemas.microsoft.com/office/drawing/2014/main" val="10003"/>
                  </a:ext>
                </a:extLst>
              </a:tr>
              <a:tr h="876760">
                <a:tc>
                  <a:txBody>
                    <a:bodyPr/>
                    <a:lstStyle/>
                    <a:p>
                      <a:pPr algn="ctr"/>
                      <a:r>
                        <a:rPr lang="en-US" sz="2400" dirty="0">
                          <a:latin typeface="Avenir Roman" panose="02000503020000020003" pitchFamily="2" charset="0"/>
                        </a:rPr>
                        <a:t>Polarization</a:t>
                      </a:r>
                    </a:p>
                    <a:p>
                      <a:pPr algn="ctr"/>
                      <a:r>
                        <a:rPr lang="en-US" sz="2400" dirty="0">
                          <a:latin typeface="Avenir Roman" panose="02000503020000020003" pitchFamily="2" charset="0"/>
                        </a:rPr>
                        <a:t>(orientation)</a:t>
                      </a:r>
                    </a:p>
                  </a:txBody>
                  <a:tcPr/>
                </a:tc>
                <a:tc>
                  <a:txBody>
                    <a:bodyPr/>
                    <a:lstStyle/>
                    <a:p>
                      <a:pPr algn="ctr"/>
                      <a:r>
                        <a:rPr lang="en-US" sz="2400" dirty="0">
                          <a:solidFill>
                            <a:srgbClr val="1C28FF"/>
                          </a:solidFill>
                          <a:latin typeface="Avenir Roman" panose="02000503020000020003" pitchFamily="2" charset="0"/>
                        </a:rPr>
                        <a:t>&gt; 85%</a:t>
                      </a:r>
                    </a:p>
                    <a:p>
                      <a:pPr algn="ctr"/>
                      <a:r>
                        <a:rPr lang="en-US" sz="2400" dirty="0">
                          <a:latin typeface="Avenir Roman" panose="02000503020000020003" pitchFamily="2" charset="0"/>
                        </a:rPr>
                        <a:t>(4</a:t>
                      </a:r>
                      <a:r>
                        <a:rPr lang="en-US" sz="2400" dirty="0">
                          <a:latin typeface="Symbol" pitchFamily="2" charset="2"/>
                          <a:cs typeface="Symbol" charset="2"/>
                        </a:rPr>
                        <a:t>p</a:t>
                      </a:r>
                      <a:r>
                        <a:rPr lang="en-US" sz="2400" baseline="0" dirty="0">
                          <a:latin typeface="Avenir Roman" panose="02000503020000020003" pitchFamily="2" charset="0"/>
                        </a:rPr>
                        <a:t> control)</a:t>
                      </a:r>
                      <a:endParaRPr lang="en-US" sz="2400" b="0" i="0" dirty="0">
                        <a:latin typeface="Avenir Roman" panose="02000503020000020003" pitchFamily="2" charset="0"/>
                        <a:cs typeface="Arial"/>
                      </a:endParaRPr>
                    </a:p>
                  </a:txBody>
                  <a:tcPr/>
                </a:tc>
                <a:tc>
                  <a:txBody>
                    <a:bodyPr/>
                    <a:lstStyle/>
                    <a:p>
                      <a:pPr algn="ctr"/>
                      <a:r>
                        <a:rPr lang="en-US" sz="2400" dirty="0">
                          <a:solidFill>
                            <a:srgbClr val="FF0000"/>
                          </a:solidFill>
                          <a:latin typeface="Avenir Roman" panose="02000503020000020003" pitchFamily="2" charset="0"/>
                        </a:rPr>
                        <a:t>&gt; 50%</a:t>
                      </a:r>
                    </a:p>
                    <a:p>
                      <a:pPr algn="ctr"/>
                      <a:r>
                        <a:rPr lang="en-US" sz="2400" dirty="0">
                          <a:latin typeface="Avenir Roman" panose="02000503020000020003" pitchFamily="2" charset="0"/>
                        </a:rPr>
                        <a:t>(4</a:t>
                      </a:r>
                      <a:r>
                        <a:rPr lang="en-US" sz="2400" dirty="0">
                          <a:latin typeface="Symbol" pitchFamily="2" charset="2"/>
                          <a:cs typeface="Symbol" charset="2"/>
                        </a:rPr>
                        <a:t>p</a:t>
                      </a:r>
                      <a:r>
                        <a:rPr lang="en-US" sz="2400" baseline="0" dirty="0">
                          <a:latin typeface="Avenir Roman" panose="02000503020000020003" pitchFamily="2" charset="0"/>
                        </a:rPr>
                        <a:t> control)</a:t>
                      </a:r>
                      <a:endParaRPr lang="en-US" sz="2400" b="0" i="0" dirty="0">
                        <a:latin typeface="Avenir Roman" panose="02000503020000020003" pitchFamily="2" charset="0"/>
                        <a:cs typeface="Arial"/>
                      </a:endParaRPr>
                    </a:p>
                  </a:txBody>
                  <a:tcPr/>
                </a:tc>
                <a:extLst>
                  <a:ext uri="{0D108BD9-81ED-4DB2-BD59-A6C34878D82A}">
                    <a16:rowId xmlns:a16="http://schemas.microsoft.com/office/drawing/2014/main" val="10004"/>
                  </a:ext>
                </a:extLst>
              </a:tr>
              <a:tr h="876760">
                <a:tc>
                  <a:txBody>
                    <a:bodyPr/>
                    <a:lstStyle/>
                    <a:p>
                      <a:pPr algn="ctr"/>
                      <a:r>
                        <a:rPr lang="en-US" sz="2400" dirty="0">
                          <a:latin typeface="Avenir Roman" panose="02000503020000020003" pitchFamily="2" charset="0"/>
                        </a:rPr>
                        <a:t>Helicity</a:t>
                      </a:r>
                    </a:p>
                    <a:p>
                      <a:pPr algn="ctr"/>
                      <a:r>
                        <a:rPr lang="en-US" sz="2400" dirty="0">
                          <a:latin typeface="Avenir Roman" panose="02000503020000020003" pitchFamily="2" charset="0"/>
                        </a:rPr>
                        <a:t>Control</a:t>
                      </a:r>
                    </a:p>
                  </a:txBody>
                  <a:tcPr/>
                </a:tc>
                <a:tc>
                  <a:txBody>
                    <a:bodyPr/>
                    <a:lstStyle/>
                    <a:p>
                      <a:pPr algn="ctr"/>
                      <a:r>
                        <a:rPr lang="en-US" sz="2400" dirty="0">
                          <a:latin typeface="Avenir Roman" panose="02000503020000020003" pitchFamily="2" charset="0"/>
                        </a:rPr>
                        <a:t>Rapid reversal</a:t>
                      </a:r>
                    </a:p>
                    <a:p>
                      <a:pPr algn="ctr"/>
                      <a:r>
                        <a:rPr lang="en-US" sz="2400" dirty="0">
                          <a:latin typeface="Avenir Roman" panose="02000503020000020003" pitchFamily="2" charset="0"/>
                        </a:rPr>
                        <a:t>(&gt; 30 Hz)</a:t>
                      </a:r>
                      <a:endParaRPr lang="en-US" sz="2400" b="0" i="0" dirty="0">
                        <a:latin typeface="Avenir Roman" panose="02000503020000020003" pitchFamily="2" charset="0"/>
                        <a:cs typeface="Arial"/>
                      </a:endParaRPr>
                    </a:p>
                  </a:txBody>
                  <a:tcPr/>
                </a:tc>
                <a:tc>
                  <a:txBody>
                    <a:bodyPr/>
                    <a:lstStyle/>
                    <a:p>
                      <a:pPr algn="ctr"/>
                      <a:r>
                        <a:rPr lang="en-US" sz="2400" dirty="0">
                          <a:latin typeface="Avenir Roman" panose="02000503020000020003" pitchFamily="2" charset="0"/>
                        </a:rPr>
                        <a:t>Rapid reversal</a:t>
                      </a:r>
                    </a:p>
                    <a:p>
                      <a:pPr algn="ctr"/>
                      <a:r>
                        <a:rPr lang="en-US" sz="2400" dirty="0">
                          <a:latin typeface="Avenir Roman" panose="02000503020000020003" pitchFamily="2" charset="0"/>
                        </a:rPr>
                        <a:t>(&gt; 30 Hz)</a:t>
                      </a:r>
                      <a:endParaRPr lang="en-US" sz="2400" b="0" i="0" dirty="0">
                        <a:latin typeface="Avenir Roman" panose="02000503020000020003" pitchFamily="2" charset="0"/>
                        <a:cs typeface="Arial"/>
                      </a:endParaRP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831683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6">
            <a:extLst>
              <a:ext uri="{FF2B5EF4-FFF2-40B4-BE49-F238E27FC236}">
                <a16:creationId xmlns:a16="http://schemas.microsoft.com/office/drawing/2014/main" id="{5A20D44F-D5E1-7F40-A685-2BF6EA17D76B}"/>
              </a:ext>
            </a:extLst>
          </p:cNvPr>
          <p:cNvSpPr txBox="1">
            <a:spLocks noChangeArrowheads="1"/>
          </p:cNvSpPr>
          <p:nvPr/>
        </p:nvSpPr>
        <p:spPr bwMode="auto">
          <a:xfrm>
            <a:off x="635013" y="100968"/>
            <a:ext cx="7818615"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rgbClr val="FF0000"/>
                </a:solidFill>
                <a:latin typeface="Comic Sans MS" pitchFamily="66" charset="0"/>
              </a:defRPr>
            </a:lvl1pPr>
            <a:lvl2pPr marL="742950" indent="-285750" eaLnBrk="0" hangingPunct="0">
              <a:defRPr sz="1400">
                <a:solidFill>
                  <a:srgbClr val="FF0000"/>
                </a:solidFill>
                <a:latin typeface="Comic Sans MS" pitchFamily="66" charset="0"/>
              </a:defRPr>
            </a:lvl2pPr>
            <a:lvl3pPr marL="1143000" indent="-228600" eaLnBrk="0" hangingPunct="0">
              <a:defRPr sz="1400">
                <a:solidFill>
                  <a:srgbClr val="FF0000"/>
                </a:solidFill>
                <a:latin typeface="Comic Sans MS" pitchFamily="66" charset="0"/>
              </a:defRPr>
            </a:lvl3pPr>
            <a:lvl4pPr marL="1600200" indent="-228600" eaLnBrk="0" hangingPunct="0">
              <a:defRPr sz="1400">
                <a:solidFill>
                  <a:srgbClr val="FF0000"/>
                </a:solidFill>
                <a:latin typeface="Comic Sans MS" pitchFamily="66" charset="0"/>
              </a:defRPr>
            </a:lvl4pPr>
            <a:lvl5pPr marL="2057400" indent="-228600" eaLnBrk="0" hangingPunct="0">
              <a:defRPr sz="1400">
                <a:solidFill>
                  <a:srgbClr val="FF0000"/>
                </a:solidFill>
                <a:latin typeface="Comic Sans MS" pitchFamily="66" charset="0"/>
              </a:defRPr>
            </a:lvl5pPr>
            <a:lvl6pPr marL="2514600" indent="-228600" eaLnBrk="0" fontAlgn="base" hangingPunct="0">
              <a:spcBef>
                <a:spcPct val="0"/>
              </a:spcBef>
              <a:spcAft>
                <a:spcPct val="0"/>
              </a:spcAft>
              <a:defRPr sz="1400">
                <a:solidFill>
                  <a:srgbClr val="FF0000"/>
                </a:solidFill>
                <a:latin typeface="Comic Sans MS" pitchFamily="66" charset="0"/>
              </a:defRPr>
            </a:lvl6pPr>
            <a:lvl7pPr marL="2971800" indent="-228600" eaLnBrk="0" fontAlgn="base" hangingPunct="0">
              <a:spcBef>
                <a:spcPct val="0"/>
              </a:spcBef>
              <a:spcAft>
                <a:spcPct val="0"/>
              </a:spcAft>
              <a:defRPr sz="1400">
                <a:solidFill>
                  <a:srgbClr val="FF0000"/>
                </a:solidFill>
                <a:latin typeface="Comic Sans MS" pitchFamily="66" charset="0"/>
              </a:defRPr>
            </a:lvl7pPr>
            <a:lvl8pPr marL="3429000" indent="-228600" eaLnBrk="0" fontAlgn="base" hangingPunct="0">
              <a:spcBef>
                <a:spcPct val="0"/>
              </a:spcBef>
              <a:spcAft>
                <a:spcPct val="0"/>
              </a:spcAft>
              <a:defRPr sz="1400">
                <a:solidFill>
                  <a:srgbClr val="FF0000"/>
                </a:solidFill>
                <a:latin typeface="Comic Sans MS" pitchFamily="66" charset="0"/>
              </a:defRPr>
            </a:lvl8pPr>
            <a:lvl9pPr marL="3886200" indent="-228600" eaLnBrk="0" fontAlgn="base" hangingPunct="0">
              <a:spcBef>
                <a:spcPct val="0"/>
              </a:spcBef>
              <a:spcAft>
                <a:spcPct val="0"/>
              </a:spcAft>
              <a:defRPr sz="1400">
                <a:solidFill>
                  <a:srgbClr val="FF0000"/>
                </a:solidFill>
                <a:latin typeface="Comic Sans MS" pitchFamily="66"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lang="fr-FR" altLang="en-US" sz="3200" dirty="0" err="1">
                <a:solidFill>
                  <a:srgbClr val="000000"/>
                </a:solidFill>
                <a:latin typeface="Avenir Roman" panose="02000503020000020003" pitchFamily="2" charset="0"/>
                <a:cs typeface="Arial"/>
              </a:rPr>
              <a:t>Letter</a:t>
            </a:r>
            <a:r>
              <a:rPr lang="fr-FR" altLang="en-US" sz="3200" dirty="0">
                <a:solidFill>
                  <a:srgbClr val="000000"/>
                </a:solidFill>
                <a:latin typeface="Avenir Roman" panose="02000503020000020003" pitchFamily="2" charset="0"/>
                <a:cs typeface="Arial"/>
              </a:rPr>
              <a:t> of </a:t>
            </a:r>
            <a:r>
              <a:rPr lang="fr-FR" altLang="en-US" sz="3200" dirty="0" err="1">
                <a:solidFill>
                  <a:srgbClr val="000000"/>
                </a:solidFill>
                <a:latin typeface="Avenir Roman" panose="02000503020000020003" pitchFamily="2" charset="0"/>
                <a:cs typeface="Arial"/>
              </a:rPr>
              <a:t>Intent</a:t>
            </a:r>
            <a:r>
              <a:rPr lang="fr-FR" altLang="en-US" sz="3200" dirty="0">
                <a:solidFill>
                  <a:srgbClr val="000000"/>
                </a:solidFill>
                <a:latin typeface="Avenir Roman" panose="02000503020000020003" pitchFamily="2" charset="0"/>
                <a:cs typeface="Arial"/>
              </a:rPr>
              <a:t> (LOI12-18-004) to PAC-46</a:t>
            </a:r>
            <a:endParaRPr kumimoji="0" lang="fr-FR" altLang="en-US" sz="3200" i="0" u="none" strike="noStrike" kern="1200" cap="none" spc="0" normalizeH="0" baseline="0" noProof="0" dirty="0">
              <a:ln>
                <a:noFill/>
              </a:ln>
              <a:solidFill>
                <a:srgbClr val="000000"/>
              </a:solidFill>
              <a:effectLst/>
              <a:uLnTx/>
              <a:uFillTx/>
              <a:latin typeface="Avenir Roman" panose="02000503020000020003" pitchFamily="2" charset="0"/>
              <a:cs typeface="Arial"/>
            </a:endParaRPr>
          </a:p>
        </p:txBody>
      </p:sp>
      <p:grpSp>
        <p:nvGrpSpPr>
          <p:cNvPr id="11" name="Group 10">
            <a:extLst>
              <a:ext uri="{FF2B5EF4-FFF2-40B4-BE49-F238E27FC236}">
                <a16:creationId xmlns:a16="http://schemas.microsoft.com/office/drawing/2014/main" id="{9AA20CF6-7DA7-6A49-95F7-B86D19CB7851}"/>
              </a:ext>
            </a:extLst>
          </p:cNvPr>
          <p:cNvGrpSpPr/>
          <p:nvPr/>
        </p:nvGrpSpPr>
        <p:grpSpPr>
          <a:xfrm>
            <a:off x="86237" y="1064098"/>
            <a:ext cx="4201219" cy="4853259"/>
            <a:chOff x="277827" y="1131532"/>
            <a:chExt cx="4201219" cy="4853259"/>
          </a:xfrm>
        </p:grpSpPr>
        <p:pic>
          <p:nvPicPr>
            <p:cNvPr id="4" name="Picture 3">
              <a:extLst>
                <a:ext uri="{FF2B5EF4-FFF2-40B4-BE49-F238E27FC236}">
                  <a16:creationId xmlns:a16="http://schemas.microsoft.com/office/drawing/2014/main" id="{9E8167F6-9486-344C-951C-A6A7DB5D0F4C}"/>
                </a:ext>
              </a:extLst>
            </p:cNvPr>
            <p:cNvPicPr>
              <a:picLocks noChangeAspect="1"/>
            </p:cNvPicPr>
            <p:nvPr/>
          </p:nvPicPr>
          <p:blipFill>
            <a:blip r:embed="rId2"/>
            <a:stretch>
              <a:fillRect/>
            </a:stretch>
          </p:blipFill>
          <p:spPr>
            <a:xfrm>
              <a:off x="2347450" y="3582167"/>
              <a:ext cx="2131596" cy="2402624"/>
            </a:xfrm>
            <a:prstGeom prst="rect">
              <a:avLst/>
            </a:prstGeom>
            <a:ln>
              <a:solidFill>
                <a:schemeClr val="tx1"/>
              </a:solidFill>
            </a:ln>
          </p:spPr>
        </p:pic>
        <p:pic>
          <p:nvPicPr>
            <p:cNvPr id="6" name="Picture 5">
              <a:extLst>
                <a:ext uri="{FF2B5EF4-FFF2-40B4-BE49-F238E27FC236}">
                  <a16:creationId xmlns:a16="http://schemas.microsoft.com/office/drawing/2014/main" id="{E53F06F2-7B0F-CF47-A642-8E654DB085A3}"/>
                </a:ext>
              </a:extLst>
            </p:cNvPr>
            <p:cNvPicPr>
              <a:picLocks noChangeAspect="1"/>
            </p:cNvPicPr>
            <p:nvPr/>
          </p:nvPicPr>
          <p:blipFill>
            <a:blip r:embed="rId3"/>
            <a:stretch>
              <a:fillRect/>
            </a:stretch>
          </p:blipFill>
          <p:spPr>
            <a:xfrm>
              <a:off x="277827" y="3582166"/>
              <a:ext cx="2069623" cy="2402624"/>
            </a:xfrm>
            <a:prstGeom prst="rect">
              <a:avLst/>
            </a:prstGeom>
            <a:ln>
              <a:solidFill>
                <a:schemeClr val="tx1"/>
              </a:solidFill>
            </a:ln>
          </p:spPr>
        </p:pic>
        <p:pic>
          <p:nvPicPr>
            <p:cNvPr id="8" name="Picture 7">
              <a:extLst>
                <a:ext uri="{FF2B5EF4-FFF2-40B4-BE49-F238E27FC236}">
                  <a16:creationId xmlns:a16="http://schemas.microsoft.com/office/drawing/2014/main" id="{5F7F1C95-E45A-A442-92ED-775F4DDE946C}"/>
                </a:ext>
              </a:extLst>
            </p:cNvPr>
            <p:cNvPicPr>
              <a:picLocks noChangeAspect="1"/>
            </p:cNvPicPr>
            <p:nvPr/>
          </p:nvPicPr>
          <p:blipFill>
            <a:blip r:embed="rId4"/>
            <a:stretch>
              <a:fillRect/>
            </a:stretch>
          </p:blipFill>
          <p:spPr>
            <a:xfrm>
              <a:off x="2347450" y="1131532"/>
              <a:ext cx="2131596" cy="2435452"/>
            </a:xfrm>
            <a:prstGeom prst="rect">
              <a:avLst/>
            </a:prstGeom>
            <a:ln>
              <a:solidFill>
                <a:schemeClr val="tx1"/>
              </a:solidFill>
            </a:ln>
          </p:spPr>
        </p:pic>
        <p:pic>
          <p:nvPicPr>
            <p:cNvPr id="10" name="Picture 9">
              <a:extLst>
                <a:ext uri="{FF2B5EF4-FFF2-40B4-BE49-F238E27FC236}">
                  <a16:creationId xmlns:a16="http://schemas.microsoft.com/office/drawing/2014/main" id="{344AFADC-2D53-D64C-95CE-61CFECB385D7}"/>
                </a:ext>
              </a:extLst>
            </p:cNvPr>
            <p:cNvPicPr>
              <a:picLocks noChangeAspect="1"/>
            </p:cNvPicPr>
            <p:nvPr/>
          </p:nvPicPr>
          <p:blipFill>
            <a:blip r:embed="rId5"/>
            <a:stretch>
              <a:fillRect/>
            </a:stretch>
          </p:blipFill>
          <p:spPr>
            <a:xfrm>
              <a:off x="277827" y="1132559"/>
              <a:ext cx="2069623" cy="2434425"/>
            </a:xfrm>
            <a:prstGeom prst="rect">
              <a:avLst/>
            </a:prstGeom>
            <a:ln>
              <a:solidFill>
                <a:schemeClr val="tx1"/>
              </a:solidFill>
            </a:ln>
          </p:spPr>
        </p:pic>
      </p:grpSp>
      <p:sp>
        <p:nvSpPr>
          <p:cNvPr id="12" name="TextBox 11">
            <a:extLst>
              <a:ext uri="{FF2B5EF4-FFF2-40B4-BE49-F238E27FC236}">
                <a16:creationId xmlns:a16="http://schemas.microsoft.com/office/drawing/2014/main" id="{02C74461-83ED-A745-AEC3-6D6E0B796298}"/>
              </a:ext>
            </a:extLst>
          </p:cNvPr>
          <p:cNvSpPr txBox="1"/>
          <p:nvPr/>
        </p:nvSpPr>
        <p:spPr>
          <a:xfrm>
            <a:off x="4354286" y="985722"/>
            <a:ext cx="4702628" cy="5447645"/>
          </a:xfrm>
          <a:prstGeom prst="rect">
            <a:avLst/>
          </a:prstGeom>
          <a:noFill/>
        </p:spPr>
        <p:txBody>
          <a:bodyPr wrap="square" rtlCol="0">
            <a:spAutoFit/>
          </a:bodyPr>
          <a:lstStyle/>
          <a:p>
            <a:pPr marL="285750" indent="-285750">
              <a:buFont typeface="Arial" panose="020B0604020202020204" pitchFamily="34" charset="0"/>
              <a:buChar char="•"/>
            </a:pPr>
            <a:r>
              <a:rPr lang="en-US" sz="1400" dirty="0">
                <a:latin typeface="Avenir Roman" panose="02000503020000020003" pitchFamily="2" charset="0"/>
                <a:cs typeface="Arial"/>
              </a:rPr>
              <a:t>Jefferson Lab Positron Working Group (JLAB-PWG) formed in the summer 2016</a:t>
            </a:r>
          </a:p>
          <a:p>
            <a:pPr marL="742950" lvl="1" indent="-285750">
              <a:buFont typeface="Arial" panose="020B0604020202020204" pitchFamily="34" charset="0"/>
              <a:buChar char="•"/>
            </a:pPr>
            <a:r>
              <a:rPr lang="en-US" sz="1400" dirty="0">
                <a:latin typeface="Avenir Roman" panose="02000503020000020003" pitchFamily="2" charset="0"/>
                <a:cs typeface="Arial"/>
              </a:rPr>
              <a:t>120 members, and growing</a:t>
            </a:r>
          </a:p>
          <a:p>
            <a:pPr marL="742950" lvl="1" indent="-285750">
              <a:buFont typeface="Arial" panose="020B0604020202020204" pitchFamily="34" charset="0"/>
              <a:buChar char="•"/>
            </a:pPr>
            <a:r>
              <a:rPr lang="en-US" sz="1400" dirty="0">
                <a:latin typeface="Avenir Roman" panose="02000503020000020003" pitchFamily="2" charset="0"/>
                <a:cs typeface="Arial"/>
              </a:rPr>
              <a:t>39 institutions</a:t>
            </a:r>
          </a:p>
          <a:p>
            <a:pPr marL="742950" lvl="1" indent="-285750">
              <a:buFont typeface="Arial" panose="020B0604020202020204" pitchFamily="34" charset="0"/>
              <a:buChar char="•"/>
            </a:pPr>
            <a:endParaRPr lang="en-US" sz="400" dirty="0">
              <a:latin typeface="Avenir Roman" panose="02000503020000020003" pitchFamily="2" charset="0"/>
              <a:cs typeface="Arial"/>
            </a:endParaRPr>
          </a:p>
          <a:p>
            <a:pPr marL="285750" indent="-285750">
              <a:buFont typeface="Arial" panose="020B0604020202020204" pitchFamily="34" charset="0"/>
              <a:buChar char="•"/>
            </a:pPr>
            <a:r>
              <a:rPr lang="en-US" sz="1400" dirty="0">
                <a:latin typeface="Avenir Roman" panose="02000503020000020003" pitchFamily="2" charset="0"/>
                <a:cs typeface="Arial"/>
              </a:rPr>
              <a:t>Letter of Intent submitted to PAC-46 (July 2018) motivating a discussion by our Users for a Physics Program with Positron Beams at CEBAF 12 GeV</a:t>
            </a:r>
          </a:p>
          <a:p>
            <a:pPr marL="742950" lvl="1" indent="-285750">
              <a:buFont typeface="Arial" panose="020B0604020202020204" pitchFamily="34" charset="0"/>
              <a:buChar char="•"/>
            </a:pPr>
            <a:endParaRPr lang="en-US" sz="1400" dirty="0">
              <a:latin typeface="Avenir Roman" panose="02000503020000020003" pitchFamily="2" charset="0"/>
              <a:cs typeface="Arial"/>
            </a:endParaRPr>
          </a:p>
          <a:p>
            <a:pPr marL="742950" lvl="1" indent="-285750">
              <a:buFont typeface="Arial" panose="020B0604020202020204" pitchFamily="34" charset="0"/>
              <a:buChar char="•"/>
            </a:pPr>
            <a:endParaRPr lang="en-US" sz="1400" dirty="0">
              <a:latin typeface="Avenir Roman" panose="02000503020000020003" pitchFamily="2" charset="0"/>
              <a:cs typeface="Arial"/>
            </a:endParaRPr>
          </a:p>
          <a:p>
            <a:pPr marL="742950" lvl="1" indent="-285750">
              <a:buFont typeface="Arial" panose="020B0604020202020204" pitchFamily="34" charset="0"/>
              <a:buChar char="•"/>
            </a:pPr>
            <a:endParaRPr lang="en-US" sz="1400" dirty="0">
              <a:latin typeface="Avenir Roman" panose="02000503020000020003" pitchFamily="2" charset="0"/>
              <a:cs typeface="Arial"/>
            </a:endParaRPr>
          </a:p>
          <a:p>
            <a:pPr marL="742950" lvl="1" indent="-285750">
              <a:buFont typeface="Arial" panose="020B0604020202020204" pitchFamily="34" charset="0"/>
              <a:buChar char="•"/>
            </a:pPr>
            <a:endParaRPr lang="en-US" sz="1400" dirty="0">
              <a:latin typeface="Avenir Roman" panose="02000503020000020003" pitchFamily="2" charset="0"/>
              <a:cs typeface="Arial"/>
            </a:endParaRPr>
          </a:p>
          <a:p>
            <a:pPr marL="742950" lvl="1" indent="-285750">
              <a:buFont typeface="Arial" panose="020B0604020202020204" pitchFamily="34" charset="0"/>
              <a:buChar char="•"/>
            </a:pPr>
            <a:endParaRPr lang="en-US" sz="1400" dirty="0">
              <a:latin typeface="Avenir Roman" panose="02000503020000020003" pitchFamily="2" charset="0"/>
              <a:cs typeface="Arial"/>
            </a:endParaRPr>
          </a:p>
          <a:p>
            <a:pPr marL="742950" lvl="1" indent="-285750">
              <a:buFont typeface="Arial" panose="020B0604020202020204" pitchFamily="34" charset="0"/>
              <a:buChar char="•"/>
            </a:pPr>
            <a:endParaRPr lang="en-US" sz="1400" dirty="0">
              <a:latin typeface="Avenir Roman" panose="02000503020000020003" pitchFamily="2" charset="0"/>
              <a:cs typeface="Arial"/>
            </a:endParaRPr>
          </a:p>
          <a:p>
            <a:pPr marL="742950" lvl="1" indent="-285750">
              <a:buFont typeface="Arial" panose="020B0604020202020204" pitchFamily="34" charset="0"/>
              <a:buChar char="•"/>
            </a:pPr>
            <a:endParaRPr lang="en-US" sz="1400" dirty="0">
              <a:latin typeface="Avenir Roman" panose="02000503020000020003" pitchFamily="2" charset="0"/>
              <a:cs typeface="Arial"/>
            </a:endParaRPr>
          </a:p>
          <a:p>
            <a:pPr marL="742950" lvl="1" indent="-285750">
              <a:buFont typeface="Arial" panose="020B0604020202020204" pitchFamily="34" charset="0"/>
              <a:buChar char="•"/>
            </a:pPr>
            <a:endParaRPr lang="en-US" sz="1400" dirty="0">
              <a:latin typeface="Avenir Roman" panose="02000503020000020003" pitchFamily="2" charset="0"/>
              <a:cs typeface="Arial"/>
            </a:endParaRPr>
          </a:p>
          <a:p>
            <a:pPr marL="742950" lvl="1" indent="-285750">
              <a:buFont typeface="Arial" panose="020B0604020202020204" pitchFamily="34" charset="0"/>
              <a:buChar char="•"/>
            </a:pPr>
            <a:endParaRPr lang="en-US" sz="1400" dirty="0">
              <a:latin typeface="Avenir Roman" panose="02000503020000020003" pitchFamily="2" charset="0"/>
              <a:cs typeface="Arial"/>
            </a:endParaRPr>
          </a:p>
          <a:p>
            <a:endParaRPr lang="en-US" sz="1200" i="1" dirty="0">
              <a:latin typeface="Avenir Roman" panose="02000503020000020003" pitchFamily="2" charset="0"/>
            </a:endParaRPr>
          </a:p>
          <a:p>
            <a:endParaRPr lang="en-US" sz="300" i="1" dirty="0">
              <a:latin typeface="Avenir Roman" panose="02000503020000020003" pitchFamily="2" charset="0"/>
            </a:endParaRPr>
          </a:p>
          <a:p>
            <a:pPr marL="285750" indent="-285750">
              <a:buFont typeface="Arial" panose="020B0604020202020204" pitchFamily="34" charset="0"/>
              <a:buChar char="•"/>
            </a:pPr>
            <a:r>
              <a:rPr lang="en-US" sz="1200" i="1" dirty="0">
                <a:latin typeface="Avenir Roman" panose="02000503020000020003" pitchFamily="2" charset="0"/>
              </a:rPr>
              <a:t>“Summary: </a:t>
            </a:r>
            <a:r>
              <a:rPr lang="en-US" sz="1200" b="1" i="1" dirty="0">
                <a:latin typeface="Avenir Roman" panose="02000503020000020003" pitchFamily="2" charset="0"/>
              </a:rPr>
              <a:t>These measurements all have significant physics interest.</a:t>
            </a:r>
            <a:r>
              <a:rPr lang="en-US" sz="1200" i="1" dirty="0">
                <a:latin typeface="Avenir Roman" panose="02000503020000020003" pitchFamily="2" charset="0"/>
              </a:rPr>
              <a:t> The proposers should carefully </a:t>
            </a:r>
            <a:r>
              <a:rPr lang="en-US" sz="1200" i="1" u="sng" dirty="0">
                <a:latin typeface="Avenir Roman" panose="02000503020000020003" pitchFamily="2" charset="0"/>
              </a:rPr>
              <a:t>evaluate feasibility and present the best case possible in a future proposal.</a:t>
            </a:r>
            <a:r>
              <a:rPr lang="en-US" sz="1200" i="1" dirty="0">
                <a:latin typeface="Avenir Roman" panose="02000503020000020003" pitchFamily="2" charset="0"/>
              </a:rPr>
              <a:t> The justification must be very strong to enable the significant changes needed in the accelerator, both in equipment and in schedule. Any proposal should have a section on the linkage between a realistic plan for beam and the way the measurement is made.”</a:t>
            </a:r>
          </a:p>
        </p:txBody>
      </p:sp>
      <p:pic>
        <p:nvPicPr>
          <p:cNvPr id="14" name="Picture 13">
            <a:extLst>
              <a:ext uri="{FF2B5EF4-FFF2-40B4-BE49-F238E27FC236}">
                <a16:creationId xmlns:a16="http://schemas.microsoft.com/office/drawing/2014/main" id="{1DC028F4-E7AD-D04D-B59E-A48DCC76D58D}"/>
              </a:ext>
            </a:extLst>
          </p:cNvPr>
          <p:cNvPicPr>
            <a:picLocks noChangeAspect="1"/>
          </p:cNvPicPr>
          <p:nvPr/>
        </p:nvPicPr>
        <p:blipFill rotWithShape="1">
          <a:blip r:embed="rId6"/>
          <a:srcRect l="10940" t="10516"/>
          <a:stretch/>
        </p:blipFill>
        <p:spPr>
          <a:xfrm>
            <a:off x="5303123" y="2582414"/>
            <a:ext cx="3211290" cy="2072031"/>
          </a:xfrm>
          <a:prstGeom prst="rect">
            <a:avLst/>
          </a:prstGeom>
        </p:spPr>
      </p:pic>
    </p:spTree>
    <p:extLst>
      <p:ext uri="{BB962C8B-B14F-4D97-AF65-F5344CB8AC3E}">
        <p14:creationId xmlns:p14="http://schemas.microsoft.com/office/powerpoint/2010/main" val="12844452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2423978-8602-0448-9604-0B7DD179A272}"/>
              </a:ext>
            </a:extLst>
          </p:cNvPr>
          <p:cNvPicPr>
            <a:picLocks noChangeAspect="1"/>
          </p:cNvPicPr>
          <p:nvPr/>
        </p:nvPicPr>
        <p:blipFill>
          <a:blip r:embed="rId2"/>
          <a:stretch>
            <a:fillRect/>
          </a:stretch>
        </p:blipFill>
        <p:spPr>
          <a:xfrm>
            <a:off x="1277366" y="4265001"/>
            <a:ext cx="5644642" cy="2140501"/>
          </a:xfrm>
          <a:prstGeom prst="rect">
            <a:avLst/>
          </a:prstGeom>
        </p:spPr>
      </p:pic>
      <p:sp>
        <p:nvSpPr>
          <p:cNvPr id="2" name="Rectangle 1">
            <a:extLst>
              <a:ext uri="{FF2B5EF4-FFF2-40B4-BE49-F238E27FC236}">
                <a16:creationId xmlns:a16="http://schemas.microsoft.com/office/drawing/2014/main" id="{4BD55383-1849-A340-AE2B-1BFB96637826}"/>
              </a:ext>
            </a:extLst>
          </p:cNvPr>
          <p:cNvSpPr/>
          <p:nvPr/>
        </p:nvSpPr>
        <p:spPr>
          <a:xfrm>
            <a:off x="5402179" y="1202945"/>
            <a:ext cx="3741821" cy="3046988"/>
          </a:xfrm>
          <a:prstGeom prst="rect">
            <a:avLst/>
          </a:prstGeom>
        </p:spPr>
        <p:txBody>
          <a:bodyPr wrap="square">
            <a:spAutoFit/>
          </a:bodyPr>
          <a:lstStyle/>
          <a:p>
            <a:pPr algn="just">
              <a:buClr>
                <a:srgbClr val="CC00FF"/>
              </a:buClr>
            </a:pPr>
            <a:r>
              <a:rPr lang="en-US" sz="1800" dirty="0">
                <a:latin typeface="Avenir Roman" panose="02000503020000020003" pitchFamily="2" charset="0"/>
                <a:cs typeface="Arial" charset="0"/>
              </a:rPr>
              <a:t>A </a:t>
            </a:r>
            <a:r>
              <a:rPr lang="en-US" sz="1800" b="1" dirty="0">
                <a:solidFill>
                  <a:srgbClr val="FF0000"/>
                </a:solidFill>
                <a:latin typeface="Avenir Roman" panose="02000503020000020003" pitchFamily="2" charset="0"/>
                <a:cs typeface="Arial" charset="0"/>
              </a:rPr>
              <a:t>polarized positron injector</a:t>
            </a:r>
            <a:r>
              <a:rPr lang="en-US" sz="1800" b="1" dirty="0">
                <a:latin typeface="Avenir Roman" panose="02000503020000020003" pitchFamily="2" charset="0"/>
                <a:cs typeface="Arial" charset="0"/>
              </a:rPr>
              <a:t> </a:t>
            </a:r>
            <a:r>
              <a:rPr lang="en-US" sz="1800" dirty="0">
                <a:latin typeface="Avenir Roman" panose="02000503020000020003" pitchFamily="2" charset="0"/>
                <a:cs typeface="Arial" charset="0"/>
              </a:rPr>
              <a:t>suitable for the Jefferson Lab Electron Ion Collider (JLEIC) has also been considered.</a:t>
            </a:r>
          </a:p>
          <a:p>
            <a:pPr algn="just">
              <a:buClr>
                <a:srgbClr val="CC00FF"/>
              </a:buClr>
              <a:buFont typeface="Wingdings" charset="0"/>
              <a:buChar char="Ø"/>
            </a:pPr>
            <a:endParaRPr lang="en-US" sz="2000" dirty="0">
              <a:latin typeface="Arial" charset="0"/>
              <a:cs typeface="Arial" charset="0"/>
            </a:endParaRPr>
          </a:p>
          <a:p>
            <a:pPr algn="ctr"/>
            <a:r>
              <a:rPr lang="en-US" sz="2000" b="1" dirty="0">
                <a:solidFill>
                  <a:srgbClr val="FF0000"/>
                </a:solidFill>
                <a:latin typeface="Lucida Calligraphy" charset="0"/>
                <a:cs typeface="Lucida Calligraphy" charset="0"/>
              </a:rPr>
              <a:t>L </a:t>
            </a:r>
            <a:r>
              <a:rPr lang="en-US" sz="2000" b="1" dirty="0">
                <a:solidFill>
                  <a:srgbClr val="FF0000"/>
                </a:solidFill>
                <a:latin typeface="Comic Sans MS" charset="0"/>
                <a:cs typeface="Comic Sans MS" charset="0"/>
              </a:rPr>
              <a:t>≥10</a:t>
            </a:r>
            <a:r>
              <a:rPr lang="en-US" sz="2000" b="1" baseline="30000" dirty="0">
                <a:solidFill>
                  <a:srgbClr val="FF0000"/>
                </a:solidFill>
                <a:latin typeface="Comic Sans MS" charset="0"/>
                <a:cs typeface="Comic Sans MS" charset="0"/>
              </a:rPr>
              <a:t>33</a:t>
            </a:r>
            <a:r>
              <a:rPr lang="en-US" sz="2000" b="1" dirty="0">
                <a:solidFill>
                  <a:srgbClr val="FF0000"/>
                </a:solidFill>
                <a:latin typeface="Comic Sans MS" charset="0"/>
                <a:cs typeface="Comic Sans MS" charset="0"/>
              </a:rPr>
              <a:t>cm</a:t>
            </a:r>
            <a:r>
              <a:rPr lang="en-US" sz="2000" b="1" baseline="30000" dirty="0">
                <a:solidFill>
                  <a:srgbClr val="FF0000"/>
                </a:solidFill>
                <a:latin typeface="Comic Sans MS" charset="0"/>
                <a:cs typeface="Comic Sans MS" charset="0"/>
              </a:rPr>
              <a:t>-2</a:t>
            </a:r>
            <a:r>
              <a:rPr lang="en-US" sz="2000" b="1" dirty="0">
                <a:solidFill>
                  <a:srgbClr val="FF0000"/>
                </a:solidFill>
                <a:latin typeface="Comic Sans MS" charset="0"/>
                <a:cs typeface="Comic Sans MS" charset="0"/>
              </a:rPr>
              <a:t>s</a:t>
            </a:r>
            <a:r>
              <a:rPr lang="en-US" sz="2000" b="1" baseline="30000" dirty="0">
                <a:solidFill>
                  <a:srgbClr val="FF0000"/>
                </a:solidFill>
                <a:latin typeface="Comic Sans MS" charset="0"/>
                <a:cs typeface="Comic Sans MS" charset="0"/>
              </a:rPr>
              <a:t>-1</a:t>
            </a:r>
            <a:r>
              <a:rPr lang="en-US" sz="2000" b="1" dirty="0">
                <a:solidFill>
                  <a:srgbClr val="FF0000"/>
                </a:solidFill>
                <a:latin typeface="Comic Sans MS" charset="0"/>
                <a:cs typeface="Comic Sans MS" charset="0"/>
              </a:rPr>
              <a:t>   </a:t>
            </a:r>
            <a:r>
              <a:rPr lang="en-US" sz="2000" b="1" dirty="0" err="1">
                <a:solidFill>
                  <a:srgbClr val="FF0000"/>
                </a:solidFill>
                <a:latin typeface="Comic Sans MS" charset="0"/>
                <a:cs typeface="Comic Sans MS" charset="0"/>
              </a:rPr>
              <a:t>P</a:t>
            </a:r>
            <a:r>
              <a:rPr lang="en-US" sz="2000" b="1" baseline="-25000" dirty="0" err="1">
                <a:solidFill>
                  <a:srgbClr val="FF0000"/>
                </a:solidFill>
                <a:latin typeface="Comic Sans MS" charset="0"/>
                <a:cs typeface="Comic Sans MS" charset="0"/>
              </a:rPr>
              <a:t>e</a:t>
            </a:r>
            <a:r>
              <a:rPr lang="en-US" sz="2000" b="1" baseline="-25000" dirty="0">
                <a:solidFill>
                  <a:srgbClr val="FF0000"/>
                </a:solidFill>
                <a:latin typeface="Comic Sans MS" charset="0"/>
                <a:cs typeface="Comic Sans MS" charset="0"/>
              </a:rPr>
              <a:t>+</a:t>
            </a:r>
            <a:r>
              <a:rPr lang="en-US" sz="2000" b="1" dirty="0">
                <a:solidFill>
                  <a:srgbClr val="FF0000"/>
                </a:solidFill>
                <a:latin typeface="Comic Sans MS" charset="0"/>
                <a:cs typeface="Comic Sans MS" charset="0"/>
              </a:rPr>
              <a:t>≥40%</a:t>
            </a:r>
          </a:p>
          <a:p>
            <a:pPr algn="ctr"/>
            <a:r>
              <a:rPr lang="en-US" sz="2000" b="1" dirty="0" err="1">
                <a:solidFill>
                  <a:srgbClr val="FF0000"/>
                </a:solidFill>
                <a:latin typeface="Comic Sans MS" charset="0"/>
                <a:cs typeface="Comic Sans MS" charset="0"/>
              </a:rPr>
              <a:t>I</a:t>
            </a:r>
            <a:r>
              <a:rPr lang="en-US" sz="2000" b="1" baseline="-25000" dirty="0" err="1">
                <a:solidFill>
                  <a:srgbClr val="FF0000"/>
                </a:solidFill>
                <a:latin typeface="Comic Sans MS" charset="0"/>
                <a:cs typeface="Comic Sans MS" charset="0"/>
              </a:rPr>
              <a:t>ave</a:t>
            </a:r>
            <a:r>
              <a:rPr lang="en-US" sz="2000" b="1" dirty="0">
                <a:solidFill>
                  <a:srgbClr val="FF0000"/>
                </a:solidFill>
                <a:latin typeface="Comic Sans MS" charset="0"/>
                <a:cs typeface="Comic Sans MS" charset="0"/>
              </a:rPr>
              <a:t> &gt; 10 </a:t>
            </a:r>
            <a:r>
              <a:rPr lang="en-US" sz="2000" b="1" dirty="0" err="1">
                <a:solidFill>
                  <a:srgbClr val="FF0000"/>
                </a:solidFill>
                <a:latin typeface="Comic Sans MS" charset="0"/>
                <a:cs typeface="Comic Sans MS" charset="0"/>
              </a:rPr>
              <a:t>nA</a:t>
            </a:r>
            <a:r>
              <a:rPr lang="en-US" sz="2000" b="1" dirty="0">
                <a:solidFill>
                  <a:srgbClr val="FF0000"/>
                </a:solidFill>
                <a:latin typeface="Comic Sans MS" charset="0"/>
                <a:cs typeface="Comic Sans MS" charset="0"/>
              </a:rPr>
              <a:t> </a:t>
            </a:r>
            <a:r>
              <a:rPr lang="en-US" sz="2000" b="1" dirty="0">
                <a:solidFill>
                  <a:srgbClr val="FF0000"/>
                </a:solidFill>
                <a:latin typeface="Comic Sans MS" panose="030F0902030302020204" pitchFamily="66" charset="0"/>
                <a:cs typeface="Comic Sans MS" charset="0"/>
              </a:rPr>
              <a:t>(</a:t>
            </a:r>
            <a:r>
              <a:rPr lang="en-US" sz="2000" b="1" dirty="0">
                <a:solidFill>
                  <a:srgbClr val="FF0000"/>
                </a:solidFill>
                <a:latin typeface="Comic Sans MS" panose="030F0902030302020204" pitchFamily="66" charset="0"/>
                <a:cs typeface="Arial"/>
              </a:rPr>
              <a:t>~10</a:t>
            </a:r>
            <a:r>
              <a:rPr lang="en-US" sz="2000" b="1" baseline="30000" dirty="0">
                <a:solidFill>
                  <a:srgbClr val="FF0000"/>
                </a:solidFill>
                <a:latin typeface="Comic Sans MS" panose="030F0902030302020204" pitchFamily="66" charset="0"/>
                <a:cs typeface="Arial"/>
              </a:rPr>
              <a:t>10</a:t>
            </a:r>
            <a:r>
              <a:rPr lang="en-US" sz="2000" b="1" dirty="0">
                <a:solidFill>
                  <a:srgbClr val="FF0000"/>
                </a:solidFill>
                <a:latin typeface="Comic Sans MS" panose="030F0902030302020204" pitchFamily="66" charset="0"/>
                <a:cs typeface="Arial"/>
              </a:rPr>
              <a:t> e+/s)</a:t>
            </a:r>
            <a:endParaRPr lang="en-US" sz="2000" b="1" dirty="0">
              <a:solidFill>
                <a:srgbClr val="FF0000"/>
              </a:solidFill>
              <a:latin typeface="Comic Sans MS" charset="0"/>
              <a:cs typeface="Comic Sans MS" charset="0"/>
            </a:endParaRPr>
          </a:p>
          <a:p>
            <a:pPr algn="ctr"/>
            <a:r>
              <a:rPr lang="en-US" sz="2000" b="1" dirty="0" err="1">
                <a:solidFill>
                  <a:srgbClr val="FF0000"/>
                </a:solidFill>
                <a:latin typeface="Comic Sans MS" charset="0"/>
                <a:cs typeface="Comic Sans MS" charset="0"/>
              </a:rPr>
              <a:t>I</a:t>
            </a:r>
            <a:r>
              <a:rPr lang="en-US" sz="2000" b="1" baseline="-25000" dirty="0" err="1">
                <a:solidFill>
                  <a:srgbClr val="FF0000"/>
                </a:solidFill>
                <a:latin typeface="Comic Sans MS" charset="0"/>
                <a:cs typeface="Comic Sans MS" charset="0"/>
              </a:rPr>
              <a:t>peak</a:t>
            </a:r>
            <a:r>
              <a:rPr lang="en-US" sz="2000" b="1" dirty="0">
                <a:solidFill>
                  <a:srgbClr val="FF0000"/>
                </a:solidFill>
                <a:latin typeface="Comic Sans MS" charset="0"/>
                <a:cs typeface="Comic Sans MS" charset="0"/>
              </a:rPr>
              <a:t> &gt; 4 </a:t>
            </a:r>
            <a:r>
              <a:rPr lang="en-US" sz="2000" b="1" dirty="0">
                <a:solidFill>
                  <a:srgbClr val="FF0000"/>
                </a:solidFill>
                <a:latin typeface="Symbol" pitchFamily="2" charset="2"/>
                <a:cs typeface="Comic Sans MS" charset="0"/>
              </a:rPr>
              <a:t>m</a:t>
            </a:r>
            <a:r>
              <a:rPr lang="en-US" sz="2000" b="1" dirty="0">
                <a:solidFill>
                  <a:srgbClr val="FF0000"/>
                </a:solidFill>
                <a:latin typeface="Comic Sans MS" charset="0"/>
                <a:cs typeface="Comic Sans MS" charset="0"/>
              </a:rPr>
              <a:t>A (</a:t>
            </a:r>
            <a:r>
              <a:rPr lang="en-US" sz="2000" b="1" dirty="0">
                <a:solidFill>
                  <a:srgbClr val="FF0000"/>
                </a:solidFill>
                <a:latin typeface="Comic Sans MS" panose="030F0902030302020204" pitchFamily="66" charset="0"/>
                <a:cs typeface="Arial"/>
              </a:rPr>
              <a:t>~10</a:t>
            </a:r>
            <a:r>
              <a:rPr lang="en-US" sz="2000" b="1" baseline="30000" dirty="0">
                <a:solidFill>
                  <a:srgbClr val="FF0000"/>
                </a:solidFill>
                <a:latin typeface="Comic Sans MS" panose="030F0902030302020204" pitchFamily="66" charset="0"/>
                <a:cs typeface="Arial"/>
              </a:rPr>
              <a:t>13</a:t>
            </a:r>
            <a:r>
              <a:rPr lang="en-US" sz="2000" b="1" dirty="0">
                <a:solidFill>
                  <a:srgbClr val="FF0000"/>
                </a:solidFill>
                <a:latin typeface="Comic Sans MS" panose="030F0902030302020204" pitchFamily="66" charset="0"/>
                <a:cs typeface="Arial"/>
              </a:rPr>
              <a:t> e+/s)</a:t>
            </a:r>
            <a:endParaRPr lang="en-US" sz="2000" b="1" dirty="0">
              <a:solidFill>
                <a:srgbClr val="FF0000"/>
              </a:solidFill>
              <a:latin typeface="Comic Sans MS" charset="0"/>
              <a:cs typeface="Comic Sans MS" charset="0"/>
            </a:endParaRPr>
          </a:p>
          <a:p>
            <a:pPr algn="ctr"/>
            <a:endParaRPr lang="en-US" sz="2000" dirty="0">
              <a:solidFill>
                <a:srgbClr val="FF0000"/>
              </a:solidFill>
              <a:latin typeface="Comic Sans MS" charset="0"/>
              <a:cs typeface="Comic Sans MS" charset="0"/>
            </a:endParaRPr>
          </a:p>
          <a:p>
            <a:pPr algn="ctr"/>
            <a:endParaRPr lang="en-US" sz="2000" dirty="0">
              <a:solidFill>
                <a:srgbClr val="FF0000"/>
              </a:solidFill>
              <a:latin typeface="Comic Sans MS" charset="0"/>
              <a:cs typeface="Comic Sans MS" charset="0"/>
            </a:endParaRPr>
          </a:p>
        </p:txBody>
      </p:sp>
      <p:grpSp>
        <p:nvGrpSpPr>
          <p:cNvPr id="3" name="Group 2">
            <a:extLst>
              <a:ext uri="{FF2B5EF4-FFF2-40B4-BE49-F238E27FC236}">
                <a16:creationId xmlns:a16="http://schemas.microsoft.com/office/drawing/2014/main" id="{935764CB-3ABF-3D44-8D36-AF7256332483}"/>
              </a:ext>
            </a:extLst>
          </p:cNvPr>
          <p:cNvGrpSpPr/>
          <p:nvPr/>
        </p:nvGrpSpPr>
        <p:grpSpPr>
          <a:xfrm>
            <a:off x="84388" y="900759"/>
            <a:ext cx="5317792" cy="3238103"/>
            <a:chOff x="3946525" y="990600"/>
            <a:chExt cx="5121275" cy="2684463"/>
          </a:xfrm>
        </p:grpSpPr>
        <p:pic>
          <p:nvPicPr>
            <p:cNvPr id="4" name="Picture 4">
              <a:extLst>
                <a:ext uri="{FF2B5EF4-FFF2-40B4-BE49-F238E27FC236}">
                  <a16:creationId xmlns:a16="http://schemas.microsoft.com/office/drawing/2014/main" id="{044E9722-3CFF-9744-A453-CA2102866F0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46525" y="990600"/>
              <a:ext cx="5121275" cy="2684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83F29BE9-919D-944E-A57F-9E5AF429B04D}"/>
                </a:ext>
              </a:extLst>
            </p:cNvPr>
            <p:cNvGrpSpPr/>
            <p:nvPr/>
          </p:nvGrpSpPr>
          <p:grpSpPr>
            <a:xfrm rot="1224044">
              <a:off x="3978028" y="1974943"/>
              <a:ext cx="1075366" cy="743896"/>
              <a:chOff x="3839029" y="2041349"/>
              <a:chExt cx="1357621" cy="834188"/>
            </a:xfrm>
          </p:grpSpPr>
          <p:sp>
            <p:nvSpPr>
              <p:cNvPr id="6" name="Striped Right Arrow 5">
                <a:extLst>
                  <a:ext uri="{FF2B5EF4-FFF2-40B4-BE49-F238E27FC236}">
                    <a16:creationId xmlns:a16="http://schemas.microsoft.com/office/drawing/2014/main" id="{8524F1AB-6093-B640-983B-841A1A5F80B6}"/>
                  </a:ext>
                </a:extLst>
              </p:cNvPr>
              <p:cNvSpPr/>
              <p:nvPr/>
            </p:nvSpPr>
            <p:spPr bwMode="auto">
              <a:xfrm>
                <a:off x="3839029" y="2041349"/>
                <a:ext cx="1357621" cy="834188"/>
              </a:xfrm>
              <a:prstGeom prst="stripedRightArrow">
                <a:avLst>
                  <a:gd name="adj1" fmla="val 47326"/>
                  <a:gd name="adj2" fmla="val 50000"/>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u="none" strike="noStrike" cap="none" normalizeH="0" baseline="30000" dirty="0">
                  <a:ln>
                    <a:noFill/>
                  </a:ln>
                  <a:solidFill>
                    <a:srgbClr val="FF0000"/>
                  </a:solidFill>
                  <a:effectLst/>
                  <a:latin typeface="Arial"/>
                  <a:cs typeface="Arial"/>
                </a:endParaRPr>
              </a:p>
            </p:txBody>
          </p:sp>
          <p:sp>
            <p:nvSpPr>
              <p:cNvPr id="7" name="Rectangle 6">
                <a:extLst>
                  <a:ext uri="{FF2B5EF4-FFF2-40B4-BE49-F238E27FC236}">
                    <a16:creationId xmlns:a16="http://schemas.microsoft.com/office/drawing/2014/main" id="{62AFBCC0-1F8B-D845-9663-FDB2CDD03533}"/>
                  </a:ext>
                </a:extLst>
              </p:cNvPr>
              <p:cNvSpPr/>
              <p:nvPr/>
            </p:nvSpPr>
            <p:spPr>
              <a:xfrm>
                <a:off x="4324285" y="2314117"/>
                <a:ext cx="495427" cy="371961"/>
              </a:xfrm>
              <a:prstGeom prst="rect">
                <a:avLst/>
              </a:prstGeom>
            </p:spPr>
            <p:txBody>
              <a:bodyPr wrap="none">
                <a:spAutoFit/>
              </a:bodyPr>
              <a:lstStyle/>
              <a:p>
                <a:pPr defTabSz="914400" eaLnBrk="0" fontAlgn="base" hangingPunct="0">
                  <a:spcBef>
                    <a:spcPct val="0"/>
                  </a:spcBef>
                  <a:spcAft>
                    <a:spcPct val="0"/>
                  </a:spcAft>
                </a:pPr>
                <a:r>
                  <a:rPr lang="en-US" sz="2000" dirty="0">
                    <a:solidFill>
                      <a:srgbClr val="FF0000"/>
                    </a:solidFill>
                    <a:latin typeface="Arial"/>
                    <a:cs typeface="Arial"/>
                  </a:rPr>
                  <a:t>e</a:t>
                </a:r>
                <a:r>
                  <a:rPr lang="en-US" sz="1600" baseline="30000" dirty="0">
                    <a:solidFill>
                      <a:srgbClr val="FF0000"/>
                    </a:solidFill>
                    <a:latin typeface="Arial"/>
                    <a:cs typeface="Arial"/>
                  </a:rPr>
                  <a:t>+</a:t>
                </a:r>
              </a:p>
            </p:txBody>
          </p:sp>
          <p:cxnSp>
            <p:nvCxnSpPr>
              <p:cNvPr id="8" name="Straight Arrow Connector 7">
                <a:extLst>
                  <a:ext uri="{FF2B5EF4-FFF2-40B4-BE49-F238E27FC236}">
                    <a16:creationId xmlns:a16="http://schemas.microsoft.com/office/drawing/2014/main" id="{A69451C2-9236-194A-B7FC-05177C53503F}"/>
                  </a:ext>
                </a:extLst>
              </p:cNvPr>
              <p:cNvCxnSpPr/>
              <p:nvPr/>
            </p:nvCxnSpPr>
            <p:spPr bwMode="auto">
              <a:xfrm>
                <a:off x="4464616" y="2375167"/>
                <a:ext cx="211660" cy="0"/>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grpSp>
      </p:grpSp>
      <p:sp>
        <p:nvSpPr>
          <p:cNvPr id="10" name="Title 2">
            <a:extLst>
              <a:ext uri="{FF2B5EF4-FFF2-40B4-BE49-F238E27FC236}">
                <a16:creationId xmlns:a16="http://schemas.microsoft.com/office/drawing/2014/main" id="{33730C2C-99C5-F14E-B305-1AA015B29DF7}"/>
              </a:ext>
            </a:extLst>
          </p:cNvPr>
          <p:cNvSpPr txBox="1">
            <a:spLocks/>
          </p:cNvSpPr>
          <p:nvPr/>
        </p:nvSpPr>
        <p:spPr>
          <a:xfrm>
            <a:off x="84387" y="120605"/>
            <a:ext cx="8896873" cy="687934"/>
          </a:xfrm>
          <a:prstGeom prst="rect">
            <a:avLst/>
          </a:prstGeom>
        </p:spPr>
        <p:txBody>
          <a:bodyPr/>
          <a:lstStyle>
            <a:lvl1pPr algn="ctr" rtl="0" eaLnBrk="1" fontAlgn="base" hangingPunct="1">
              <a:spcBef>
                <a:spcPct val="0"/>
              </a:spcBef>
              <a:spcAft>
                <a:spcPct val="0"/>
              </a:spcAft>
              <a:defRPr sz="3200" b="1">
                <a:solidFill>
                  <a:schemeClr val="tx2"/>
                </a:solidFill>
                <a:latin typeface="Arial" pitchFamily="34" charset="0"/>
                <a:ea typeface="+mj-ea"/>
                <a:cs typeface="Arial" pitchFamily="34" charset="0"/>
              </a:defRPr>
            </a:lvl1pPr>
            <a:lvl2pPr algn="ctr" rtl="0" eaLnBrk="1" fontAlgn="base" hangingPunct="1">
              <a:spcBef>
                <a:spcPct val="0"/>
              </a:spcBef>
              <a:spcAft>
                <a:spcPct val="0"/>
              </a:spcAft>
              <a:defRPr sz="3600" b="1">
                <a:solidFill>
                  <a:schemeClr val="tx2"/>
                </a:solidFill>
                <a:latin typeface="Times" pitchFamily="18" charset="0"/>
              </a:defRPr>
            </a:lvl2pPr>
            <a:lvl3pPr algn="ctr" rtl="0" eaLnBrk="1" fontAlgn="base" hangingPunct="1">
              <a:spcBef>
                <a:spcPct val="0"/>
              </a:spcBef>
              <a:spcAft>
                <a:spcPct val="0"/>
              </a:spcAft>
              <a:defRPr sz="3600" b="1">
                <a:solidFill>
                  <a:schemeClr val="tx2"/>
                </a:solidFill>
                <a:latin typeface="Times" pitchFamily="18" charset="0"/>
              </a:defRPr>
            </a:lvl3pPr>
            <a:lvl4pPr algn="ctr" rtl="0" eaLnBrk="1" fontAlgn="base" hangingPunct="1">
              <a:spcBef>
                <a:spcPct val="0"/>
              </a:spcBef>
              <a:spcAft>
                <a:spcPct val="0"/>
              </a:spcAft>
              <a:defRPr sz="3600" b="1">
                <a:solidFill>
                  <a:schemeClr val="tx2"/>
                </a:solidFill>
                <a:latin typeface="Times" pitchFamily="18" charset="0"/>
              </a:defRPr>
            </a:lvl4pPr>
            <a:lvl5pPr algn="ctr" rtl="0" eaLnBrk="1" fontAlgn="base" hangingPunct="1">
              <a:spcBef>
                <a:spcPct val="0"/>
              </a:spcBef>
              <a:spcAft>
                <a:spcPct val="0"/>
              </a:spcAft>
              <a:defRPr sz="3600" b="1">
                <a:solidFill>
                  <a:schemeClr val="tx2"/>
                </a:solidFill>
                <a:latin typeface="Times" pitchFamily="18" charset="0"/>
              </a:defRPr>
            </a:lvl5pPr>
            <a:lvl6pPr marL="457200" algn="ctr" rtl="0" eaLnBrk="1" fontAlgn="base" hangingPunct="1">
              <a:spcBef>
                <a:spcPct val="0"/>
              </a:spcBef>
              <a:spcAft>
                <a:spcPct val="0"/>
              </a:spcAft>
              <a:defRPr sz="3600" b="1">
                <a:solidFill>
                  <a:schemeClr val="tx2"/>
                </a:solidFill>
                <a:latin typeface="Times" pitchFamily="18" charset="0"/>
              </a:defRPr>
            </a:lvl6pPr>
            <a:lvl7pPr marL="914400" algn="ctr" rtl="0" eaLnBrk="1" fontAlgn="base" hangingPunct="1">
              <a:spcBef>
                <a:spcPct val="0"/>
              </a:spcBef>
              <a:spcAft>
                <a:spcPct val="0"/>
              </a:spcAft>
              <a:defRPr sz="3600" b="1">
                <a:solidFill>
                  <a:schemeClr val="tx2"/>
                </a:solidFill>
                <a:latin typeface="Times" pitchFamily="18" charset="0"/>
              </a:defRPr>
            </a:lvl7pPr>
            <a:lvl8pPr marL="1371600" algn="ctr" rtl="0" eaLnBrk="1" fontAlgn="base" hangingPunct="1">
              <a:spcBef>
                <a:spcPct val="0"/>
              </a:spcBef>
              <a:spcAft>
                <a:spcPct val="0"/>
              </a:spcAft>
              <a:defRPr sz="3600" b="1">
                <a:solidFill>
                  <a:schemeClr val="tx2"/>
                </a:solidFill>
                <a:latin typeface="Times" pitchFamily="18" charset="0"/>
              </a:defRPr>
            </a:lvl8pPr>
            <a:lvl9pPr marL="1828800" algn="ctr" rtl="0" eaLnBrk="1" fontAlgn="base" hangingPunct="1">
              <a:spcBef>
                <a:spcPct val="0"/>
              </a:spcBef>
              <a:spcAft>
                <a:spcPct val="0"/>
              </a:spcAft>
              <a:defRPr sz="3600" b="1">
                <a:solidFill>
                  <a:schemeClr val="tx2"/>
                </a:solidFill>
                <a:latin typeface="Times" pitchFamily="18" charset="0"/>
              </a:defRPr>
            </a:lvl9pPr>
          </a:lstStyle>
          <a:p>
            <a:pPr defTabSz="914400"/>
            <a:r>
              <a:rPr lang="en-US" sz="2800" b="0" kern="0">
                <a:latin typeface="Avenir Roman" panose="02000503020000020003" pitchFamily="2" charset="0"/>
                <a:ea typeface="ＭＳ Ｐゴシック" charset="0"/>
                <a:cs typeface="Arial" charset="0"/>
              </a:rPr>
              <a:t>Polarized Positrons at an Electron Ion Collider</a:t>
            </a:r>
            <a:endParaRPr lang="en-US" sz="2800" b="0" kern="0" dirty="0">
              <a:latin typeface="Avenir Roman" panose="02000503020000020003" pitchFamily="2" charset="0"/>
              <a:ea typeface="ＭＳ Ｐゴシック" charset="0"/>
              <a:cs typeface="Arial" charset="0"/>
            </a:endParaRPr>
          </a:p>
        </p:txBody>
      </p:sp>
      <p:sp>
        <p:nvSpPr>
          <p:cNvPr id="11" name="Rectangle 10">
            <a:extLst>
              <a:ext uri="{FF2B5EF4-FFF2-40B4-BE49-F238E27FC236}">
                <a16:creationId xmlns:a16="http://schemas.microsoft.com/office/drawing/2014/main" id="{C9E42F17-E341-1147-9667-3B1D3071CF09}"/>
              </a:ext>
            </a:extLst>
          </p:cNvPr>
          <p:cNvSpPr/>
          <p:nvPr/>
        </p:nvSpPr>
        <p:spPr>
          <a:xfrm>
            <a:off x="5090764" y="4395209"/>
            <a:ext cx="3162899" cy="923330"/>
          </a:xfrm>
          <a:prstGeom prst="rect">
            <a:avLst/>
          </a:prstGeom>
        </p:spPr>
        <p:txBody>
          <a:bodyPr wrap="square">
            <a:spAutoFit/>
          </a:bodyPr>
          <a:lstStyle/>
          <a:p>
            <a:r>
              <a:rPr lang="en-US" dirty="0">
                <a:latin typeface="Avenir Roman" panose="02000503020000020003" pitchFamily="2" charset="0"/>
                <a:cs typeface="Arial" charset="0"/>
              </a:rPr>
              <a:t>Challenge is accumulating </a:t>
            </a:r>
            <a:r>
              <a:rPr lang="en-US" dirty="0">
                <a:solidFill>
                  <a:srgbClr val="FF0000"/>
                </a:solidFill>
                <a:latin typeface="Avenir Roman" panose="02000503020000020003" pitchFamily="2" charset="0"/>
                <a:cs typeface="Arial" charset="0"/>
              </a:rPr>
              <a:t>high</a:t>
            </a:r>
            <a:r>
              <a:rPr lang="en-US" dirty="0">
                <a:latin typeface="Avenir Roman" panose="02000503020000020003" pitchFamily="2" charset="0"/>
                <a:cs typeface="Arial" charset="0"/>
              </a:rPr>
              <a:t> </a:t>
            </a:r>
            <a:r>
              <a:rPr lang="en-US" dirty="0">
                <a:solidFill>
                  <a:srgbClr val="FF0000"/>
                </a:solidFill>
                <a:latin typeface="Avenir Roman" panose="02000503020000020003" pitchFamily="2" charset="0"/>
                <a:cs typeface="Arial" charset="0"/>
              </a:rPr>
              <a:t>positron bunch charge </a:t>
            </a:r>
            <a:r>
              <a:rPr lang="en-US" dirty="0">
                <a:latin typeface="Avenir Roman" panose="02000503020000020003" pitchFamily="2" charset="0"/>
                <a:cs typeface="Arial" charset="0"/>
              </a:rPr>
              <a:t>with high rep rate</a:t>
            </a:r>
            <a:r>
              <a:rPr lang="en-US" dirty="0">
                <a:solidFill>
                  <a:srgbClr val="1C28FF"/>
                </a:solidFill>
                <a:latin typeface="Avenir Roman" panose="02000503020000020003" pitchFamily="2" charset="0"/>
                <a:cs typeface="Arial" charset="0"/>
              </a:rPr>
              <a:t>.</a:t>
            </a:r>
          </a:p>
        </p:txBody>
      </p:sp>
    </p:spTree>
    <p:extLst>
      <p:ext uri="{BB962C8B-B14F-4D97-AF65-F5344CB8AC3E}">
        <p14:creationId xmlns:p14="http://schemas.microsoft.com/office/powerpoint/2010/main" val="30157561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71865" y="3636277"/>
            <a:ext cx="4084111" cy="2716396"/>
            <a:chOff x="271865" y="3680073"/>
            <a:chExt cx="4084111" cy="2716396"/>
          </a:xfrm>
          <a:solidFill>
            <a:schemeClr val="bg1">
              <a:lumMod val="85000"/>
            </a:schemeClr>
          </a:solidFill>
        </p:grpSpPr>
        <p:sp>
          <p:nvSpPr>
            <p:cNvPr id="3" name="Rectangle 2"/>
            <p:cNvSpPr/>
            <p:nvPr/>
          </p:nvSpPr>
          <p:spPr>
            <a:xfrm>
              <a:off x="271865" y="3680073"/>
              <a:ext cx="4084111" cy="2716396"/>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Box 14"/>
            <p:cNvSpPr txBox="1">
              <a:spLocks noChangeArrowheads="1"/>
            </p:cNvSpPr>
            <p:nvPr/>
          </p:nvSpPr>
          <p:spPr bwMode="auto">
            <a:xfrm>
              <a:off x="839972" y="5969471"/>
              <a:ext cx="3198627" cy="307777"/>
            </a:xfrm>
            <a:prstGeom prst="rect">
              <a:avLst/>
            </a:prstGeom>
            <a:solidFill>
              <a:srgbClr val="FFFF00"/>
            </a:solidFill>
            <a:ln w="19050">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defRPr/>
              </a:pPr>
              <a:r>
                <a:rPr lang="fr-FR" sz="1400" dirty="0">
                  <a:latin typeface="Verdana" charset="0"/>
                </a:rPr>
                <a:t>P(e</a:t>
              </a:r>
              <a:r>
                <a:rPr lang="fr-FR" sz="1400" baseline="30000" dirty="0">
                  <a:latin typeface="Verdana" charset="0"/>
                </a:rPr>
                <a:t>+</a:t>
              </a:r>
              <a:r>
                <a:rPr lang="fr-FR" sz="1400" dirty="0">
                  <a:latin typeface="Verdana" charset="0"/>
                </a:rPr>
                <a:t>) = 73 </a:t>
              </a:r>
              <a:r>
                <a:rPr lang="fr-FR" sz="1400" dirty="0">
                  <a:latin typeface="Verdana" charset="0"/>
                  <a:cs typeface="Arial" charset="0"/>
                </a:rPr>
                <a:t>± 15</a:t>
              </a:r>
              <a:r>
                <a:rPr lang="fr-FR" sz="1400" baseline="-25000" dirty="0">
                  <a:latin typeface="Verdana" charset="0"/>
                  <a:cs typeface="Arial" charset="0"/>
                </a:rPr>
                <a:t>(stat)</a:t>
              </a:r>
              <a:r>
                <a:rPr lang="fr-FR" sz="1400" dirty="0">
                  <a:latin typeface="Verdana" charset="0"/>
                  <a:cs typeface="Arial" charset="0"/>
                </a:rPr>
                <a:t> ± 19</a:t>
              </a:r>
              <a:r>
                <a:rPr lang="fr-FR" sz="1400" baseline="-25000" dirty="0">
                  <a:latin typeface="Verdana" charset="0"/>
                  <a:cs typeface="Arial" charset="0"/>
                </a:rPr>
                <a:t>(</a:t>
              </a:r>
              <a:r>
                <a:rPr lang="fr-FR" sz="1400" baseline="-25000" dirty="0" err="1">
                  <a:latin typeface="Verdana" charset="0"/>
                  <a:cs typeface="Arial" charset="0"/>
                </a:rPr>
                <a:t>syst</a:t>
              </a:r>
              <a:r>
                <a:rPr lang="fr-FR" sz="1400" baseline="-25000" dirty="0">
                  <a:latin typeface="Verdana" charset="0"/>
                  <a:cs typeface="Arial" charset="0"/>
                </a:rPr>
                <a:t>)</a:t>
              </a:r>
              <a:r>
                <a:rPr lang="fr-FR" sz="1400" dirty="0">
                  <a:latin typeface="Verdana" charset="0"/>
                  <a:cs typeface="Arial" charset="0"/>
                </a:rPr>
                <a:t> %</a:t>
              </a:r>
            </a:p>
          </p:txBody>
        </p:sp>
        <p:sp>
          <p:nvSpPr>
            <p:cNvPr id="5" name="TextBox 4"/>
            <p:cNvSpPr txBox="1"/>
            <p:nvPr/>
          </p:nvSpPr>
          <p:spPr>
            <a:xfrm>
              <a:off x="798818" y="3685406"/>
              <a:ext cx="3238387" cy="553998"/>
            </a:xfrm>
            <a:prstGeom prst="rect">
              <a:avLst/>
            </a:prstGeom>
            <a:grpFill/>
          </p:spPr>
          <p:txBody>
            <a:bodyPr wrap="none" rtlCol="0">
              <a:spAutoFit/>
            </a:bodyPr>
            <a:lstStyle/>
            <a:p>
              <a:pPr algn="ctr"/>
              <a:r>
                <a:rPr lang="en-US" sz="1600" b="1" dirty="0"/>
                <a:t>Compton Backscattering (KEK)</a:t>
              </a:r>
            </a:p>
            <a:p>
              <a:pPr algn="ctr"/>
              <a:r>
                <a:rPr lang="fr-FR" sz="1400" dirty="0">
                  <a:latin typeface="Microsoft Sans Serif" charset="0"/>
                </a:rPr>
                <a:t>T. </a:t>
              </a:r>
              <a:r>
                <a:rPr lang="fr-FR" sz="1400" dirty="0" err="1">
                  <a:latin typeface="Microsoft Sans Serif" charset="0"/>
                </a:rPr>
                <a:t>Omori</a:t>
              </a:r>
              <a:r>
                <a:rPr lang="fr-FR" sz="1400" dirty="0">
                  <a:latin typeface="Microsoft Sans Serif" charset="0"/>
                </a:rPr>
                <a:t> et al, PRL 96 (2006) 114801</a:t>
              </a:r>
            </a:p>
          </p:txBody>
        </p:sp>
        <p:pic>
          <p:nvPicPr>
            <p:cNvPr id="6" name="Picture 7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745" y="4282042"/>
              <a:ext cx="3705843" cy="1512458"/>
            </a:xfrm>
            <a:prstGeom prst="rect">
              <a:avLst/>
            </a:prstGeom>
            <a:grp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grpSp>
        <p:nvGrpSpPr>
          <p:cNvPr id="7" name="Group 6"/>
          <p:cNvGrpSpPr/>
          <p:nvPr/>
        </p:nvGrpSpPr>
        <p:grpSpPr>
          <a:xfrm>
            <a:off x="4788023" y="3636276"/>
            <a:ext cx="4116985" cy="2716397"/>
            <a:chOff x="4788023" y="3680072"/>
            <a:chExt cx="4116985" cy="2716397"/>
          </a:xfrm>
          <a:solidFill>
            <a:schemeClr val="bg1">
              <a:lumMod val="85000"/>
            </a:schemeClr>
          </a:solidFill>
        </p:grpSpPr>
        <p:sp>
          <p:nvSpPr>
            <p:cNvPr id="8" name="Rectangle 7"/>
            <p:cNvSpPr/>
            <p:nvPr/>
          </p:nvSpPr>
          <p:spPr>
            <a:xfrm>
              <a:off x="4788023" y="3680072"/>
              <a:ext cx="4116985" cy="271639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003684" y="3685406"/>
              <a:ext cx="3618298" cy="553998"/>
            </a:xfrm>
            <a:prstGeom prst="rect">
              <a:avLst/>
            </a:prstGeom>
            <a:grpFill/>
          </p:spPr>
          <p:txBody>
            <a:bodyPr wrap="none" rtlCol="0">
              <a:spAutoFit/>
            </a:bodyPr>
            <a:lstStyle/>
            <a:p>
              <a:pPr algn="ctr"/>
              <a:r>
                <a:rPr lang="en-US" sz="1600" b="1" dirty="0"/>
                <a:t>Helical Undulator (SLAC E166)</a:t>
              </a:r>
            </a:p>
            <a:p>
              <a:pPr algn="ctr"/>
              <a:r>
                <a:rPr lang="fr-FR" sz="1400" dirty="0">
                  <a:latin typeface="Microsoft Sans Serif" charset="0"/>
                </a:rPr>
                <a:t>G. Alexander et al, PRL 100 (2008) 210801</a:t>
              </a:r>
            </a:p>
          </p:txBody>
        </p:sp>
        <p:pic>
          <p:nvPicPr>
            <p:cNvPr id="10" name="Picture 7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9246" y="4282042"/>
              <a:ext cx="3490336" cy="1512458"/>
            </a:xfrm>
            <a:prstGeom prst="rect">
              <a:avLst/>
            </a:prstGeom>
            <a:grp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1" name="Text Box 14"/>
            <p:cNvSpPr txBox="1">
              <a:spLocks noChangeArrowheads="1"/>
            </p:cNvSpPr>
            <p:nvPr/>
          </p:nvSpPr>
          <p:spPr bwMode="auto">
            <a:xfrm>
              <a:off x="5295014" y="5971203"/>
              <a:ext cx="3029837" cy="307777"/>
            </a:xfrm>
            <a:prstGeom prst="rect">
              <a:avLst/>
            </a:prstGeom>
            <a:solidFill>
              <a:srgbClr val="FFFF00"/>
            </a:solidFill>
            <a:ln w="19050">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defRPr/>
              </a:pPr>
              <a:r>
                <a:rPr lang="fr-FR" sz="1400" dirty="0">
                  <a:latin typeface="Verdana" charset="0"/>
                </a:rPr>
                <a:t>P(e</a:t>
              </a:r>
              <a:r>
                <a:rPr lang="fr-FR" sz="1400" baseline="30000" dirty="0">
                  <a:latin typeface="Verdana" charset="0"/>
                </a:rPr>
                <a:t>+</a:t>
              </a:r>
              <a:r>
                <a:rPr lang="fr-FR" sz="1400" dirty="0">
                  <a:latin typeface="Verdana" charset="0"/>
                </a:rPr>
                <a:t>) = 80 </a:t>
              </a:r>
              <a:r>
                <a:rPr lang="fr-FR" sz="1400" dirty="0">
                  <a:latin typeface="Verdana" charset="0"/>
                  <a:cs typeface="Arial" charset="0"/>
                </a:rPr>
                <a:t>± 7</a:t>
              </a:r>
              <a:r>
                <a:rPr lang="fr-FR" sz="1400" baseline="-25000" dirty="0">
                  <a:latin typeface="Verdana" charset="0"/>
                  <a:cs typeface="Arial" charset="0"/>
                </a:rPr>
                <a:t>(stat)</a:t>
              </a:r>
              <a:r>
                <a:rPr lang="fr-FR" sz="1400" dirty="0">
                  <a:latin typeface="Verdana" charset="0"/>
                  <a:cs typeface="Arial" charset="0"/>
                </a:rPr>
                <a:t> ± 9</a:t>
              </a:r>
              <a:r>
                <a:rPr lang="fr-FR" sz="1400" baseline="-25000" dirty="0">
                  <a:latin typeface="Verdana" charset="0"/>
                  <a:cs typeface="Arial" charset="0"/>
                </a:rPr>
                <a:t>(</a:t>
              </a:r>
              <a:r>
                <a:rPr lang="fr-FR" sz="1400" baseline="-25000" dirty="0" err="1">
                  <a:latin typeface="Verdana" charset="0"/>
                  <a:cs typeface="Arial" charset="0"/>
                </a:rPr>
                <a:t>syst</a:t>
              </a:r>
              <a:r>
                <a:rPr lang="fr-FR" sz="1400" baseline="-25000" dirty="0">
                  <a:latin typeface="Verdana" charset="0"/>
                  <a:cs typeface="Arial" charset="0"/>
                </a:rPr>
                <a:t>) </a:t>
              </a:r>
              <a:r>
                <a:rPr lang="fr-FR" sz="1400" dirty="0">
                  <a:latin typeface="Verdana" charset="0"/>
                  <a:cs typeface="Arial" charset="0"/>
                </a:rPr>
                <a:t>%</a:t>
              </a:r>
            </a:p>
          </p:txBody>
        </p:sp>
        <p:sp>
          <p:nvSpPr>
            <p:cNvPr id="12" name="TextBox 11"/>
            <p:cNvSpPr txBox="1"/>
            <p:nvPr/>
          </p:nvSpPr>
          <p:spPr>
            <a:xfrm>
              <a:off x="4952891" y="5564648"/>
              <a:ext cx="1053494" cy="253916"/>
            </a:xfrm>
            <a:prstGeom prst="rect">
              <a:avLst/>
            </a:prstGeom>
            <a:solidFill>
              <a:schemeClr val="accent5"/>
            </a:solidFill>
          </p:spPr>
          <p:txBody>
            <a:bodyPr wrap="none" rtlCol="0">
              <a:spAutoFit/>
            </a:bodyPr>
            <a:lstStyle/>
            <a:p>
              <a:r>
                <a:rPr lang="en-US" sz="1050" dirty="0"/>
                <a:t>SLAC 47.7GeV</a:t>
              </a:r>
            </a:p>
          </p:txBody>
        </p:sp>
      </p:grpSp>
      <p:grpSp>
        <p:nvGrpSpPr>
          <p:cNvPr id="13" name="Group 12"/>
          <p:cNvGrpSpPr/>
          <p:nvPr/>
        </p:nvGrpSpPr>
        <p:grpSpPr>
          <a:xfrm>
            <a:off x="288887" y="857427"/>
            <a:ext cx="4071937" cy="2642867"/>
            <a:chOff x="271865" y="749174"/>
            <a:chExt cx="4071937" cy="2642867"/>
          </a:xfrm>
          <a:solidFill>
            <a:schemeClr val="bg1">
              <a:lumMod val="85000"/>
            </a:schemeClr>
          </a:solidFill>
        </p:grpSpPr>
        <p:grpSp>
          <p:nvGrpSpPr>
            <p:cNvPr id="14" name="Group 13"/>
            <p:cNvGrpSpPr/>
            <p:nvPr/>
          </p:nvGrpSpPr>
          <p:grpSpPr>
            <a:xfrm>
              <a:off x="271865" y="749174"/>
              <a:ext cx="4071937" cy="2642867"/>
              <a:chOff x="4788024" y="404664"/>
              <a:chExt cx="3888432" cy="3096344"/>
            </a:xfrm>
            <a:grpFill/>
          </p:grpSpPr>
          <p:sp>
            <p:nvSpPr>
              <p:cNvPr id="17" name="Rectangle 16"/>
              <p:cNvSpPr/>
              <p:nvPr/>
            </p:nvSpPr>
            <p:spPr>
              <a:xfrm>
                <a:off x="4788024" y="404664"/>
                <a:ext cx="3888432" cy="309634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pic>
            <p:nvPicPr>
              <p:cNvPr id="18"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6312" y="1324941"/>
                <a:ext cx="2366025" cy="1220568"/>
              </a:xfrm>
              <a:prstGeom prst="rect">
                <a:avLst/>
              </a:prstGeom>
              <a:grp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9" name="TextBox 18"/>
              <p:cNvSpPr txBox="1"/>
              <p:nvPr/>
            </p:nvSpPr>
            <p:spPr>
              <a:xfrm>
                <a:off x="5248499" y="414383"/>
                <a:ext cx="2983762" cy="901466"/>
              </a:xfrm>
              <a:prstGeom prst="rect">
                <a:avLst/>
              </a:prstGeom>
              <a:grpFill/>
            </p:spPr>
            <p:txBody>
              <a:bodyPr wrap="none" rtlCol="0">
                <a:spAutoFit/>
              </a:bodyPr>
              <a:lstStyle/>
              <a:p>
                <a:pPr algn="ctr"/>
                <a:r>
                  <a:rPr lang="en-US" sz="1600" b="1" dirty="0"/>
                  <a:t>Polarized </a:t>
                </a:r>
                <a:r>
                  <a:rPr lang="en-US" sz="1600" b="1" dirty="0">
                    <a:latin typeface="Symbol" pitchFamily="18" charset="2"/>
                  </a:rPr>
                  <a:t>b</a:t>
                </a:r>
                <a:r>
                  <a:rPr lang="en-US" sz="1600" b="1" baseline="30000" dirty="0"/>
                  <a:t>+</a:t>
                </a:r>
                <a:r>
                  <a:rPr lang="en-US" sz="1600" b="1" dirty="0"/>
                  <a:t> Decay</a:t>
                </a:r>
              </a:p>
              <a:p>
                <a:pPr algn="ctr"/>
                <a:r>
                  <a:rPr lang="de-DE" sz="1400" dirty="0">
                    <a:latin typeface="Microsoft Sans Serif" charset="0"/>
                  </a:rPr>
                  <a:t>L.A. Page &amp; M. Heinberg. Phys. Rev.</a:t>
                </a:r>
              </a:p>
              <a:p>
                <a:pPr algn="ctr"/>
                <a:r>
                  <a:rPr lang="de-DE" sz="1400" dirty="0">
                    <a:latin typeface="Microsoft Sans Serif" charset="0"/>
                  </a:rPr>
                  <a:t>106(6):1220-1224 (1957)</a:t>
                </a:r>
                <a:endParaRPr lang="fr-FR" sz="1400" dirty="0">
                  <a:latin typeface="Microsoft Sans Serif" charset="0"/>
                </a:endParaRPr>
              </a:p>
            </p:txBody>
          </p:sp>
        </p:grpSp>
        <p:sp>
          <p:nvSpPr>
            <p:cNvPr id="15" name="Rectangle 14"/>
            <p:cNvSpPr/>
            <p:nvPr/>
          </p:nvSpPr>
          <p:spPr>
            <a:xfrm>
              <a:off x="809627" y="2534335"/>
              <a:ext cx="2886074" cy="461665"/>
            </a:xfrm>
            <a:prstGeom prst="rect">
              <a:avLst/>
            </a:prstGeom>
            <a:grpFill/>
          </p:spPr>
          <p:txBody>
            <a:bodyPr wrap="square">
              <a:spAutoFit/>
            </a:bodyPr>
            <a:lstStyle/>
            <a:p>
              <a:pPr algn="ctr"/>
              <a:r>
                <a:rPr lang="en-US" sz="1200" dirty="0"/>
                <a:t>Polarized due to parity non-conservation in the weak interaction</a:t>
              </a:r>
            </a:p>
          </p:txBody>
        </p:sp>
        <p:sp>
          <p:nvSpPr>
            <p:cNvPr id="16" name="Text Box 14"/>
            <p:cNvSpPr txBox="1">
              <a:spLocks noChangeArrowheads="1"/>
            </p:cNvSpPr>
            <p:nvPr/>
          </p:nvSpPr>
          <p:spPr bwMode="auto">
            <a:xfrm>
              <a:off x="1640899" y="3007196"/>
              <a:ext cx="1407102" cy="307777"/>
            </a:xfrm>
            <a:prstGeom prst="rect">
              <a:avLst/>
            </a:prstGeom>
            <a:solidFill>
              <a:srgbClr val="FFFF00"/>
            </a:solidFill>
            <a:ln w="19050">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defRPr/>
              </a:pPr>
              <a:r>
                <a:rPr lang="fr-FR" sz="1400" dirty="0">
                  <a:latin typeface="Verdana" charset="0"/>
                </a:rPr>
                <a:t>P(e</a:t>
              </a:r>
              <a:r>
                <a:rPr lang="fr-FR" sz="1400" baseline="30000" dirty="0">
                  <a:latin typeface="Verdana" charset="0"/>
                </a:rPr>
                <a:t>+</a:t>
              </a:r>
              <a:r>
                <a:rPr lang="fr-FR" sz="1400" dirty="0">
                  <a:latin typeface="Verdana" charset="0"/>
                </a:rPr>
                <a:t>) ~ 40 </a:t>
              </a:r>
              <a:r>
                <a:rPr lang="fr-FR" sz="1400" dirty="0">
                  <a:latin typeface="Verdana" charset="0"/>
                  <a:cs typeface="Arial" charset="0"/>
                </a:rPr>
                <a:t>%</a:t>
              </a:r>
            </a:p>
          </p:txBody>
        </p:sp>
      </p:grpSp>
      <p:grpSp>
        <p:nvGrpSpPr>
          <p:cNvPr id="20" name="Group 19"/>
          <p:cNvGrpSpPr/>
          <p:nvPr/>
        </p:nvGrpSpPr>
        <p:grpSpPr>
          <a:xfrm>
            <a:off x="4784623" y="855638"/>
            <a:ext cx="4088460" cy="2642867"/>
            <a:chOff x="4851278" y="749174"/>
            <a:chExt cx="4053731" cy="2642867"/>
          </a:xfrm>
        </p:grpSpPr>
        <p:grpSp>
          <p:nvGrpSpPr>
            <p:cNvPr id="21" name="Group 20"/>
            <p:cNvGrpSpPr/>
            <p:nvPr/>
          </p:nvGrpSpPr>
          <p:grpSpPr>
            <a:xfrm>
              <a:off x="4851278" y="749174"/>
              <a:ext cx="4053731" cy="2642867"/>
              <a:chOff x="743310" y="404664"/>
              <a:chExt cx="3828690" cy="3096344"/>
            </a:xfrm>
          </p:grpSpPr>
          <p:sp>
            <p:nvSpPr>
              <p:cNvPr id="24" name="Rectangle 23"/>
              <p:cNvSpPr/>
              <p:nvPr/>
            </p:nvSpPr>
            <p:spPr>
              <a:xfrm>
                <a:off x="743310" y="404664"/>
                <a:ext cx="3828690" cy="3096344"/>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33"/>
              <p:cNvGrpSpPr>
                <a:grpSpLocks/>
              </p:cNvGrpSpPr>
              <p:nvPr/>
            </p:nvGrpSpPr>
            <p:grpSpPr bwMode="auto">
              <a:xfrm>
                <a:off x="971600" y="1089210"/>
                <a:ext cx="3384624" cy="1841032"/>
                <a:chOff x="391" y="2008"/>
                <a:chExt cx="2812" cy="1502"/>
              </a:xfrm>
            </p:grpSpPr>
            <p:graphicFrame>
              <p:nvGraphicFramePr>
                <p:cNvPr id="28" name="Object 28"/>
                <p:cNvGraphicFramePr>
                  <a:graphicFrameLocks noChangeAspect="1"/>
                </p:cNvGraphicFramePr>
                <p:nvPr>
                  <p:extLst>
                    <p:ext uri="{D42A27DB-BD31-4B8C-83A1-F6EECF244321}">
                      <p14:modId xmlns:p14="http://schemas.microsoft.com/office/powerpoint/2010/main" val="1572340742"/>
                    </p:ext>
                  </p:extLst>
                </p:nvPr>
              </p:nvGraphicFramePr>
              <p:xfrm>
                <a:off x="391" y="2008"/>
                <a:ext cx="2812" cy="1502"/>
              </p:xfrm>
              <a:graphic>
                <a:graphicData uri="http://schemas.openxmlformats.org/presentationml/2006/ole">
                  <mc:AlternateContent xmlns:mc="http://schemas.openxmlformats.org/markup-compatibility/2006">
                    <mc:Choice xmlns:v="urn:schemas-microsoft-com:vml" Requires="v">
                      <p:oleObj spid="_x0000_s3783" name="Image" r:id="rId7" imgW="9000000" imgH="6500423" progId="PSP7.Image">
                        <p:embed/>
                      </p:oleObj>
                    </mc:Choice>
                    <mc:Fallback>
                      <p:oleObj name="Image" r:id="rId7" imgW="9000000" imgH="6500423" progId="PSP7.Image">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1" y="2008"/>
                              <a:ext cx="2812" cy="1502"/>
                            </a:xfrm>
                            <a:prstGeom prst="rect">
                              <a:avLst/>
                            </a:prstGeom>
                            <a:noFill/>
                            <a:ln>
                              <a:noFill/>
                            </a:ln>
                            <a:effectLst/>
                            <a:extLst/>
                          </p:spPr>
                        </p:pic>
                      </p:oleObj>
                    </mc:Fallback>
                  </mc:AlternateContent>
                </a:graphicData>
              </a:graphic>
            </p:graphicFrame>
            <p:pic>
              <p:nvPicPr>
                <p:cNvPr id="29" name="Picture 2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1" y="2311"/>
                  <a:ext cx="247" cy="2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FFFFFF"/>
                      </a:solidFill>
                      <a:miter lim="800000"/>
                      <a:headEnd/>
                      <a:tailEnd/>
                    </a14:hiddenLine>
                  </a:ext>
                </a:extLst>
              </p:spPr>
            </p:pic>
            <p:pic>
              <p:nvPicPr>
                <p:cNvPr id="30" name="Picture 3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89" y="2493"/>
                  <a:ext cx="295" cy="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FFFFFF"/>
                      </a:solidFill>
                      <a:miter lim="800000"/>
                      <a:headEnd/>
                      <a:tailEnd/>
                    </a14:hiddenLine>
                  </a:ext>
                </a:extLst>
              </p:spPr>
            </p:pic>
            <p:pic>
              <p:nvPicPr>
                <p:cNvPr id="31" name="Picture 3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49" y="2953"/>
                  <a:ext cx="308" cy="2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FFFFFF"/>
                      </a:solidFill>
                      <a:miter lim="800000"/>
                      <a:headEnd/>
                      <a:tailEnd/>
                    </a14:hiddenLine>
                  </a:ext>
                </a:extLst>
              </p:spPr>
            </p:pic>
            <p:pic>
              <p:nvPicPr>
                <p:cNvPr id="32" name="Picture 32" descr="hermeslogocolou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32" y="2074"/>
                  <a:ext cx="290" cy="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aphicFrame>
            <p:nvGraphicFramePr>
              <p:cNvPr id="26" name="Object 34"/>
              <p:cNvGraphicFramePr>
                <a:graphicFrameLocks noChangeAspect="1"/>
              </p:cNvGraphicFramePr>
              <p:nvPr>
                <p:extLst>
                  <p:ext uri="{D42A27DB-BD31-4B8C-83A1-F6EECF244321}">
                    <p14:modId xmlns:p14="http://schemas.microsoft.com/office/powerpoint/2010/main" val="323384635"/>
                  </p:ext>
                </p:extLst>
              </p:nvPr>
            </p:nvGraphicFramePr>
            <p:xfrm>
              <a:off x="2844046" y="2340959"/>
              <a:ext cx="1493373" cy="567266"/>
            </p:xfrm>
            <a:graphic>
              <a:graphicData uri="http://schemas.openxmlformats.org/presentationml/2006/ole">
                <mc:AlternateContent xmlns:mc="http://schemas.openxmlformats.org/markup-compatibility/2006">
                  <mc:Choice xmlns:v="urn:schemas-microsoft-com:vml" Requires="v">
                    <p:oleObj spid="_x0000_s3784" name="Equation" r:id="rId13" imgW="1206360" imgH="457200" progId="Equation.3">
                      <p:embed/>
                    </p:oleObj>
                  </mc:Choice>
                  <mc:Fallback>
                    <p:oleObj name="Equation" r:id="rId13" imgW="1206360" imgH="457200" progId="Equation.3">
                      <p:embed/>
                      <p:pic>
                        <p:nvPicPr>
                          <p:cNvPr id="0" name=""/>
                          <p:cNvPicPr>
                            <a:picLocks noChangeAspect="1" noChangeArrowheads="1"/>
                          </p:cNvPicPr>
                          <p:nvPr/>
                        </p:nvPicPr>
                        <p:blipFill>
                          <a:blip r:embed="rId14"/>
                          <a:srcRect/>
                          <a:stretch>
                            <a:fillRect/>
                          </a:stretch>
                        </p:blipFill>
                        <p:spPr bwMode="auto">
                          <a:xfrm>
                            <a:off x="2844046" y="2340959"/>
                            <a:ext cx="1493373" cy="567266"/>
                          </a:xfrm>
                          <a:prstGeom prst="rect">
                            <a:avLst/>
                          </a:prstGeom>
                          <a:solidFill>
                            <a:schemeClr val="bg1">
                              <a:alpha val="90000"/>
                            </a:schemeClr>
                          </a:solidFill>
                          <a:ln>
                            <a:noFill/>
                          </a:ln>
                          <a:effectLst/>
                          <a:extLst/>
                        </p:spPr>
                      </p:pic>
                    </p:oleObj>
                  </mc:Fallback>
                </mc:AlternateContent>
              </a:graphicData>
            </a:graphic>
          </p:graphicFrame>
          <p:sp>
            <p:nvSpPr>
              <p:cNvPr id="27" name="TextBox 26"/>
              <p:cNvSpPr txBox="1"/>
              <p:nvPr/>
            </p:nvSpPr>
            <p:spPr>
              <a:xfrm>
                <a:off x="965407" y="415823"/>
                <a:ext cx="3432267" cy="649056"/>
              </a:xfrm>
              <a:prstGeom prst="rect">
                <a:avLst/>
              </a:prstGeom>
              <a:noFill/>
            </p:spPr>
            <p:txBody>
              <a:bodyPr wrap="none" rtlCol="0">
                <a:spAutoFit/>
              </a:bodyPr>
              <a:lstStyle/>
              <a:p>
                <a:pPr algn="ctr"/>
                <a:r>
                  <a:rPr lang="en-US" sz="1600" b="1" dirty="0" err="1"/>
                  <a:t>Sokolov-Ternov</a:t>
                </a:r>
                <a:r>
                  <a:rPr lang="en-US" sz="1600" b="1" dirty="0"/>
                  <a:t> Effect</a:t>
                </a:r>
              </a:p>
              <a:p>
                <a:pPr algn="ctr"/>
                <a:r>
                  <a:rPr lang="en-US" sz="1400" dirty="0"/>
                  <a:t>D. Barber , AIP Conf. Proc. 588, 338 (2001)</a:t>
                </a:r>
              </a:p>
            </p:txBody>
          </p:sp>
        </p:grpSp>
        <p:sp>
          <p:nvSpPr>
            <p:cNvPr id="23" name="Text Box 14"/>
            <p:cNvSpPr txBox="1">
              <a:spLocks noChangeArrowheads="1"/>
            </p:cNvSpPr>
            <p:nvPr/>
          </p:nvSpPr>
          <p:spPr bwMode="auto">
            <a:xfrm>
              <a:off x="6174799" y="2997671"/>
              <a:ext cx="1407102" cy="307777"/>
            </a:xfrm>
            <a:prstGeom prst="rect">
              <a:avLst/>
            </a:prstGeom>
            <a:solidFill>
              <a:srgbClr val="FFFF00"/>
            </a:solidFill>
            <a:ln w="19050">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defRPr/>
              </a:pPr>
              <a:r>
                <a:rPr lang="fr-FR" sz="1400" dirty="0">
                  <a:latin typeface="Verdana" charset="0"/>
                </a:rPr>
                <a:t>P(e</a:t>
              </a:r>
              <a:r>
                <a:rPr lang="fr-FR" sz="1400" baseline="30000" dirty="0">
                  <a:latin typeface="Verdana" charset="0"/>
                </a:rPr>
                <a:t>+</a:t>
              </a:r>
              <a:r>
                <a:rPr lang="fr-FR" sz="1400" dirty="0">
                  <a:latin typeface="Verdana" charset="0"/>
                </a:rPr>
                <a:t>) ~ 70 </a:t>
              </a:r>
              <a:r>
                <a:rPr lang="fr-FR" sz="1400" dirty="0">
                  <a:latin typeface="Verdana" charset="0"/>
                  <a:cs typeface="Arial" charset="0"/>
                </a:rPr>
                <a:t>%</a:t>
              </a:r>
            </a:p>
          </p:txBody>
        </p:sp>
        <p:sp>
          <p:nvSpPr>
            <p:cNvPr id="22" name="TextBox 21"/>
            <p:cNvSpPr txBox="1"/>
            <p:nvPr/>
          </p:nvSpPr>
          <p:spPr>
            <a:xfrm>
              <a:off x="5092986" y="2643981"/>
              <a:ext cx="1574470" cy="261610"/>
            </a:xfrm>
            <a:prstGeom prst="rect">
              <a:avLst/>
            </a:prstGeom>
            <a:solidFill>
              <a:schemeClr val="accent5"/>
            </a:solidFill>
          </p:spPr>
          <p:txBody>
            <a:bodyPr wrap="none" rtlCol="0">
              <a:spAutoFit/>
            </a:bodyPr>
            <a:lstStyle/>
            <a:p>
              <a:pPr algn="ctr"/>
              <a:r>
                <a:rPr lang="en-US" sz="1100" dirty="0"/>
                <a:t>HERA 27.5 </a:t>
              </a:r>
              <a:r>
                <a:rPr lang="en-US" sz="1100" dirty="0" err="1"/>
                <a:t>GeV</a:t>
              </a:r>
              <a:r>
                <a:rPr lang="en-US" sz="1100" dirty="0"/>
                <a:t> e+/e-</a:t>
              </a:r>
            </a:p>
          </p:txBody>
        </p:sp>
      </p:grpSp>
      <p:sp>
        <p:nvSpPr>
          <p:cNvPr id="34" name="Text Box 26"/>
          <p:cNvSpPr txBox="1">
            <a:spLocks noChangeArrowheads="1"/>
          </p:cNvSpPr>
          <p:nvPr/>
        </p:nvSpPr>
        <p:spPr bwMode="auto">
          <a:xfrm>
            <a:off x="1055810" y="116379"/>
            <a:ext cx="7269041"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400">
                <a:solidFill>
                  <a:srgbClr val="FF0000"/>
                </a:solidFill>
                <a:latin typeface="Comic Sans MS" pitchFamily="66" charset="0"/>
              </a:defRPr>
            </a:lvl1pPr>
            <a:lvl2pPr marL="742950" indent="-285750" eaLnBrk="0" hangingPunct="0">
              <a:defRPr sz="1400">
                <a:solidFill>
                  <a:srgbClr val="FF0000"/>
                </a:solidFill>
                <a:latin typeface="Comic Sans MS" pitchFamily="66" charset="0"/>
              </a:defRPr>
            </a:lvl2pPr>
            <a:lvl3pPr marL="1143000" indent="-228600" eaLnBrk="0" hangingPunct="0">
              <a:defRPr sz="1400">
                <a:solidFill>
                  <a:srgbClr val="FF0000"/>
                </a:solidFill>
                <a:latin typeface="Comic Sans MS" pitchFamily="66" charset="0"/>
              </a:defRPr>
            </a:lvl3pPr>
            <a:lvl4pPr marL="1600200" indent="-228600" eaLnBrk="0" hangingPunct="0">
              <a:defRPr sz="1400">
                <a:solidFill>
                  <a:srgbClr val="FF0000"/>
                </a:solidFill>
                <a:latin typeface="Comic Sans MS" pitchFamily="66" charset="0"/>
              </a:defRPr>
            </a:lvl4pPr>
            <a:lvl5pPr marL="2057400" indent="-228600" eaLnBrk="0" hangingPunct="0">
              <a:defRPr sz="1400">
                <a:solidFill>
                  <a:srgbClr val="FF0000"/>
                </a:solidFill>
                <a:latin typeface="Comic Sans MS" pitchFamily="66" charset="0"/>
              </a:defRPr>
            </a:lvl5pPr>
            <a:lvl6pPr marL="2514600" indent="-228600" eaLnBrk="0" fontAlgn="base" hangingPunct="0">
              <a:spcBef>
                <a:spcPct val="0"/>
              </a:spcBef>
              <a:spcAft>
                <a:spcPct val="0"/>
              </a:spcAft>
              <a:defRPr sz="1400">
                <a:solidFill>
                  <a:srgbClr val="FF0000"/>
                </a:solidFill>
                <a:latin typeface="Comic Sans MS" pitchFamily="66" charset="0"/>
              </a:defRPr>
            </a:lvl6pPr>
            <a:lvl7pPr marL="2971800" indent="-228600" eaLnBrk="0" fontAlgn="base" hangingPunct="0">
              <a:spcBef>
                <a:spcPct val="0"/>
              </a:spcBef>
              <a:spcAft>
                <a:spcPct val="0"/>
              </a:spcAft>
              <a:defRPr sz="1400">
                <a:solidFill>
                  <a:srgbClr val="FF0000"/>
                </a:solidFill>
                <a:latin typeface="Comic Sans MS" pitchFamily="66" charset="0"/>
              </a:defRPr>
            </a:lvl7pPr>
            <a:lvl8pPr marL="3429000" indent="-228600" eaLnBrk="0" fontAlgn="base" hangingPunct="0">
              <a:spcBef>
                <a:spcPct val="0"/>
              </a:spcBef>
              <a:spcAft>
                <a:spcPct val="0"/>
              </a:spcAft>
              <a:defRPr sz="1400">
                <a:solidFill>
                  <a:srgbClr val="FF0000"/>
                </a:solidFill>
                <a:latin typeface="Comic Sans MS" pitchFamily="66" charset="0"/>
              </a:defRPr>
            </a:lvl8pPr>
            <a:lvl9pPr marL="3886200" indent="-228600" eaLnBrk="0" fontAlgn="base" hangingPunct="0">
              <a:spcBef>
                <a:spcPct val="0"/>
              </a:spcBef>
              <a:spcAft>
                <a:spcPct val="0"/>
              </a:spcAft>
              <a:defRPr sz="1400">
                <a:solidFill>
                  <a:srgbClr val="FF0000"/>
                </a:solidFill>
                <a:latin typeface="Comic Sans MS" pitchFamily="66" charset="0"/>
              </a:defRPr>
            </a:lvl9pPr>
          </a:lstStyle>
          <a:p>
            <a:r>
              <a:rPr lang="fr-FR" altLang="en-US" sz="2800" dirty="0" err="1">
                <a:solidFill>
                  <a:srgbClr val="000000"/>
                </a:solidFill>
                <a:latin typeface="Avenir Roman" panose="02000503020000020003" pitchFamily="2" charset="0"/>
                <a:cs typeface="Arial"/>
              </a:rPr>
              <a:t>Methods</a:t>
            </a:r>
            <a:r>
              <a:rPr lang="fr-FR" altLang="en-US" sz="2800" dirty="0">
                <a:solidFill>
                  <a:srgbClr val="000000"/>
                </a:solidFill>
                <a:latin typeface="Avenir Roman" panose="02000503020000020003" pitchFamily="2" charset="0"/>
                <a:cs typeface="Arial"/>
              </a:rPr>
              <a:t> for </a:t>
            </a:r>
            <a:r>
              <a:rPr lang="fr-FR" altLang="en-US" sz="2800" dirty="0" err="1">
                <a:solidFill>
                  <a:srgbClr val="000000"/>
                </a:solidFill>
                <a:latin typeface="Avenir Roman" panose="02000503020000020003" pitchFamily="2" charset="0"/>
                <a:cs typeface="Arial"/>
              </a:rPr>
              <a:t>Generating</a:t>
            </a:r>
            <a:r>
              <a:rPr lang="fr-FR" altLang="en-US" sz="2800" dirty="0">
                <a:solidFill>
                  <a:srgbClr val="000000"/>
                </a:solidFill>
                <a:latin typeface="Avenir Roman" panose="02000503020000020003" pitchFamily="2" charset="0"/>
                <a:cs typeface="Arial"/>
              </a:rPr>
              <a:t> </a:t>
            </a:r>
            <a:r>
              <a:rPr lang="fr-FR" altLang="en-US" sz="2800" dirty="0" err="1">
                <a:solidFill>
                  <a:srgbClr val="000000"/>
                </a:solidFill>
                <a:latin typeface="Avenir Roman" panose="02000503020000020003" pitchFamily="2" charset="0"/>
                <a:cs typeface="Arial"/>
              </a:rPr>
              <a:t>Polarized</a:t>
            </a:r>
            <a:r>
              <a:rPr lang="fr-FR" altLang="en-US" sz="2800" dirty="0">
                <a:solidFill>
                  <a:srgbClr val="000000"/>
                </a:solidFill>
                <a:latin typeface="Avenir Roman" panose="02000503020000020003" pitchFamily="2" charset="0"/>
                <a:cs typeface="Arial"/>
              </a:rPr>
              <a:t> Positrons</a:t>
            </a:r>
          </a:p>
        </p:txBody>
      </p:sp>
      <p:sp>
        <p:nvSpPr>
          <p:cNvPr id="35" name="TextBox 34">
            <a:extLst>
              <a:ext uri="{FF2B5EF4-FFF2-40B4-BE49-F238E27FC236}">
                <a16:creationId xmlns:a16="http://schemas.microsoft.com/office/drawing/2014/main" id="{30644D4D-FCCE-8E43-8E2E-9955DC533C1B}"/>
              </a:ext>
            </a:extLst>
          </p:cNvPr>
          <p:cNvSpPr txBox="1"/>
          <p:nvPr/>
        </p:nvSpPr>
        <p:spPr>
          <a:xfrm>
            <a:off x="577157" y="5496788"/>
            <a:ext cx="1019831" cy="253916"/>
          </a:xfrm>
          <a:prstGeom prst="rect">
            <a:avLst/>
          </a:prstGeom>
          <a:solidFill>
            <a:schemeClr val="accent5"/>
          </a:solidFill>
        </p:spPr>
        <p:txBody>
          <a:bodyPr wrap="none" rtlCol="0">
            <a:spAutoFit/>
          </a:bodyPr>
          <a:lstStyle/>
          <a:p>
            <a:r>
              <a:rPr lang="en-US" sz="1050" dirty="0"/>
              <a:t>KEK 1.28 GeV</a:t>
            </a:r>
          </a:p>
        </p:txBody>
      </p:sp>
    </p:spTree>
    <p:extLst>
      <p:ext uri="{BB962C8B-B14F-4D97-AF65-F5344CB8AC3E}">
        <p14:creationId xmlns:p14="http://schemas.microsoft.com/office/powerpoint/2010/main" val="25343567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6">
            <a:extLst>
              <a:ext uri="{FF2B5EF4-FFF2-40B4-BE49-F238E27FC236}">
                <a16:creationId xmlns:a16="http://schemas.microsoft.com/office/drawing/2014/main" id="{93F0A058-FA77-3A49-86A3-7F69D808F0F0}"/>
              </a:ext>
            </a:extLst>
          </p:cNvPr>
          <p:cNvGrpSpPr/>
          <p:nvPr/>
        </p:nvGrpSpPr>
        <p:grpSpPr>
          <a:xfrm>
            <a:off x="858064" y="1249459"/>
            <a:ext cx="2095446" cy="2801135"/>
            <a:chOff x="466603" y="1194896"/>
            <a:chExt cx="2095446" cy="2801135"/>
          </a:xfrm>
        </p:grpSpPr>
        <p:sp>
          <p:nvSpPr>
            <p:cNvPr id="3" name="Rectangle 23" descr="Trellis">
              <a:extLst>
                <a:ext uri="{FF2B5EF4-FFF2-40B4-BE49-F238E27FC236}">
                  <a16:creationId xmlns:a16="http://schemas.microsoft.com/office/drawing/2014/main" id="{1849149D-276B-8F47-B0FA-4DE3250A265D}"/>
                </a:ext>
              </a:extLst>
            </p:cNvPr>
            <p:cNvSpPr>
              <a:spLocks noChangeArrowheads="1"/>
            </p:cNvSpPr>
            <p:nvPr/>
          </p:nvSpPr>
          <p:spPr bwMode="auto">
            <a:xfrm>
              <a:off x="836406" y="1648724"/>
              <a:ext cx="1320651" cy="1762532"/>
            </a:xfrm>
            <a:prstGeom prst="rect">
              <a:avLst/>
            </a:prstGeom>
            <a:pattFill prst="trellis">
              <a:fgClr>
                <a:srgbClr val="B3A8A3"/>
              </a:fgClr>
              <a:bgClr>
                <a:srgbClr val="FFFFFF"/>
              </a:bgClr>
            </a:patt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Roman" panose="02000503020000020003" pitchFamily="2" charset="0"/>
              </a:endParaRPr>
            </a:p>
          </p:txBody>
        </p:sp>
        <p:sp>
          <p:nvSpPr>
            <p:cNvPr id="4" name="Text Box 24">
              <a:extLst>
                <a:ext uri="{FF2B5EF4-FFF2-40B4-BE49-F238E27FC236}">
                  <a16:creationId xmlns:a16="http://schemas.microsoft.com/office/drawing/2014/main" id="{2A7532B1-201E-7B45-8EC6-D7B251EC2A16}"/>
                </a:ext>
              </a:extLst>
            </p:cNvPr>
            <p:cNvSpPr txBox="1">
              <a:spLocks noChangeArrowheads="1"/>
            </p:cNvSpPr>
            <p:nvPr/>
          </p:nvSpPr>
          <p:spPr bwMode="auto">
            <a:xfrm>
              <a:off x="466603" y="3411256"/>
              <a:ext cx="2095446" cy="584775"/>
            </a:xfrm>
            <a:prstGeom prst="rect">
              <a:avLst/>
            </a:prstGeom>
            <a:noFill/>
            <a:ln w="9525">
              <a:noFill/>
              <a:miter lim="800000"/>
              <a:headEnd/>
              <a:tailEnd/>
            </a:ln>
            <a:effectLst/>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venir Roman" panose="02000503020000020003" pitchFamily="2" charset="0"/>
                </a:rPr>
                <a:t>QE ~ 5%, 30 mA/W</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venir Roman" panose="02000503020000020003" pitchFamily="2" charset="0"/>
                </a:rPr>
                <a:t>Pol ~ 35% @ 780 nm</a:t>
              </a:r>
            </a:p>
          </p:txBody>
        </p:sp>
        <p:sp>
          <p:nvSpPr>
            <p:cNvPr id="5" name="Text Box 25">
              <a:extLst>
                <a:ext uri="{FF2B5EF4-FFF2-40B4-BE49-F238E27FC236}">
                  <a16:creationId xmlns:a16="http://schemas.microsoft.com/office/drawing/2014/main" id="{05DBB844-279E-604B-A170-AFACD14716B6}"/>
                </a:ext>
              </a:extLst>
            </p:cNvPr>
            <p:cNvSpPr txBox="1">
              <a:spLocks noChangeArrowheads="1"/>
            </p:cNvSpPr>
            <p:nvPr/>
          </p:nvSpPr>
          <p:spPr bwMode="auto">
            <a:xfrm>
              <a:off x="882349" y="1194896"/>
              <a:ext cx="1274708" cy="369332"/>
            </a:xfrm>
            <a:prstGeom prst="rect">
              <a:avLst/>
            </a:prstGeom>
            <a:noFill/>
            <a:ln w="9525">
              <a:noFill/>
              <a:miter lim="800000"/>
              <a:headEnd/>
              <a:tailEnd/>
            </a:ln>
            <a:effectLst/>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rPr>
                <a:t>Bulk GaAs</a:t>
              </a:r>
            </a:p>
          </p:txBody>
        </p:sp>
      </p:grpSp>
      <p:grpSp>
        <p:nvGrpSpPr>
          <p:cNvPr id="6" name="Group 55">
            <a:extLst>
              <a:ext uri="{FF2B5EF4-FFF2-40B4-BE49-F238E27FC236}">
                <a16:creationId xmlns:a16="http://schemas.microsoft.com/office/drawing/2014/main" id="{427D1B5E-32F3-B144-9AD1-032D54ECF938}"/>
              </a:ext>
            </a:extLst>
          </p:cNvPr>
          <p:cNvGrpSpPr/>
          <p:nvPr/>
        </p:nvGrpSpPr>
        <p:grpSpPr>
          <a:xfrm>
            <a:off x="3473737" y="1056900"/>
            <a:ext cx="2146545" cy="3015766"/>
            <a:chOff x="2985626" y="725393"/>
            <a:chExt cx="2146545" cy="3015766"/>
          </a:xfrm>
        </p:grpSpPr>
        <p:sp>
          <p:nvSpPr>
            <p:cNvPr id="7" name="Text Box 30">
              <a:extLst>
                <a:ext uri="{FF2B5EF4-FFF2-40B4-BE49-F238E27FC236}">
                  <a16:creationId xmlns:a16="http://schemas.microsoft.com/office/drawing/2014/main" id="{C40D8C16-EE85-7E4C-B822-702A1CE08A44}"/>
                </a:ext>
              </a:extLst>
            </p:cNvPr>
            <p:cNvSpPr txBox="1">
              <a:spLocks noChangeArrowheads="1"/>
            </p:cNvSpPr>
            <p:nvPr/>
          </p:nvSpPr>
          <p:spPr bwMode="auto">
            <a:xfrm>
              <a:off x="3036726" y="3156384"/>
              <a:ext cx="2095445" cy="584775"/>
            </a:xfrm>
            <a:prstGeom prst="rect">
              <a:avLst/>
            </a:prstGeom>
            <a:noFill/>
            <a:ln w="9525">
              <a:noFill/>
              <a:miter lim="800000"/>
              <a:headEnd/>
              <a:tailEnd/>
            </a:ln>
            <a:effectLst/>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venir Roman" panose="02000503020000020003" pitchFamily="2" charset="0"/>
                </a:rPr>
                <a:t>QE ~ 0.2%, 1 mA/W</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venir Roman" panose="02000503020000020003" pitchFamily="2" charset="0"/>
                </a:rPr>
                <a:t>Pol ~ 75% @ 850 nm</a:t>
              </a:r>
            </a:p>
          </p:txBody>
        </p:sp>
        <p:sp>
          <p:nvSpPr>
            <p:cNvPr id="8" name="Text Box 31">
              <a:extLst>
                <a:ext uri="{FF2B5EF4-FFF2-40B4-BE49-F238E27FC236}">
                  <a16:creationId xmlns:a16="http://schemas.microsoft.com/office/drawing/2014/main" id="{47372204-5263-9D4C-8F05-B5B828DE2D08}"/>
                </a:ext>
              </a:extLst>
            </p:cNvPr>
            <p:cNvSpPr txBox="1">
              <a:spLocks noChangeArrowheads="1"/>
            </p:cNvSpPr>
            <p:nvPr/>
          </p:nvSpPr>
          <p:spPr bwMode="auto">
            <a:xfrm>
              <a:off x="2985626" y="725393"/>
              <a:ext cx="2122158" cy="646331"/>
            </a:xfrm>
            <a:prstGeom prst="rect">
              <a:avLst/>
            </a:prstGeom>
            <a:noFill/>
            <a:ln w="9525">
              <a:noFill/>
              <a:miter lim="800000"/>
              <a:headEnd/>
              <a:tailEnd/>
            </a:ln>
            <a:effectLst/>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rPr>
                <a:t>Strained GaAs: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rPr>
                <a:t>GaAs on GaAsP</a:t>
              </a:r>
            </a:p>
          </p:txBody>
        </p:sp>
        <p:grpSp>
          <p:nvGrpSpPr>
            <p:cNvPr id="9" name="Group 51">
              <a:extLst>
                <a:ext uri="{FF2B5EF4-FFF2-40B4-BE49-F238E27FC236}">
                  <a16:creationId xmlns:a16="http://schemas.microsoft.com/office/drawing/2014/main" id="{6C46EE52-62D5-2E4D-9031-BD89F97205E0}"/>
                </a:ext>
              </a:extLst>
            </p:cNvPr>
            <p:cNvGrpSpPr/>
            <p:nvPr/>
          </p:nvGrpSpPr>
          <p:grpSpPr>
            <a:xfrm>
              <a:off x="2985945" y="1274744"/>
              <a:ext cx="1749801" cy="1870516"/>
              <a:chOff x="3135310" y="1189565"/>
              <a:chExt cx="1749801" cy="1870516"/>
            </a:xfrm>
          </p:grpSpPr>
          <p:sp>
            <p:nvSpPr>
              <p:cNvPr id="10" name="Line 33">
                <a:extLst>
                  <a:ext uri="{FF2B5EF4-FFF2-40B4-BE49-F238E27FC236}">
                    <a16:creationId xmlns:a16="http://schemas.microsoft.com/office/drawing/2014/main" id="{E93B0566-BC91-5649-8E17-89EAF4AACE99}"/>
                  </a:ext>
                </a:extLst>
              </p:cNvPr>
              <p:cNvSpPr>
                <a:spLocks noChangeShapeType="1"/>
              </p:cNvSpPr>
              <p:nvPr/>
            </p:nvSpPr>
            <p:spPr bwMode="auto">
              <a:xfrm>
                <a:off x="3474183" y="1286545"/>
                <a:ext cx="0" cy="640698"/>
              </a:xfrm>
              <a:prstGeom prst="line">
                <a:avLst/>
              </a:prstGeom>
              <a:noFill/>
              <a:ln w="9525">
                <a:solidFill>
                  <a:schemeClr val="tx1"/>
                </a:solidFill>
                <a:round/>
                <a:headEnd type="triangle" w="med" len="med"/>
                <a:tailEnd type="triangle" w="med" len="me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endParaRPr>
              </a:p>
            </p:txBody>
          </p:sp>
          <p:sp>
            <p:nvSpPr>
              <p:cNvPr id="11" name="Rectangle 27" descr="Trellis">
                <a:extLst>
                  <a:ext uri="{FF2B5EF4-FFF2-40B4-BE49-F238E27FC236}">
                    <a16:creationId xmlns:a16="http://schemas.microsoft.com/office/drawing/2014/main" id="{0E6F705D-CEAE-5C42-AEFC-BF603DEEFA2F}"/>
                  </a:ext>
                </a:extLst>
              </p:cNvPr>
              <p:cNvSpPr>
                <a:spLocks noChangeArrowheads="1"/>
              </p:cNvSpPr>
              <p:nvPr/>
            </p:nvSpPr>
            <p:spPr bwMode="auto">
              <a:xfrm>
                <a:off x="3582516" y="1296557"/>
                <a:ext cx="1302595" cy="1763524"/>
              </a:xfrm>
              <a:prstGeom prst="rect">
                <a:avLst/>
              </a:prstGeom>
              <a:pattFill prst="trellis">
                <a:fgClr>
                  <a:srgbClr val="B3A8A3"/>
                </a:fgClr>
                <a:bgClr>
                  <a:srgbClr val="FFFFFF"/>
                </a:bgClr>
              </a:patt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endParaRPr>
              </a:p>
            </p:txBody>
          </p:sp>
          <p:sp>
            <p:nvSpPr>
              <p:cNvPr id="12" name="Rectangle 28">
                <a:extLst>
                  <a:ext uri="{FF2B5EF4-FFF2-40B4-BE49-F238E27FC236}">
                    <a16:creationId xmlns:a16="http://schemas.microsoft.com/office/drawing/2014/main" id="{A6C8AAC7-5309-DF4A-A5D9-4165FBE6A35F}"/>
                  </a:ext>
                </a:extLst>
              </p:cNvPr>
              <p:cNvSpPr>
                <a:spLocks noChangeArrowheads="1"/>
              </p:cNvSpPr>
              <p:nvPr/>
            </p:nvSpPr>
            <p:spPr bwMode="auto">
              <a:xfrm>
                <a:off x="3582516" y="1296557"/>
                <a:ext cx="1302595" cy="653211"/>
              </a:xfrm>
              <a:prstGeom prst="rect">
                <a:avLst/>
              </a:prstGeom>
              <a:gradFill rotWithShape="0">
                <a:gsLst>
                  <a:gs pos="0">
                    <a:srgbClr val="FF0000">
                      <a:gamma/>
                      <a:shade val="46275"/>
                      <a:invGamma/>
                    </a:srgbClr>
                  </a:gs>
                  <a:gs pos="50000">
                    <a:srgbClr val="FF0000"/>
                  </a:gs>
                  <a:gs pos="100000">
                    <a:srgbClr val="FF0000">
                      <a:gamma/>
                      <a:shade val="46275"/>
                      <a:invGamma/>
                    </a:srgbClr>
                  </a:gs>
                </a:gsLst>
                <a:lin ang="0" scaled="1"/>
              </a:gra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endParaRPr>
              </a:p>
            </p:txBody>
          </p:sp>
          <p:sp>
            <p:nvSpPr>
              <p:cNvPr id="13" name="Rectangle 29">
                <a:extLst>
                  <a:ext uri="{FF2B5EF4-FFF2-40B4-BE49-F238E27FC236}">
                    <a16:creationId xmlns:a16="http://schemas.microsoft.com/office/drawing/2014/main" id="{85A4F28F-627A-6C41-A114-ECD8199A6E9B}"/>
                  </a:ext>
                </a:extLst>
              </p:cNvPr>
              <p:cNvSpPr>
                <a:spLocks noChangeArrowheads="1"/>
              </p:cNvSpPr>
              <p:nvPr/>
            </p:nvSpPr>
            <p:spPr bwMode="auto">
              <a:xfrm>
                <a:off x="3582516" y="1927243"/>
                <a:ext cx="1302595" cy="623178"/>
              </a:xfrm>
              <a:prstGeom prst="rect">
                <a:avLst/>
              </a:prstGeom>
              <a:solidFill>
                <a:srgbClr val="0000FF"/>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endParaRPr>
              </a:p>
            </p:txBody>
          </p:sp>
          <p:sp>
            <p:nvSpPr>
              <p:cNvPr id="14" name="Text Box 34">
                <a:extLst>
                  <a:ext uri="{FF2B5EF4-FFF2-40B4-BE49-F238E27FC236}">
                    <a16:creationId xmlns:a16="http://schemas.microsoft.com/office/drawing/2014/main" id="{1646ADAF-9654-AA49-A049-8493C3D0C7AC}"/>
                  </a:ext>
                </a:extLst>
              </p:cNvPr>
              <p:cNvSpPr txBox="1">
                <a:spLocks noChangeArrowheads="1"/>
              </p:cNvSpPr>
              <p:nvPr/>
            </p:nvSpPr>
            <p:spPr bwMode="auto">
              <a:xfrm rot="16200000">
                <a:off x="2870012" y="1454863"/>
                <a:ext cx="869149" cy="338554"/>
              </a:xfrm>
              <a:prstGeom prst="rect">
                <a:avLst/>
              </a:prstGeom>
              <a:noFill/>
              <a:ln w="9525">
                <a:noFill/>
                <a:miter lim="800000"/>
                <a:headEnd/>
                <a:tailEnd/>
              </a:ln>
              <a:effectLst/>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venir Roman" panose="02000503020000020003" pitchFamily="2" charset="0"/>
                  </a:rPr>
                  <a:t>100 nm</a:t>
                </a:r>
              </a:p>
            </p:txBody>
          </p:sp>
        </p:grpSp>
      </p:grpSp>
      <p:grpSp>
        <p:nvGrpSpPr>
          <p:cNvPr id="15" name="Group 54">
            <a:extLst>
              <a:ext uri="{FF2B5EF4-FFF2-40B4-BE49-F238E27FC236}">
                <a16:creationId xmlns:a16="http://schemas.microsoft.com/office/drawing/2014/main" id="{FD074CE8-810B-AD4A-A0CA-E71CC9DAE07F}"/>
              </a:ext>
            </a:extLst>
          </p:cNvPr>
          <p:cNvGrpSpPr/>
          <p:nvPr/>
        </p:nvGrpSpPr>
        <p:grpSpPr>
          <a:xfrm>
            <a:off x="5689047" y="1086115"/>
            <a:ext cx="3104686" cy="2977807"/>
            <a:chOff x="5107784" y="735405"/>
            <a:chExt cx="3104686" cy="2977807"/>
          </a:xfrm>
        </p:grpSpPr>
        <p:sp>
          <p:nvSpPr>
            <p:cNvPr id="16" name="Text Box 36">
              <a:extLst>
                <a:ext uri="{FF2B5EF4-FFF2-40B4-BE49-F238E27FC236}">
                  <a16:creationId xmlns:a16="http://schemas.microsoft.com/office/drawing/2014/main" id="{177920C6-0A9F-F84F-9AE0-78CB2FC26E09}"/>
                </a:ext>
              </a:extLst>
            </p:cNvPr>
            <p:cNvSpPr txBox="1">
              <a:spLocks noChangeArrowheads="1"/>
            </p:cNvSpPr>
            <p:nvPr/>
          </p:nvSpPr>
          <p:spPr bwMode="auto">
            <a:xfrm>
              <a:off x="5107784" y="735405"/>
              <a:ext cx="3104686" cy="646331"/>
            </a:xfrm>
            <a:prstGeom prst="rect">
              <a:avLst/>
            </a:prstGeom>
            <a:noFill/>
            <a:ln w="9525">
              <a:noFill/>
              <a:miter lim="800000"/>
              <a:headEnd/>
              <a:tailEnd/>
            </a:ln>
            <a:effectLst/>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rPr>
                <a:t>Strained Superlattice GaAs: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rPr>
                <a:t>Layers of GaAs on GaAsP</a:t>
              </a:r>
            </a:p>
          </p:txBody>
        </p:sp>
        <p:sp>
          <p:nvSpPr>
            <p:cNvPr id="17" name="Text Box 37">
              <a:extLst>
                <a:ext uri="{FF2B5EF4-FFF2-40B4-BE49-F238E27FC236}">
                  <a16:creationId xmlns:a16="http://schemas.microsoft.com/office/drawing/2014/main" id="{C0B161E8-8853-6642-907A-007AB7DDBCA9}"/>
                </a:ext>
              </a:extLst>
            </p:cNvPr>
            <p:cNvSpPr txBox="1">
              <a:spLocks noChangeArrowheads="1"/>
            </p:cNvSpPr>
            <p:nvPr/>
          </p:nvSpPr>
          <p:spPr bwMode="auto">
            <a:xfrm>
              <a:off x="5691748" y="3128437"/>
              <a:ext cx="2095445" cy="584775"/>
            </a:xfrm>
            <a:prstGeom prst="rect">
              <a:avLst/>
            </a:prstGeom>
            <a:noFill/>
            <a:ln w="9525">
              <a:noFill/>
              <a:miter lim="800000"/>
              <a:headEnd/>
              <a:tailEnd/>
            </a:ln>
            <a:effectLst/>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venir Roman" panose="02000503020000020003" pitchFamily="2" charset="0"/>
                </a:rPr>
                <a:t>QE ~ 1%, 6 mA/W</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venir Roman" panose="02000503020000020003" pitchFamily="2" charset="0"/>
                </a:rPr>
                <a:t>Pol ~ 89% @ 780 nm</a:t>
              </a:r>
            </a:p>
          </p:txBody>
        </p:sp>
        <p:grpSp>
          <p:nvGrpSpPr>
            <p:cNvPr id="18" name="Group 53">
              <a:extLst>
                <a:ext uri="{FF2B5EF4-FFF2-40B4-BE49-F238E27FC236}">
                  <a16:creationId xmlns:a16="http://schemas.microsoft.com/office/drawing/2014/main" id="{8E653D1E-90B4-F44B-84F3-4E756C9DAB74}"/>
                </a:ext>
              </a:extLst>
            </p:cNvPr>
            <p:cNvGrpSpPr/>
            <p:nvPr/>
          </p:nvGrpSpPr>
          <p:grpSpPr>
            <a:xfrm>
              <a:off x="5602156" y="1304061"/>
              <a:ext cx="2232662" cy="1833120"/>
              <a:chOff x="5605968" y="1125745"/>
              <a:chExt cx="2232662" cy="1833120"/>
            </a:xfrm>
          </p:grpSpPr>
          <p:sp>
            <p:nvSpPr>
              <p:cNvPr id="19" name="Rectangle 40" descr="Trellis">
                <a:extLst>
                  <a:ext uri="{FF2B5EF4-FFF2-40B4-BE49-F238E27FC236}">
                    <a16:creationId xmlns:a16="http://schemas.microsoft.com/office/drawing/2014/main" id="{D923C8CB-6B33-4749-A6DA-9C2F914188B8}"/>
                  </a:ext>
                </a:extLst>
              </p:cNvPr>
              <p:cNvSpPr>
                <a:spLocks noChangeArrowheads="1"/>
              </p:cNvSpPr>
              <p:nvPr/>
            </p:nvSpPr>
            <p:spPr bwMode="auto">
              <a:xfrm>
                <a:off x="6058979" y="1227457"/>
                <a:ext cx="1302595" cy="1731408"/>
              </a:xfrm>
              <a:prstGeom prst="rect">
                <a:avLst/>
              </a:prstGeom>
              <a:pattFill prst="trellis">
                <a:fgClr>
                  <a:srgbClr val="B3A8A3"/>
                </a:fgClr>
                <a:bgClr>
                  <a:srgbClr val="FFFFFF"/>
                </a:bgClr>
              </a:patt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endParaRPr>
              </a:p>
            </p:txBody>
          </p:sp>
          <p:sp>
            <p:nvSpPr>
              <p:cNvPr id="20" name="Rectangle 41">
                <a:extLst>
                  <a:ext uri="{FF2B5EF4-FFF2-40B4-BE49-F238E27FC236}">
                    <a16:creationId xmlns:a16="http://schemas.microsoft.com/office/drawing/2014/main" id="{20615C04-D88F-384A-B0AA-AF18703B8238}"/>
                  </a:ext>
                </a:extLst>
              </p:cNvPr>
              <p:cNvSpPr>
                <a:spLocks noChangeArrowheads="1"/>
              </p:cNvSpPr>
              <p:nvPr/>
            </p:nvSpPr>
            <p:spPr bwMode="auto">
              <a:xfrm>
                <a:off x="6058979" y="1858144"/>
                <a:ext cx="1302595" cy="623178"/>
              </a:xfrm>
              <a:prstGeom prst="rect">
                <a:avLst/>
              </a:prstGeom>
              <a:solidFill>
                <a:srgbClr val="0000FF"/>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endParaRPr>
              </a:p>
            </p:txBody>
          </p:sp>
          <p:sp>
            <p:nvSpPr>
              <p:cNvPr id="21" name="Line 43">
                <a:extLst>
                  <a:ext uri="{FF2B5EF4-FFF2-40B4-BE49-F238E27FC236}">
                    <a16:creationId xmlns:a16="http://schemas.microsoft.com/office/drawing/2014/main" id="{46898393-1AEA-D444-92F3-2AD45D0010C8}"/>
                  </a:ext>
                </a:extLst>
              </p:cNvPr>
              <p:cNvSpPr>
                <a:spLocks noChangeShapeType="1"/>
              </p:cNvSpPr>
              <p:nvPr/>
            </p:nvSpPr>
            <p:spPr bwMode="auto">
              <a:xfrm>
                <a:off x="5950645" y="1217446"/>
                <a:ext cx="0" cy="640697"/>
              </a:xfrm>
              <a:prstGeom prst="line">
                <a:avLst/>
              </a:prstGeom>
              <a:noFill/>
              <a:ln w="9525">
                <a:solidFill>
                  <a:schemeClr val="tx1"/>
                </a:solidFill>
                <a:round/>
                <a:headEnd type="triangle" w="med" len="med"/>
                <a:tailEnd type="triangle" w="med" len="me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endParaRPr>
              </a:p>
            </p:txBody>
          </p:sp>
          <p:sp>
            <p:nvSpPr>
              <p:cNvPr id="22" name="Text Box 44">
                <a:extLst>
                  <a:ext uri="{FF2B5EF4-FFF2-40B4-BE49-F238E27FC236}">
                    <a16:creationId xmlns:a16="http://schemas.microsoft.com/office/drawing/2014/main" id="{4E6F52C8-6EFD-104B-B22E-535D45E69EE9}"/>
                  </a:ext>
                </a:extLst>
              </p:cNvPr>
              <p:cNvSpPr txBox="1">
                <a:spLocks noChangeArrowheads="1"/>
              </p:cNvSpPr>
              <p:nvPr/>
            </p:nvSpPr>
            <p:spPr bwMode="auto">
              <a:xfrm rot="16200000">
                <a:off x="5340671" y="1391042"/>
                <a:ext cx="869148" cy="338554"/>
              </a:xfrm>
              <a:prstGeom prst="rect">
                <a:avLst/>
              </a:prstGeom>
              <a:noFill/>
              <a:ln w="9525">
                <a:noFill/>
                <a:miter lim="800000"/>
                <a:headEnd/>
                <a:tailEnd/>
              </a:ln>
              <a:effectLst/>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venir Roman" panose="02000503020000020003" pitchFamily="2" charset="0"/>
                  </a:rPr>
                  <a:t>100 nm</a:t>
                </a:r>
              </a:p>
            </p:txBody>
          </p:sp>
          <p:sp>
            <p:nvSpPr>
              <p:cNvPr id="23" name="Rectangle 46">
                <a:extLst>
                  <a:ext uri="{FF2B5EF4-FFF2-40B4-BE49-F238E27FC236}">
                    <a16:creationId xmlns:a16="http://schemas.microsoft.com/office/drawing/2014/main" id="{4FAD19EA-A609-294F-A675-8FDCE065E821}"/>
                  </a:ext>
                </a:extLst>
              </p:cNvPr>
              <p:cNvSpPr>
                <a:spLocks noChangeArrowheads="1"/>
              </p:cNvSpPr>
              <p:nvPr/>
            </p:nvSpPr>
            <p:spPr bwMode="auto">
              <a:xfrm>
                <a:off x="6058979" y="1211190"/>
                <a:ext cx="1300016" cy="60065"/>
              </a:xfrm>
              <a:prstGeom prst="rect">
                <a:avLst/>
              </a:prstGeom>
              <a:gradFill rotWithShape="0">
                <a:gsLst>
                  <a:gs pos="0">
                    <a:srgbClr val="FF3300">
                      <a:gamma/>
                      <a:shade val="46275"/>
                      <a:invGamma/>
                    </a:srgbClr>
                  </a:gs>
                  <a:gs pos="50000">
                    <a:srgbClr val="FF3300"/>
                  </a:gs>
                  <a:gs pos="100000">
                    <a:srgbClr val="FF3300">
                      <a:gamma/>
                      <a:shade val="46275"/>
                      <a:invGamma/>
                    </a:srgbClr>
                  </a:gs>
                </a:gsLst>
                <a:lin ang="0" scaled="1"/>
              </a:gradFill>
              <a:ln w="12700" cap="sq">
                <a:solidFill>
                  <a:schemeClr val="tx1"/>
                </a:solidFill>
                <a:miter lim="800000"/>
                <a:headEnd type="none" w="sm" len="sm"/>
                <a:tailEnd type="none" w="sm" len="sm"/>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endParaRPr>
              </a:p>
            </p:txBody>
          </p:sp>
          <p:sp>
            <p:nvSpPr>
              <p:cNvPr id="24" name="Rectangle 47">
                <a:extLst>
                  <a:ext uri="{FF2B5EF4-FFF2-40B4-BE49-F238E27FC236}">
                    <a16:creationId xmlns:a16="http://schemas.microsoft.com/office/drawing/2014/main" id="{D84CE08F-CA68-E843-BEE1-CAD929F4C4FF}"/>
                  </a:ext>
                </a:extLst>
              </p:cNvPr>
              <p:cNvSpPr>
                <a:spLocks noChangeArrowheads="1"/>
              </p:cNvSpPr>
              <p:nvPr/>
            </p:nvSpPr>
            <p:spPr bwMode="auto">
              <a:xfrm>
                <a:off x="6058979" y="1271255"/>
                <a:ext cx="1300016" cy="60065"/>
              </a:xfrm>
              <a:prstGeom prst="rect">
                <a:avLst/>
              </a:prstGeom>
              <a:solidFill>
                <a:srgbClr val="0000FF"/>
              </a:solidFill>
              <a:ln w="12700" cap="sq">
                <a:solidFill>
                  <a:schemeClr val="tx1"/>
                </a:solidFill>
                <a:miter lim="800000"/>
                <a:headEnd type="none" w="sm" len="sm"/>
                <a:tailEnd type="none" w="sm" len="sm"/>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endParaRPr>
              </a:p>
            </p:txBody>
          </p:sp>
          <p:sp>
            <p:nvSpPr>
              <p:cNvPr id="25" name="Rectangle 48">
                <a:extLst>
                  <a:ext uri="{FF2B5EF4-FFF2-40B4-BE49-F238E27FC236}">
                    <a16:creationId xmlns:a16="http://schemas.microsoft.com/office/drawing/2014/main" id="{A0EEAA9E-05BD-4D40-BEF8-BE6578D5054A}"/>
                  </a:ext>
                </a:extLst>
              </p:cNvPr>
              <p:cNvSpPr>
                <a:spLocks noChangeArrowheads="1"/>
              </p:cNvSpPr>
              <p:nvPr/>
            </p:nvSpPr>
            <p:spPr bwMode="auto">
              <a:xfrm>
                <a:off x="6058979" y="1331321"/>
                <a:ext cx="1300016" cy="60065"/>
              </a:xfrm>
              <a:prstGeom prst="rect">
                <a:avLst/>
              </a:prstGeom>
              <a:gradFill rotWithShape="0">
                <a:gsLst>
                  <a:gs pos="0">
                    <a:srgbClr val="FF3300">
                      <a:gamma/>
                      <a:shade val="46275"/>
                      <a:invGamma/>
                    </a:srgbClr>
                  </a:gs>
                  <a:gs pos="50000">
                    <a:srgbClr val="FF3300"/>
                  </a:gs>
                  <a:gs pos="100000">
                    <a:srgbClr val="FF3300">
                      <a:gamma/>
                      <a:shade val="46275"/>
                      <a:invGamma/>
                    </a:srgbClr>
                  </a:gs>
                </a:gsLst>
                <a:lin ang="0" scaled="1"/>
              </a:gradFill>
              <a:ln w="12700" cap="sq">
                <a:solidFill>
                  <a:schemeClr val="tx1"/>
                </a:solidFill>
                <a:miter lim="800000"/>
                <a:headEnd type="none" w="sm" len="sm"/>
                <a:tailEnd type="none" w="sm" len="sm"/>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endParaRPr>
              </a:p>
            </p:txBody>
          </p:sp>
          <p:sp>
            <p:nvSpPr>
              <p:cNvPr id="26" name="Rectangle 49">
                <a:extLst>
                  <a:ext uri="{FF2B5EF4-FFF2-40B4-BE49-F238E27FC236}">
                    <a16:creationId xmlns:a16="http://schemas.microsoft.com/office/drawing/2014/main" id="{F486063B-F601-EC4F-938B-8206E95FF5F4}"/>
                  </a:ext>
                </a:extLst>
              </p:cNvPr>
              <p:cNvSpPr>
                <a:spLocks noChangeArrowheads="1"/>
              </p:cNvSpPr>
              <p:nvPr/>
            </p:nvSpPr>
            <p:spPr bwMode="auto">
              <a:xfrm>
                <a:off x="6058979" y="1391386"/>
                <a:ext cx="1300016" cy="60065"/>
              </a:xfrm>
              <a:prstGeom prst="rect">
                <a:avLst/>
              </a:prstGeom>
              <a:solidFill>
                <a:srgbClr val="0000FF"/>
              </a:solidFill>
              <a:ln w="12700" cap="sq">
                <a:solidFill>
                  <a:schemeClr val="tx1"/>
                </a:solidFill>
                <a:miter lim="800000"/>
                <a:headEnd type="none" w="sm" len="sm"/>
                <a:tailEnd type="none" w="sm" len="sm"/>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endParaRPr>
              </a:p>
            </p:txBody>
          </p:sp>
          <p:sp>
            <p:nvSpPr>
              <p:cNvPr id="27" name="Rectangle 50">
                <a:extLst>
                  <a:ext uri="{FF2B5EF4-FFF2-40B4-BE49-F238E27FC236}">
                    <a16:creationId xmlns:a16="http://schemas.microsoft.com/office/drawing/2014/main" id="{4D84B93A-6724-A448-9638-65359EF72076}"/>
                  </a:ext>
                </a:extLst>
              </p:cNvPr>
              <p:cNvSpPr>
                <a:spLocks noChangeArrowheads="1"/>
              </p:cNvSpPr>
              <p:nvPr/>
            </p:nvSpPr>
            <p:spPr bwMode="auto">
              <a:xfrm>
                <a:off x="6058979" y="1451451"/>
                <a:ext cx="1300016" cy="60065"/>
              </a:xfrm>
              <a:prstGeom prst="rect">
                <a:avLst/>
              </a:prstGeom>
              <a:gradFill rotWithShape="0">
                <a:gsLst>
                  <a:gs pos="0">
                    <a:srgbClr val="FF3300">
                      <a:gamma/>
                      <a:shade val="46275"/>
                      <a:invGamma/>
                    </a:srgbClr>
                  </a:gs>
                  <a:gs pos="50000">
                    <a:srgbClr val="FF3300"/>
                  </a:gs>
                  <a:gs pos="100000">
                    <a:srgbClr val="FF3300">
                      <a:gamma/>
                      <a:shade val="46275"/>
                      <a:invGamma/>
                    </a:srgbClr>
                  </a:gs>
                </a:gsLst>
                <a:lin ang="0" scaled="1"/>
              </a:gradFill>
              <a:ln w="12700" cap="sq">
                <a:solidFill>
                  <a:schemeClr val="tx1"/>
                </a:solidFill>
                <a:miter lim="800000"/>
                <a:headEnd type="none" w="sm" len="sm"/>
                <a:tailEnd type="none" w="sm" len="sm"/>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endParaRPr>
              </a:p>
            </p:txBody>
          </p:sp>
          <p:sp>
            <p:nvSpPr>
              <p:cNvPr id="28" name="Rectangle 51">
                <a:extLst>
                  <a:ext uri="{FF2B5EF4-FFF2-40B4-BE49-F238E27FC236}">
                    <a16:creationId xmlns:a16="http://schemas.microsoft.com/office/drawing/2014/main" id="{3B369D72-1548-0B47-B038-036E16E50B78}"/>
                  </a:ext>
                </a:extLst>
              </p:cNvPr>
              <p:cNvSpPr>
                <a:spLocks noChangeArrowheads="1"/>
              </p:cNvSpPr>
              <p:nvPr/>
            </p:nvSpPr>
            <p:spPr bwMode="auto">
              <a:xfrm>
                <a:off x="6058979" y="1511517"/>
                <a:ext cx="1300016" cy="60065"/>
              </a:xfrm>
              <a:prstGeom prst="rect">
                <a:avLst/>
              </a:prstGeom>
              <a:solidFill>
                <a:srgbClr val="0000FF"/>
              </a:solidFill>
              <a:ln w="12700" cap="sq">
                <a:solidFill>
                  <a:schemeClr val="tx1"/>
                </a:solidFill>
                <a:miter lim="800000"/>
                <a:headEnd type="none" w="sm" len="sm"/>
                <a:tailEnd type="none" w="sm" len="sm"/>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endParaRPr>
              </a:p>
            </p:txBody>
          </p:sp>
          <p:sp>
            <p:nvSpPr>
              <p:cNvPr id="29" name="Rectangle 52">
                <a:extLst>
                  <a:ext uri="{FF2B5EF4-FFF2-40B4-BE49-F238E27FC236}">
                    <a16:creationId xmlns:a16="http://schemas.microsoft.com/office/drawing/2014/main" id="{EA70D471-925C-F942-9E67-7E88C90035A2}"/>
                  </a:ext>
                </a:extLst>
              </p:cNvPr>
              <p:cNvSpPr>
                <a:spLocks noChangeArrowheads="1"/>
              </p:cNvSpPr>
              <p:nvPr/>
            </p:nvSpPr>
            <p:spPr bwMode="auto">
              <a:xfrm>
                <a:off x="6058979" y="1571582"/>
                <a:ext cx="1300016" cy="60065"/>
              </a:xfrm>
              <a:prstGeom prst="rect">
                <a:avLst/>
              </a:prstGeom>
              <a:gradFill rotWithShape="0">
                <a:gsLst>
                  <a:gs pos="0">
                    <a:srgbClr val="FF3300">
                      <a:gamma/>
                      <a:shade val="46275"/>
                      <a:invGamma/>
                    </a:srgbClr>
                  </a:gs>
                  <a:gs pos="50000">
                    <a:srgbClr val="FF3300"/>
                  </a:gs>
                  <a:gs pos="100000">
                    <a:srgbClr val="FF3300">
                      <a:gamma/>
                      <a:shade val="46275"/>
                      <a:invGamma/>
                    </a:srgbClr>
                  </a:gs>
                </a:gsLst>
                <a:lin ang="0" scaled="1"/>
              </a:gradFill>
              <a:ln w="12700" cap="sq">
                <a:solidFill>
                  <a:schemeClr val="tx1"/>
                </a:solidFill>
                <a:miter lim="800000"/>
                <a:headEnd type="none" w="sm" len="sm"/>
                <a:tailEnd type="none" w="sm" len="sm"/>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endParaRPr>
              </a:p>
            </p:txBody>
          </p:sp>
          <p:sp>
            <p:nvSpPr>
              <p:cNvPr id="30" name="Rectangle 53">
                <a:extLst>
                  <a:ext uri="{FF2B5EF4-FFF2-40B4-BE49-F238E27FC236}">
                    <a16:creationId xmlns:a16="http://schemas.microsoft.com/office/drawing/2014/main" id="{6E3E920B-DD94-464C-AF3E-3FC46C140DD8}"/>
                  </a:ext>
                </a:extLst>
              </p:cNvPr>
              <p:cNvSpPr>
                <a:spLocks noChangeArrowheads="1"/>
              </p:cNvSpPr>
              <p:nvPr/>
            </p:nvSpPr>
            <p:spPr bwMode="auto">
              <a:xfrm>
                <a:off x="6058979" y="1631647"/>
                <a:ext cx="1300016" cy="60065"/>
              </a:xfrm>
              <a:prstGeom prst="rect">
                <a:avLst/>
              </a:prstGeom>
              <a:solidFill>
                <a:srgbClr val="0000FF"/>
              </a:solidFill>
              <a:ln w="12700" cap="sq">
                <a:solidFill>
                  <a:schemeClr val="tx1"/>
                </a:solidFill>
                <a:miter lim="800000"/>
                <a:headEnd type="none" w="sm" len="sm"/>
                <a:tailEnd type="none" w="sm" len="sm"/>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endParaRPr>
              </a:p>
            </p:txBody>
          </p:sp>
          <p:sp>
            <p:nvSpPr>
              <p:cNvPr id="31" name="Rectangle 54">
                <a:extLst>
                  <a:ext uri="{FF2B5EF4-FFF2-40B4-BE49-F238E27FC236}">
                    <a16:creationId xmlns:a16="http://schemas.microsoft.com/office/drawing/2014/main" id="{DB317017-5721-5D45-B61C-73ABA2805B09}"/>
                  </a:ext>
                </a:extLst>
              </p:cNvPr>
              <p:cNvSpPr>
                <a:spLocks noChangeArrowheads="1"/>
              </p:cNvSpPr>
              <p:nvPr/>
            </p:nvSpPr>
            <p:spPr bwMode="auto">
              <a:xfrm>
                <a:off x="6058979" y="1691713"/>
                <a:ext cx="1300016" cy="60065"/>
              </a:xfrm>
              <a:prstGeom prst="rect">
                <a:avLst/>
              </a:prstGeom>
              <a:gradFill rotWithShape="0">
                <a:gsLst>
                  <a:gs pos="0">
                    <a:srgbClr val="FF3300">
                      <a:gamma/>
                      <a:shade val="46275"/>
                      <a:invGamma/>
                    </a:srgbClr>
                  </a:gs>
                  <a:gs pos="50000">
                    <a:srgbClr val="FF3300"/>
                  </a:gs>
                  <a:gs pos="100000">
                    <a:srgbClr val="FF3300">
                      <a:gamma/>
                      <a:shade val="46275"/>
                      <a:invGamma/>
                    </a:srgbClr>
                  </a:gs>
                </a:gsLst>
                <a:lin ang="0" scaled="1"/>
              </a:gradFill>
              <a:ln w="12700" cap="sq">
                <a:solidFill>
                  <a:schemeClr val="tx1"/>
                </a:solidFill>
                <a:miter lim="800000"/>
                <a:headEnd type="none" w="sm" len="sm"/>
                <a:tailEnd type="none" w="sm" len="sm"/>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endParaRPr>
              </a:p>
            </p:txBody>
          </p:sp>
          <p:sp>
            <p:nvSpPr>
              <p:cNvPr id="32" name="Rectangle 55">
                <a:extLst>
                  <a:ext uri="{FF2B5EF4-FFF2-40B4-BE49-F238E27FC236}">
                    <a16:creationId xmlns:a16="http://schemas.microsoft.com/office/drawing/2014/main" id="{03750DEC-1AD6-0C43-9E41-8246FF23E2B1}"/>
                  </a:ext>
                </a:extLst>
              </p:cNvPr>
              <p:cNvSpPr>
                <a:spLocks noChangeArrowheads="1"/>
              </p:cNvSpPr>
              <p:nvPr/>
            </p:nvSpPr>
            <p:spPr bwMode="auto">
              <a:xfrm>
                <a:off x="6058979" y="1751778"/>
                <a:ext cx="1300016" cy="60065"/>
              </a:xfrm>
              <a:prstGeom prst="rect">
                <a:avLst/>
              </a:prstGeom>
              <a:solidFill>
                <a:srgbClr val="0000FF"/>
              </a:solidFill>
              <a:ln w="12700" cap="sq">
                <a:solidFill>
                  <a:schemeClr val="tx1"/>
                </a:solidFill>
                <a:miter lim="800000"/>
                <a:headEnd type="none" w="sm" len="sm"/>
                <a:tailEnd type="none" w="sm" len="sm"/>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endParaRPr>
              </a:p>
            </p:txBody>
          </p:sp>
          <p:sp>
            <p:nvSpPr>
              <p:cNvPr id="33" name="Rectangle 56">
                <a:extLst>
                  <a:ext uri="{FF2B5EF4-FFF2-40B4-BE49-F238E27FC236}">
                    <a16:creationId xmlns:a16="http://schemas.microsoft.com/office/drawing/2014/main" id="{DBFF3EC4-29BF-7F41-A112-4E42D77CACDC}"/>
                  </a:ext>
                </a:extLst>
              </p:cNvPr>
              <p:cNvSpPr>
                <a:spLocks noChangeArrowheads="1"/>
              </p:cNvSpPr>
              <p:nvPr/>
            </p:nvSpPr>
            <p:spPr bwMode="auto">
              <a:xfrm>
                <a:off x="6058979" y="1811843"/>
                <a:ext cx="1300016" cy="60065"/>
              </a:xfrm>
              <a:prstGeom prst="rect">
                <a:avLst/>
              </a:prstGeom>
              <a:gradFill rotWithShape="0">
                <a:gsLst>
                  <a:gs pos="0">
                    <a:srgbClr val="FF3300">
                      <a:gamma/>
                      <a:shade val="46275"/>
                      <a:invGamma/>
                    </a:srgbClr>
                  </a:gs>
                  <a:gs pos="50000">
                    <a:srgbClr val="FF3300"/>
                  </a:gs>
                  <a:gs pos="100000">
                    <a:srgbClr val="FF3300">
                      <a:gamma/>
                      <a:shade val="46275"/>
                      <a:invGamma/>
                    </a:srgbClr>
                  </a:gs>
                </a:gsLst>
                <a:lin ang="0" scaled="1"/>
              </a:gradFill>
              <a:ln w="12700" cap="sq">
                <a:solidFill>
                  <a:schemeClr val="tx1"/>
                </a:solidFill>
                <a:miter lim="800000"/>
                <a:headEnd type="none" w="sm" len="sm"/>
                <a:tailEnd type="none" w="sm" len="sm"/>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endParaRPr>
              </a:p>
            </p:txBody>
          </p:sp>
          <p:sp>
            <p:nvSpPr>
              <p:cNvPr id="34" name="Rectangle 57">
                <a:extLst>
                  <a:ext uri="{FF2B5EF4-FFF2-40B4-BE49-F238E27FC236}">
                    <a16:creationId xmlns:a16="http://schemas.microsoft.com/office/drawing/2014/main" id="{602B70DB-22D3-CA45-8EF3-1003E56CB9A8}"/>
                  </a:ext>
                </a:extLst>
              </p:cNvPr>
              <p:cNvSpPr>
                <a:spLocks noChangeArrowheads="1"/>
              </p:cNvSpPr>
              <p:nvPr/>
            </p:nvSpPr>
            <p:spPr bwMode="auto">
              <a:xfrm>
                <a:off x="6058979" y="1871909"/>
                <a:ext cx="1300016" cy="60065"/>
              </a:xfrm>
              <a:prstGeom prst="rect">
                <a:avLst/>
              </a:prstGeom>
              <a:solidFill>
                <a:srgbClr val="0000FF"/>
              </a:solidFill>
              <a:ln w="12700" cap="sq">
                <a:solidFill>
                  <a:schemeClr val="tx1"/>
                </a:solidFill>
                <a:miter lim="800000"/>
                <a:headEnd type="none" w="sm" len="sm"/>
                <a:tailEnd type="none" w="sm" len="sm"/>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endParaRPr>
              </a:p>
            </p:txBody>
          </p:sp>
          <p:sp>
            <p:nvSpPr>
              <p:cNvPr id="35" name="Text Box 58">
                <a:extLst>
                  <a:ext uri="{FF2B5EF4-FFF2-40B4-BE49-F238E27FC236}">
                    <a16:creationId xmlns:a16="http://schemas.microsoft.com/office/drawing/2014/main" id="{707D77FF-1185-A241-8F01-E78DB0529AC8}"/>
                  </a:ext>
                </a:extLst>
              </p:cNvPr>
              <p:cNvSpPr txBox="1">
                <a:spLocks noChangeArrowheads="1"/>
              </p:cNvSpPr>
              <p:nvPr/>
            </p:nvSpPr>
            <p:spPr bwMode="auto">
              <a:xfrm rot="5400000">
                <a:off x="7126576" y="2013068"/>
                <a:ext cx="1085554" cy="338554"/>
              </a:xfrm>
              <a:prstGeom prst="rect">
                <a:avLst/>
              </a:prstGeom>
              <a:noFill/>
              <a:ln w="9525">
                <a:noFill/>
                <a:miter lim="800000"/>
                <a:headEnd/>
                <a:tailEnd/>
              </a:ln>
              <a:effectLst/>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venir Roman" panose="02000503020000020003" pitchFamily="2" charset="0"/>
                  </a:rPr>
                  <a:t>14 Layers</a:t>
                </a:r>
              </a:p>
            </p:txBody>
          </p:sp>
        </p:grpSp>
      </p:grpSp>
      <p:sp>
        <p:nvSpPr>
          <p:cNvPr id="36" name="Text Box 99">
            <a:extLst>
              <a:ext uri="{FF2B5EF4-FFF2-40B4-BE49-F238E27FC236}">
                <a16:creationId xmlns:a16="http://schemas.microsoft.com/office/drawing/2014/main" id="{776642D7-636B-654A-93B2-4F84B6E70A7C}"/>
              </a:ext>
            </a:extLst>
          </p:cNvPr>
          <p:cNvSpPr txBox="1">
            <a:spLocks noChangeArrowheads="1"/>
          </p:cNvSpPr>
          <p:nvPr/>
        </p:nvSpPr>
        <p:spPr bwMode="auto">
          <a:xfrm>
            <a:off x="6997568" y="2628553"/>
            <a:ext cx="646331" cy="338554"/>
          </a:xfrm>
          <a:prstGeom prst="rect">
            <a:avLst/>
          </a:prstGeom>
          <a:solidFill>
            <a:schemeClr val="bg1"/>
          </a:solidFill>
          <a:ln w="9525">
            <a:noFill/>
            <a:miter lim="800000"/>
            <a:headEnd/>
            <a:tailEnd/>
          </a:ln>
          <a:effectLst/>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venir Roman" panose="02000503020000020003" pitchFamily="2" charset="0"/>
              </a:rPr>
              <a:t>2 </a:t>
            </a:r>
            <a:r>
              <a:rPr kumimoji="0" lang="el-GR" sz="1600" b="0" i="0" u="none" strike="noStrike" kern="1200" cap="none" spc="0" normalizeH="0" baseline="0" noProof="0" dirty="0">
                <a:ln>
                  <a:noFill/>
                </a:ln>
                <a:solidFill>
                  <a:srgbClr val="000000"/>
                </a:solidFill>
                <a:effectLst/>
                <a:uLnTx/>
                <a:uFillTx/>
                <a:latin typeface="Avenir Roman" panose="02000503020000020003" pitchFamily="2" charset="0"/>
              </a:rPr>
              <a:t>μ</a:t>
            </a:r>
            <a:r>
              <a:rPr kumimoji="0" lang="en-US" sz="1600" b="0" i="0" u="none" strike="noStrike" kern="1200" cap="none" spc="0" normalizeH="0" baseline="0" noProof="0" dirty="0">
                <a:ln>
                  <a:noFill/>
                </a:ln>
                <a:solidFill>
                  <a:srgbClr val="000000"/>
                </a:solidFill>
                <a:effectLst/>
                <a:uLnTx/>
                <a:uFillTx/>
                <a:latin typeface="Avenir Roman" panose="02000503020000020003" pitchFamily="2" charset="0"/>
              </a:rPr>
              <a:t>m</a:t>
            </a:r>
          </a:p>
        </p:txBody>
      </p:sp>
      <p:sp>
        <p:nvSpPr>
          <p:cNvPr id="37" name="Text Box 99">
            <a:extLst>
              <a:ext uri="{FF2B5EF4-FFF2-40B4-BE49-F238E27FC236}">
                <a16:creationId xmlns:a16="http://schemas.microsoft.com/office/drawing/2014/main" id="{43ACE82E-1759-3246-8727-5A7D0CDFCE78}"/>
              </a:ext>
            </a:extLst>
          </p:cNvPr>
          <p:cNvSpPr txBox="1">
            <a:spLocks noChangeArrowheads="1"/>
          </p:cNvSpPr>
          <p:nvPr/>
        </p:nvSpPr>
        <p:spPr bwMode="auto">
          <a:xfrm>
            <a:off x="6849459" y="3084871"/>
            <a:ext cx="873957" cy="338554"/>
          </a:xfrm>
          <a:prstGeom prst="rect">
            <a:avLst/>
          </a:prstGeom>
          <a:solidFill>
            <a:schemeClr val="bg1"/>
          </a:solidFill>
          <a:ln w="9525">
            <a:noFill/>
            <a:miter lim="800000"/>
            <a:headEnd/>
            <a:tailEnd/>
          </a:ln>
          <a:effectLst/>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venir Roman" panose="02000503020000020003" pitchFamily="2" charset="0"/>
              </a:rPr>
              <a:t>350 </a:t>
            </a:r>
            <a:r>
              <a:rPr kumimoji="0" lang="el-GR" sz="1600" b="0" i="0" u="none" strike="noStrike" kern="1200" cap="none" spc="0" normalizeH="0" baseline="0" noProof="0" dirty="0">
                <a:ln>
                  <a:noFill/>
                </a:ln>
                <a:solidFill>
                  <a:srgbClr val="000000"/>
                </a:solidFill>
                <a:effectLst/>
                <a:uLnTx/>
                <a:uFillTx/>
                <a:latin typeface="Avenir Roman" panose="02000503020000020003" pitchFamily="2" charset="0"/>
              </a:rPr>
              <a:t>μ</a:t>
            </a:r>
            <a:r>
              <a:rPr kumimoji="0" lang="en-US" sz="1600" b="0" i="0" u="none" strike="noStrike" kern="1200" cap="none" spc="0" normalizeH="0" baseline="0" noProof="0" dirty="0">
                <a:ln>
                  <a:noFill/>
                </a:ln>
                <a:solidFill>
                  <a:srgbClr val="000000"/>
                </a:solidFill>
                <a:effectLst/>
                <a:uLnTx/>
                <a:uFillTx/>
                <a:latin typeface="Avenir Roman" panose="02000503020000020003" pitchFamily="2" charset="0"/>
              </a:rPr>
              <a:t>m</a:t>
            </a:r>
          </a:p>
        </p:txBody>
      </p:sp>
      <p:sp>
        <p:nvSpPr>
          <p:cNvPr id="38" name="Text Box 99">
            <a:extLst>
              <a:ext uri="{FF2B5EF4-FFF2-40B4-BE49-F238E27FC236}">
                <a16:creationId xmlns:a16="http://schemas.microsoft.com/office/drawing/2014/main" id="{1E2E9E38-DBBD-BC40-9667-540FC1851B55}"/>
              </a:ext>
            </a:extLst>
          </p:cNvPr>
          <p:cNvSpPr txBox="1">
            <a:spLocks noChangeArrowheads="1"/>
          </p:cNvSpPr>
          <p:nvPr/>
        </p:nvSpPr>
        <p:spPr bwMode="auto">
          <a:xfrm>
            <a:off x="1456833" y="2379528"/>
            <a:ext cx="873957" cy="338554"/>
          </a:xfrm>
          <a:prstGeom prst="rect">
            <a:avLst/>
          </a:prstGeom>
          <a:solidFill>
            <a:schemeClr val="bg1"/>
          </a:solidFill>
          <a:ln w="9525">
            <a:noFill/>
            <a:miter lim="800000"/>
            <a:headEnd/>
            <a:tailEnd/>
          </a:ln>
          <a:effectLst/>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venir Roman" panose="02000503020000020003" pitchFamily="2" charset="0"/>
              </a:rPr>
              <a:t>625 </a:t>
            </a:r>
            <a:r>
              <a:rPr kumimoji="0" lang="el-GR" sz="1600" b="0" i="0" u="none" strike="noStrike" kern="1200" cap="none" spc="0" normalizeH="0" baseline="0" noProof="0" dirty="0">
                <a:ln>
                  <a:noFill/>
                </a:ln>
                <a:solidFill>
                  <a:srgbClr val="000000"/>
                </a:solidFill>
                <a:effectLst/>
                <a:uLnTx/>
                <a:uFillTx/>
                <a:latin typeface="Avenir Roman" panose="02000503020000020003" pitchFamily="2" charset="0"/>
              </a:rPr>
              <a:t>μ</a:t>
            </a:r>
            <a:r>
              <a:rPr kumimoji="0" lang="en-US" sz="1600" b="0" i="0" u="none" strike="noStrike" kern="1200" cap="none" spc="0" normalizeH="0" baseline="0" noProof="0" dirty="0">
                <a:ln>
                  <a:noFill/>
                </a:ln>
                <a:solidFill>
                  <a:srgbClr val="000000"/>
                </a:solidFill>
                <a:effectLst/>
                <a:uLnTx/>
                <a:uFillTx/>
                <a:latin typeface="Avenir Roman" panose="02000503020000020003" pitchFamily="2" charset="0"/>
              </a:rPr>
              <a:t>m</a:t>
            </a:r>
          </a:p>
        </p:txBody>
      </p:sp>
      <p:grpSp>
        <p:nvGrpSpPr>
          <p:cNvPr id="52" name="Group 51">
            <a:extLst>
              <a:ext uri="{FF2B5EF4-FFF2-40B4-BE49-F238E27FC236}">
                <a16:creationId xmlns:a16="http://schemas.microsoft.com/office/drawing/2014/main" id="{3140BC16-AB58-544C-8A6F-B1FD1D34F47D}"/>
              </a:ext>
            </a:extLst>
          </p:cNvPr>
          <p:cNvGrpSpPr/>
          <p:nvPr/>
        </p:nvGrpSpPr>
        <p:grpSpPr>
          <a:xfrm>
            <a:off x="76632" y="3843856"/>
            <a:ext cx="9031749" cy="2595205"/>
            <a:chOff x="76632" y="3843856"/>
            <a:chExt cx="9031749" cy="2595205"/>
          </a:xfrm>
        </p:grpSpPr>
        <p:sp>
          <p:nvSpPr>
            <p:cNvPr id="40" name="TextBox 39">
              <a:extLst>
                <a:ext uri="{FF2B5EF4-FFF2-40B4-BE49-F238E27FC236}">
                  <a16:creationId xmlns:a16="http://schemas.microsoft.com/office/drawing/2014/main" id="{D4A6EBCF-E7A6-3446-AA61-AB47DE0C0CAA}"/>
                </a:ext>
              </a:extLst>
            </p:cNvPr>
            <p:cNvSpPr txBox="1"/>
            <p:nvPr/>
          </p:nvSpPr>
          <p:spPr>
            <a:xfrm>
              <a:off x="716119" y="5608064"/>
              <a:ext cx="7664279" cy="83099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venir Roman" panose="02000503020000020003" pitchFamily="2" charset="0"/>
                  <a:cs typeface="Arial"/>
                </a:rPr>
                <a:t>Figure-of-Merit (P</a:t>
              </a:r>
              <a:r>
                <a:rPr kumimoji="0" lang="en-US" sz="2400" b="1" i="0" u="none" strike="noStrike" kern="1200" cap="none" spc="0" normalizeH="0" baseline="30000" noProof="0" dirty="0">
                  <a:ln>
                    <a:noFill/>
                  </a:ln>
                  <a:solidFill>
                    <a:srgbClr val="000000"/>
                  </a:solidFill>
                  <a:effectLst/>
                  <a:uLnTx/>
                  <a:uFillTx/>
                  <a:latin typeface="Avenir Roman" panose="02000503020000020003" pitchFamily="2" charset="0"/>
                  <a:cs typeface="Arial"/>
                </a:rPr>
                <a:t>2</a:t>
              </a:r>
              <a:r>
                <a:rPr kumimoji="0" lang="en-US" sz="2400" b="1" i="0" u="none" strike="noStrike" kern="1200" cap="none" spc="0" normalizeH="0" baseline="0" noProof="0" dirty="0">
                  <a:ln>
                    <a:noFill/>
                  </a:ln>
                  <a:solidFill>
                    <a:srgbClr val="000000"/>
                  </a:solidFill>
                  <a:effectLst/>
                  <a:uLnTx/>
                  <a:uFillTx/>
                  <a:latin typeface="Avenir Roman" panose="02000503020000020003" pitchFamily="2" charset="0"/>
                  <a:cs typeface="Arial"/>
                </a:rPr>
                <a:t>I) has improved by a factor of 43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venir Roman" panose="02000503020000020003" pitchFamily="2" charset="0"/>
                  <a:cs typeface="Arial"/>
                </a:rPr>
                <a:t>over the span of the CEBAF “6 GeV era”</a:t>
              </a:r>
            </a:p>
          </p:txBody>
        </p:sp>
        <p:sp>
          <p:nvSpPr>
            <p:cNvPr id="41" name="Notched Right Arrow 40">
              <a:extLst>
                <a:ext uri="{FF2B5EF4-FFF2-40B4-BE49-F238E27FC236}">
                  <a16:creationId xmlns:a16="http://schemas.microsoft.com/office/drawing/2014/main" id="{9A90C046-D57D-8C44-B5A0-DAB559FF8CA5}"/>
                </a:ext>
              </a:extLst>
            </p:cNvPr>
            <p:cNvSpPr/>
            <p:nvPr/>
          </p:nvSpPr>
          <p:spPr>
            <a:xfrm>
              <a:off x="76632" y="3843856"/>
              <a:ext cx="9031749" cy="1789770"/>
            </a:xfrm>
            <a:prstGeom prst="notchedRightArrow">
              <a:avLst>
                <a:gd name="adj1" fmla="val 55079"/>
                <a:gd name="adj2" fmla="val 17478"/>
              </a:avLst>
            </a:prstGeom>
            <a:gradFill flip="none" rotWithShape="1">
              <a:gsLst>
                <a:gs pos="0">
                  <a:srgbClr val="FF0000"/>
                </a:gs>
                <a:gs pos="81000">
                  <a:srgbClr val="0000FF"/>
                </a:gs>
                <a:gs pos="54000">
                  <a:srgbClr val="00B050"/>
                </a:gs>
                <a:gs pos="29000">
                  <a:srgbClr val="FFC000"/>
                </a:gs>
                <a:gs pos="100000">
                  <a:srgbClr val="7030A0"/>
                </a:gs>
              </a:gsLst>
              <a:lin ang="1080000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Roman" panose="02000503020000020003" pitchFamily="2" charset="0"/>
                <a:cs typeface="Arial"/>
              </a:endParaRPr>
            </a:p>
          </p:txBody>
        </p:sp>
        <p:sp>
          <p:nvSpPr>
            <p:cNvPr id="42" name="TextBox 41">
              <a:extLst>
                <a:ext uri="{FF2B5EF4-FFF2-40B4-BE49-F238E27FC236}">
                  <a16:creationId xmlns:a16="http://schemas.microsoft.com/office/drawing/2014/main" id="{F8215E3C-FE19-B042-BD68-266215D4ECDB}"/>
                </a:ext>
              </a:extLst>
            </p:cNvPr>
            <p:cNvSpPr txBox="1"/>
            <p:nvPr/>
          </p:nvSpPr>
          <p:spPr>
            <a:xfrm>
              <a:off x="340204" y="4379069"/>
              <a:ext cx="8275573"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FFFFFF"/>
                  </a:solidFill>
                  <a:effectLst/>
                  <a:uLnTx/>
                  <a:uFillTx/>
                  <a:latin typeface="Avenir Roman" panose="02000503020000020003" pitchFamily="2" charset="0"/>
                  <a:cs typeface="Arial"/>
                </a:rPr>
                <a:t>P</a:t>
              </a:r>
              <a:r>
                <a:rPr kumimoji="0" lang="en-US" sz="1800" b="0" i="0" u="none" strike="noStrike" kern="1200" cap="none" spc="0" normalizeH="0" baseline="-25000" noProof="0" dirty="0" err="1">
                  <a:ln>
                    <a:noFill/>
                  </a:ln>
                  <a:solidFill>
                    <a:srgbClr val="FFFFFF"/>
                  </a:solidFill>
                  <a:effectLst/>
                  <a:uLnTx/>
                  <a:uFillTx/>
                  <a:latin typeface="Avenir Roman" panose="02000503020000020003" pitchFamily="2" charset="0"/>
                  <a:cs typeface="Arial"/>
                </a:rPr>
                <a:t>e</a:t>
              </a:r>
              <a:r>
                <a:rPr kumimoji="0" lang="en-US" sz="1800" b="0" i="0" u="none" strike="noStrike" kern="1200" cap="none" spc="0" normalizeH="0" baseline="-25000" noProof="0" dirty="0">
                  <a:ln>
                    <a:noFill/>
                  </a:ln>
                  <a:solidFill>
                    <a:srgbClr val="FFFFFF"/>
                  </a:solidFill>
                  <a:effectLst/>
                  <a:uLnTx/>
                  <a:uFillTx/>
                  <a:latin typeface="Avenir Roman" panose="02000503020000020003" pitchFamily="2" charset="0"/>
                  <a:cs typeface="Arial"/>
                </a:rPr>
                <a:t>-</a:t>
              </a:r>
              <a:r>
                <a:rPr kumimoji="0" lang="en-US" sz="1800" b="0" i="0" u="none" strike="noStrike" kern="1200" cap="none" spc="0" normalizeH="0" baseline="0" noProof="0" dirty="0">
                  <a:ln>
                    <a:noFill/>
                  </a:ln>
                  <a:solidFill>
                    <a:srgbClr val="FFFFFF"/>
                  </a:solidFill>
                  <a:effectLst/>
                  <a:uLnTx/>
                  <a:uFillTx/>
                  <a:latin typeface="Avenir Roman" panose="02000503020000020003" pitchFamily="2" charset="0"/>
                  <a:cs typeface="Arial"/>
                </a:rPr>
                <a:t>        35%        35%              75%             75%                  85%           89%</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FFFFFF"/>
                  </a:solidFill>
                  <a:effectLst/>
                  <a:uLnTx/>
                  <a:uFillTx/>
                  <a:latin typeface="Avenir Roman" panose="02000503020000020003" pitchFamily="2" charset="0"/>
                  <a:cs typeface="Arial"/>
                </a:rPr>
                <a:t>I</a:t>
              </a:r>
              <a:r>
                <a:rPr kumimoji="0" lang="en-US" sz="1800" b="0" i="0" u="none" strike="noStrike" kern="1200" cap="none" spc="0" normalizeH="0" baseline="-25000" noProof="0" dirty="0" err="1">
                  <a:ln>
                    <a:noFill/>
                  </a:ln>
                  <a:solidFill>
                    <a:srgbClr val="FFFFFF"/>
                  </a:solidFill>
                  <a:effectLst/>
                  <a:uLnTx/>
                  <a:uFillTx/>
                  <a:latin typeface="Avenir Roman" panose="02000503020000020003" pitchFamily="2" charset="0"/>
                  <a:cs typeface="Arial"/>
                </a:rPr>
                <a:t>e</a:t>
              </a:r>
              <a:r>
                <a:rPr kumimoji="0" lang="en-US" sz="1800" b="0" i="0" u="none" strike="noStrike" kern="1200" cap="none" spc="0" normalizeH="0" baseline="-25000" noProof="0" dirty="0">
                  <a:ln>
                    <a:noFill/>
                  </a:ln>
                  <a:solidFill>
                    <a:srgbClr val="FFFFFF"/>
                  </a:solidFill>
                  <a:effectLst/>
                  <a:uLnTx/>
                  <a:uFillTx/>
                  <a:latin typeface="Avenir Roman" panose="02000503020000020003" pitchFamily="2" charset="0"/>
                  <a:cs typeface="Arial"/>
                </a:rPr>
                <a:t>- </a:t>
              </a:r>
              <a:r>
                <a:rPr kumimoji="0" lang="en-US" sz="1800" b="0" i="0" u="none" strike="noStrike" kern="1200" cap="none" spc="0" normalizeH="0" baseline="0" noProof="0" dirty="0">
                  <a:ln>
                    <a:noFill/>
                  </a:ln>
                  <a:solidFill>
                    <a:srgbClr val="FFFFFF"/>
                  </a:solidFill>
                  <a:effectLst/>
                  <a:uLnTx/>
                  <a:uFillTx/>
                  <a:latin typeface="Avenir Roman" panose="02000503020000020003" pitchFamily="2" charset="0"/>
                  <a:cs typeface="Arial"/>
                </a:rPr>
                <a:t>        30</a:t>
              </a:r>
              <a:r>
                <a:rPr kumimoji="0" lang="en-US" sz="1800" b="0" i="0" u="none" strike="noStrike" kern="1200" cap="none" spc="0" normalizeH="0" baseline="0" noProof="0" dirty="0">
                  <a:ln>
                    <a:noFill/>
                  </a:ln>
                  <a:solidFill>
                    <a:srgbClr val="FFFFFF"/>
                  </a:solidFill>
                  <a:effectLst/>
                  <a:uLnTx/>
                  <a:uFillTx/>
                  <a:latin typeface="Symbol" pitchFamily="2" charset="2"/>
                  <a:cs typeface="Symbol" charset="2"/>
                </a:rPr>
                <a:t>m</a:t>
              </a:r>
              <a:r>
                <a:rPr kumimoji="0" lang="en-US" sz="1800" b="0" i="0" u="none" strike="noStrike" kern="1200" cap="none" spc="0" normalizeH="0" baseline="0" noProof="0" dirty="0">
                  <a:ln>
                    <a:noFill/>
                  </a:ln>
                  <a:solidFill>
                    <a:srgbClr val="FFFFFF"/>
                  </a:solidFill>
                  <a:effectLst/>
                  <a:uLnTx/>
                  <a:uFillTx/>
                  <a:latin typeface="Avenir Roman" panose="02000503020000020003" pitchFamily="2" charset="0"/>
                  <a:cs typeface="Arial"/>
                </a:rPr>
                <a:t>A      100</a:t>
              </a:r>
              <a:r>
                <a:rPr kumimoji="0" lang="en-US" sz="1800" b="0" i="0" u="none" strike="noStrike" kern="1200" cap="none" spc="0" normalizeH="0" baseline="0" noProof="0" dirty="0">
                  <a:ln>
                    <a:noFill/>
                  </a:ln>
                  <a:solidFill>
                    <a:srgbClr val="FFFFFF"/>
                  </a:solidFill>
                  <a:effectLst/>
                  <a:uLnTx/>
                  <a:uFillTx/>
                  <a:latin typeface="Symbol" pitchFamily="2" charset="2"/>
                  <a:cs typeface="Symbol" charset="2"/>
                </a:rPr>
                <a:t>m</a:t>
              </a:r>
              <a:r>
                <a:rPr kumimoji="0" lang="en-US" sz="1800" b="0" i="0" u="none" strike="noStrike" kern="1200" cap="none" spc="0" normalizeH="0" baseline="0" noProof="0" dirty="0">
                  <a:ln>
                    <a:noFill/>
                  </a:ln>
                  <a:solidFill>
                    <a:srgbClr val="FFFFFF"/>
                  </a:solidFill>
                  <a:effectLst/>
                  <a:uLnTx/>
                  <a:uFillTx/>
                  <a:latin typeface="Avenir Roman" panose="02000503020000020003" pitchFamily="2" charset="0"/>
                  <a:cs typeface="Arial"/>
                </a:rPr>
                <a:t>A           50</a:t>
              </a:r>
              <a:r>
                <a:rPr kumimoji="0" lang="en-US" sz="1800" b="0" i="0" u="none" strike="noStrike" kern="1200" cap="none" spc="0" normalizeH="0" baseline="0" noProof="0" dirty="0">
                  <a:ln>
                    <a:noFill/>
                  </a:ln>
                  <a:solidFill>
                    <a:srgbClr val="FFFFFF"/>
                  </a:solidFill>
                  <a:effectLst/>
                  <a:uLnTx/>
                  <a:uFillTx/>
                  <a:latin typeface="Symbol" pitchFamily="2" charset="2"/>
                  <a:cs typeface="Symbol" charset="2"/>
                </a:rPr>
                <a:t>m</a:t>
              </a:r>
              <a:r>
                <a:rPr kumimoji="0" lang="en-US" sz="1800" b="0" i="0" u="none" strike="noStrike" kern="1200" cap="none" spc="0" normalizeH="0" baseline="0" noProof="0" dirty="0">
                  <a:ln>
                    <a:noFill/>
                  </a:ln>
                  <a:solidFill>
                    <a:srgbClr val="FFFFFF"/>
                  </a:solidFill>
                  <a:effectLst/>
                  <a:uLnTx/>
                  <a:uFillTx/>
                  <a:latin typeface="Avenir Roman" panose="02000503020000020003" pitchFamily="2" charset="0"/>
                  <a:cs typeface="Arial"/>
                </a:rPr>
                <a:t>A          100</a:t>
              </a:r>
              <a:r>
                <a:rPr kumimoji="0" lang="en-US" sz="1800" b="0" i="0" u="none" strike="noStrike" kern="1200" cap="none" spc="0" normalizeH="0" baseline="0" noProof="0" dirty="0">
                  <a:ln>
                    <a:noFill/>
                  </a:ln>
                  <a:solidFill>
                    <a:srgbClr val="FFFFFF"/>
                  </a:solidFill>
                  <a:effectLst/>
                  <a:uLnTx/>
                  <a:uFillTx/>
                  <a:latin typeface="Symbol" pitchFamily="2" charset="2"/>
                  <a:cs typeface="Symbol" charset="2"/>
                </a:rPr>
                <a:t>m</a:t>
              </a:r>
              <a:r>
                <a:rPr kumimoji="0" lang="en-US" sz="1800" b="0" i="0" u="none" strike="noStrike" kern="1200" cap="none" spc="0" normalizeH="0" baseline="0" noProof="0" dirty="0">
                  <a:ln>
                    <a:noFill/>
                  </a:ln>
                  <a:solidFill>
                    <a:srgbClr val="FFFFFF"/>
                  </a:solidFill>
                  <a:effectLst/>
                  <a:uLnTx/>
                  <a:uFillTx/>
                  <a:latin typeface="Avenir Roman" panose="02000503020000020003" pitchFamily="2" charset="0"/>
                  <a:cs typeface="Arial"/>
                </a:rPr>
                <a:t>A               150</a:t>
              </a:r>
              <a:r>
                <a:rPr kumimoji="0" lang="en-US" sz="1800" b="0" i="0" u="none" strike="noStrike" kern="1200" cap="none" spc="0" normalizeH="0" baseline="0" noProof="0" dirty="0">
                  <a:ln>
                    <a:noFill/>
                  </a:ln>
                  <a:solidFill>
                    <a:srgbClr val="FFFFFF"/>
                  </a:solidFill>
                  <a:effectLst/>
                  <a:uLnTx/>
                  <a:uFillTx/>
                  <a:latin typeface="Symbol" pitchFamily="2" charset="2"/>
                  <a:cs typeface="Symbol" charset="2"/>
                </a:rPr>
                <a:t>m</a:t>
              </a:r>
              <a:r>
                <a:rPr kumimoji="0" lang="en-US" sz="1800" b="0" i="0" u="none" strike="noStrike" kern="1200" cap="none" spc="0" normalizeH="0" baseline="0" noProof="0" dirty="0">
                  <a:ln>
                    <a:noFill/>
                  </a:ln>
                  <a:solidFill>
                    <a:srgbClr val="FFFFFF"/>
                  </a:solidFill>
                  <a:effectLst/>
                  <a:uLnTx/>
                  <a:uFillTx/>
                  <a:latin typeface="Avenir Roman" panose="02000503020000020003" pitchFamily="2" charset="0"/>
                  <a:cs typeface="Arial"/>
                </a:rPr>
                <a:t>A        200</a:t>
              </a:r>
              <a:r>
                <a:rPr kumimoji="0" lang="en-US" sz="1800" b="0" i="0" u="none" strike="noStrike" kern="1200" cap="none" spc="0" normalizeH="0" baseline="0" noProof="0" dirty="0">
                  <a:ln>
                    <a:noFill/>
                  </a:ln>
                  <a:solidFill>
                    <a:srgbClr val="FFFFFF"/>
                  </a:solidFill>
                  <a:effectLst/>
                  <a:uLnTx/>
                  <a:uFillTx/>
                  <a:latin typeface="Symbol" pitchFamily="2" charset="2"/>
                  <a:cs typeface="Symbol" charset="2"/>
                </a:rPr>
                <a:t>m</a:t>
              </a:r>
              <a:r>
                <a:rPr kumimoji="0" lang="en-US" sz="1800" b="0" i="0" u="none" strike="noStrike" kern="1200" cap="none" spc="0" normalizeH="0" baseline="0" noProof="0" dirty="0">
                  <a:ln>
                    <a:noFill/>
                  </a:ln>
                  <a:solidFill>
                    <a:srgbClr val="FFFFFF"/>
                  </a:solidFill>
                  <a:effectLst/>
                  <a:uLnTx/>
                  <a:uFillTx/>
                  <a:latin typeface="Avenir Roman" panose="02000503020000020003" pitchFamily="2" charset="0"/>
                  <a:cs typeface="Arial"/>
                </a:rPr>
                <a:t>A</a:t>
              </a:r>
            </a:p>
          </p:txBody>
        </p:sp>
        <p:sp>
          <p:nvSpPr>
            <p:cNvPr id="43" name="Right Brace 42">
              <a:extLst>
                <a:ext uri="{FF2B5EF4-FFF2-40B4-BE49-F238E27FC236}">
                  <a16:creationId xmlns:a16="http://schemas.microsoft.com/office/drawing/2014/main" id="{2A9C80B5-6366-4347-9C91-2E9238025F63}"/>
                </a:ext>
              </a:extLst>
            </p:cNvPr>
            <p:cNvSpPr/>
            <p:nvPr/>
          </p:nvSpPr>
          <p:spPr>
            <a:xfrm rot="16200000">
              <a:off x="1846683" y="2914429"/>
              <a:ext cx="163582" cy="2317517"/>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venir Roman" panose="02000503020000020003" pitchFamily="2" charset="0"/>
                <a:cs typeface="Arial"/>
              </a:endParaRPr>
            </a:p>
          </p:txBody>
        </p:sp>
        <p:sp>
          <p:nvSpPr>
            <p:cNvPr id="44" name="Right Brace 43">
              <a:extLst>
                <a:ext uri="{FF2B5EF4-FFF2-40B4-BE49-F238E27FC236}">
                  <a16:creationId xmlns:a16="http://schemas.microsoft.com/office/drawing/2014/main" id="{3778775C-D5D4-BF4D-BDE7-B15AF6A6D492}"/>
                </a:ext>
              </a:extLst>
            </p:cNvPr>
            <p:cNvSpPr/>
            <p:nvPr/>
          </p:nvSpPr>
          <p:spPr>
            <a:xfrm rot="16200000">
              <a:off x="4466447" y="2862975"/>
              <a:ext cx="163581" cy="2420426"/>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venir Roman" panose="02000503020000020003" pitchFamily="2" charset="0"/>
                <a:cs typeface="Arial"/>
              </a:endParaRPr>
            </a:p>
          </p:txBody>
        </p:sp>
        <p:sp>
          <p:nvSpPr>
            <p:cNvPr id="45" name="Right Brace 44">
              <a:extLst>
                <a:ext uri="{FF2B5EF4-FFF2-40B4-BE49-F238E27FC236}">
                  <a16:creationId xmlns:a16="http://schemas.microsoft.com/office/drawing/2014/main" id="{0CD3632E-09FB-4C47-870C-CF2FAD30B8D2}"/>
                </a:ext>
              </a:extLst>
            </p:cNvPr>
            <p:cNvSpPr/>
            <p:nvPr/>
          </p:nvSpPr>
          <p:spPr>
            <a:xfrm rot="16200000">
              <a:off x="7358658" y="2768031"/>
              <a:ext cx="163582" cy="2610312"/>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venir Roman" panose="02000503020000020003" pitchFamily="2" charset="0"/>
                <a:cs typeface="Arial"/>
              </a:endParaRPr>
            </a:p>
          </p:txBody>
        </p:sp>
        <p:sp>
          <p:nvSpPr>
            <p:cNvPr id="46" name="TextBox 45">
              <a:extLst>
                <a:ext uri="{FF2B5EF4-FFF2-40B4-BE49-F238E27FC236}">
                  <a16:creationId xmlns:a16="http://schemas.microsoft.com/office/drawing/2014/main" id="{582D50B4-5095-E540-9E56-66551666D351}"/>
                </a:ext>
              </a:extLst>
            </p:cNvPr>
            <p:cNvSpPr txBox="1"/>
            <p:nvPr/>
          </p:nvSpPr>
          <p:spPr>
            <a:xfrm>
              <a:off x="775715" y="5264294"/>
              <a:ext cx="813556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cs typeface="Arial"/>
                </a:rPr>
                <a:t>    1995        1998             1999            2000                  2004         2012    2018</a:t>
              </a:r>
            </a:p>
          </p:txBody>
        </p:sp>
      </p:grpSp>
      <p:grpSp>
        <p:nvGrpSpPr>
          <p:cNvPr id="55" name="Group 54">
            <a:extLst>
              <a:ext uri="{FF2B5EF4-FFF2-40B4-BE49-F238E27FC236}">
                <a16:creationId xmlns:a16="http://schemas.microsoft.com/office/drawing/2014/main" id="{3A5D7A1A-9A9F-E14F-8A91-1CF6090FD95E}"/>
              </a:ext>
            </a:extLst>
          </p:cNvPr>
          <p:cNvGrpSpPr/>
          <p:nvPr/>
        </p:nvGrpSpPr>
        <p:grpSpPr>
          <a:xfrm>
            <a:off x="578118" y="92348"/>
            <a:ext cx="7790338" cy="523220"/>
            <a:chOff x="578118" y="92348"/>
            <a:chExt cx="7790338" cy="523220"/>
          </a:xfrm>
        </p:grpSpPr>
        <p:sp>
          <p:nvSpPr>
            <p:cNvPr id="39" name="Text Box 26">
              <a:extLst>
                <a:ext uri="{FF2B5EF4-FFF2-40B4-BE49-F238E27FC236}">
                  <a16:creationId xmlns:a16="http://schemas.microsoft.com/office/drawing/2014/main" id="{B388F0D7-3B22-4A43-855D-E10367B2459B}"/>
                </a:ext>
              </a:extLst>
            </p:cNvPr>
            <p:cNvSpPr txBox="1">
              <a:spLocks noChangeArrowheads="1"/>
            </p:cNvSpPr>
            <p:nvPr/>
          </p:nvSpPr>
          <p:spPr bwMode="auto">
            <a:xfrm>
              <a:off x="578118" y="92348"/>
              <a:ext cx="7790338"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rgbClr val="FF0000"/>
                  </a:solidFill>
                  <a:latin typeface="Comic Sans MS" pitchFamily="66" charset="0"/>
                </a:defRPr>
              </a:lvl1pPr>
              <a:lvl2pPr marL="742950" indent="-285750" eaLnBrk="0" hangingPunct="0">
                <a:defRPr sz="1400">
                  <a:solidFill>
                    <a:srgbClr val="FF0000"/>
                  </a:solidFill>
                  <a:latin typeface="Comic Sans MS" pitchFamily="66" charset="0"/>
                </a:defRPr>
              </a:lvl2pPr>
              <a:lvl3pPr marL="1143000" indent="-228600" eaLnBrk="0" hangingPunct="0">
                <a:defRPr sz="1400">
                  <a:solidFill>
                    <a:srgbClr val="FF0000"/>
                  </a:solidFill>
                  <a:latin typeface="Comic Sans MS" pitchFamily="66" charset="0"/>
                </a:defRPr>
              </a:lvl3pPr>
              <a:lvl4pPr marL="1600200" indent="-228600" eaLnBrk="0" hangingPunct="0">
                <a:defRPr sz="1400">
                  <a:solidFill>
                    <a:srgbClr val="FF0000"/>
                  </a:solidFill>
                  <a:latin typeface="Comic Sans MS" pitchFamily="66" charset="0"/>
                </a:defRPr>
              </a:lvl4pPr>
              <a:lvl5pPr marL="2057400" indent="-228600" eaLnBrk="0" hangingPunct="0">
                <a:defRPr sz="1400">
                  <a:solidFill>
                    <a:srgbClr val="FF0000"/>
                  </a:solidFill>
                  <a:latin typeface="Comic Sans MS" pitchFamily="66" charset="0"/>
                </a:defRPr>
              </a:lvl5pPr>
              <a:lvl6pPr marL="2514600" indent="-228600" eaLnBrk="0" fontAlgn="base" hangingPunct="0">
                <a:spcBef>
                  <a:spcPct val="0"/>
                </a:spcBef>
                <a:spcAft>
                  <a:spcPct val="0"/>
                </a:spcAft>
                <a:defRPr sz="1400">
                  <a:solidFill>
                    <a:srgbClr val="FF0000"/>
                  </a:solidFill>
                  <a:latin typeface="Comic Sans MS" pitchFamily="66" charset="0"/>
                </a:defRPr>
              </a:lvl6pPr>
              <a:lvl7pPr marL="2971800" indent="-228600" eaLnBrk="0" fontAlgn="base" hangingPunct="0">
                <a:spcBef>
                  <a:spcPct val="0"/>
                </a:spcBef>
                <a:spcAft>
                  <a:spcPct val="0"/>
                </a:spcAft>
                <a:defRPr sz="1400">
                  <a:solidFill>
                    <a:srgbClr val="FF0000"/>
                  </a:solidFill>
                  <a:latin typeface="Comic Sans MS" pitchFamily="66" charset="0"/>
                </a:defRPr>
              </a:lvl7pPr>
              <a:lvl8pPr marL="3429000" indent="-228600" eaLnBrk="0" fontAlgn="base" hangingPunct="0">
                <a:spcBef>
                  <a:spcPct val="0"/>
                </a:spcBef>
                <a:spcAft>
                  <a:spcPct val="0"/>
                </a:spcAft>
                <a:defRPr sz="1400">
                  <a:solidFill>
                    <a:srgbClr val="FF0000"/>
                  </a:solidFill>
                  <a:latin typeface="Comic Sans MS" pitchFamily="66" charset="0"/>
                </a:defRPr>
              </a:lvl8pPr>
              <a:lvl9pPr marL="3886200" indent="-228600" eaLnBrk="0" fontAlgn="base" hangingPunct="0">
                <a:spcBef>
                  <a:spcPct val="0"/>
                </a:spcBef>
                <a:spcAft>
                  <a:spcPct val="0"/>
                </a:spcAft>
                <a:defRPr sz="1400">
                  <a:solidFill>
                    <a:srgbClr val="FF0000"/>
                  </a:solidFill>
                  <a:latin typeface="Comic Sans MS" pitchFamily="66"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fr-FR" altLang="en-US" sz="2800" i="0" u="none" strike="noStrike" kern="1200" cap="none" spc="0" normalizeH="0" baseline="0" noProof="0" dirty="0" err="1">
                  <a:ln>
                    <a:noFill/>
                  </a:ln>
                  <a:solidFill>
                    <a:srgbClr val="000000"/>
                  </a:solidFill>
                  <a:effectLst/>
                  <a:uLnTx/>
                  <a:uFillTx/>
                  <a:latin typeface="Avenir Roman" panose="02000503020000020003" pitchFamily="2" charset="0"/>
                  <a:cs typeface="Arial"/>
                </a:rPr>
                <a:t>JLab’s</a:t>
              </a:r>
              <a:r>
                <a:rPr kumimoji="0" lang="fr-FR" altLang="en-US" sz="2800" i="0" u="none" strike="noStrike" kern="1200" cap="none" spc="0" normalizeH="0" baseline="0" noProof="0" dirty="0">
                  <a:ln>
                    <a:noFill/>
                  </a:ln>
                  <a:solidFill>
                    <a:srgbClr val="000000"/>
                  </a:solidFill>
                  <a:effectLst/>
                  <a:uLnTx/>
                  <a:uFillTx/>
                  <a:latin typeface="Avenir Roman" panose="02000503020000020003" pitchFamily="2" charset="0"/>
                  <a:cs typeface="Arial"/>
                </a:rPr>
                <a:t> e</a:t>
              </a:r>
              <a:r>
                <a:rPr kumimoji="0" lang="fr-FR" altLang="en-US" sz="2800" i="0" u="none" strike="noStrike" kern="1200" cap="none" spc="0" normalizeH="0" baseline="30000" noProof="0" dirty="0">
                  <a:ln>
                    <a:noFill/>
                  </a:ln>
                  <a:solidFill>
                    <a:srgbClr val="000000"/>
                  </a:solidFill>
                  <a:effectLst/>
                  <a:uLnTx/>
                  <a:uFillTx/>
                  <a:latin typeface="Avenir Roman" panose="02000503020000020003" pitchFamily="2" charset="0"/>
                  <a:cs typeface="Arial"/>
                </a:rPr>
                <a:t>-</a:t>
              </a:r>
              <a:r>
                <a:rPr kumimoji="0" lang="fr-FR" altLang="en-US" sz="2800" i="0" u="none" strike="noStrike" kern="1200" cap="none" spc="0" normalizeH="0" baseline="0" noProof="0" dirty="0">
                  <a:ln>
                    <a:noFill/>
                  </a:ln>
                  <a:solidFill>
                    <a:srgbClr val="000000"/>
                  </a:solidFill>
                  <a:effectLst/>
                  <a:uLnTx/>
                  <a:uFillTx/>
                  <a:latin typeface="Avenir Roman" panose="02000503020000020003" pitchFamily="2" charset="0"/>
                  <a:cs typeface="Arial"/>
                </a:rPr>
                <a:t> </a:t>
              </a:r>
              <a:r>
                <a:rPr kumimoji="0" lang="fr-FR" altLang="en-US" sz="2800" i="0" u="none" strike="noStrike" kern="1200" cap="none" spc="0" normalizeH="0" baseline="0" noProof="0" dirty="0" err="1">
                  <a:ln>
                    <a:noFill/>
                  </a:ln>
                  <a:solidFill>
                    <a:srgbClr val="000000"/>
                  </a:solidFill>
                  <a:effectLst/>
                  <a:uLnTx/>
                  <a:uFillTx/>
                  <a:latin typeface="Avenir Roman" panose="02000503020000020003" pitchFamily="2" charset="0"/>
                  <a:cs typeface="Arial"/>
                </a:rPr>
                <a:t>Beams</a:t>
              </a:r>
              <a:r>
                <a:rPr kumimoji="0" lang="fr-FR" altLang="en-US" sz="2800" i="0" u="none" strike="noStrike" kern="1200" cap="none" spc="0" normalizeH="0" baseline="0" noProof="0" dirty="0">
                  <a:ln>
                    <a:noFill/>
                  </a:ln>
                  <a:solidFill>
                    <a:srgbClr val="000000"/>
                  </a:solidFill>
                  <a:effectLst/>
                  <a:uLnTx/>
                  <a:uFillTx/>
                  <a:latin typeface="Avenir Roman" panose="02000503020000020003" pitchFamily="2" charset="0"/>
                  <a:cs typeface="Arial"/>
                </a:rPr>
                <a:t> </a:t>
              </a:r>
              <a:r>
                <a:rPr kumimoji="0" lang="fr-FR" altLang="en-US" sz="2800" i="0" u="none" strike="noStrike" kern="1200" cap="none" spc="0" normalizeH="0" baseline="0" noProof="0" dirty="0" err="1">
                  <a:ln>
                    <a:noFill/>
                  </a:ln>
                  <a:solidFill>
                    <a:srgbClr val="000000"/>
                  </a:solidFill>
                  <a:effectLst/>
                  <a:uLnTx/>
                  <a:uFillTx/>
                  <a:latin typeface="Avenir Roman" panose="02000503020000020003" pitchFamily="2" charset="0"/>
                  <a:cs typeface="Arial"/>
                </a:rPr>
                <a:t>Provide</a:t>
              </a:r>
              <a:r>
                <a:rPr kumimoji="0" lang="fr-FR" altLang="en-US" sz="2800" i="0" u="none" strike="noStrike" kern="1200" cap="none" spc="0" normalizeH="0" baseline="0" noProof="0" dirty="0">
                  <a:ln>
                    <a:noFill/>
                  </a:ln>
                  <a:solidFill>
                    <a:srgbClr val="000000"/>
                  </a:solidFill>
                  <a:effectLst/>
                  <a:uLnTx/>
                  <a:uFillTx/>
                  <a:latin typeface="Avenir Roman" panose="02000503020000020003" pitchFamily="2" charset="0"/>
                  <a:cs typeface="Arial"/>
                </a:rPr>
                <a:t> the Basis for e</a:t>
              </a:r>
              <a:r>
                <a:rPr kumimoji="0" lang="fr-FR" altLang="en-US" sz="2800" i="0" u="none" strike="noStrike" kern="1200" cap="none" spc="0" normalizeH="0" baseline="30000" noProof="0" dirty="0">
                  <a:ln>
                    <a:noFill/>
                  </a:ln>
                  <a:solidFill>
                    <a:srgbClr val="000000"/>
                  </a:solidFill>
                  <a:effectLst/>
                  <a:uLnTx/>
                  <a:uFillTx/>
                  <a:latin typeface="Avenir Roman" panose="02000503020000020003" pitchFamily="2" charset="0"/>
                  <a:cs typeface="Arial"/>
                </a:rPr>
                <a:t>+  </a:t>
              </a:r>
              <a:r>
                <a:rPr kumimoji="0" lang="fr-FR" altLang="en-US" sz="2800" i="0" u="none" strike="noStrike" kern="1200" cap="none" spc="0" normalizeH="0" baseline="0" noProof="0" dirty="0" err="1">
                  <a:ln>
                    <a:noFill/>
                  </a:ln>
                  <a:solidFill>
                    <a:srgbClr val="000000"/>
                  </a:solidFill>
                  <a:effectLst/>
                  <a:uLnTx/>
                  <a:uFillTx/>
                  <a:latin typeface="Avenir Roman" panose="02000503020000020003" pitchFamily="2" charset="0"/>
                  <a:cs typeface="Arial"/>
                </a:rPr>
                <a:t>Beams</a:t>
              </a:r>
              <a:endParaRPr kumimoji="0" lang="fr-FR" altLang="en-US" sz="2800" i="0" u="none" strike="noStrike" kern="1200" cap="none" spc="0" normalizeH="0" baseline="0" noProof="0" dirty="0">
                <a:ln>
                  <a:noFill/>
                </a:ln>
                <a:solidFill>
                  <a:srgbClr val="000000"/>
                </a:solidFill>
                <a:effectLst/>
                <a:uLnTx/>
                <a:uFillTx/>
                <a:latin typeface="Avenir Roman" panose="02000503020000020003" pitchFamily="2" charset="0"/>
                <a:cs typeface="Arial"/>
              </a:endParaRPr>
            </a:p>
          </p:txBody>
        </p:sp>
        <p:sp>
          <p:nvSpPr>
            <p:cNvPr id="48" name="Line 54">
              <a:extLst>
                <a:ext uri="{FF2B5EF4-FFF2-40B4-BE49-F238E27FC236}">
                  <a16:creationId xmlns:a16="http://schemas.microsoft.com/office/drawing/2014/main" id="{19952EE9-DD64-F840-B6BD-3399276DD37E}"/>
                </a:ext>
              </a:extLst>
            </p:cNvPr>
            <p:cNvSpPr>
              <a:spLocks noChangeShapeType="1"/>
            </p:cNvSpPr>
            <p:nvPr/>
          </p:nvSpPr>
          <p:spPr bwMode="auto">
            <a:xfrm flipV="1">
              <a:off x="6636430" y="209195"/>
              <a:ext cx="233600" cy="0"/>
            </a:xfrm>
            <a:prstGeom prst="line">
              <a:avLst/>
            </a:prstGeom>
            <a:noFill/>
            <a:ln w="22225">
              <a:solidFill>
                <a:schemeClr val="tx1"/>
              </a:solidFill>
              <a:round/>
              <a:headEnd/>
              <a:tailEnd type="stealth"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Avenir Roman" panose="02000503020000020003" pitchFamily="2" charset="0"/>
                <a:ea typeface="ＭＳ Ｐゴシック"/>
              </a:endParaRPr>
            </a:p>
          </p:txBody>
        </p:sp>
        <p:sp>
          <p:nvSpPr>
            <p:cNvPr id="53" name="Line 54">
              <a:extLst>
                <a:ext uri="{FF2B5EF4-FFF2-40B4-BE49-F238E27FC236}">
                  <a16:creationId xmlns:a16="http://schemas.microsoft.com/office/drawing/2014/main" id="{087FDB10-7767-DB43-B256-79CB82DCBE7C}"/>
                </a:ext>
              </a:extLst>
            </p:cNvPr>
            <p:cNvSpPr>
              <a:spLocks noChangeShapeType="1"/>
            </p:cNvSpPr>
            <p:nvPr/>
          </p:nvSpPr>
          <p:spPr bwMode="auto">
            <a:xfrm flipV="1">
              <a:off x="1747600" y="221873"/>
              <a:ext cx="233600" cy="0"/>
            </a:xfrm>
            <a:prstGeom prst="line">
              <a:avLst/>
            </a:prstGeom>
            <a:noFill/>
            <a:ln w="22225">
              <a:solidFill>
                <a:schemeClr val="tx1"/>
              </a:solidFill>
              <a:round/>
              <a:headEnd/>
              <a:tailEnd type="stealth"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Avenir Roman" panose="02000503020000020003" pitchFamily="2" charset="0"/>
                <a:ea typeface="ＭＳ Ｐゴシック"/>
              </a:endParaRPr>
            </a:p>
          </p:txBody>
        </p:sp>
      </p:grpSp>
    </p:spTree>
    <p:extLst>
      <p:ext uri="{BB962C8B-B14F-4D97-AF65-F5344CB8AC3E}">
        <p14:creationId xmlns:p14="http://schemas.microsoft.com/office/powerpoint/2010/main" val="3807956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dissolve">
                                      <p:cBhvr>
                                        <p:cTn id="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03-31 at 6.08.09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515100" y="872385"/>
            <a:ext cx="4215954" cy="707982"/>
          </a:xfrm>
          <a:prstGeom prst="rect">
            <a:avLst/>
          </a:prstGeom>
        </p:spPr>
      </p:pic>
      <p:sp>
        <p:nvSpPr>
          <p:cNvPr id="4" name="Rectangle 3"/>
          <p:cNvSpPr/>
          <p:nvPr/>
        </p:nvSpPr>
        <p:spPr>
          <a:xfrm>
            <a:off x="1577483" y="6132135"/>
            <a:ext cx="6448024" cy="276999"/>
          </a:xfrm>
          <a:prstGeom prst="rect">
            <a:avLst/>
          </a:prstGeom>
          <a:solidFill>
            <a:schemeClr val="bg1"/>
          </a:solidFill>
          <a:ln>
            <a:noFill/>
          </a:ln>
        </p:spPr>
        <p:txBody>
          <a:bodyPr wrap="none">
            <a:spAutoFit/>
          </a:bodyPr>
          <a:lstStyle/>
          <a:p>
            <a:pPr>
              <a:defRPr/>
            </a:pPr>
            <a:r>
              <a:rPr lang="en-US" sz="1200" b="1" dirty="0">
                <a:solidFill>
                  <a:srgbClr val="000000"/>
                </a:solidFill>
                <a:latin typeface="Avenir Roman" panose="02000503020000020003" pitchFamily="2" charset="0"/>
                <a:cs typeface="Arial"/>
              </a:rPr>
              <a:t>E.A. </a:t>
            </a:r>
            <a:r>
              <a:rPr lang="en-US" sz="1200" b="1" dirty="0" err="1">
                <a:solidFill>
                  <a:srgbClr val="000000"/>
                </a:solidFill>
                <a:latin typeface="Avenir Roman" panose="02000503020000020003" pitchFamily="2" charset="0"/>
                <a:cs typeface="Arial"/>
              </a:rPr>
              <a:t>Kuraev</a:t>
            </a:r>
            <a:r>
              <a:rPr lang="en-US" sz="1200" b="1" dirty="0">
                <a:solidFill>
                  <a:srgbClr val="000000"/>
                </a:solidFill>
                <a:latin typeface="Avenir Roman" panose="02000503020000020003" pitchFamily="2" charset="0"/>
                <a:cs typeface="Arial"/>
              </a:rPr>
              <a:t>, Y.M. </a:t>
            </a:r>
            <a:r>
              <a:rPr lang="en-US" sz="1200" b="1" dirty="0" err="1">
                <a:solidFill>
                  <a:srgbClr val="000000"/>
                </a:solidFill>
                <a:latin typeface="Avenir Roman" panose="02000503020000020003" pitchFamily="2" charset="0"/>
                <a:cs typeface="Arial"/>
              </a:rPr>
              <a:t>Bystritskiy</a:t>
            </a:r>
            <a:r>
              <a:rPr lang="en-US" sz="1200" b="1" dirty="0">
                <a:solidFill>
                  <a:srgbClr val="000000"/>
                </a:solidFill>
                <a:latin typeface="Avenir Roman" panose="02000503020000020003" pitchFamily="2" charset="0"/>
                <a:cs typeface="Arial"/>
              </a:rPr>
              <a:t>, M. </a:t>
            </a:r>
            <a:r>
              <a:rPr lang="en-US" sz="1200" b="1" dirty="0" err="1">
                <a:solidFill>
                  <a:srgbClr val="000000"/>
                </a:solidFill>
                <a:latin typeface="Avenir Roman" panose="02000503020000020003" pitchFamily="2" charset="0"/>
                <a:cs typeface="Arial"/>
              </a:rPr>
              <a:t>Shatnev</a:t>
            </a:r>
            <a:r>
              <a:rPr lang="en-US" sz="1200" b="1" dirty="0">
                <a:solidFill>
                  <a:srgbClr val="000000"/>
                </a:solidFill>
                <a:latin typeface="Avenir Roman" panose="02000503020000020003" pitchFamily="2" charset="0"/>
                <a:cs typeface="Arial"/>
              </a:rPr>
              <a:t>, </a:t>
            </a:r>
            <a:r>
              <a:rPr lang="en-US" sz="1200" b="1" dirty="0" err="1">
                <a:solidFill>
                  <a:srgbClr val="000000"/>
                </a:solidFill>
                <a:latin typeface="Avenir Roman" panose="02000503020000020003" pitchFamily="2" charset="0"/>
                <a:cs typeface="Arial"/>
              </a:rPr>
              <a:t>E.Tomasi-Gustafsson</a:t>
            </a:r>
            <a:r>
              <a:rPr lang="en-US" sz="1200" b="1" dirty="0">
                <a:solidFill>
                  <a:srgbClr val="000000"/>
                </a:solidFill>
                <a:latin typeface="Avenir Roman" panose="02000503020000020003" pitchFamily="2" charset="0"/>
                <a:cs typeface="Arial"/>
              </a:rPr>
              <a:t>, PRC 81 (2010) 055208</a:t>
            </a:r>
            <a:endParaRPr lang="en-US" sz="2800" b="1" dirty="0">
              <a:solidFill>
                <a:srgbClr val="000000"/>
              </a:solidFill>
              <a:latin typeface="Avenir Roman" panose="02000503020000020003" pitchFamily="2" charset="0"/>
              <a:cs typeface="Arial"/>
            </a:endParaRPr>
          </a:p>
        </p:txBody>
      </p:sp>
      <p:sp>
        <p:nvSpPr>
          <p:cNvPr id="5" name="Text Box 33"/>
          <p:cNvSpPr txBox="1">
            <a:spLocks noChangeArrowheads="1"/>
          </p:cNvSpPr>
          <p:nvPr/>
        </p:nvSpPr>
        <p:spPr bwMode="auto">
          <a:xfrm>
            <a:off x="1577483" y="1545996"/>
            <a:ext cx="6111224"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1400">
                <a:solidFill>
                  <a:srgbClr val="FF0000"/>
                </a:solidFill>
                <a:latin typeface="Comic Sans MS" pitchFamily="66" charset="0"/>
              </a:defRPr>
            </a:lvl1pPr>
            <a:lvl2pPr marL="742950" indent="-285750" eaLnBrk="0" hangingPunct="0">
              <a:defRPr sz="1400">
                <a:solidFill>
                  <a:srgbClr val="FF0000"/>
                </a:solidFill>
                <a:latin typeface="Comic Sans MS" pitchFamily="66" charset="0"/>
              </a:defRPr>
            </a:lvl2pPr>
            <a:lvl3pPr marL="1143000" indent="-228600" eaLnBrk="0" hangingPunct="0">
              <a:defRPr sz="1400">
                <a:solidFill>
                  <a:srgbClr val="FF0000"/>
                </a:solidFill>
                <a:latin typeface="Comic Sans MS" pitchFamily="66" charset="0"/>
              </a:defRPr>
            </a:lvl3pPr>
            <a:lvl4pPr marL="1600200" indent="-228600" eaLnBrk="0" hangingPunct="0">
              <a:defRPr sz="1400">
                <a:solidFill>
                  <a:srgbClr val="FF0000"/>
                </a:solidFill>
                <a:latin typeface="Comic Sans MS" pitchFamily="66" charset="0"/>
              </a:defRPr>
            </a:lvl4pPr>
            <a:lvl5pPr marL="2057400" indent="-228600" eaLnBrk="0" hangingPunct="0">
              <a:defRPr sz="1400">
                <a:solidFill>
                  <a:srgbClr val="FF0000"/>
                </a:solidFill>
                <a:latin typeface="Comic Sans MS" pitchFamily="66" charset="0"/>
              </a:defRPr>
            </a:lvl5pPr>
            <a:lvl6pPr marL="2514600" indent="-228600" eaLnBrk="0" fontAlgn="base" hangingPunct="0">
              <a:spcBef>
                <a:spcPct val="0"/>
              </a:spcBef>
              <a:spcAft>
                <a:spcPct val="0"/>
              </a:spcAft>
              <a:defRPr sz="1400">
                <a:solidFill>
                  <a:srgbClr val="FF0000"/>
                </a:solidFill>
                <a:latin typeface="Comic Sans MS" pitchFamily="66" charset="0"/>
              </a:defRPr>
            </a:lvl6pPr>
            <a:lvl7pPr marL="2971800" indent="-228600" eaLnBrk="0" fontAlgn="base" hangingPunct="0">
              <a:spcBef>
                <a:spcPct val="0"/>
              </a:spcBef>
              <a:spcAft>
                <a:spcPct val="0"/>
              </a:spcAft>
              <a:defRPr sz="1400">
                <a:solidFill>
                  <a:srgbClr val="FF0000"/>
                </a:solidFill>
                <a:latin typeface="Comic Sans MS" pitchFamily="66" charset="0"/>
              </a:defRPr>
            </a:lvl7pPr>
            <a:lvl8pPr marL="3429000" indent="-228600" eaLnBrk="0" fontAlgn="base" hangingPunct="0">
              <a:spcBef>
                <a:spcPct val="0"/>
              </a:spcBef>
              <a:spcAft>
                <a:spcPct val="0"/>
              </a:spcAft>
              <a:defRPr sz="1400">
                <a:solidFill>
                  <a:srgbClr val="FF0000"/>
                </a:solidFill>
                <a:latin typeface="Comic Sans MS" pitchFamily="66" charset="0"/>
              </a:defRPr>
            </a:lvl8pPr>
            <a:lvl9pPr marL="3886200" indent="-228600" eaLnBrk="0" fontAlgn="base" hangingPunct="0">
              <a:spcBef>
                <a:spcPct val="0"/>
              </a:spcBef>
              <a:spcAft>
                <a:spcPct val="0"/>
              </a:spcAft>
              <a:defRPr sz="1400">
                <a:solidFill>
                  <a:srgbClr val="FF0000"/>
                </a:solidFill>
                <a:latin typeface="Comic Sans MS" pitchFamily="66" charset="0"/>
              </a:defRPr>
            </a:lvl9pPr>
          </a:lstStyle>
          <a:p>
            <a:pPr eaLnBrk="1" hangingPunct="1"/>
            <a:r>
              <a:rPr lang="en-US" altLang="en-US" sz="1100" b="1" dirty="0">
                <a:solidFill>
                  <a:schemeClr val="tx1"/>
                </a:solidFill>
                <a:latin typeface="Avenir Roman" panose="02000503020000020003" pitchFamily="2" charset="0"/>
                <a:cs typeface="Arial"/>
              </a:rPr>
              <a:t>E.G. </a:t>
            </a:r>
            <a:r>
              <a:rPr lang="en-US" altLang="en-US" sz="1100" b="1" dirty="0" err="1">
                <a:solidFill>
                  <a:schemeClr val="tx1"/>
                </a:solidFill>
                <a:latin typeface="Avenir Roman" panose="02000503020000020003" pitchFamily="2" charset="0"/>
                <a:cs typeface="Arial"/>
              </a:rPr>
              <a:t>Bessonov</a:t>
            </a:r>
            <a:r>
              <a:rPr lang="en-US" altLang="en-US" sz="1100" b="1" dirty="0">
                <a:solidFill>
                  <a:schemeClr val="tx1"/>
                </a:solidFill>
                <a:latin typeface="Avenir Roman" panose="02000503020000020003" pitchFamily="2" charset="0"/>
                <a:cs typeface="Arial"/>
              </a:rPr>
              <a:t>, A.A. </a:t>
            </a:r>
            <a:r>
              <a:rPr lang="en-US" altLang="en-US" sz="1100" b="1" dirty="0" err="1">
                <a:solidFill>
                  <a:schemeClr val="tx1"/>
                </a:solidFill>
                <a:latin typeface="Avenir Roman" panose="02000503020000020003" pitchFamily="2" charset="0"/>
                <a:cs typeface="Arial"/>
              </a:rPr>
              <a:t>Mikhailichenko</a:t>
            </a:r>
            <a:r>
              <a:rPr lang="en-US" altLang="en-US" sz="1100" b="1" dirty="0">
                <a:solidFill>
                  <a:schemeClr val="tx1"/>
                </a:solidFill>
                <a:latin typeface="Avenir Roman" panose="02000503020000020003" pitchFamily="2" charset="0"/>
                <a:cs typeface="Arial"/>
              </a:rPr>
              <a:t>, EPAC (1996)       A.P. </a:t>
            </a:r>
            <a:r>
              <a:rPr lang="en-US" altLang="en-US" sz="1100" b="1" dirty="0" err="1">
                <a:solidFill>
                  <a:schemeClr val="tx1"/>
                </a:solidFill>
                <a:latin typeface="Avenir Roman" panose="02000503020000020003" pitchFamily="2" charset="0"/>
                <a:cs typeface="Arial"/>
              </a:rPr>
              <a:t>Potylitsin</a:t>
            </a:r>
            <a:r>
              <a:rPr lang="en-US" altLang="en-US" sz="1100" b="1" dirty="0">
                <a:solidFill>
                  <a:schemeClr val="tx1"/>
                </a:solidFill>
                <a:latin typeface="Avenir Roman" panose="02000503020000020003" pitchFamily="2" charset="0"/>
                <a:cs typeface="Arial"/>
              </a:rPr>
              <a:t>, NIM A398 (1997) 395</a:t>
            </a:r>
          </a:p>
        </p:txBody>
      </p:sp>
      <p:sp>
        <p:nvSpPr>
          <p:cNvPr id="7" name="Text Box 26"/>
          <p:cNvSpPr txBox="1">
            <a:spLocks noChangeArrowheads="1"/>
          </p:cNvSpPr>
          <p:nvPr/>
        </p:nvSpPr>
        <p:spPr bwMode="auto">
          <a:xfrm>
            <a:off x="643262" y="93525"/>
            <a:ext cx="7939674"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400">
                <a:solidFill>
                  <a:srgbClr val="FF0000"/>
                </a:solidFill>
                <a:latin typeface="Comic Sans MS" pitchFamily="66" charset="0"/>
              </a:defRPr>
            </a:lvl1pPr>
            <a:lvl2pPr marL="742950" indent="-285750" eaLnBrk="0" hangingPunct="0">
              <a:defRPr sz="1400">
                <a:solidFill>
                  <a:srgbClr val="FF0000"/>
                </a:solidFill>
                <a:latin typeface="Comic Sans MS" pitchFamily="66" charset="0"/>
              </a:defRPr>
            </a:lvl2pPr>
            <a:lvl3pPr marL="1143000" indent="-228600" eaLnBrk="0" hangingPunct="0">
              <a:defRPr sz="1400">
                <a:solidFill>
                  <a:srgbClr val="FF0000"/>
                </a:solidFill>
                <a:latin typeface="Comic Sans MS" pitchFamily="66" charset="0"/>
              </a:defRPr>
            </a:lvl3pPr>
            <a:lvl4pPr marL="1600200" indent="-228600" eaLnBrk="0" hangingPunct="0">
              <a:defRPr sz="1400">
                <a:solidFill>
                  <a:srgbClr val="FF0000"/>
                </a:solidFill>
                <a:latin typeface="Comic Sans MS" pitchFamily="66" charset="0"/>
              </a:defRPr>
            </a:lvl4pPr>
            <a:lvl5pPr marL="2057400" indent="-228600" eaLnBrk="0" hangingPunct="0">
              <a:defRPr sz="1400">
                <a:solidFill>
                  <a:srgbClr val="FF0000"/>
                </a:solidFill>
                <a:latin typeface="Comic Sans MS" pitchFamily="66" charset="0"/>
              </a:defRPr>
            </a:lvl5pPr>
            <a:lvl6pPr marL="2514600" indent="-228600" eaLnBrk="0" fontAlgn="base" hangingPunct="0">
              <a:spcBef>
                <a:spcPct val="0"/>
              </a:spcBef>
              <a:spcAft>
                <a:spcPct val="0"/>
              </a:spcAft>
              <a:defRPr sz="1400">
                <a:solidFill>
                  <a:srgbClr val="FF0000"/>
                </a:solidFill>
                <a:latin typeface="Comic Sans MS" pitchFamily="66" charset="0"/>
              </a:defRPr>
            </a:lvl6pPr>
            <a:lvl7pPr marL="2971800" indent="-228600" eaLnBrk="0" fontAlgn="base" hangingPunct="0">
              <a:spcBef>
                <a:spcPct val="0"/>
              </a:spcBef>
              <a:spcAft>
                <a:spcPct val="0"/>
              </a:spcAft>
              <a:defRPr sz="1400">
                <a:solidFill>
                  <a:srgbClr val="FF0000"/>
                </a:solidFill>
                <a:latin typeface="Comic Sans MS" pitchFamily="66" charset="0"/>
              </a:defRPr>
            </a:lvl7pPr>
            <a:lvl8pPr marL="3429000" indent="-228600" eaLnBrk="0" fontAlgn="base" hangingPunct="0">
              <a:spcBef>
                <a:spcPct val="0"/>
              </a:spcBef>
              <a:spcAft>
                <a:spcPct val="0"/>
              </a:spcAft>
              <a:defRPr sz="1400">
                <a:solidFill>
                  <a:srgbClr val="FF0000"/>
                </a:solidFill>
                <a:latin typeface="Comic Sans MS" pitchFamily="66" charset="0"/>
              </a:defRPr>
            </a:lvl8pPr>
            <a:lvl9pPr marL="3886200" indent="-228600" eaLnBrk="0" fontAlgn="base" hangingPunct="0">
              <a:spcBef>
                <a:spcPct val="0"/>
              </a:spcBef>
              <a:spcAft>
                <a:spcPct val="0"/>
              </a:spcAft>
              <a:defRPr sz="1400">
                <a:solidFill>
                  <a:srgbClr val="FF0000"/>
                </a:solidFill>
                <a:latin typeface="Comic Sans MS" pitchFamily="66" charset="0"/>
              </a:defRPr>
            </a:lvl9pPr>
          </a:lstStyle>
          <a:p>
            <a:r>
              <a:rPr lang="fr-FR" altLang="en-US" sz="3200" dirty="0" err="1">
                <a:solidFill>
                  <a:srgbClr val="000000"/>
                </a:solidFill>
                <a:latin typeface="Avenir Roman" panose="02000503020000020003" pitchFamily="2" charset="0"/>
                <a:cs typeface="Arial"/>
              </a:rPr>
              <a:t>Polarized</a:t>
            </a:r>
            <a:r>
              <a:rPr lang="fr-FR" altLang="en-US" sz="3200" dirty="0">
                <a:solidFill>
                  <a:srgbClr val="000000"/>
                </a:solidFill>
                <a:latin typeface="Avenir Roman" panose="02000503020000020003" pitchFamily="2" charset="0"/>
                <a:cs typeface="Arial"/>
              </a:rPr>
              <a:t> Electrons for </a:t>
            </a:r>
            <a:r>
              <a:rPr lang="fr-FR" altLang="en-US" sz="3200" dirty="0" err="1">
                <a:solidFill>
                  <a:srgbClr val="000000"/>
                </a:solidFill>
                <a:latin typeface="Avenir Roman" panose="02000503020000020003" pitchFamily="2" charset="0"/>
                <a:cs typeface="Arial"/>
              </a:rPr>
              <a:t>Polarized</a:t>
            </a:r>
            <a:r>
              <a:rPr lang="fr-FR" altLang="en-US" sz="3200" dirty="0">
                <a:solidFill>
                  <a:srgbClr val="000000"/>
                </a:solidFill>
                <a:latin typeface="Avenir Roman" panose="02000503020000020003" pitchFamily="2" charset="0"/>
                <a:cs typeface="Arial"/>
              </a:rPr>
              <a:t> Positrons</a:t>
            </a:r>
          </a:p>
        </p:txBody>
      </p:sp>
      <p:grpSp>
        <p:nvGrpSpPr>
          <p:cNvPr id="8" name="Group 7"/>
          <p:cNvGrpSpPr/>
          <p:nvPr/>
        </p:nvGrpSpPr>
        <p:grpSpPr>
          <a:xfrm>
            <a:off x="525486" y="1862770"/>
            <a:ext cx="3787877" cy="4263947"/>
            <a:chOff x="67154" y="1631021"/>
            <a:chExt cx="4504846" cy="4904203"/>
          </a:xfrm>
        </p:grpSpPr>
        <p:pic>
          <p:nvPicPr>
            <p:cNvPr id="9" name="Picture 36" descr="fig20-lef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54" y="1855046"/>
              <a:ext cx="4504846" cy="4504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23"/>
            <p:cNvSpPr txBox="1">
              <a:spLocks noChangeArrowheads="1"/>
            </p:cNvSpPr>
            <p:nvPr/>
          </p:nvSpPr>
          <p:spPr bwMode="auto">
            <a:xfrm>
              <a:off x="713749" y="1631021"/>
              <a:ext cx="3427545" cy="424789"/>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400">
                  <a:solidFill>
                    <a:srgbClr val="FF0000"/>
                  </a:solidFill>
                  <a:latin typeface="Comic Sans MS" pitchFamily="66" charset="0"/>
                </a:defRPr>
              </a:lvl1pPr>
              <a:lvl2pPr marL="742950" indent="-285750" eaLnBrk="0" hangingPunct="0">
                <a:defRPr sz="1400">
                  <a:solidFill>
                    <a:srgbClr val="FF0000"/>
                  </a:solidFill>
                  <a:latin typeface="Comic Sans MS" pitchFamily="66" charset="0"/>
                </a:defRPr>
              </a:lvl2pPr>
              <a:lvl3pPr marL="1143000" indent="-228600" eaLnBrk="0" hangingPunct="0">
                <a:defRPr sz="1400">
                  <a:solidFill>
                    <a:srgbClr val="FF0000"/>
                  </a:solidFill>
                  <a:latin typeface="Comic Sans MS" pitchFamily="66" charset="0"/>
                </a:defRPr>
              </a:lvl3pPr>
              <a:lvl4pPr marL="1600200" indent="-228600" eaLnBrk="0" hangingPunct="0">
                <a:defRPr sz="1400">
                  <a:solidFill>
                    <a:srgbClr val="FF0000"/>
                  </a:solidFill>
                  <a:latin typeface="Comic Sans MS" pitchFamily="66" charset="0"/>
                </a:defRPr>
              </a:lvl4pPr>
              <a:lvl5pPr marL="2057400" indent="-228600" eaLnBrk="0" hangingPunct="0">
                <a:defRPr sz="1400">
                  <a:solidFill>
                    <a:srgbClr val="FF0000"/>
                  </a:solidFill>
                  <a:latin typeface="Comic Sans MS" pitchFamily="66" charset="0"/>
                </a:defRPr>
              </a:lvl5pPr>
              <a:lvl6pPr marL="2514600" indent="-228600" eaLnBrk="0" fontAlgn="base" hangingPunct="0">
                <a:spcBef>
                  <a:spcPct val="0"/>
                </a:spcBef>
                <a:spcAft>
                  <a:spcPct val="0"/>
                </a:spcAft>
                <a:defRPr sz="1400">
                  <a:solidFill>
                    <a:srgbClr val="FF0000"/>
                  </a:solidFill>
                  <a:latin typeface="Comic Sans MS" pitchFamily="66" charset="0"/>
                </a:defRPr>
              </a:lvl6pPr>
              <a:lvl7pPr marL="2971800" indent="-228600" eaLnBrk="0" fontAlgn="base" hangingPunct="0">
                <a:spcBef>
                  <a:spcPct val="0"/>
                </a:spcBef>
                <a:spcAft>
                  <a:spcPct val="0"/>
                </a:spcAft>
                <a:defRPr sz="1400">
                  <a:solidFill>
                    <a:srgbClr val="FF0000"/>
                  </a:solidFill>
                  <a:latin typeface="Comic Sans MS" pitchFamily="66" charset="0"/>
                </a:defRPr>
              </a:lvl7pPr>
              <a:lvl8pPr marL="3429000" indent="-228600" eaLnBrk="0" fontAlgn="base" hangingPunct="0">
                <a:spcBef>
                  <a:spcPct val="0"/>
                </a:spcBef>
                <a:spcAft>
                  <a:spcPct val="0"/>
                </a:spcAft>
                <a:defRPr sz="1400">
                  <a:solidFill>
                    <a:srgbClr val="FF0000"/>
                  </a:solidFill>
                  <a:latin typeface="Comic Sans MS" pitchFamily="66" charset="0"/>
                </a:defRPr>
              </a:lvl8pPr>
              <a:lvl9pPr marL="3886200" indent="-228600" eaLnBrk="0" fontAlgn="base" hangingPunct="0">
                <a:spcBef>
                  <a:spcPct val="0"/>
                </a:spcBef>
                <a:spcAft>
                  <a:spcPct val="0"/>
                </a:spcAft>
                <a:defRPr sz="1400">
                  <a:solidFill>
                    <a:srgbClr val="FF0000"/>
                  </a:solidFill>
                  <a:latin typeface="Comic Sans MS" pitchFamily="66" charset="0"/>
                </a:defRPr>
              </a:lvl9pPr>
            </a:lstStyle>
            <a:p>
              <a:pPr eaLnBrk="1" hangingPunct="1"/>
              <a:r>
                <a:rPr lang="en-US" altLang="en-US" sz="1800" i="1" dirty="0">
                  <a:solidFill>
                    <a:srgbClr val="000000"/>
                  </a:solidFill>
                  <a:latin typeface="Avenir Roman" panose="02000503020000020003" pitchFamily="2" charset="0"/>
                  <a:cs typeface="Arial"/>
                </a:rPr>
                <a:t>Polarized Bremsstrahlung</a:t>
              </a:r>
            </a:p>
          </p:txBody>
        </p:sp>
        <p:sp>
          <p:nvSpPr>
            <p:cNvPr id="11" name="TextBox 10"/>
            <p:cNvSpPr txBox="1"/>
            <p:nvPr/>
          </p:nvSpPr>
          <p:spPr>
            <a:xfrm rot="16200000">
              <a:off x="-567984" y="4012097"/>
              <a:ext cx="1781902" cy="439239"/>
            </a:xfrm>
            <a:prstGeom prst="rect">
              <a:avLst/>
            </a:prstGeom>
            <a:solidFill>
              <a:schemeClr val="bg1"/>
            </a:solidFill>
          </p:spPr>
          <p:txBody>
            <a:bodyPr wrap="none" rtlCol="0">
              <a:spAutoFit/>
            </a:bodyPr>
            <a:lstStyle/>
            <a:p>
              <a:r>
                <a:rPr lang="en-US" dirty="0" err="1">
                  <a:latin typeface="Avenir Roman" panose="02000503020000020003" pitchFamily="2" charset="0"/>
                  <a:cs typeface="Arial"/>
                </a:rPr>
                <a:t>P</a:t>
              </a:r>
              <a:r>
                <a:rPr lang="en-US" baseline="-25000" dirty="0" err="1">
                  <a:latin typeface="Avenir Roman" panose="02000503020000020003" pitchFamily="2" charset="0"/>
                  <a:cs typeface="Arial"/>
                </a:rPr>
                <a:t>circ</a:t>
              </a:r>
              <a:r>
                <a:rPr lang="en-US" dirty="0">
                  <a:latin typeface="Avenir Roman" panose="02000503020000020003" pitchFamily="2" charset="0"/>
                  <a:cs typeface="Arial"/>
                </a:rPr>
                <a:t>(</a:t>
              </a:r>
              <a:r>
                <a:rPr lang="en-US" dirty="0">
                  <a:latin typeface="Symbol" pitchFamily="2" charset="2"/>
                  <a:cs typeface="Symbol" charset="2"/>
                </a:rPr>
                <a:t>g</a:t>
              </a:r>
              <a:r>
                <a:rPr lang="en-US" dirty="0">
                  <a:latin typeface="Avenir Roman" panose="02000503020000020003" pitchFamily="2" charset="0"/>
                  <a:cs typeface="Arial"/>
                </a:rPr>
                <a:t>) / </a:t>
              </a:r>
              <a:r>
                <a:rPr lang="en-US" dirty="0" err="1">
                  <a:latin typeface="Avenir Roman" panose="02000503020000020003" pitchFamily="2" charset="0"/>
                  <a:cs typeface="Arial"/>
                </a:rPr>
                <a:t>P</a:t>
              </a:r>
              <a:r>
                <a:rPr lang="en-US" baseline="-25000" dirty="0" err="1">
                  <a:latin typeface="Avenir Roman" panose="02000503020000020003" pitchFamily="2" charset="0"/>
                  <a:cs typeface="Arial"/>
                </a:rPr>
                <a:t>z</a:t>
              </a:r>
              <a:r>
                <a:rPr lang="en-US" baseline="-25000" dirty="0">
                  <a:latin typeface="Avenir Roman" panose="02000503020000020003" pitchFamily="2" charset="0"/>
                  <a:cs typeface="Arial"/>
                </a:rPr>
                <a:t> </a:t>
              </a:r>
              <a:r>
                <a:rPr lang="en-US" dirty="0">
                  <a:latin typeface="Avenir Roman" panose="02000503020000020003" pitchFamily="2" charset="0"/>
                  <a:cs typeface="Arial"/>
                </a:rPr>
                <a:t>(e</a:t>
              </a:r>
              <a:r>
                <a:rPr lang="en-US" baseline="30000" dirty="0">
                  <a:latin typeface="Avenir Roman" panose="02000503020000020003" pitchFamily="2" charset="0"/>
                  <a:cs typeface="Arial"/>
                </a:rPr>
                <a:t>-</a:t>
              </a:r>
              <a:r>
                <a:rPr lang="en-US" dirty="0">
                  <a:latin typeface="Avenir Roman" panose="02000503020000020003" pitchFamily="2" charset="0"/>
                  <a:cs typeface="Arial"/>
                </a:rPr>
                <a:t>)</a:t>
              </a:r>
            </a:p>
          </p:txBody>
        </p:sp>
        <p:sp>
          <p:nvSpPr>
            <p:cNvPr id="12" name="TextBox 11"/>
            <p:cNvSpPr txBox="1"/>
            <p:nvPr/>
          </p:nvSpPr>
          <p:spPr>
            <a:xfrm>
              <a:off x="2031073" y="6145834"/>
              <a:ext cx="894111" cy="389390"/>
            </a:xfrm>
            <a:prstGeom prst="rect">
              <a:avLst/>
            </a:prstGeom>
            <a:solidFill>
              <a:schemeClr val="bg1"/>
            </a:solidFill>
          </p:spPr>
          <p:txBody>
            <a:bodyPr wrap="none" rtlCol="0">
              <a:spAutoFit/>
            </a:bodyPr>
            <a:lstStyle/>
            <a:p>
              <a:r>
                <a:rPr lang="en-US" sz="1600" b="1" dirty="0" err="1">
                  <a:latin typeface="Avenir Roman" panose="02000503020000020003" pitchFamily="2" charset="0"/>
                  <a:cs typeface="Arial"/>
                </a:rPr>
                <a:t>E</a:t>
              </a:r>
              <a:r>
                <a:rPr lang="en-US" sz="1600" b="1" baseline="-25000" dirty="0" err="1">
                  <a:latin typeface="Symbol" pitchFamily="2" charset="2"/>
                  <a:cs typeface="Symbol" charset="2"/>
                </a:rPr>
                <a:t>g</a:t>
              </a:r>
              <a:r>
                <a:rPr lang="en-US" sz="1600" baseline="-25000" dirty="0">
                  <a:latin typeface="Avenir Roman" panose="02000503020000020003" pitchFamily="2" charset="0"/>
                  <a:cs typeface="Arial"/>
                </a:rPr>
                <a:t> </a:t>
              </a:r>
              <a:r>
                <a:rPr lang="en-US" sz="1600" dirty="0">
                  <a:latin typeface="Avenir Roman" panose="02000503020000020003" pitchFamily="2" charset="0"/>
                  <a:cs typeface="Arial"/>
                </a:rPr>
                <a:t>/ </a:t>
              </a:r>
              <a:r>
                <a:rPr lang="en-US" sz="1600" dirty="0" err="1">
                  <a:latin typeface="Avenir Roman" panose="02000503020000020003" pitchFamily="2" charset="0"/>
                  <a:cs typeface="Arial"/>
                </a:rPr>
                <a:t>T</a:t>
              </a:r>
              <a:r>
                <a:rPr lang="en-US" sz="1600" baseline="-25000" dirty="0" err="1">
                  <a:latin typeface="Avenir Roman" panose="02000503020000020003" pitchFamily="2" charset="0"/>
                  <a:cs typeface="Arial"/>
                </a:rPr>
                <a:t>e</a:t>
              </a:r>
              <a:r>
                <a:rPr lang="en-US" sz="1600" baseline="-25000" dirty="0">
                  <a:latin typeface="Avenir Roman" panose="02000503020000020003" pitchFamily="2" charset="0"/>
                  <a:cs typeface="Arial"/>
                </a:rPr>
                <a:t>-</a:t>
              </a:r>
            </a:p>
          </p:txBody>
        </p:sp>
      </p:grpSp>
      <p:grpSp>
        <p:nvGrpSpPr>
          <p:cNvPr id="13" name="Group 12"/>
          <p:cNvGrpSpPr/>
          <p:nvPr/>
        </p:nvGrpSpPr>
        <p:grpSpPr>
          <a:xfrm>
            <a:off x="4760156" y="1856220"/>
            <a:ext cx="3822780" cy="4234074"/>
            <a:chOff x="4572000" y="1656600"/>
            <a:chExt cx="4504846" cy="4894290"/>
          </a:xfrm>
        </p:grpSpPr>
        <p:pic>
          <p:nvPicPr>
            <p:cNvPr id="14" name="Picture 37" descr="fig20-righ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1870061"/>
              <a:ext cx="4504846" cy="4504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15" name="Object 2"/>
            <p:cNvGraphicFramePr>
              <a:graphicFrameLocks noChangeAspect="1"/>
            </p:cNvGraphicFramePr>
            <p:nvPr>
              <p:extLst>
                <p:ext uri="{D42A27DB-BD31-4B8C-83A1-F6EECF244321}">
                  <p14:modId xmlns:p14="http://schemas.microsoft.com/office/powerpoint/2010/main" val="874593763"/>
                </p:ext>
              </p:extLst>
            </p:nvPr>
          </p:nvGraphicFramePr>
          <p:xfrm>
            <a:off x="4582451" y="2737821"/>
            <a:ext cx="114300" cy="215900"/>
          </p:xfrm>
          <a:graphic>
            <a:graphicData uri="http://schemas.openxmlformats.org/presentationml/2006/ole">
              <mc:AlternateContent xmlns:mc="http://schemas.openxmlformats.org/markup-compatibility/2006">
                <mc:Choice xmlns:v="urn:schemas-microsoft-com:vml" Requires="v">
                  <p:oleObj spid="_x0000_s4465" name="Equation" r:id="rId7" imgW="114120" imgH="215640" progId="Equation.3">
                    <p:embed/>
                  </p:oleObj>
                </mc:Choice>
                <mc:Fallback>
                  <p:oleObj name="Equation" r:id="rId7" imgW="114120" imgH="2156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82451" y="2737821"/>
                          <a:ext cx="114300" cy="2159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TextBox 24"/>
            <p:cNvSpPr txBox="1">
              <a:spLocks noChangeArrowheads="1"/>
            </p:cNvSpPr>
            <p:nvPr/>
          </p:nvSpPr>
          <p:spPr bwMode="auto">
            <a:xfrm>
              <a:off x="5405258" y="1656600"/>
              <a:ext cx="3078809" cy="426922"/>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400">
                  <a:solidFill>
                    <a:srgbClr val="FF0000"/>
                  </a:solidFill>
                  <a:latin typeface="Comic Sans MS" pitchFamily="66" charset="0"/>
                </a:defRPr>
              </a:lvl1pPr>
              <a:lvl2pPr marL="742950" indent="-285750" eaLnBrk="0" hangingPunct="0">
                <a:defRPr sz="1400">
                  <a:solidFill>
                    <a:srgbClr val="FF0000"/>
                  </a:solidFill>
                  <a:latin typeface="Comic Sans MS" pitchFamily="66" charset="0"/>
                </a:defRPr>
              </a:lvl2pPr>
              <a:lvl3pPr marL="1143000" indent="-228600" eaLnBrk="0" hangingPunct="0">
                <a:defRPr sz="1400">
                  <a:solidFill>
                    <a:srgbClr val="FF0000"/>
                  </a:solidFill>
                  <a:latin typeface="Comic Sans MS" pitchFamily="66" charset="0"/>
                </a:defRPr>
              </a:lvl3pPr>
              <a:lvl4pPr marL="1600200" indent="-228600" eaLnBrk="0" hangingPunct="0">
                <a:defRPr sz="1400">
                  <a:solidFill>
                    <a:srgbClr val="FF0000"/>
                  </a:solidFill>
                  <a:latin typeface="Comic Sans MS" pitchFamily="66" charset="0"/>
                </a:defRPr>
              </a:lvl4pPr>
              <a:lvl5pPr marL="2057400" indent="-228600" eaLnBrk="0" hangingPunct="0">
                <a:defRPr sz="1400">
                  <a:solidFill>
                    <a:srgbClr val="FF0000"/>
                  </a:solidFill>
                  <a:latin typeface="Comic Sans MS" pitchFamily="66" charset="0"/>
                </a:defRPr>
              </a:lvl5pPr>
              <a:lvl6pPr marL="2514600" indent="-228600" eaLnBrk="0" fontAlgn="base" hangingPunct="0">
                <a:spcBef>
                  <a:spcPct val="0"/>
                </a:spcBef>
                <a:spcAft>
                  <a:spcPct val="0"/>
                </a:spcAft>
                <a:defRPr sz="1400">
                  <a:solidFill>
                    <a:srgbClr val="FF0000"/>
                  </a:solidFill>
                  <a:latin typeface="Comic Sans MS" pitchFamily="66" charset="0"/>
                </a:defRPr>
              </a:lvl6pPr>
              <a:lvl7pPr marL="2971800" indent="-228600" eaLnBrk="0" fontAlgn="base" hangingPunct="0">
                <a:spcBef>
                  <a:spcPct val="0"/>
                </a:spcBef>
                <a:spcAft>
                  <a:spcPct val="0"/>
                </a:spcAft>
                <a:defRPr sz="1400">
                  <a:solidFill>
                    <a:srgbClr val="FF0000"/>
                  </a:solidFill>
                  <a:latin typeface="Comic Sans MS" pitchFamily="66" charset="0"/>
                </a:defRPr>
              </a:lvl7pPr>
              <a:lvl8pPr marL="3429000" indent="-228600" eaLnBrk="0" fontAlgn="base" hangingPunct="0">
                <a:spcBef>
                  <a:spcPct val="0"/>
                </a:spcBef>
                <a:spcAft>
                  <a:spcPct val="0"/>
                </a:spcAft>
                <a:defRPr sz="1400">
                  <a:solidFill>
                    <a:srgbClr val="FF0000"/>
                  </a:solidFill>
                  <a:latin typeface="Comic Sans MS" pitchFamily="66" charset="0"/>
                </a:defRPr>
              </a:lvl8pPr>
              <a:lvl9pPr marL="3886200" indent="-228600" eaLnBrk="0" fontAlgn="base" hangingPunct="0">
                <a:spcBef>
                  <a:spcPct val="0"/>
                </a:spcBef>
                <a:spcAft>
                  <a:spcPct val="0"/>
                </a:spcAft>
                <a:defRPr sz="1400">
                  <a:solidFill>
                    <a:srgbClr val="FF0000"/>
                  </a:solidFill>
                  <a:latin typeface="Comic Sans MS" pitchFamily="66" charset="0"/>
                </a:defRPr>
              </a:lvl9pPr>
            </a:lstStyle>
            <a:p>
              <a:pPr eaLnBrk="1" hangingPunct="1"/>
              <a:r>
                <a:rPr lang="en-US" altLang="en-US" sz="1800" i="1" dirty="0">
                  <a:solidFill>
                    <a:schemeClr val="tx1"/>
                  </a:solidFill>
                  <a:latin typeface="Avenir Roman" panose="02000503020000020003" pitchFamily="2" charset="0"/>
                  <a:cs typeface="Arial"/>
                </a:rPr>
                <a:t>Polarized Pair Creation</a:t>
              </a:r>
            </a:p>
          </p:txBody>
        </p:sp>
        <p:sp>
          <p:nvSpPr>
            <p:cNvPr id="17" name="TextBox 16"/>
            <p:cNvSpPr txBox="1"/>
            <p:nvPr/>
          </p:nvSpPr>
          <p:spPr>
            <a:xfrm rot="16200000">
              <a:off x="3825218" y="4017566"/>
              <a:ext cx="1998337" cy="435229"/>
            </a:xfrm>
            <a:prstGeom prst="rect">
              <a:avLst/>
            </a:prstGeom>
            <a:solidFill>
              <a:schemeClr val="bg1"/>
            </a:solidFill>
          </p:spPr>
          <p:txBody>
            <a:bodyPr wrap="none" rtlCol="0">
              <a:spAutoFit/>
            </a:bodyPr>
            <a:lstStyle/>
            <a:p>
              <a:r>
                <a:rPr lang="en-US" dirty="0" err="1">
                  <a:latin typeface="Avenir Roman" panose="02000503020000020003" pitchFamily="2" charset="0"/>
                  <a:cs typeface="Arial"/>
                </a:rPr>
                <a:t>P</a:t>
              </a:r>
              <a:r>
                <a:rPr lang="en-US" baseline="-25000" dirty="0" err="1">
                  <a:latin typeface="Avenir Roman" panose="02000503020000020003" pitchFamily="2" charset="0"/>
                  <a:cs typeface="Arial"/>
                </a:rPr>
                <a:t>z</a:t>
              </a:r>
              <a:r>
                <a:rPr lang="en-US" baseline="-25000" dirty="0">
                  <a:latin typeface="Avenir Roman" panose="02000503020000020003" pitchFamily="2" charset="0"/>
                  <a:cs typeface="Arial"/>
                </a:rPr>
                <a:t> </a:t>
              </a:r>
              <a:r>
                <a:rPr lang="en-US" dirty="0">
                  <a:latin typeface="Avenir Roman" panose="02000503020000020003" pitchFamily="2" charset="0"/>
                  <a:cs typeface="Arial"/>
                </a:rPr>
                <a:t>(e</a:t>
              </a:r>
              <a:r>
                <a:rPr lang="en-US" baseline="30000" dirty="0">
                  <a:latin typeface="Avenir Roman" panose="02000503020000020003" pitchFamily="2" charset="0"/>
                  <a:cs typeface="Arial"/>
                </a:rPr>
                <a:t>+</a:t>
              </a:r>
              <a:r>
                <a:rPr lang="en-US" dirty="0">
                  <a:latin typeface="Avenir Roman" panose="02000503020000020003" pitchFamily="2" charset="0"/>
                  <a:cs typeface="Arial"/>
                </a:rPr>
                <a:t>) / </a:t>
              </a:r>
              <a:r>
                <a:rPr lang="en-US" dirty="0" err="1">
                  <a:latin typeface="Avenir Roman" panose="02000503020000020003" pitchFamily="2" charset="0"/>
                  <a:cs typeface="Arial"/>
                </a:rPr>
                <a:t>P</a:t>
              </a:r>
              <a:r>
                <a:rPr lang="en-US" baseline="-25000" dirty="0" err="1">
                  <a:latin typeface="Avenir Roman" panose="02000503020000020003" pitchFamily="2" charset="0"/>
                  <a:cs typeface="Arial"/>
                </a:rPr>
                <a:t>circ</a:t>
              </a:r>
              <a:r>
                <a:rPr lang="en-US" dirty="0">
                  <a:latin typeface="Avenir Roman" panose="02000503020000020003" pitchFamily="2" charset="0"/>
                  <a:cs typeface="Arial"/>
                </a:rPr>
                <a:t> (</a:t>
              </a:r>
              <a:r>
                <a:rPr lang="en-US" dirty="0">
                  <a:latin typeface="Symbol" pitchFamily="2" charset="2"/>
                  <a:cs typeface="Symbol" charset="2"/>
                </a:rPr>
                <a:t>g</a:t>
              </a:r>
              <a:r>
                <a:rPr lang="en-US" dirty="0">
                  <a:latin typeface="Avenir Roman" panose="02000503020000020003" pitchFamily="2" charset="0"/>
                  <a:cs typeface="Arial"/>
                </a:rPr>
                <a:t>)</a:t>
              </a:r>
            </a:p>
          </p:txBody>
        </p:sp>
        <p:sp>
          <p:nvSpPr>
            <p:cNvPr id="18" name="TextBox 17"/>
            <p:cNvSpPr txBox="1"/>
            <p:nvPr/>
          </p:nvSpPr>
          <p:spPr>
            <a:xfrm>
              <a:off x="5925686" y="6159546"/>
              <a:ext cx="1927721" cy="391344"/>
            </a:xfrm>
            <a:prstGeom prst="rect">
              <a:avLst/>
            </a:prstGeom>
            <a:solidFill>
              <a:schemeClr val="bg1"/>
            </a:solidFill>
          </p:spPr>
          <p:txBody>
            <a:bodyPr wrap="none" rtlCol="0">
              <a:spAutoFit/>
            </a:bodyPr>
            <a:lstStyle/>
            <a:p>
              <a:r>
                <a:rPr lang="en-US" sz="1600" b="1" dirty="0" err="1">
                  <a:latin typeface="Avenir Roman" panose="02000503020000020003" pitchFamily="2" charset="0"/>
                  <a:cs typeface="Arial"/>
                </a:rPr>
                <a:t>T</a:t>
              </a:r>
              <a:r>
                <a:rPr lang="en-US" sz="1600" b="1" baseline="-25000" dirty="0" err="1">
                  <a:latin typeface="Avenir Roman" panose="02000503020000020003" pitchFamily="2" charset="0"/>
                  <a:cs typeface="Arial"/>
                </a:rPr>
                <a:t>e</a:t>
              </a:r>
              <a:r>
                <a:rPr lang="en-US" sz="1600" b="1" baseline="-25000" dirty="0">
                  <a:latin typeface="Avenir Roman" panose="02000503020000020003" pitchFamily="2" charset="0"/>
                  <a:cs typeface="Arial"/>
                </a:rPr>
                <a:t>+</a:t>
              </a:r>
              <a:r>
                <a:rPr lang="en-US" sz="1600" dirty="0">
                  <a:latin typeface="Avenir Roman" panose="02000503020000020003" pitchFamily="2" charset="0"/>
                  <a:cs typeface="Arial"/>
                </a:rPr>
                <a:t> / (</a:t>
              </a:r>
              <a:r>
                <a:rPr lang="en-US" sz="1600" dirty="0" err="1">
                  <a:latin typeface="Avenir Roman" panose="02000503020000020003" pitchFamily="2" charset="0"/>
                  <a:cs typeface="Arial"/>
                </a:rPr>
                <a:t>E</a:t>
              </a:r>
              <a:r>
                <a:rPr lang="en-US" sz="1600" baseline="-25000" dirty="0" err="1">
                  <a:latin typeface="Symbol" pitchFamily="2" charset="2"/>
                  <a:cs typeface="Symbol" charset="2"/>
                </a:rPr>
                <a:t>g</a:t>
              </a:r>
              <a:r>
                <a:rPr lang="en-US" sz="1600" dirty="0">
                  <a:latin typeface="Avenir Roman" panose="02000503020000020003" pitchFamily="2" charset="0"/>
                  <a:cs typeface="Arial"/>
                </a:rPr>
                <a:t> – 2m</a:t>
              </a:r>
              <a:r>
                <a:rPr lang="en-US" sz="1600" baseline="-25000" dirty="0">
                  <a:latin typeface="Avenir Roman" panose="02000503020000020003" pitchFamily="2" charset="0"/>
                  <a:cs typeface="Arial"/>
                </a:rPr>
                <a:t>e+</a:t>
              </a:r>
              <a:r>
                <a:rPr lang="en-US" sz="1600" dirty="0">
                  <a:latin typeface="Avenir Roman" panose="02000503020000020003" pitchFamily="2" charset="0"/>
                  <a:cs typeface="Arial"/>
                </a:rPr>
                <a:t>)</a:t>
              </a:r>
            </a:p>
          </p:txBody>
        </p:sp>
      </p:grpSp>
    </p:spTree>
    <p:extLst>
      <p:ext uri="{BB962C8B-B14F-4D97-AF65-F5344CB8AC3E}">
        <p14:creationId xmlns:p14="http://schemas.microsoft.com/office/powerpoint/2010/main" val="41426526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65D4F345-0828-EC41-8BF4-AFCE17798922}"/>
              </a:ext>
            </a:extLst>
          </p:cNvPr>
          <p:cNvSpPr txBox="1">
            <a:spLocks noChangeArrowheads="1"/>
          </p:cNvSpPr>
          <p:nvPr/>
        </p:nvSpPr>
        <p:spPr bwMode="auto">
          <a:xfrm>
            <a:off x="0" y="942797"/>
            <a:ext cx="9144000" cy="20621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a:defRPr>
                <a:solidFill>
                  <a:schemeClr val="tx1"/>
                </a:solidFill>
                <a:latin typeface="Arial" charset="0"/>
                <a:ea typeface="ＭＳ Ｐゴシック" charset="0"/>
              </a:defRPr>
            </a:lvl1pPr>
            <a:lvl2pPr marL="800100" indent="-342900">
              <a:defRPr>
                <a:solidFill>
                  <a:schemeClr val="tx1"/>
                </a:solidFill>
                <a:latin typeface="Arial" charset="0"/>
                <a:ea typeface="ＭＳ Ｐゴシック" charset="0"/>
              </a:defRPr>
            </a:lvl2pPr>
            <a:lvl3pPr marL="1257300" indent="-342900">
              <a:defRPr>
                <a:solidFill>
                  <a:schemeClr val="tx1"/>
                </a:solidFill>
                <a:latin typeface="Arial" charset="0"/>
                <a:ea typeface="ＭＳ Ｐゴシック" charset="0"/>
              </a:defRPr>
            </a:lvl3pPr>
            <a:lvl4pPr marL="1714500" indent="-342900">
              <a:defRPr>
                <a:solidFill>
                  <a:schemeClr val="tx1"/>
                </a:solidFill>
                <a:latin typeface="Arial" charset="0"/>
                <a:ea typeface="ＭＳ Ｐゴシック" charset="0"/>
              </a:defRPr>
            </a:lvl4pPr>
            <a:lvl5pPr marL="2171700" indent="-342900">
              <a:defRPr>
                <a:solidFill>
                  <a:schemeClr val="tx1"/>
                </a:solidFill>
                <a:latin typeface="Arial" charset="0"/>
                <a:ea typeface="ＭＳ Ｐゴシック" charset="0"/>
              </a:defRPr>
            </a:lvl5pPr>
            <a:lvl6pPr marL="2628900" indent="-342900" fontAlgn="base">
              <a:spcBef>
                <a:spcPct val="0"/>
              </a:spcBef>
              <a:spcAft>
                <a:spcPct val="0"/>
              </a:spcAft>
              <a:defRPr>
                <a:solidFill>
                  <a:schemeClr val="tx1"/>
                </a:solidFill>
                <a:latin typeface="Arial" charset="0"/>
                <a:ea typeface="ＭＳ Ｐゴシック" charset="0"/>
              </a:defRPr>
            </a:lvl6pPr>
            <a:lvl7pPr marL="3086100" indent="-342900" fontAlgn="base">
              <a:spcBef>
                <a:spcPct val="0"/>
              </a:spcBef>
              <a:spcAft>
                <a:spcPct val="0"/>
              </a:spcAft>
              <a:defRPr>
                <a:solidFill>
                  <a:schemeClr val="tx1"/>
                </a:solidFill>
                <a:latin typeface="Arial" charset="0"/>
                <a:ea typeface="ＭＳ Ｐゴシック" charset="0"/>
              </a:defRPr>
            </a:lvl7pPr>
            <a:lvl8pPr marL="3543300" indent="-342900" fontAlgn="base">
              <a:spcBef>
                <a:spcPct val="0"/>
              </a:spcBef>
              <a:spcAft>
                <a:spcPct val="0"/>
              </a:spcAft>
              <a:defRPr>
                <a:solidFill>
                  <a:schemeClr val="tx1"/>
                </a:solidFill>
                <a:latin typeface="Arial" charset="0"/>
                <a:ea typeface="ＭＳ Ｐゴシック" charset="0"/>
              </a:defRPr>
            </a:lvl8pPr>
            <a:lvl9pPr marL="4000500" indent="-342900" fontAlgn="base">
              <a:spcBef>
                <a:spcPct val="0"/>
              </a:spcBef>
              <a:spcAft>
                <a:spcPct val="0"/>
              </a:spcAft>
              <a:defRPr>
                <a:solidFill>
                  <a:schemeClr val="tx1"/>
                </a:solidFill>
                <a:latin typeface="Arial" charset="0"/>
                <a:ea typeface="ＭＳ Ｐゴシック" charset="0"/>
              </a:defRPr>
            </a:lvl9pPr>
          </a:lstStyle>
          <a:p>
            <a:pPr algn="ctr">
              <a:defRPr/>
            </a:pPr>
            <a:r>
              <a:rPr lang="fr-FR" sz="1600" dirty="0">
                <a:solidFill>
                  <a:srgbClr val="000000"/>
                </a:solidFill>
                <a:latin typeface="Avenir Roman" panose="02000503020000020003" pitchFamily="2" charset="0"/>
              </a:rPr>
              <a:t>P. </a:t>
            </a:r>
            <a:r>
              <a:rPr lang="fr-FR" sz="1600" dirty="0">
                <a:latin typeface="Avenir Roman" panose="02000503020000020003" pitchFamily="2" charset="0"/>
              </a:rPr>
              <a:t>Adderley</a:t>
            </a:r>
            <a:r>
              <a:rPr lang="fr-FR" sz="1600" baseline="30000" dirty="0">
                <a:latin typeface="Avenir Roman" panose="02000503020000020003" pitchFamily="2" charset="0"/>
              </a:rPr>
              <a:t>1</a:t>
            </a:r>
            <a:r>
              <a:rPr lang="fr-FR" sz="1600" dirty="0">
                <a:latin typeface="Avenir Roman" panose="02000503020000020003" pitchFamily="2" charset="0"/>
              </a:rPr>
              <a:t>, A. Adeyemi</a:t>
            </a:r>
            <a:r>
              <a:rPr lang="fr-FR" sz="1600" baseline="30000" dirty="0">
                <a:latin typeface="Avenir Roman" panose="02000503020000020003" pitchFamily="2" charset="0"/>
              </a:rPr>
              <a:t>4</a:t>
            </a:r>
            <a:r>
              <a:rPr lang="fr-FR" sz="1600" dirty="0">
                <a:latin typeface="Avenir Roman" panose="02000503020000020003" pitchFamily="2" charset="0"/>
              </a:rPr>
              <a:t>, P. Aguilera</a:t>
            </a:r>
            <a:r>
              <a:rPr lang="fr-FR" sz="1600" baseline="30000" dirty="0">
                <a:latin typeface="Avenir Roman" panose="02000503020000020003" pitchFamily="2" charset="0"/>
              </a:rPr>
              <a:t>1</a:t>
            </a:r>
            <a:r>
              <a:rPr lang="fr-FR" sz="1600" dirty="0">
                <a:latin typeface="Avenir Roman" panose="02000503020000020003" pitchFamily="2" charset="0"/>
              </a:rPr>
              <a:t>, M. Ali</a:t>
            </a:r>
            <a:r>
              <a:rPr lang="fr-FR" sz="1600" baseline="30000" dirty="0">
                <a:latin typeface="Avenir Roman" panose="02000503020000020003" pitchFamily="2" charset="0"/>
              </a:rPr>
              <a:t>1</a:t>
            </a:r>
            <a:r>
              <a:rPr lang="fr-FR" sz="1600" dirty="0">
                <a:latin typeface="Avenir Roman" panose="02000503020000020003" pitchFamily="2" charset="0"/>
              </a:rPr>
              <a:t>, H. Areti</a:t>
            </a:r>
            <a:r>
              <a:rPr lang="fr-FR" sz="1600" baseline="30000" dirty="0">
                <a:latin typeface="Avenir Roman" panose="02000503020000020003" pitchFamily="2" charset="0"/>
              </a:rPr>
              <a:t>1</a:t>
            </a:r>
            <a:r>
              <a:rPr lang="fr-FR" sz="1600" dirty="0">
                <a:latin typeface="Avenir Roman" panose="02000503020000020003" pitchFamily="2" charset="0"/>
              </a:rPr>
              <a:t>, M. Baylac</a:t>
            </a:r>
            <a:r>
              <a:rPr lang="fr-FR" sz="1600" baseline="30000" dirty="0">
                <a:latin typeface="Avenir Roman" panose="02000503020000020003" pitchFamily="2" charset="0"/>
              </a:rPr>
              <a:t>2</a:t>
            </a:r>
            <a:r>
              <a:rPr lang="fr-FR" sz="1600" dirty="0">
                <a:latin typeface="Avenir Roman" panose="02000503020000020003" pitchFamily="2" charset="0"/>
              </a:rPr>
              <a:t>, J. Benesch</a:t>
            </a:r>
            <a:r>
              <a:rPr lang="fr-FR" sz="1600" baseline="30000" dirty="0">
                <a:latin typeface="Avenir Roman" panose="02000503020000020003" pitchFamily="2" charset="0"/>
              </a:rPr>
              <a:t>1</a:t>
            </a:r>
            <a:r>
              <a:rPr lang="fr-FR" sz="1600" dirty="0">
                <a:latin typeface="Avenir Roman" panose="02000503020000020003" pitchFamily="2" charset="0"/>
              </a:rPr>
              <a:t>,  G. Bosson</a:t>
            </a:r>
            <a:r>
              <a:rPr lang="fr-FR" sz="1600" baseline="30000" dirty="0">
                <a:latin typeface="Avenir Roman" panose="02000503020000020003" pitchFamily="2" charset="0"/>
              </a:rPr>
              <a:t>2</a:t>
            </a:r>
            <a:r>
              <a:rPr lang="fr-FR" sz="1600" dirty="0">
                <a:latin typeface="Avenir Roman" panose="02000503020000020003" pitchFamily="2" charset="0"/>
              </a:rPr>
              <a:t>,</a:t>
            </a:r>
          </a:p>
          <a:p>
            <a:pPr algn="ctr">
              <a:defRPr/>
            </a:pPr>
            <a:r>
              <a:rPr lang="fr-FR" sz="1600" dirty="0">
                <a:latin typeface="Avenir Roman" panose="02000503020000020003" pitchFamily="2" charset="0"/>
              </a:rPr>
              <a:t>B. Cade</a:t>
            </a:r>
            <a:r>
              <a:rPr lang="fr-FR" sz="1600" baseline="30000" dirty="0">
                <a:latin typeface="Avenir Roman" panose="02000503020000020003" pitchFamily="2" charset="0"/>
              </a:rPr>
              <a:t>1</a:t>
            </a:r>
            <a:r>
              <a:rPr lang="fr-FR" sz="1600" dirty="0">
                <a:latin typeface="Avenir Roman" panose="02000503020000020003" pitchFamily="2" charset="0"/>
              </a:rPr>
              <a:t>, A. Camsonne</a:t>
            </a:r>
            <a:r>
              <a:rPr lang="fr-FR" sz="1600" baseline="30000" dirty="0">
                <a:latin typeface="Avenir Roman" panose="02000503020000020003" pitchFamily="2" charset="0"/>
              </a:rPr>
              <a:t>1</a:t>
            </a:r>
            <a:r>
              <a:rPr lang="fr-FR" sz="1600" dirty="0">
                <a:latin typeface="Avenir Roman" panose="02000503020000020003" pitchFamily="2" charset="0"/>
              </a:rPr>
              <a:t>, L. Cardman</a:t>
            </a:r>
            <a:r>
              <a:rPr lang="fr-FR" sz="1600" baseline="30000" dirty="0">
                <a:latin typeface="Avenir Roman" panose="02000503020000020003" pitchFamily="2" charset="0"/>
              </a:rPr>
              <a:t>1</a:t>
            </a:r>
            <a:r>
              <a:rPr lang="fr-FR" sz="1600" dirty="0">
                <a:latin typeface="Avenir Roman" panose="02000503020000020003" pitchFamily="2" charset="0"/>
              </a:rPr>
              <a:t>, J. Clark</a:t>
            </a:r>
            <a:r>
              <a:rPr lang="fr-FR" sz="1600" baseline="30000" dirty="0">
                <a:latin typeface="Avenir Roman" panose="02000503020000020003" pitchFamily="2" charset="0"/>
              </a:rPr>
              <a:t>1</a:t>
            </a:r>
            <a:r>
              <a:rPr lang="fr-FR" sz="1600" dirty="0">
                <a:latin typeface="Avenir Roman" panose="02000503020000020003" pitchFamily="2" charset="0"/>
              </a:rPr>
              <a:t>, P. Cole</a:t>
            </a:r>
            <a:r>
              <a:rPr lang="fr-FR" sz="1600" baseline="30000" dirty="0">
                <a:latin typeface="Avenir Roman" panose="02000503020000020003" pitchFamily="2" charset="0"/>
              </a:rPr>
              <a:t>5</a:t>
            </a:r>
            <a:r>
              <a:rPr lang="fr-FR" sz="1600" dirty="0">
                <a:latin typeface="Avenir Roman" panose="02000503020000020003" pitchFamily="2" charset="0"/>
              </a:rPr>
              <a:t>, S. Covert</a:t>
            </a:r>
            <a:r>
              <a:rPr lang="fr-FR" sz="1600" baseline="30000" dirty="0">
                <a:latin typeface="Avenir Roman" panose="02000503020000020003" pitchFamily="2" charset="0"/>
              </a:rPr>
              <a:t>1</a:t>
            </a:r>
            <a:r>
              <a:rPr lang="fr-FR" sz="1600" dirty="0">
                <a:latin typeface="Avenir Roman" panose="02000503020000020003" pitchFamily="2" charset="0"/>
              </a:rPr>
              <a:t>,  C. Cuevas</a:t>
            </a:r>
            <a:r>
              <a:rPr lang="fr-FR" sz="1600" baseline="30000" dirty="0">
                <a:latin typeface="Avenir Roman" panose="02000503020000020003" pitchFamily="2" charset="0"/>
              </a:rPr>
              <a:t>1</a:t>
            </a:r>
            <a:r>
              <a:rPr lang="fr-FR" sz="1600" dirty="0">
                <a:latin typeface="Avenir Roman" panose="02000503020000020003" pitchFamily="2" charset="0"/>
              </a:rPr>
              <a:t>, O. Dadoun</a:t>
            </a:r>
            <a:r>
              <a:rPr lang="fr-FR" sz="1600" baseline="30000" dirty="0">
                <a:latin typeface="Avenir Roman" panose="02000503020000020003" pitchFamily="2" charset="0"/>
              </a:rPr>
              <a:t>3</a:t>
            </a:r>
            <a:r>
              <a:rPr lang="fr-FR" sz="1600" dirty="0">
                <a:latin typeface="Avenir Roman" panose="02000503020000020003" pitchFamily="2" charset="0"/>
              </a:rPr>
              <a:t>,</a:t>
            </a:r>
          </a:p>
          <a:p>
            <a:pPr algn="ctr">
              <a:defRPr/>
            </a:pPr>
            <a:r>
              <a:rPr lang="fr-FR" sz="1600" dirty="0">
                <a:latin typeface="Avenir Roman" panose="02000503020000020003" pitchFamily="2" charset="0"/>
              </a:rPr>
              <a:t>D. Dale</a:t>
            </a:r>
            <a:r>
              <a:rPr lang="fr-FR" sz="1600" baseline="30000" dirty="0">
                <a:latin typeface="Avenir Roman" panose="02000503020000020003" pitchFamily="2" charset="0"/>
              </a:rPr>
              <a:t>5</a:t>
            </a:r>
            <a:r>
              <a:rPr lang="fr-FR" sz="1600" dirty="0">
                <a:latin typeface="Avenir Roman" panose="02000503020000020003" pitchFamily="2" charset="0"/>
              </a:rPr>
              <a:t>, J. Dumas</a:t>
            </a:r>
            <a:r>
              <a:rPr lang="fr-FR" sz="1600" baseline="30000" dirty="0">
                <a:latin typeface="Avenir Roman" panose="02000503020000020003" pitchFamily="2" charset="0"/>
              </a:rPr>
              <a:t>1,2</a:t>
            </a:r>
            <a:r>
              <a:rPr lang="fr-FR" sz="1600" dirty="0">
                <a:latin typeface="Avenir Roman" panose="02000503020000020003" pitchFamily="2" charset="0"/>
              </a:rPr>
              <a:t>, E. Fanchini</a:t>
            </a:r>
            <a:r>
              <a:rPr lang="fr-FR" sz="1600" baseline="30000" dirty="0">
                <a:latin typeface="Avenir Roman" panose="02000503020000020003" pitchFamily="2" charset="0"/>
              </a:rPr>
              <a:t>2</a:t>
            </a:r>
            <a:r>
              <a:rPr lang="fr-FR" sz="1600" dirty="0">
                <a:latin typeface="Avenir Roman" panose="02000503020000020003" pitchFamily="2" charset="0"/>
              </a:rPr>
              <a:t>, </a:t>
            </a:r>
            <a:r>
              <a:rPr lang="fr-FR" sz="1600" dirty="0" err="1">
                <a:latin typeface="Avenir Roman" panose="02000503020000020003" pitchFamily="2" charset="0"/>
              </a:rPr>
              <a:t>T</a:t>
            </a:r>
            <a:r>
              <a:rPr lang="fr-FR" sz="1600" dirty="0">
                <a:latin typeface="Avenir Roman" panose="02000503020000020003" pitchFamily="2" charset="0"/>
              </a:rPr>
              <a:t>. Forest</a:t>
            </a:r>
            <a:r>
              <a:rPr lang="fr-FR" sz="1600" baseline="30000" dirty="0">
                <a:latin typeface="Avenir Roman" panose="02000503020000020003" pitchFamily="2" charset="0"/>
              </a:rPr>
              <a:t>5</a:t>
            </a:r>
            <a:r>
              <a:rPr lang="fr-FR" sz="1600" dirty="0">
                <a:latin typeface="Avenir Roman" panose="02000503020000020003" pitchFamily="2" charset="0"/>
              </a:rPr>
              <a:t>, E. Forman</a:t>
            </a:r>
            <a:r>
              <a:rPr lang="fr-FR" sz="1600" baseline="30000" dirty="0">
                <a:latin typeface="Avenir Roman" panose="02000503020000020003" pitchFamily="2" charset="0"/>
              </a:rPr>
              <a:t>1</a:t>
            </a:r>
            <a:r>
              <a:rPr lang="fr-FR" sz="1600" dirty="0">
                <a:latin typeface="Avenir Roman" panose="02000503020000020003" pitchFamily="2" charset="0"/>
              </a:rPr>
              <a:t>, A. Freyberger</a:t>
            </a:r>
            <a:r>
              <a:rPr lang="fr-FR" sz="1600" baseline="30000" dirty="0">
                <a:latin typeface="Avenir Roman" panose="02000503020000020003" pitchFamily="2" charset="0"/>
              </a:rPr>
              <a:t>1</a:t>
            </a:r>
            <a:r>
              <a:rPr lang="fr-FR" sz="1600" dirty="0">
                <a:latin typeface="Avenir Roman" panose="02000503020000020003" pitchFamily="2" charset="0"/>
              </a:rPr>
              <a:t>, E. Froidefond</a:t>
            </a:r>
            <a:r>
              <a:rPr lang="fr-FR" sz="1600" baseline="30000" dirty="0">
                <a:latin typeface="Avenir Roman" panose="02000503020000020003" pitchFamily="2" charset="0"/>
              </a:rPr>
              <a:t>2</a:t>
            </a:r>
            <a:r>
              <a:rPr lang="fr-FR" sz="1600" dirty="0">
                <a:latin typeface="Avenir Roman" panose="02000503020000020003" pitchFamily="2" charset="0"/>
              </a:rPr>
              <a:t>, </a:t>
            </a:r>
          </a:p>
          <a:p>
            <a:pPr algn="ctr">
              <a:defRPr/>
            </a:pPr>
            <a:r>
              <a:rPr lang="fr-FR" sz="1600" dirty="0">
                <a:latin typeface="Avenir Roman" panose="02000503020000020003" pitchFamily="2" charset="0"/>
              </a:rPr>
              <a:t>S. Golge</a:t>
            </a:r>
            <a:r>
              <a:rPr lang="fr-FR" sz="1600" baseline="30000" dirty="0">
                <a:latin typeface="Avenir Roman" panose="02000503020000020003" pitchFamily="2" charset="0"/>
              </a:rPr>
              <a:t>6</a:t>
            </a:r>
            <a:r>
              <a:rPr lang="fr-FR" sz="1600" dirty="0">
                <a:latin typeface="Avenir Roman" panose="02000503020000020003" pitchFamily="2" charset="0"/>
              </a:rPr>
              <a:t>, J. Grames</a:t>
            </a:r>
            <a:r>
              <a:rPr lang="fr-FR" sz="1600" baseline="30000" dirty="0">
                <a:latin typeface="Avenir Roman" panose="02000503020000020003" pitchFamily="2" charset="0"/>
              </a:rPr>
              <a:t>1</a:t>
            </a:r>
            <a:r>
              <a:rPr lang="fr-FR" sz="1600" dirty="0">
                <a:latin typeface="Avenir Roman" panose="02000503020000020003" pitchFamily="2" charset="0"/>
              </a:rPr>
              <a:t>, P. Guèye</a:t>
            </a:r>
            <a:r>
              <a:rPr lang="fr-FR" sz="1600" baseline="30000" dirty="0">
                <a:latin typeface="Avenir Roman" panose="02000503020000020003" pitchFamily="2" charset="0"/>
              </a:rPr>
              <a:t>4</a:t>
            </a:r>
            <a:r>
              <a:rPr lang="fr-FR" sz="1600" dirty="0">
                <a:latin typeface="Avenir Roman" panose="02000503020000020003" pitchFamily="2" charset="0"/>
              </a:rPr>
              <a:t>, J. Hansknecht</a:t>
            </a:r>
            <a:r>
              <a:rPr lang="fr-FR" sz="1600" baseline="30000" dirty="0">
                <a:latin typeface="Avenir Roman" panose="02000503020000020003" pitchFamily="2" charset="0"/>
              </a:rPr>
              <a:t>1</a:t>
            </a:r>
            <a:r>
              <a:rPr lang="fr-FR" sz="1600" dirty="0">
                <a:latin typeface="Avenir Roman" panose="02000503020000020003" pitchFamily="2" charset="0"/>
              </a:rPr>
              <a:t>, P. Harrell</a:t>
            </a:r>
            <a:r>
              <a:rPr lang="fr-FR" sz="1600" baseline="30000" dirty="0">
                <a:latin typeface="Avenir Roman" panose="02000503020000020003" pitchFamily="2" charset="0"/>
              </a:rPr>
              <a:t>1</a:t>
            </a:r>
            <a:r>
              <a:rPr lang="fr-FR" sz="1600" dirty="0">
                <a:latin typeface="Avenir Roman" panose="02000503020000020003" pitchFamily="2" charset="0"/>
              </a:rPr>
              <a:t>, J. Hoskins</a:t>
            </a:r>
            <a:r>
              <a:rPr lang="fr-FR" sz="1600" baseline="30000" dirty="0">
                <a:latin typeface="Avenir Roman" panose="02000503020000020003" pitchFamily="2" charset="0"/>
              </a:rPr>
              <a:t>8</a:t>
            </a:r>
            <a:r>
              <a:rPr lang="fr-FR" sz="1600" dirty="0">
                <a:latin typeface="Avenir Roman" panose="02000503020000020003" pitchFamily="2" charset="0"/>
              </a:rPr>
              <a:t>, C. Hyde</a:t>
            </a:r>
            <a:r>
              <a:rPr lang="fr-FR" sz="1600" baseline="30000" dirty="0">
                <a:latin typeface="Avenir Roman" panose="02000503020000020003" pitchFamily="2" charset="0"/>
              </a:rPr>
              <a:t>7</a:t>
            </a:r>
            <a:r>
              <a:rPr lang="fr-FR" sz="1600" dirty="0">
                <a:latin typeface="Avenir Roman" panose="02000503020000020003" pitchFamily="2" charset="0"/>
              </a:rPr>
              <a:t>, R. Kazimi</a:t>
            </a:r>
            <a:r>
              <a:rPr lang="fr-FR" sz="1600" baseline="30000" dirty="0">
                <a:latin typeface="Avenir Roman" panose="02000503020000020003" pitchFamily="2" charset="0"/>
              </a:rPr>
              <a:t>1</a:t>
            </a:r>
            <a:r>
              <a:rPr lang="fr-FR" sz="1600" dirty="0">
                <a:latin typeface="Avenir Roman" panose="02000503020000020003" pitchFamily="2" charset="0"/>
              </a:rPr>
              <a:t>,</a:t>
            </a:r>
          </a:p>
          <a:p>
            <a:pPr algn="ctr">
              <a:defRPr/>
            </a:pPr>
            <a:r>
              <a:rPr lang="fr-FR" sz="1600" dirty="0">
                <a:latin typeface="Avenir Roman" panose="02000503020000020003" pitchFamily="2" charset="0"/>
              </a:rPr>
              <a:t>Y. Kim</a:t>
            </a:r>
            <a:r>
              <a:rPr lang="fr-FR" sz="1600" baseline="30000" dirty="0">
                <a:latin typeface="Avenir Roman" panose="02000503020000020003" pitchFamily="2" charset="0"/>
              </a:rPr>
              <a:t>1,5</a:t>
            </a:r>
            <a:r>
              <a:rPr lang="fr-FR" sz="1600" dirty="0">
                <a:latin typeface="Avenir Roman" panose="02000503020000020003" pitchFamily="2" charset="0"/>
              </a:rPr>
              <a:t>, D. Machie</a:t>
            </a:r>
            <a:r>
              <a:rPr lang="fr-FR" sz="1600" baseline="30000" dirty="0">
                <a:latin typeface="Avenir Roman" panose="02000503020000020003" pitchFamily="2" charset="0"/>
              </a:rPr>
              <a:t>1</a:t>
            </a:r>
            <a:r>
              <a:rPr lang="fr-FR" sz="1600" dirty="0">
                <a:latin typeface="Avenir Roman" panose="02000503020000020003" pitchFamily="2" charset="0"/>
              </a:rPr>
              <a:t>, K. Mahoney</a:t>
            </a:r>
            <a:r>
              <a:rPr lang="fr-FR" sz="1600" baseline="30000" dirty="0">
                <a:latin typeface="Avenir Roman" panose="02000503020000020003" pitchFamily="2" charset="0"/>
              </a:rPr>
              <a:t>1</a:t>
            </a:r>
            <a:r>
              <a:rPr lang="fr-FR" sz="1600" dirty="0">
                <a:latin typeface="Avenir Roman" panose="02000503020000020003" pitchFamily="2" charset="0"/>
              </a:rPr>
              <a:t>,  R. Mammei</a:t>
            </a:r>
            <a:r>
              <a:rPr lang="fr-FR" sz="1600" baseline="30000" dirty="0">
                <a:latin typeface="Avenir Roman" panose="02000503020000020003" pitchFamily="2" charset="0"/>
              </a:rPr>
              <a:t>1</a:t>
            </a:r>
            <a:r>
              <a:rPr lang="fr-FR" sz="1600" dirty="0">
                <a:latin typeface="Avenir Roman" panose="02000503020000020003" pitchFamily="2" charset="0"/>
              </a:rPr>
              <a:t>, M. Marton</a:t>
            </a:r>
            <a:r>
              <a:rPr lang="fr-FR" sz="1600" baseline="30000" dirty="0">
                <a:latin typeface="Avenir Roman" panose="02000503020000020003" pitchFamily="2" charset="0"/>
              </a:rPr>
              <a:t>2</a:t>
            </a:r>
            <a:r>
              <a:rPr lang="fr-FR" sz="1600" dirty="0">
                <a:latin typeface="Avenir Roman" panose="02000503020000020003" pitchFamily="2" charset="0"/>
              </a:rPr>
              <a:t>, J. McCarter</a:t>
            </a:r>
            <a:r>
              <a:rPr lang="fr-FR" sz="1600" baseline="30000" dirty="0">
                <a:latin typeface="Avenir Roman" panose="02000503020000020003" pitchFamily="2" charset="0"/>
              </a:rPr>
              <a:t>9</a:t>
            </a:r>
            <a:r>
              <a:rPr lang="fr-FR" sz="1600" dirty="0">
                <a:latin typeface="Avenir Roman" panose="02000503020000020003" pitchFamily="2" charset="0"/>
              </a:rPr>
              <a:t>, M. McCaughan</a:t>
            </a:r>
            <a:r>
              <a:rPr lang="fr-FR" sz="1600" baseline="30000" dirty="0">
                <a:latin typeface="Avenir Roman" panose="02000503020000020003" pitchFamily="2" charset="0"/>
              </a:rPr>
              <a:t>1</a:t>
            </a:r>
            <a:r>
              <a:rPr lang="fr-FR" sz="1600" dirty="0">
                <a:latin typeface="Avenir Roman" panose="02000503020000020003" pitchFamily="2" charset="0"/>
              </a:rPr>
              <a:t>,</a:t>
            </a:r>
          </a:p>
          <a:p>
            <a:pPr algn="ctr">
              <a:defRPr/>
            </a:pPr>
            <a:r>
              <a:rPr lang="fr-FR" sz="1600" dirty="0">
                <a:latin typeface="Avenir Roman" panose="02000503020000020003" pitchFamily="2" charset="0"/>
              </a:rPr>
              <a:t>M. McHugh</a:t>
            </a:r>
            <a:r>
              <a:rPr lang="fr-FR" sz="1600" baseline="30000" dirty="0">
                <a:latin typeface="Avenir Roman" panose="02000503020000020003" pitchFamily="2" charset="0"/>
              </a:rPr>
              <a:t>10</a:t>
            </a:r>
            <a:r>
              <a:rPr lang="fr-FR" sz="1600" dirty="0">
                <a:latin typeface="Avenir Roman" panose="02000503020000020003" pitchFamily="2" charset="0"/>
              </a:rPr>
              <a:t>, D. McNulty</a:t>
            </a:r>
            <a:r>
              <a:rPr lang="fr-FR" sz="1600" baseline="30000" dirty="0">
                <a:latin typeface="Avenir Roman" panose="02000503020000020003" pitchFamily="2" charset="0"/>
              </a:rPr>
              <a:t>5</a:t>
            </a:r>
            <a:r>
              <a:rPr lang="fr-FR" sz="1600" dirty="0">
                <a:latin typeface="Avenir Roman" panose="02000503020000020003" pitchFamily="2" charset="0"/>
              </a:rPr>
              <a:t>, </a:t>
            </a:r>
            <a:r>
              <a:rPr lang="fr-FR" sz="1600" dirty="0" err="1">
                <a:latin typeface="Avenir Roman" panose="02000503020000020003" pitchFamily="2" charset="0"/>
              </a:rPr>
              <a:t>T</a:t>
            </a:r>
            <a:r>
              <a:rPr lang="fr-FR" sz="1600" dirty="0">
                <a:latin typeface="Avenir Roman" panose="02000503020000020003" pitchFamily="2" charset="0"/>
              </a:rPr>
              <a:t>. Michaelides</a:t>
            </a:r>
            <a:r>
              <a:rPr lang="fr-FR" sz="1600" baseline="30000" dirty="0">
                <a:latin typeface="Avenir Roman" panose="02000503020000020003" pitchFamily="2" charset="0"/>
              </a:rPr>
              <a:t>1</a:t>
            </a:r>
            <a:r>
              <a:rPr lang="fr-FR" sz="1600" dirty="0">
                <a:latin typeface="Avenir Roman" panose="02000503020000020003" pitchFamily="2" charset="0"/>
              </a:rPr>
              <a:t>, R. Michaels</a:t>
            </a:r>
            <a:r>
              <a:rPr lang="fr-FR" sz="1600" baseline="30000" dirty="0">
                <a:latin typeface="Avenir Roman" panose="02000503020000020003" pitchFamily="2" charset="0"/>
              </a:rPr>
              <a:t>1</a:t>
            </a:r>
            <a:r>
              <a:rPr lang="fr-FR" sz="1600" dirty="0">
                <a:latin typeface="Avenir Roman" panose="02000503020000020003" pitchFamily="2" charset="0"/>
              </a:rPr>
              <a:t>, C. </a:t>
            </a:r>
            <a:r>
              <a:rPr lang="fr-FR" sz="1600" dirty="0" err="1">
                <a:latin typeface="Avenir Roman" panose="02000503020000020003" pitchFamily="2" charset="0"/>
              </a:rPr>
              <a:t>Muñoz</a:t>
            </a:r>
            <a:r>
              <a:rPr lang="fr-FR" sz="1600" dirty="0">
                <a:latin typeface="Avenir Roman" panose="02000503020000020003" pitchFamily="2" charset="0"/>
              </a:rPr>
              <a:t> Camacho</a:t>
            </a:r>
            <a:r>
              <a:rPr lang="fr-FR" sz="1600" baseline="30000" dirty="0">
                <a:latin typeface="Avenir Roman" panose="02000503020000020003" pitchFamily="2" charset="0"/>
              </a:rPr>
              <a:t>11</a:t>
            </a:r>
            <a:r>
              <a:rPr lang="fr-FR" sz="1600" dirty="0">
                <a:latin typeface="Avenir Roman" panose="02000503020000020003" pitchFamily="2" charset="0"/>
              </a:rPr>
              <a:t>, J.-F. Muraz</a:t>
            </a:r>
            <a:r>
              <a:rPr lang="fr-FR" sz="1600" baseline="30000" dirty="0">
                <a:latin typeface="Avenir Roman" panose="02000503020000020003" pitchFamily="2" charset="0"/>
              </a:rPr>
              <a:t>2</a:t>
            </a:r>
            <a:r>
              <a:rPr lang="fr-FR" sz="1600" dirty="0">
                <a:latin typeface="Avenir Roman" panose="02000503020000020003" pitchFamily="2" charset="0"/>
              </a:rPr>
              <a:t>,</a:t>
            </a:r>
          </a:p>
          <a:p>
            <a:pPr algn="ctr">
              <a:defRPr/>
            </a:pPr>
            <a:r>
              <a:rPr lang="fr-FR" sz="1600" dirty="0">
                <a:latin typeface="Avenir Roman" panose="02000503020000020003" pitchFamily="2" charset="0"/>
              </a:rPr>
              <a:t>K. Myers</a:t>
            </a:r>
            <a:r>
              <a:rPr lang="fr-FR" sz="1600" baseline="30000" dirty="0">
                <a:latin typeface="Avenir Roman" panose="02000503020000020003" pitchFamily="2" charset="0"/>
              </a:rPr>
              <a:t>12</a:t>
            </a:r>
            <a:r>
              <a:rPr lang="fr-FR" sz="1600" dirty="0">
                <a:latin typeface="Avenir Roman" panose="02000503020000020003" pitchFamily="2" charset="0"/>
              </a:rPr>
              <a:t>, A. Opper</a:t>
            </a:r>
            <a:r>
              <a:rPr lang="fr-FR" sz="1600" baseline="30000" dirty="0">
                <a:latin typeface="Avenir Roman" panose="02000503020000020003" pitchFamily="2" charset="0"/>
              </a:rPr>
              <a:t>10</a:t>
            </a:r>
            <a:r>
              <a:rPr lang="fr-FR" sz="1600" dirty="0">
                <a:latin typeface="Avenir Roman" panose="02000503020000020003" pitchFamily="2" charset="0"/>
              </a:rPr>
              <a:t>, M. Poelker</a:t>
            </a:r>
            <a:r>
              <a:rPr lang="fr-FR" sz="1600" baseline="30000" dirty="0">
                <a:latin typeface="Avenir Roman" panose="02000503020000020003" pitchFamily="2" charset="0"/>
              </a:rPr>
              <a:t>1</a:t>
            </a:r>
            <a:r>
              <a:rPr lang="fr-FR" sz="1600" dirty="0">
                <a:latin typeface="Avenir Roman" panose="02000503020000020003" pitchFamily="2" charset="0"/>
              </a:rPr>
              <a:t>,  J.-S. Réal</a:t>
            </a:r>
            <a:r>
              <a:rPr lang="fr-FR" sz="1600" baseline="30000" dirty="0">
                <a:latin typeface="Avenir Roman" panose="02000503020000020003" pitchFamily="2" charset="0"/>
              </a:rPr>
              <a:t>2</a:t>
            </a:r>
            <a:r>
              <a:rPr lang="fr-FR" sz="1600" dirty="0">
                <a:latin typeface="Avenir Roman" panose="02000503020000020003" pitchFamily="2" charset="0"/>
              </a:rPr>
              <a:t>, L. Richardson</a:t>
            </a:r>
            <a:r>
              <a:rPr lang="fr-FR" sz="1600" baseline="30000" dirty="0">
                <a:latin typeface="Avenir Roman" panose="02000503020000020003" pitchFamily="2" charset="0"/>
              </a:rPr>
              <a:t>1</a:t>
            </a:r>
            <a:r>
              <a:rPr lang="fr-FR" sz="1600" dirty="0">
                <a:latin typeface="Avenir Roman" panose="02000503020000020003" pitchFamily="2" charset="0"/>
              </a:rPr>
              <a:t>, S. Setiniyazi</a:t>
            </a:r>
            <a:r>
              <a:rPr lang="fr-FR" sz="1600" baseline="30000" dirty="0">
                <a:latin typeface="Avenir Roman" panose="02000503020000020003" pitchFamily="2" charset="0"/>
              </a:rPr>
              <a:t>5</a:t>
            </a:r>
            <a:r>
              <a:rPr lang="fr-FR" sz="1600" dirty="0">
                <a:latin typeface="Avenir Roman" panose="02000503020000020003" pitchFamily="2" charset="0"/>
              </a:rPr>
              <a:t>, M. Stutzman</a:t>
            </a:r>
            <a:r>
              <a:rPr lang="fr-FR" sz="1600" baseline="30000" dirty="0">
                <a:latin typeface="Avenir Roman" panose="02000503020000020003" pitchFamily="2" charset="0"/>
              </a:rPr>
              <a:t>1</a:t>
            </a:r>
            <a:r>
              <a:rPr lang="fr-FR" sz="1600" dirty="0">
                <a:latin typeface="Avenir Roman" panose="02000503020000020003" pitchFamily="2" charset="0"/>
              </a:rPr>
              <a:t>, </a:t>
            </a:r>
          </a:p>
          <a:p>
            <a:pPr algn="ctr">
              <a:defRPr/>
            </a:pPr>
            <a:r>
              <a:rPr lang="fr-FR" sz="1600" dirty="0">
                <a:latin typeface="Avenir Roman" panose="02000503020000020003" pitchFamily="2" charset="0"/>
              </a:rPr>
              <a:t>R. Suleiman</a:t>
            </a:r>
            <a:r>
              <a:rPr lang="fr-FR" sz="1600" baseline="30000" dirty="0">
                <a:latin typeface="Avenir Roman" panose="02000503020000020003" pitchFamily="2" charset="0"/>
              </a:rPr>
              <a:t>1</a:t>
            </a:r>
            <a:r>
              <a:rPr lang="fr-FR" sz="1600" dirty="0">
                <a:latin typeface="Avenir Roman" panose="02000503020000020003" pitchFamily="2" charset="0"/>
              </a:rPr>
              <a:t>, C. Tennant</a:t>
            </a:r>
            <a:r>
              <a:rPr lang="fr-FR" sz="1600" baseline="30000" dirty="0">
                <a:latin typeface="Avenir Roman" panose="02000503020000020003" pitchFamily="2" charset="0"/>
              </a:rPr>
              <a:t>1</a:t>
            </a:r>
            <a:r>
              <a:rPr lang="fr-FR" sz="1600" dirty="0">
                <a:latin typeface="Avenir Roman" panose="02000503020000020003" pitchFamily="2" charset="0"/>
              </a:rPr>
              <a:t>, C.-Y. Tsai</a:t>
            </a:r>
            <a:r>
              <a:rPr lang="fr-FR" sz="1600" baseline="30000" dirty="0">
                <a:latin typeface="Avenir Roman" panose="02000503020000020003" pitchFamily="2" charset="0"/>
              </a:rPr>
              <a:t>13</a:t>
            </a:r>
            <a:r>
              <a:rPr lang="fr-FR" sz="1600" dirty="0">
                <a:latin typeface="Avenir Roman" panose="02000503020000020003" pitchFamily="2" charset="0"/>
              </a:rPr>
              <a:t>, D. Turner</a:t>
            </a:r>
            <a:r>
              <a:rPr lang="fr-FR" sz="1600" baseline="30000" dirty="0">
                <a:latin typeface="Avenir Roman" panose="02000503020000020003" pitchFamily="2" charset="0"/>
              </a:rPr>
              <a:t>1</a:t>
            </a:r>
            <a:r>
              <a:rPr lang="fr-FR" sz="1600" dirty="0">
                <a:latin typeface="Avenir Roman" panose="02000503020000020003" pitchFamily="2" charset="0"/>
              </a:rPr>
              <a:t>, A. Variola</a:t>
            </a:r>
            <a:r>
              <a:rPr lang="fr-FR" sz="1600" baseline="30000" dirty="0">
                <a:latin typeface="Avenir Roman" panose="02000503020000020003" pitchFamily="2" charset="0"/>
              </a:rPr>
              <a:t>3</a:t>
            </a:r>
            <a:r>
              <a:rPr lang="fr-FR" sz="1600" dirty="0">
                <a:latin typeface="Avenir Roman" panose="02000503020000020003" pitchFamily="2" charset="0"/>
              </a:rPr>
              <a:t>, E. Voutier</a:t>
            </a:r>
            <a:r>
              <a:rPr lang="fr-FR" sz="1600" baseline="30000" dirty="0">
                <a:latin typeface="Avenir Roman" panose="02000503020000020003" pitchFamily="2" charset="0"/>
              </a:rPr>
              <a:t>2,11</a:t>
            </a:r>
            <a:r>
              <a:rPr lang="fr-FR" sz="1600" dirty="0">
                <a:latin typeface="Avenir Roman" panose="02000503020000020003" pitchFamily="2" charset="0"/>
              </a:rPr>
              <a:t>, Y. Wang</a:t>
            </a:r>
            <a:r>
              <a:rPr lang="fr-FR" sz="1600" baseline="30000" dirty="0">
                <a:latin typeface="Avenir Roman" panose="02000503020000020003" pitchFamily="2" charset="0"/>
              </a:rPr>
              <a:t>1</a:t>
            </a:r>
            <a:r>
              <a:rPr lang="fr-FR" sz="1600" dirty="0">
                <a:latin typeface="Avenir Roman" panose="02000503020000020003" pitchFamily="2" charset="0"/>
              </a:rPr>
              <a:t>, Y. Zhang</a:t>
            </a:r>
            <a:r>
              <a:rPr lang="fr-FR" sz="1600" baseline="30000" dirty="0">
                <a:latin typeface="Avenir Roman" panose="02000503020000020003" pitchFamily="2" charset="0"/>
              </a:rPr>
              <a:t>12</a:t>
            </a:r>
            <a:endParaRPr lang="en-US" sz="1600" baseline="30000" dirty="0">
              <a:latin typeface="Avenir Roman" panose="02000503020000020003" pitchFamily="2" charset="0"/>
            </a:endParaRPr>
          </a:p>
        </p:txBody>
      </p:sp>
      <p:sp>
        <p:nvSpPr>
          <p:cNvPr id="3" name="Text Box 6">
            <a:extLst>
              <a:ext uri="{FF2B5EF4-FFF2-40B4-BE49-F238E27FC236}">
                <a16:creationId xmlns:a16="http://schemas.microsoft.com/office/drawing/2014/main" id="{06CBA50F-C0FB-D842-9E29-DB0C4D39C966}"/>
              </a:ext>
            </a:extLst>
          </p:cNvPr>
          <p:cNvSpPr txBox="1">
            <a:spLocks noChangeArrowheads="1"/>
          </p:cNvSpPr>
          <p:nvPr/>
        </p:nvSpPr>
        <p:spPr bwMode="auto">
          <a:xfrm>
            <a:off x="107950" y="3279429"/>
            <a:ext cx="8928100" cy="138499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1400" i="1" baseline="30000" dirty="0">
                <a:solidFill>
                  <a:srgbClr val="000000"/>
                </a:solidFill>
                <a:latin typeface="Avenir Roman" panose="02000503020000020003" pitchFamily="2" charset="0"/>
              </a:rPr>
              <a:t>1</a:t>
            </a:r>
            <a:r>
              <a:rPr lang="en-US" sz="1400" i="1" dirty="0">
                <a:solidFill>
                  <a:srgbClr val="000000"/>
                </a:solidFill>
                <a:latin typeface="Avenir Roman" panose="02000503020000020003" pitchFamily="2" charset="0"/>
              </a:rPr>
              <a:t>Jefferson Lab, Newport News, VA, US, </a:t>
            </a:r>
            <a:r>
              <a:rPr lang="en-US" sz="1400" i="1" baseline="30000" dirty="0">
                <a:solidFill>
                  <a:srgbClr val="000000"/>
                </a:solidFill>
                <a:latin typeface="Avenir Roman" panose="02000503020000020003" pitchFamily="2" charset="0"/>
              </a:rPr>
              <a:t>2 </a:t>
            </a:r>
            <a:r>
              <a:rPr lang="en-US" sz="1400" i="1" dirty="0">
                <a:solidFill>
                  <a:srgbClr val="000000"/>
                </a:solidFill>
                <a:latin typeface="Avenir Roman" panose="02000503020000020003" pitchFamily="2" charset="0"/>
              </a:rPr>
              <a:t>LPSC, Grenoble, France, </a:t>
            </a:r>
            <a:r>
              <a:rPr lang="en-US" sz="1400" i="1" baseline="30000" dirty="0">
                <a:solidFill>
                  <a:srgbClr val="000000"/>
                </a:solidFill>
                <a:latin typeface="Avenir Roman" panose="02000503020000020003" pitchFamily="2" charset="0"/>
              </a:rPr>
              <a:t>3</a:t>
            </a:r>
            <a:r>
              <a:rPr lang="en-US" sz="1400" i="1" dirty="0">
                <a:solidFill>
                  <a:srgbClr val="000000"/>
                </a:solidFill>
                <a:latin typeface="Avenir Roman" panose="02000503020000020003" pitchFamily="2" charset="0"/>
              </a:rPr>
              <a:t>LAL, Orsay, France</a:t>
            </a:r>
          </a:p>
          <a:p>
            <a:pPr algn="ctr">
              <a:defRPr/>
            </a:pPr>
            <a:r>
              <a:rPr lang="en-US" sz="1400" i="1" baseline="30000" dirty="0">
                <a:solidFill>
                  <a:srgbClr val="000000"/>
                </a:solidFill>
                <a:latin typeface="Avenir Roman" panose="02000503020000020003" pitchFamily="2" charset="0"/>
              </a:rPr>
              <a:t>4</a:t>
            </a:r>
            <a:r>
              <a:rPr lang="en-US" sz="1400" i="1" dirty="0">
                <a:solidFill>
                  <a:srgbClr val="000000"/>
                </a:solidFill>
                <a:latin typeface="Avenir Roman" panose="02000503020000020003" pitchFamily="2" charset="0"/>
              </a:rPr>
              <a:t> Hampton University, Hampton, VA, USA     </a:t>
            </a:r>
            <a:r>
              <a:rPr lang="en-US" sz="1400" i="1" baseline="30000" dirty="0">
                <a:solidFill>
                  <a:srgbClr val="000000"/>
                </a:solidFill>
                <a:latin typeface="Avenir Roman" panose="02000503020000020003" pitchFamily="2" charset="0"/>
              </a:rPr>
              <a:t>5</a:t>
            </a:r>
            <a:r>
              <a:rPr lang="en-US" sz="1400" i="1" dirty="0">
                <a:solidFill>
                  <a:srgbClr val="000000"/>
                </a:solidFill>
                <a:latin typeface="Avenir Roman" panose="02000503020000020003" pitchFamily="2" charset="0"/>
              </a:rPr>
              <a:t> Idaho State University &amp; IAC, Pocatello, ID, USA    </a:t>
            </a:r>
          </a:p>
          <a:p>
            <a:pPr algn="ctr">
              <a:defRPr/>
            </a:pPr>
            <a:r>
              <a:rPr lang="en-US" sz="1400" i="1" dirty="0">
                <a:solidFill>
                  <a:srgbClr val="000000"/>
                </a:solidFill>
                <a:latin typeface="Avenir Roman" panose="02000503020000020003" pitchFamily="2" charset="0"/>
              </a:rPr>
              <a:t> </a:t>
            </a:r>
            <a:r>
              <a:rPr lang="en-US" sz="1400" i="1" baseline="30000" dirty="0">
                <a:solidFill>
                  <a:srgbClr val="000000"/>
                </a:solidFill>
                <a:latin typeface="Avenir Roman" panose="02000503020000020003" pitchFamily="2" charset="0"/>
              </a:rPr>
              <a:t>6</a:t>
            </a:r>
            <a:r>
              <a:rPr lang="en-US" sz="1400" i="1" dirty="0">
                <a:solidFill>
                  <a:srgbClr val="000000"/>
                </a:solidFill>
                <a:latin typeface="Avenir Roman" panose="02000503020000020003" pitchFamily="2" charset="0"/>
              </a:rPr>
              <a:t> North Carolina University, Durham, NC, USA     </a:t>
            </a:r>
            <a:r>
              <a:rPr lang="en-US" sz="1400" i="1" baseline="30000" dirty="0">
                <a:solidFill>
                  <a:srgbClr val="000000"/>
                </a:solidFill>
                <a:latin typeface="Avenir Roman" panose="02000503020000020003" pitchFamily="2" charset="0"/>
              </a:rPr>
              <a:t>7</a:t>
            </a:r>
            <a:r>
              <a:rPr lang="en-US" sz="1400" i="1" dirty="0">
                <a:solidFill>
                  <a:srgbClr val="000000"/>
                </a:solidFill>
                <a:latin typeface="Avenir Roman" panose="02000503020000020003" pitchFamily="2" charset="0"/>
              </a:rPr>
              <a:t> Old Dominion University, Norfolk, VA, US    </a:t>
            </a:r>
          </a:p>
          <a:p>
            <a:pPr algn="ctr">
              <a:defRPr/>
            </a:pPr>
            <a:r>
              <a:rPr lang="en-US" sz="1400" i="1" dirty="0">
                <a:solidFill>
                  <a:srgbClr val="000000"/>
                </a:solidFill>
                <a:latin typeface="Avenir Roman" panose="02000503020000020003" pitchFamily="2" charset="0"/>
              </a:rPr>
              <a:t> </a:t>
            </a:r>
            <a:r>
              <a:rPr lang="en-US" sz="1400" i="1" baseline="30000" dirty="0">
                <a:solidFill>
                  <a:srgbClr val="000000"/>
                </a:solidFill>
                <a:latin typeface="Avenir Roman" panose="02000503020000020003" pitchFamily="2" charset="0"/>
              </a:rPr>
              <a:t>8</a:t>
            </a:r>
            <a:r>
              <a:rPr lang="en-US" sz="1400" i="1" dirty="0">
                <a:solidFill>
                  <a:srgbClr val="000000"/>
                </a:solidFill>
                <a:latin typeface="Avenir Roman" panose="02000503020000020003" pitchFamily="2" charset="0"/>
              </a:rPr>
              <a:t> The College of William &amp; Mary, Williamsburg, VA, USA     </a:t>
            </a:r>
            <a:r>
              <a:rPr lang="en-US" sz="1400" i="1" baseline="30000" dirty="0">
                <a:solidFill>
                  <a:srgbClr val="000000"/>
                </a:solidFill>
                <a:latin typeface="Avenir Roman" panose="02000503020000020003" pitchFamily="2" charset="0"/>
              </a:rPr>
              <a:t>9</a:t>
            </a:r>
            <a:r>
              <a:rPr lang="en-US" sz="1400" i="1" dirty="0">
                <a:solidFill>
                  <a:srgbClr val="000000"/>
                </a:solidFill>
                <a:latin typeface="Avenir Roman" panose="02000503020000020003" pitchFamily="2" charset="0"/>
              </a:rPr>
              <a:t> University of Virginia, Charlottesville, VA, USA     </a:t>
            </a:r>
            <a:r>
              <a:rPr lang="en-US" sz="1400" i="1" baseline="30000" dirty="0">
                <a:solidFill>
                  <a:srgbClr val="000000"/>
                </a:solidFill>
                <a:latin typeface="Avenir Roman" panose="02000503020000020003" pitchFamily="2" charset="0"/>
              </a:rPr>
              <a:t>10</a:t>
            </a:r>
            <a:r>
              <a:rPr lang="en-US" sz="1400" i="1" dirty="0">
                <a:solidFill>
                  <a:srgbClr val="000000"/>
                </a:solidFill>
                <a:latin typeface="Avenir Roman" panose="02000503020000020003" pitchFamily="2" charset="0"/>
              </a:rPr>
              <a:t> George Washington University, Washington, DC, USA           </a:t>
            </a:r>
            <a:r>
              <a:rPr lang="en-US" sz="1400" i="1" baseline="30000" dirty="0">
                <a:solidFill>
                  <a:srgbClr val="000000"/>
                </a:solidFill>
                <a:latin typeface="Avenir Roman" panose="02000503020000020003" pitchFamily="2" charset="0"/>
              </a:rPr>
              <a:t>11</a:t>
            </a:r>
            <a:r>
              <a:rPr lang="en-US" sz="1400" i="1" dirty="0">
                <a:solidFill>
                  <a:srgbClr val="000000"/>
                </a:solidFill>
                <a:latin typeface="Avenir Roman" panose="02000503020000020003" pitchFamily="2" charset="0"/>
              </a:rPr>
              <a:t> IPN, Orsay, France</a:t>
            </a:r>
          </a:p>
          <a:p>
            <a:pPr algn="ctr">
              <a:defRPr/>
            </a:pPr>
            <a:r>
              <a:rPr lang="en-US" sz="1400" i="1" baseline="30000" dirty="0">
                <a:solidFill>
                  <a:srgbClr val="000000"/>
                </a:solidFill>
                <a:latin typeface="Avenir Roman" panose="02000503020000020003" pitchFamily="2" charset="0"/>
              </a:rPr>
              <a:t>12</a:t>
            </a:r>
            <a:r>
              <a:rPr lang="en-US" sz="1400" i="1" dirty="0">
                <a:solidFill>
                  <a:srgbClr val="000000"/>
                </a:solidFill>
                <a:latin typeface="Avenir Roman" panose="02000503020000020003" pitchFamily="2" charset="0"/>
              </a:rPr>
              <a:t> Rutgers University, Piscataway, NJ, USA     </a:t>
            </a:r>
            <a:r>
              <a:rPr lang="en-US" sz="1400" i="1" baseline="30000" dirty="0">
                <a:solidFill>
                  <a:srgbClr val="000000"/>
                </a:solidFill>
                <a:latin typeface="Avenir Roman" panose="02000503020000020003" pitchFamily="2" charset="0"/>
              </a:rPr>
              <a:t>13</a:t>
            </a:r>
            <a:r>
              <a:rPr lang="en-US" sz="1400" i="1" dirty="0">
                <a:solidFill>
                  <a:srgbClr val="000000"/>
                </a:solidFill>
                <a:latin typeface="Avenir Roman" panose="02000503020000020003" pitchFamily="2" charset="0"/>
              </a:rPr>
              <a:t> Virginia Tech, Blacksburg, VA, USA</a:t>
            </a:r>
          </a:p>
        </p:txBody>
      </p:sp>
      <p:sp>
        <p:nvSpPr>
          <p:cNvPr id="4" name="ZoneTexte 1">
            <a:extLst>
              <a:ext uri="{FF2B5EF4-FFF2-40B4-BE49-F238E27FC236}">
                <a16:creationId xmlns:a16="http://schemas.microsoft.com/office/drawing/2014/main" id="{246380DF-873B-8146-BD71-CA43792689B4}"/>
              </a:ext>
            </a:extLst>
          </p:cNvPr>
          <p:cNvSpPr txBox="1">
            <a:spLocks noChangeArrowheads="1"/>
          </p:cNvSpPr>
          <p:nvPr/>
        </p:nvSpPr>
        <p:spPr bwMode="auto">
          <a:xfrm>
            <a:off x="-84221" y="5151224"/>
            <a:ext cx="9228221"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Comic Sans MS" charset="0"/>
                <a:ea typeface="ＭＳ Ｐゴシック" charset="0"/>
                <a:cs typeface="ＭＳ Ｐゴシック" charset="0"/>
              </a:defRPr>
            </a:lvl1pPr>
            <a:lvl2pPr marL="742950" indent="-285750" eaLnBrk="0" hangingPunct="0">
              <a:defRPr sz="1400">
                <a:solidFill>
                  <a:schemeClr val="tx1"/>
                </a:solidFill>
                <a:latin typeface="Comic Sans MS" charset="0"/>
                <a:ea typeface="ＭＳ Ｐゴシック" charset="0"/>
              </a:defRPr>
            </a:lvl2pPr>
            <a:lvl3pPr marL="1143000" indent="-228600" eaLnBrk="0" hangingPunct="0">
              <a:defRPr sz="1400">
                <a:solidFill>
                  <a:schemeClr val="tx1"/>
                </a:solidFill>
                <a:latin typeface="Comic Sans MS" charset="0"/>
                <a:ea typeface="ＭＳ Ｐゴシック" charset="0"/>
              </a:defRPr>
            </a:lvl3pPr>
            <a:lvl4pPr marL="1600200" indent="-228600" eaLnBrk="0" hangingPunct="0">
              <a:defRPr sz="1400">
                <a:solidFill>
                  <a:schemeClr val="tx1"/>
                </a:solidFill>
                <a:latin typeface="Comic Sans MS" charset="0"/>
                <a:ea typeface="ＭＳ Ｐゴシック" charset="0"/>
              </a:defRPr>
            </a:lvl4pPr>
            <a:lvl5pPr marL="2057400" indent="-228600" eaLnBrk="0" hangingPunct="0">
              <a:defRPr sz="1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1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1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1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1400">
                <a:solidFill>
                  <a:schemeClr val="tx1"/>
                </a:solidFill>
                <a:latin typeface="Comic Sans MS" charset="0"/>
                <a:ea typeface="ＭＳ Ｐゴシック" charset="0"/>
              </a:defRPr>
            </a:lvl9pPr>
          </a:lstStyle>
          <a:p>
            <a:pPr algn="ctr" eaLnBrk="1" hangingPunct="1"/>
            <a:r>
              <a:rPr lang="fr-FR" sz="2000" i="1" dirty="0" err="1">
                <a:latin typeface="Avenir Roman" panose="02000503020000020003" pitchFamily="2" charset="0"/>
                <a:cs typeface="Arial"/>
              </a:rPr>
              <a:t>PEPPo</a:t>
            </a:r>
            <a:r>
              <a:rPr lang="fr-FR" sz="2000" i="1" dirty="0">
                <a:latin typeface="Avenir Roman" panose="02000503020000020003" pitchFamily="2" charset="0"/>
                <a:cs typeface="Arial"/>
              </a:rPr>
              <a:t> possible due to support </a:t>
            </a:r>
            <a:r>
              <a:rPr lang="fr-FR" sz="2000" i="1" dirty="0" err="1">
                <a:latin typeface="Avenir Roman" panose="02000503020000020003" pitchFamily="2" charset="0"/>
                <a:cs typeface="Arial"/>
              </a:rPr>
              <a:t>from</a:t>
            </a:r>
            <a:r>
              <a:rPr lang="fr-FR" sz="2000" i="1" dirty="0">
                <a:latin typeface="Avenir Roman" panose="02000503020000020003" pitchFamily="2" charset="0"/>
                <a:cs typeface="Arial"/>
              </a:rPr>
              <a:t> </a:t>
            </a:r>
            <a:r>
              <a:rPr lang="fr-FR" sz="2000" b="1" i="1" dirty="0">
                <a:latin typeface="Avenir Roman" panose="02000503020000020003" pitchFamily="2" charset="0"/>
                <a:cs typeface="Arial"/>
              </a:rPr>
              <a:t>SLAC</a:t>
            </a:r>
            <a:r>
              <a:rPr lang="fr-FR" sz="2000" i="1" dirty="0">
                <a:latin typeface="Avenir Roman" panose="02000503020000020003" pitchFamily="2" charset="0"/>
                <a:cs typeface="Arial"/>
              </a:rPr>
              <a:t> E166, </a:t>
            </a:r>
            <a:r>
              <a:rPr lang="fr-FR" sz="2000" b="1" i="1" dirty="0">
                <a:latin typeface="Avenir Roman" panose="02000503020000020003" pitchFamily="2" charset="0"/>
                <a:cs typeface="Arial"/>
              </a:rPr>
              <a:t>DESY</a:t>
            </a:r>
            <a:r>
              <a:rPr lang="fr-FR" sz="2000" i="1" dirty="0">
                <a:latin typeface="Avenir Roman" panose="02000503020000020003" pitchFamily="2" charset="0"/>
                <a:cs typeface="Arial"/>
              </a:rPr>
              <a:t>, </a:t>
            </a:r>
            <a:r>
              <a:rPr lang="fr-FR" sz="2000" b="1" i="1" dirty="0">
                <a:latin typeface="Avenir Roman" panose="02000503020000020003" pitchFamily="2" charset="0"/>
                <a:cs typeface="Arial"/>
              </a:rPr>
              <a:t>Princeton</a:t>
            </a:r>
            <a:r>
              <a:rPr lang="fr-FR" sz="2000" i="1" dirty="0">
                <a:latin typeface="Avenir Roman" panose="02000503020000020003" pitchFamily="2" charset="0"/>
                <a:cs typeface="Arial"/>
              </a:rPr>
              <a:t>, </a:t>
            </a:r>
            <a:r>
              <a:rPr lang="fr-FR" sz="2000" b="1" i="1" dirty="0">
                <a:latin typeface="Avenir Roman" panose="02000503020000020003" pitchFamily="2" charset="0"/>
                <a:cs typeface="Arial"/>
              </a:rPr>
              <a:t>Cornell</a:t>
            </a:r>
            <a:r>
              <a:rPr lang="fr-FR" sz="2000" i="1" dirty="0">
                <a:latin typeface="Avenir Roman" panose="02000503020000020003" pitchFamily="2" charset="0"/>
                <a:cs typeface="Arial"/>
              </a:rPr>
              <a:t>, </a:t>
            </a:r>
            <a:r>
              <a:rPr lang="fr-FR" sz="2000" b="1" i="1" dirty="0">
                <a:latin typeface="Avenir Roman" panose="02000503020000020003" pitchFamily="2" charset="0"/>
                <a:cs typeface="Arial"/>
              </a:rPr>
              <a:t>International </a:t>
            </a:r>
            <a:r>
              <a:rPr lang="fr-FR" sz="2000" b="1" i="1" dirty="0" err="1">
                <a:latin typeface="Avenir Roman" panose="02000503020000020003" pitchFamily="2" charset="0"/>
                <a:cs typeface="Arial"/>
              </a:rPr>
              <a:t>Linear</a:t>
            </a:r>
            <a:r>
              <a:rPr lang="fr-FR" sz="2000" b="1" i="1" dirty="0">
                <a:latin typeface="Avenir Roman" panose="02000503020000020003" pitchFamily="2" charset="0"/>
                <a:cs typeface="Arial"/>
              </a:rPr>
              <a:t> </a:t>
            </a:r>
            <a:r>
              <a:rPr lang="fr-FR" sz="2000" b="1" i="1" dirty="0" err="1">
                <a:latin typeface="Avenir Roman" panose="02000503020000020003" pitchFamily="2" charset="0"/>
                <a:cs typeface="Arial"/>
              </a:rPr>
              <a:t>Collider</a:t>
            </a:r>
            <a:r>
              <a:rPr lang="fr-FR" sz="2000" b="1" i="1" dirty="0">
                <a:latin typeface="Avenir Roman" panose="02000503020000020003" pitchFamily="2" charset="0"/>
                <a:cs typeface="Arial"/>
              </a:rPr>
              <a:t> Project </a:t>
            </a:r>
            <a:r>
              <a:rPr lang="fr-FR" sz="2000" i="1" dirty="0">
                <a:latin typeface="Avenir Roman" panose="02000503020000020003" pitchFamily="2" charset="0"/>
                <a:cs typeface="Arial"/>
              </a:rPr>
              <a:t>and the </a:t>
            </a:r>
            <a:r>
              <a:rPr lang="fr-FR" sz="2000" b="1" i="1" dirty="0">
                <a:latin typeface="Avenir Roman" panose="02000503020000020003" pitchFamily="2" charset="0"/>
                <a:cs typeface="Arial"/>
              </a:rPr>
              <a:t>Jefferson Science Associates</a:t>
            </a:r>
          </a:p>
        </p:txBody>
      </p:sp>
      <p:sp>
        <p:nvSpPr>
          <p:cNvPr id="5" name="Text Box 26">
            <a:extLst>
              <a:ext uri="{FF2B5EF4-FFF2-40B4-BE49-F238E27FC236}">
                <a16:creationId xmlns:a16="http://schemas.microsoft.com/office/drawing/2014/main" id="{D664687A-0792-A845-B3B7-4B1729C5C01E}"/>
              </a:ext>
            </a:extLst>
          </p:cNvPr>
          <p:cNvSpPr txBox="1">
            <a:spLocks noChangeArrowheads="1"/>
          </p:cNvSpPr>
          <p:nvPr/>
        </p:nvSpPr>
        <p:spPr bwMode="auto">
          <a:xfrm>
            <a:off x="2433180" y="83493"/>
            <a:ext cx="4827732"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rgbClr val="FF0000"/>
                </a:solidFill>
                <a:latin typeface="Comic Sans MS" pitchFamily="66" charset="0"/>
              </a:defRPr>
            </a:lvl1pPr>
            <a:lvl2pPr marL="742950" indent="-285750" eaLnBrk="0" hangingPunct="0">
              <a:defRPr sz="1400">
                <a:solidFill>
                  <a:srgbClr val="FF0000"/>
                </a:solidFill>
                <a:latin typeface="Comic Sans MS" pitchFamily="66" charset="0"/>
              </a:defRPr>
            </a:lvl2pPr>
            <a:lvl3pPr marL="1143000" indent="-228600" eaLnBrk="0" hangingPunct="0">
              <a:defRPr sz="1400">
                <a:solidFill>
                  <a:srgbClr val="FF0000"/>
                </a:solidFill>
                <a:latin typeface="Comic Sans MS" pitchFamily="66" charset="0"/>
              </a:defRPr>
            </a:lvl3pPr>
            <a:lvl4pPr marL="1600200" indent="-228600" eaLnBrk="0" hangingPunct="0">
              <a:defRPr sz="1400">
                <a:solidFill>
                  <a:srgbClr val="FF0000"/>
                </a:solidFill>
                <a:latin typeface="Comic Sans MS" pitchFamily="66" charset="0"/>
              </a:defRPr>
            </a:lvl4pPr>
            <a:lvl5pPr marL="2057400" indent="-228600" eaLnBrk="0" hangingPunct="0">
              <a:defRPr sz="1400">
                <a:solidFill>
                  <a:srgbClr val="FF0000"/>
                </a:solidFill>
                <a:latin typeface="Comic Sans MS" pitchFamily="66" charset="0"/>
              </a:defRPr>
            </a:lvl5pPr>
            <a:lvl6pPr marL="2514600" indent="-228600" eaLnBrk="0" fontAlgn="base" hangingPunct="0">
              <a:spcBef>
                <a:spcPct val="0"/>
              </a:spcBef>
              <a:spcAft>
                <a:spcPct val="0"/>
              </a:spcAft>
              <a:defRPr sz="1400">
                <a:solidFill>
                  <a:srgbClr val="FF0000"/>
                </a:solidFill>
                <a:latin typeface="Comic Sans MS" pitchFamily="66" charset="0"/>
              </a:defRPr>
            </a:lvl6pPr>
            <a:lvl7pPr marL="2971800" indent="-228600" eaLnBrk="0" fontAlgn="base" hangingPunct="0">
              <a:spcBef>
                <a:spcPct val="0"/>
              </a:spcBef>
              <a:spcAft>
                <a:spcPct val="0"/>
              </a:spcAft>
              <a:defRPr sz="1400">
                <a:solidFill>
                  <a:srgbClr val="FF0000"/>
                </a:solidFill>
                <a:latin typeface="Comic Sans MS" pitchFamily="66" charset="0"/>
              </a:defRPr>
            </a:lvl7pPr>
            <a:lvl8pPr marL="3429000" indent="-228600" eaLnBrk="0" fontAlgn="base" hangingPunct="0">
              <a:spcBef>
                <a:spcPct val="0"/>
              </a:spcBef>
              <a:spcAft>
                <a:spcPct val="0"/>
              </a:spcAft>
              <a:defRPr sz="1400">
                <a:solidFill>
                  <a:srgbClr val="FF0000"/>
                </a:solidFill>
                <a:latin typeface="Comic Sans MS" pitchFamily="66" charset="0"/>
              </a:defRPr>
            </a:lvl8pPr>
            <a:lvl9pPr marL="3886200" indent="-228600" eaLnBrk="0" fontAlgn="base" hangingPunct="0">
              <a:spcBef>
                <a:spcPct val="0"/>
              </a:spcBef>
              <a:spcAft>
                <a:spcPct val="0"/>
              </a:spcAft>
              <a:defRPr sz="1400">
                <a:solidFill>
                  <a:srgbClr val="FF0000"/>
                </a:solidFill>
                <a:latin typeface="Comic Sans MS" pitchFamily="66" charset="0"/>
              </a:defRPr>
            </a:lvl9pPr>
          </a:lstStyle>
          <a:p>
            <a:r>
              <a:rPr lang="fr-FR" altLang="en-US" sz="3200" dirty="0">
                <a:solidFill>
                  <a:srgbClr val="000000"/>
                </a:solidFill>
                <a:latin typeface="Avenir Roman" panose="02000503020000020003" pitchFamily="2" charset="0"/>
                <a:cs typeface="Arial"/>
              </a:rPr>
              <a:t>The </a:t>
            </a:r>
            <a:r>
              <a:rPr lang="fr-FR" altLang="en-US" sz="3200" dirty="0" err="1">
                <a:solidFill>
                  <a:srgbClr val="000000"/>
                </a:solidFill>
                <a:latin typeface="Avenir Roman" panose="02000503020000020003" pitchFamily="2" charset="0"/>
                <a:cs typeface="Arial"/>
              </a:rPr>
              <a:t>PEPPo</a:t>
            </a:r>
            <a:r>
              <a:rPr lang="fr-FR" altLang="en-US" sz="3200" dirty="0">
                <a:solidFill>
                  <a:srgbClr val="000000"/>
                </a:solidFill>
                <a:latin typeface="Avenir Roman" panose="02000503020000020003" pitchFamily="2" charset="0"/>
                <a:cs typeface="Arial"/>
              </a:rPr>
              <a:t> Collaboration</a:t>
            </a:r>
          </a:p>
        </p:txBody>
      </p:sp>
    </p:spTree>
    <p:extLst>
      <p:ext uri="{BB962C8B-B14F-4D97-AF65-F5344CB8AC3E}">
        <p14:creationId xmlns:p14="http://schemas.microsoft.com/office/powerpoint/2010/main" val="3238880918"/>
      </p:ext>
    </p:extLst>
  </p:cSld>
  <p:clrMapOvr>
    <a:masterClrMapping/>
  </p:clrMapOvr>
</p:sld>
</file>

<file path=ppt/theme/theme1.xml><?xml version="1.0" encoding="utf-8"?>
<a:theme xmlns:a="http://schemas.openxmlformats.org/drawingml/2006/main" name="3_JLab_PowerPoint1">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JLab_PowerPoint1">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8475</TotalTime>
  <Words>2505</Words>
  <Application>Microsoft Macintosh PowerPoint</Application>
  <PresentationFormat>On-screen Show (4:3)</PresentationFormat>
  <Paragraphs>360</Paragraphs>
  <Slides>25</Slides>
  <Notes>4</Notes>
  <HiddenSlides>0</HiddenSlides>
  <MMClips>0</MMClips>
  <ScaleCrop>false</ScaleCrop>
  <HeadingPairs>
    <vt:vector size="8" baseType="variant">
      <vt:variant>
        <vt:lpstr>Fonts Used</vt:lpstr>
      </vt:variant>
      <vt:variant>
        <vt:i4>14</vt:i4>
      </vt:variant>
      <vt:variant>
        <vt:lpstr>Theme</vt:lpstr>
      </vt:variant>
      <vt:variant>
        <vt:i4>2</vt:i4>
      </vt:variant>
      <vt:variant>
        <vt:lpstr>Embedded OLE Servers</vt:lpstr>
      </vt:variant>
      <vt:variant>
        <vt:i4>4</vt:i4>
      </vt:variant>
      <vt:variant>
        <vt:lpstr>Slide Titles</vt:lpstr>
      </vt:variant>
      <vt:variant>
        <vt:i4>25</vt:i4>
      </vt:variant>
    </vt:vector>
  </HeadingPairs>
  <TitlesOfParts>
    <vt:vector size="45" baseType="lpstr">
      <vt:lpstr>ＭＳ Ｐゴシック</vt:lpstr>
      <vt:lpstr>Arial</vt:lpstr>
      <vt:lpstr>Avenir Roman</vt:lpstr>
      <vt:lpstr>Calibri</vt:lpstr>
      <vt:lpstr>Century Gothic</vt:lpstr>
      <vt:lpstr>Comic Sans MS</vt:lpstr>
      <vt:lpstr>Futura Medium</vt:lpstr>
      <vt:lpstr>Lucida Calligraphy</vt:lpstr>
      <vt:lpstr>Microsoft Sans Serif</vt:lpstr>
      <vt:lpstr>Minion Pro</vt:lpstr>
      <vt:lpstr>Symbol</vt:lpstr>
      <vt:lpstr>Times</vt:lpstr>
      <vt:lpstr>Verdana</vt:lpstr>
      <vt:lpstr>Wingdings</vt:lpstr>
      <vt:lpstr>3_JLab_PowerPoint1</vt:lpstr>
      <vt:lpstr>4_JLab_PowerPoint1</vt:lpstr>
      <vt:lpstr>Image</vt:lpstr>
      <vt:lpstr>Equation</vt:lpstr>
      <vt:lpstr>…quation</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LPSC</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Eric  Voutier</dc:creator>
  <cp:lastModifiedBy>Microsoft Office User</cp:lastModifiedBy>
  <cp:revision>422</cp:revision>
  <cp:lastPrinted>2016-09-22T13:56:17Z</cp:lastPrinted>
  <dcterms:created xsi:type="dcterms:W3CDTF">2016-05-04T20:36:34Z</dcterms:created>
  <dcterms:modified xsi:type="dcterms:W3CDTF">2018-09-26T21:08:58Z</dcterms:modified>
</cp:coreProperties>
</file>