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541" r:id="rId2"/>
    <p:sldId id="572" r:id="rId3"/>
    <p:sldId id="562" r:id="rId4"/>
    <p:sldId id="567" r:id="rId5"/>
    <p:sldId id="564" r:id="rId6"/>
    <p:sldId id="566" r:id="rId7"/>
    <p:sldId id="563" r:id="rId8"/>
    <p:sldId id="523" r:id="rId9"/>
    <p:sldId id="525" r:id="rId10"/>
    <p:sldId id="528" r:id="rId11"/>
    <p:sldId id="544" r:id="rId12"/>
    <p:sldId id="557" r:id="rId13"/>
    <p:sldId id="573" r:id="rId14"/>
    <p:sldId id="558" r:id="rId15"/>
    <p:sldId id="559" r:id="rId16"/>
    <p:sldId id="560" r:id="rId17"/>
    <p:sldId id="561" r:id="rId18"/>
    <p:sldId id="565" r:id="rId19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8">
          <p15:clr>
            <a:srgbClr val="A4A3A4"/>
          </p15:clr>
        </p15:guide>
        <p15:guide id="2" pos="28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663300"/>
    <a:srgbClr val="CC6600"/>
    <a:srgbClr val="CC9900"/>
    <a:srgbClr val="D5D7DD"/>
    <a:srgbClr val="99FF99"/>
    <a:srgbClr val="CCFF66"/>
    <a:srgbClr val="F8CAF8"/>
    <a:srgbClr val="F0D2F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2" autoAdjust="0"/>
    <p:restoredTop sz="97980" autoAdjust="0"/>
  </p:normalViewPr>
  <p:slideViewPr>
    <p:cSldViewPr snapToGrid="0" snapToObjects="1">
      <p:cViewPr varScale="1">
        <p:scale>
          <a:sx n="69" d="100"/>
          <a:sy n="69" d="100"/>
        </p:scale>
        <p:origin x="486" y="72"/>
      </p:cViewPr>
      <p:guideLst>
        <p:guide orient="horz" pos="2298"/>
        <p:guide pos="2873"/>
      </p:guideLst>
    </p:cSldViewPr>
  </p:slideViewPr>
  <p:outlineViewPr>
    <p:cViewPr>
      <p:scale>
        <a:sx n="33" d="100"/>
        <a:sy n="33" d="100"/>
      </p:scale>
      <p:origin x="0" y="197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1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/>
          <a:lstStyle>
            <a:lvl1pPr algn="r">
              <a:defRPr sz="1200"/>
            </a:lvl1pPr>
          </a:lstStyle>
          <a:p>
            <a:fld id="{4637A610-679B-49FF-8AF3-90DA3488E87C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497" tIns="45250" rIns="90497" bIns="45250" rtlCol="0" anchor="b"/>
          <a:lstStyle>
            <a:lvl1pPr algn="r">
              <a:defRPr sz="1200"/>
            </a:lvl1pPr>
          </a:lstStyle>
          <a:p>
            <a:fld id="{C27C83FD-F1BC-41FE-A5E9-6BC5B599A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6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6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8" y="6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/>
          <a:lstStyle>
            <a:lvl1pPr algn="r">
              <a:defRPr sz="1200"/>
            </a:lvl1pPr>
          </a:lstStyle>
          <a:p>
            <a:fld id="{AEE2A098-F6E1-4EA0-A707-FFBBE20BA5BB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0563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18" tIns="46157" rIns="92318" bIns="461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33"/>
            <a:ext cx="5547360" cy="4154805"/>
          </a:xfrm>
          <a:prstGeom prst="rect">
            <a:avLst/>
          </a:prstGeom>
        </p:spPr>
        <p:txBody>
          <a:bodyPr vert="horz" lIns="92318" tIns="46157" rIns="92318" bIns="461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769658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8" y="8769658"/>
            <a:ext cx="3004821" cy="461645"/>
          </a:xfrm>
          <a:prstGeom prst="rect">
            <a:avLst/>
          </a:prstGeom>
        </p:spPr>
        <p:txBody>
          <a:bodyPr vert="horz" lIns="92318" tIns="46157" rIns="92318" bIns="46157" rtlCol="0" anchor="b"/>
          <a:lstStyle>
            <a:lvl1pPr algn="r">
              <a:defRPr sz="1200"/>
            </a:lvl1pPr>
          </a:lstStyle>
          <a:p>
            <a:fld id="{ADB4C350-8ACE-402A-8AA1-76A8138984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458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8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5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5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9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091" y="635665"/>
            <a:ext cx="8617527" cy="2010554"/>
          </a:xfrm>
        </p:spPr>
        <p:txBody>
          <a:bodyPr/>
          <a:lstStyle/>
          <a:p>
            <a:pPr algn="ctr"/>
            <a:r>
              <a:rPr lang="en-US" sz="4400" dirty="0" smtClean="0"/>
              <a:t>Magnetized Electron Beam Development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453" y="2655699"/>
            <a:ext cx="6400800" cy="1306494"/>
          </a:xfrm>
        </p:spPr>
        <p:txBody>
          <a:bodyPr/>
          <a:lstStyle/>
          <a:p>
            <a:r>
              <a:rPr lang="en-US" sz="3200" dirty="0" smtClean="0">
                <a:latin typeface="+mj-lt"/>
              </a:rPr>
              <a:t>JLEIC Collaboration Meeting</a:t>
            </a:r>
          </a:p>
          <a:p>
            <a:r>
              <a:rPr lang="en-US" sz="3200" dirty="0" smtClean="0">
                <a:latin typeface="+mj-lt"/>
              </a:rPr>
              <a:t>April 3, 2017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62465" y="4285547"/>
            <a:ext cx="8532153" cy="184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None/>
              <a:defRPr sz="22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b="1" u="sng" dirty="0"/>
              <a:t>R. </a:t>
            </a:r>
            <a:r>
              <a:rPr lang="en-US" b="1" u="sng" dirty="0" smtClean="0"/>
              <a:t>Suleiman</a:t>
            </a:r>
            <a:r>
              <a:rPr lang="en-US" b="1" dirty="0" smtClean="0"/>
              <a:t>, D</a:t>
            </a:r>
            <a:r>
              <a:rPr lang="en-US" b="1" dirty="0"/>
              <a:t>. Bullard, F</a:t>
            </a:r>
            <a:r>
              <a:rPr lang="en-US" b="1" dirty="0" smtClean="0"/>
              <a:t>. </a:t>
            </a:r>
            <a:r>
              <a:rPr lang="en-US" b="1" dirty="0"/>
              <a:t>Hannon, C. Hernandez-Garcia, A. </a:t>
            </a:r>
            <a:r>
              <a:rPr lang="en-US" b="1" dirty="0" err="1"/>
              <a:t>Mamun</a:t>
            </a:r>
            <a:r>
              <a:rPr lang="en-US" b="1" dirty="0"/>
              <a:t>, Y. Wang, </a:t>
            </a:r>
            <a:endParaRPr lang="en-US" b="1" dirty="0" smtClean="0"/>
          </a:p>
          <a:p>
            <a:pPr defTabSz="914400"/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</a:t>
            </a:r>
            <a:r>
              <a:rPr lang="en-US" dirty="0" smtClean="0">
                <a:cs typeface="Arial" panose="020B0604020202020204" pitchFamily="34" charset="0"/>
              </a:rPr>
              <a:t>J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dirty="0" err="1" smtClean="0">
                <a:cs typeface="Arial" panose="020B0604020202020204" pitchFamily="34" charset="0"/>
              </a:rPr>
              <a:t>Hansknecht</a:t>
            </a:r>
            <a:r>
              <a:rPr lang="en-US" dirty="0" smtClean="0">
                <a:cs typeface="Arial" panose="020B0604020202020204" pitchFamily="34" charset="0"/>
              </a:rPr>
              <a:t>,</a:t>
            </a:r>
            <a:r>
              <a:rPr lang="en-US" dirty="0" smtClean="0"/>
              <a:t> R. </a:t>
            </a:r>
            <a:r>
              <a:rPr lang="en-US" dirty="0" err="1" smtClean="0"/>
              <a:t>Kazimi</a:t>
            </a:r>
            <a:r>
              <a:rPr lang="en-US" dirty="0" smtClean="0"/>
              <a:t>, G. </a:t>
            </a:r>
            <a:r>
              <a:rPr lang="en-US" dirty="0" err="1" smtClean="0"/>
              <a:t>Krafft</a:t>
            </a:r>
            <a:r>
              <a:rPr lang="en-US" dirty="0" smtClean="0"/>
              <a:t>, </a:t>
            </a:r>
            <a:r>
              <a:rPr lang="en-US" dirty="0"/>
              <a:t>M. </a:t>
            </a:r>
            <a:r>
              <a:rPr lang="en-US" dirty="0" err="1"/>
              <a:t>Poelker</a:t>
            </a:r>
            <a:r>
              <a:rPr lang="en-US" dirty="0"/>
              <a:t>, </a:t>
            </a:r>
            <a:endParaRPr lang="en-US" dirty="0" smtClean="0"/>
          </a:p>
          <a:p>
            <a:pPr defTabSz="914400"/>
            <a:r>
              <a:rPr lang="en-US" smtClean="0"/>
              <a:t>S</a:t>
            </a:r>
            <a:r>
              <a:rPr lang="en-US" dirty="0" smtClean="0"/>
              <a:t>. </a:t>
            </a:r>
            <a:r>
              <a:rPr lang="en-US" dirty="0" err="1" smtClean="0"/>
              <a:t>Wijethunga</a:t>
            </a:r>
            <a:r>
              <a:rPr lang="en-US" dirty="0" smtClean="0"/>
              <a:t>, </a:t>
            </a:r>
            <a:r>
              <a:rPr lang="en-US" dirty="0"/>
              <a:t>P. Adderley, </a:t>
            </a:r>
            <a:r>
              <a:rPr lang="en-US" dirty="0">
                <a:cs typeface="Arial" panose="020B0604020202020204" pitchFamily="34" charset="0"/>
              </a:rPr>
              <a:t>J. </a:t>
            </a:r>
            <a:r>
              <a:rPr lang="en-US" dirty="0" err="1">
                <a:cs typeface="Arial" panose="020B0604020202020204" pitchFamily="34" charset="0"/>
              </a:rPr>
              <a:t>Benesch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smtClean="0"/>
              <a:t>S. Zhang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42" y="507573"/>
            <a:ext cx="4279392" cy="3196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0131" y="0"/>
            <a:ext cx="6535586" cy="8734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/>
              <a:t>Beamline</a:t>
            </a:r>
            <a:endParaRPr lang="en-US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r="8178"/>
          <a:stretch/>
        </p:blipFill>
        <p:spPr>
          <a:xfrm>
            <a:off x="165091" y="1721776"/>
            <a:ext cx="2493819" cy="4495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7" idx="1"/>
          </p:cNvCxnSpPr>
          <p:nvPr/>
        </p:nvCxnSpPr>
        <p:spPr bwMode="auto">
          <a:xfrm flipH="1" flipV="1">
            <a:off x="2132570" y="3051111"/>
            <a:ext cx="830900" cy="1846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246833" y="4266600"/>
            <a:ext cx="583097" cy="369332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07374" y="5642102"/>
            <a:ext cx="1027044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YAG Screen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 bwMode="auto">
          <a:xfrm flipH="1" flipV="1">
            <a:off x="1870364" y="5598096"/>
            <a:ext cx="1237010" cy="367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9" idx="1"/>
          </p:cNvCxnSpPr>
          <p:nvPr/>
        </p:nvCxnSpPr>
        <p:spPr bwMode="auto">
          <a:xfrm flipH="1" flipV="1">
            <a:off x="1480457" y="4148919"/>
            <a:ext cx="1766376" cy="3023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963470" y="3051111"/>
            <a:ext cx="1399912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Shield Tube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3" r="12957"/>
          <a:stretch/>
        </p:blipFill>
        <p:spPr>
          <a:xfrm rot="5400000">
            <a:off x="4987054" y="3783610"/>
            <a:ext cx="282773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5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266003" y="13855"/>
            <a:ext cx="5993477" cy="7897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dirty="0" smtClean="0">
                <a:cs typeface="Arial" panose="020B0604020202020204" pitchFamily="34" charset="0"/>
              </a:rPr>
              <a:t>Magnetized Beam at GTS</a:t>
            </a:r>
            <a:endParaRPr lang="en-US" kern="0" dirty="0"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875602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Generated magnetized beam on March 8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magnetization at 300 kV and solenoid field from 0 – 1.4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20 µA to Faraday Cup – higher currents once beamline to dump is ready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1464" b="10544"/>
          <a:stretch/>
        </p:blipFill>
        <p:spPr>
          <a:xfrm>
            <a:off x="741808" y="3748063"/>
            <a:ext cx="7203184" cy="29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83217"/>
              </p:ext>
            </p:extLst>
          </p:nvPr>
        </p:nvGraphicFramePr>
        <p:xfrm>
          <a:off x="3775075" y="1412875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8" name="Slide" r:id="rId3" imgW="4570409" imgH="3427378" progId="PowerPoint.Slide.12">
                  <p:embed/>
                </p:oleObj>
              </mc:Choice>
              <mc:Fallback>
                <p:oleObj name="Slide" r:id="rId3" imgW="4570409" imgH="3427378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5075" y="1412875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itle 1"/>
          <p:cNvSpPr txBox="1">
            <a:spLocks/>
          </p:cNvSpPr>
          <p:nvPr/>
        </p:nvSpPr>
        <p:spPr>
          <a:xfrm>
            <a:off x="263226" y="0"/>
            <a:ext cx="7467600" cy="7897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dirty="0" smtClean="0">
                <a:cs typeface="Arial" panose="020B0604020202020204" pitchFamily="34" charset="0"/>
              </a:rPr>
              <a:t>Measuring Magnetized Beam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 smtClean="0">
                <a:cs typeface="Arial" panose="020B0604020202020204" pitchFamily="34" charset="0"/>
              </a:rPr>
              <a:t> I</a:t>
            </a:r>
            <a:endParaRPr lang="en-US" kern="0" dirty="0"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104186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slit and viewscreens to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mechanical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momentum: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046895"/>
              </p:ext>
            </p:extLst>
          </p:nvPr>
        </p:nvGraphicFramePr>
        <p:xfrm>
          <a:off x="4449554" y="4274676"/>
          <a:ext cx="38925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9" name="Equation" r:id="rId5" imgW="1777680" imgH="393480" progId="Equation.3">
                  <p:embed/>
                </p:oleObj>
              </mc:Choice>
              <mc:Fallback>
                <p:oleObj name="Equation" r:id="rId5" imgW="1777680" imgH="39348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554" y="4274676"/>
                        <a:ext cx="3892550" cy="9366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" y="3908425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49554" y="5471936"/>
                <a:ext cx="37544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: laser </a:t>
                </a:r>
                <a:r>
                  <a:rPr lang="en-US" dirty="0" err="1" smtClean="0"/>
                  <a:t>rms</a:t>
                </a:r>
                <a:r>
                  <a:rPr lang="en-US" dirty="0" smtClean="0"/>
                  <a:t> size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54" y="5471936"/>
                <a:ext cx="3754489" cy="646331"/>
              </a:xfrm>
              <a:prstGeom prst="rect">
                <a:avLst/>
              </a:prstGeom>
              <a:blipFill>
                <a:blip r:embed="rId8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5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2965" r="27272" b="36238"/>
          <a:stretch/>
        </p:blipFill>
        <p:spPr>
          <a:xfrm>
            <a:off x="180121" y="110842"/>
            <a:ext cx="3088889" cy="2044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12494" r="27719" b="35425"/>
          <a:stretch/>
        </p:blipFill>
        <p:spPr>
          <a:xfrm>
            <a:off x="180121" y="2331948"/>
            <a:ext cx="3076110" cy="2095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1" t="12235" r="27720" b="35166"/>
          <a:stretch/>
        </p:blipFill>
        <p:spPr>
          <a:xfrm>
            <a:off x="180127" y="4604726"/>
            <a:ext cx="3086452" cy="2116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2494" r="27895" b="36461"/>
          <a:stretch/>
        </p:blipFill>
        <p:spPr>
          <a:xfrm>
            <a:off x="5600229" y="110842"/>
            <a:ext cx="3086571" cy="2054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12753" r="27720" b="36461"/>
          <a:stretch/>
        </p:blipFill>
        <p:spPr>
          <a:xfrm>
            <a:off x="5600229" y="2331948"/>
            <a:ext cx="3096913" cy="2043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2494" r="28071" b="35166"/>
          <a:stretch/>
        </p:blipFill>
        <p:spPr>
          <a:xfrm>
            <a:off x="5631492" y="4604726"/>
            <a:ext cx="3065650" cy="21063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 bwMode="auto">
          <a:xfrm>
            <a:off x="3513288" y="260403"/>
            <a:ext cx="767762" cy="612648"/>
          </a:xfrm>
          <a:prstGeom prst="wedgeRoundRectCallout">
            <a:avLst>
              <a:gd name="adj1" fmla="val -69943"/>
              <a:gd name="adj2" fmla="val -23434"/>
              <a:gd name="adj3" fmla="val 16667"/>
            </a:avLst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imes" pitchFamily="18" charset="0"/>
              </a:rPr>
              <a:t>0 A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4366509" y="260403"/>
            <a:ext cx="1036761" cy="612648"/>
          </a:xfrm>
          <a:prstGeom prst="wedgeRoundRectCallout">
            <a:avLst>
              <a:gd name="adj1" fmla="val 66204"/>
              <a:gd name="adj2" fmla="val -23299"/>
              <a:gd name="adj3" fmla="val 16667"/>
            </a:avLst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Times" pitchFamily="18" charset="0"/>
              </a:rPr>
              <a:t>400 A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3681664" y="1280170"/>
            <a:ext cx="1820086" cy="612648"/>
          </a:xfrm>
          <a:prstGeom prst="wedgeRoundRectCallout">
            <a:avLst>
              <a:gd name="adj1" fmla="val 55321"/>
              <a:gd name="adj2" fmla="val -19506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400" dirty="0" smtClean="0">
                <a:solidFill>
                  <a:schemeClr val="tx1"/>
                </a:solidFill>
                <a:latin typeface="Times" pitchFamily="18" charset="0"/>
              </a:rPr>
              <a:t>σ</a:t>
            </a:r>
            <a:r>
              <a:rPr lang="el-GR" sz="2400" baseline="-25000" dirty="0" smtClean="0">
                <a:solidFill>
                  <a:schemeClr val="tx1"/>
                </a:solidFill>
                <a:latin typeface="Times" pitchFamily="18" charset="0"/>
              </a:rPr>
              <a:t>1</a:t>
            </a:r>
            <a:r>
              <a:rPr lang="en-US" sz="2400" dirty="0" smtClean="0">
                <a:solidFill>
                  <a:schemeClr val="tx1"/>
                </a:solidFill>
                <a:latin typeface="Times" pitchFamily="18" charset="0"/>
              </a:rPr>
              <a:t> = 3.7 mm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3681664" y="2533875"/>
            <a:ext cx="1820086" cy="612648"/>
          </a:xfrm>
          <a:prstGeom prst="wedgeRoundRectCallout">
            <a:avLst>
              <a:gd name="adj1" fmla="val 55321"/>
              <a:gd name="adj2" fmla="val -19506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400" dirty="0" smtClean="0">
                <a:solidFill>
                  <a:schemeClr val="tx1"/>
                </a:solidFill>
                <a:latin typeface="Times" pitchFamily="18" charset="0"/>
              </a:rPr>
              <a:t>σ</a:t>
            </a:r>
            <a:r>
              <a:rPr lang="en-US" sz="2400" baseline="-25000" dirty="0" smtClean="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" pitchFamily="18" charset="0"/>
              </a:rPr>
              <a:t> = 4.9 mm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3681664" y="4566461"/>
            <a:ext cx="1820086" cy="612648"/>
          </a:xfrm>
          <a:prstGeom prst="wedgeRoundRectCallout">
            <a:avLst>
              <a:gd name="adj1" fmla="val 55321"/>
              <a:gd name="adj2" fmla="val -19506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2400" dirty="0">
                <a:solidFill>
                  <a:schemeClr val="tx1"/>
                </a:solidFill>
                <a:latin typeface="Times" pitchFamily="18" charset="0"/>
              </a:rPr>
              <a:t>φ</a:t>
            </a:r>
            <a:r>
              <a:rPr lang="en-US" sz="2400" dirty="0" smtClean="0">
                <a:solidFill>
                  <a:schemeClr val="tx1"/>
                </a:solidFill>
                <a:latin typeface="Times" pitchFamily="18" charset="0"/>
              </a:rPr>
              <a:t> = 15°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25585" y="5473222"/>
                <a:ext cx="1652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US" dirty="0" smtClean="0"/>
                  <a:t> = 38 </a:t>
                </a:r>
                <a:r>
                  <a:rPr lang="en-US" dirty="0" err="1" smtClean="0"/>
                  <a:t>neV</a:t>
                </a:r>
                <a:r>
                  <a:rPr lang="en-US" dirty="0" smtClean="0"/>
                  <a:t> s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585" y="5473222"/>
                <a:ext cx="1652184" cy="369332"/>
              </a:xfrm>
              <a:prstGeom prst="rect">
                <a:avLst/>
              </a:prstGeom>
              <a:blipFill>
                <a:blip r:embed="rId8"/>
                <a:stretch>
                  <a:fillRect t="-10000" r="-221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25585" y="5990150"/>
                <a:ext cx="1953227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= 38 </a:t>
                </a:r>
                <a:r>
                  <a:rPr lang="en-US" dirty="0" err="1" smtClean="0"/>
                  <a:t>neV</a:t>
                </a:r>
                <a:r>
                  <a:rPr lang="en-US" dirty="0" smtClean="0"/>
                  <a:t> s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585" y="5990150"/>
                <a:ext cx="1953227" cy="374783"/>
              </a:xfrm>
              <a:prstGeom prst="rect">
                <a:avLst/>
              </a:prstGeom>
              <a:blipFill>
                <a:blip r:embed="rId9"/>
                <a:stretch>
                  <a:fillRect t="-8197" r="-1875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5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263247" y="0"/>
            <a:ext cx="7564582" cy="7897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dirty="0" smtClean="0">
                <a:cs typeface="Arial" panose="020B0604020202020204" pitchFamily="34" charset="0"/>
              </a:rPr>
              <a:t>Measuring Magnetized Beam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II</a:t>
            </a:r>
            <a:endParaRPr lang="en-US" kern="0" dirty="0"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104186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a non-invasive technique to measure beam magnetization is very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for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e-cooler. An RF cavity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right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device. 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avities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e-cooler will monitor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magnetization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others installed inside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will ensure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magnetization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completely removed during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process. Once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exists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solenoid, 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avities measure whether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magnetization is fully restored.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field will be excited by rotating bunched beam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 an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detectable signal –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will deposit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energy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cavity, but not angular momentum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to both electric and magnetic fields – expect main contribution to signal from electric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00" y="0"/>
            <a:ext cx="8316295" cy="808806"/>
          </a:xfrm>
        </p:spPr>
        <p:txBody>
          <a:bodyPr/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011</a:t>
            </a:r>
            <a:r>
              <a:rPr lang="en-US" dirty="0" smtClean="0"/>
              <a:t> Mode in Pill-box Cavity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6" b="3393"/>
          <a:stretch/>
        </p:blipFill>
        <p:spPr>
          <a:xfrm>
            <a:off x="1505879" y="900545"/>
            <a:ext cx="4724400" cy="35744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7925" y="5018568"/>
            <a:ext cx="3589958" cy="1649974"/>
            <a:chOff x="5455802" y="1390305"/>
            <a:chExt cx="3370877" cy="1649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483378" y="1390305"/>
                  <a:ext cx="1350255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3378" y="1390305"/>
                  <a:ext cx="1350255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625752" y="1812975"/>
                  <a:ext cx="3200927" cy="11535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5752" y="1812975"/>
                  <a:ext cx="3200927" cy="11535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455802" y="2670947"/>
                  <a:ext cx="140540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02" y="2670947"/>
                  <a:ext cx="140540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4169688" y="4827586"/>
            <a:ext cx="3685839" cy="1835570"/>
            <a:chOff x="5399708" y="2620540"/>
            <a:chExt cx="3290985" cy="18355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455126" y="3408727"/>
                  <a:ext cx="1237004" cy="4022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126" y="3408727"/>
                  <a:ext cx="1237004" cy="402226"/>
                </a:xfrm>
                <a:prstGeom prst="rect">
                  <a:avLst/>
                </a:prstGeom>
                <a:blipFill>
                  <a:blip r:embed="rId6"/>
                  <a:stretch>
                    <a:fillRect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517477" y="2620540"/>
                  <a:ext cx="3173216" cy="11120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𝜔𝜖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7477" y="2620540"/>
                  <a:ext cx="3173216" cy="11120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399708" y="4074852"/>
                  <a:ext cx="2993109" cy="3812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9708" y="4074852"/>
                  <a:ext cx="2993109" cy="381258"/>
                </a:xfrm>
                <a:prstGeom prst="rect">
                  <a:avLst/>
                </a:prstGeom>
                <a:blipFill>
                  <a:blip r:embed="rId8"/>
                  <a:stretch>
                    <a:fillRect b="-36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6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263245" y="0"/>
            <a:ext cx="8686800" cy="7897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dirty="0">
                <a:cs typeface="Arial" panose="020B0604020202020204" pitchFamily="34" charset="0"/>
              </a:rPr>
              <a:t>Magnetic Moment </a:t>
            </a:r>
            <a:r>
              <a:rPr lang="en-US" dirty="0" smtClean="0">
                <a:cs typeface="Arial" panose="020B0604020202020204" pitchFamily="34" charset="0"/>
              </a:rPr>
              <a:t>of Magnetized Beam</a:t>
            </a:r>
            <a:endParaRPr lang="en-US" kern="0" dirty="0"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96496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moment along beam axis: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b="1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60"/>
            <a:ext cx="3657600" cy="3438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57600" y="1439308"/>
                <a:ext cx="2445854" cy="949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439308"/>
                <a:ext cx="2445854" cy="9490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57600" y="2575125"/>
                <a:ext cx="2445854" cy="1037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575125"/>
                <a:ext cx="2445854" cy="1037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/>
          <p:cNvSpPr/>
          <p:nvPr/>
        </p:nvSpPr>
        <p:spPr bwMode="auto">
          <a:xfrm>
            <a:off x="6511118" y="2870108"/>
            <a:ext cx="2369125" cy="612648"/>
          </a:xfrm>
          <a:prstGeom prst="wedgeRoundRectCallout">
            <a:avLst>
              <a:gd name="adj1" fmla="val -56192"/>
              <a:gd name="adj2" fmla="val -23435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8" charset="0"/>
              </a:rPr>
              <a:t>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 photocathode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57255" y="3691610"/>
                <a:ext cx="244585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255" y="3691610"/>
                <a:ext cx="2445854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ular Callout 8"/>
          <p:cNvSpPr/>
          <p:nvPr/>
        </p:nvSpPr>
        <p:spPr bwMode="auto">
          <a:xfrm>
            <a:off x="6628872" y="3701774"/>
            <a:ext cx="1482435" cy="612648"/>
          </a:xfrm>
          <a:prstGeom prst="wedgeRoundRectCallout">
            <a:avLst>
              <a:gd name="adj1" fmla="val -59116"/>
              <a:gd name="adj2" fmla="val -23434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8" charset="0"/>
              </a:rPr>
              <a:t>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 </a:t>
            </a:r>
            <a:r>
              <a:rPr lang="en-US" sz="2400" dirty="0">
                <a:solidFill>
                  <a:schemeClr val="tx1"/>
                </a:solidFill>
                <a:latin typeface="Times" pitchFamily="18" charset="0"/>
              </a:rPr>
              <a:t>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0" y="4533440"/>
                <a:ext cx="9144000" cy="2320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fontAlgn="t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ea typeface="Times New Roman" panose="02020603050405020304" pitchFamily="18" charset="0"/>
                  </a:rPr>
                  <a:t>For Gaussian </a:t>
                </a:r>
                <a:r>
                  <a:rPr lang="en-US" sz="2400" dirty="0">
                    <a:ea typeface="Times New Roman" panose="02020603050405020304" pitchFamily="18" charset="0"/>
                  </a:rPr>
                  <a:t>beam with sigma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>
                    <a:ea typeface="Times New Roman" panose="02020603050405020304" pitchFamily="18" charset="0"/>
                  </a:rPr>
                  <a:t>= 1 mm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 smtClean="0">
                    <a:ea typeface="Times New Roman" panose="02020603050405020304" pitchFamily="18" charset="0"/>
                  </a:rPr>
                  <a:t>= 2 </a:t>
                </a:r>
                <a:r>
                  <a:rPr lang="en-US" sz="2400" dirty="0" err="1" smtClean="0">
                    <a:ea typeface="Times New Roman" panose="02020603050405020304" pitchFamily="18" charset="0"/>
                  </a:rPr>
                  <a:t>kG</a:t>
                </a:r>
                <a:r>
                  <a:rPr lang="en-US" sz="2400" dirty="0" smtClean="0">
                    <a:ea typeface="Times New Roman" panose="02020603050405020304" pitchFamily="18" charset="0"/>
                  </a:rPr>
                  <a:t> :</a:t>
                </a:r>
              </a:p>
              <a:p>
                <a:pPr marL="800100" lvl="1" indent="-342900" fontAlgn="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Times New Roman" panose="02020603050405020304" pitchFamily="18" charset="0"/>
                  </a:rPr>
                  <a:t>A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verage </a:t>
                </a:r>
                <a:r>
                  <a:rPr lang="en-US" sz="2000" dirty="0">
                    <a:ea typeface="Times New Roman" panose="02020603050405020304" pitchFamily="18" charset="0"/>
                  </a:rPr>
                  <a:t>canonical angular 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momentum </a:t>
                </a:r>
                <a:r>
                  <a:rPr lang="en-US" sz="2000" dirty="0">
                    <a:ea typeface="Times New Roman" panose="02020603050405020304" pitchFamily="18" charset="0"/>
                  </a:rPr>
                  <a:t>i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𝑒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= 2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00 </a:t>
                </a:r>
                <a:r>
                  <a:rPr lang="en-US" sz="2000" dirty="0">
                    <a:ea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neV</a:t>
                </a:r>
                <a:r>
                  <a:rPr lang="en-US" sz="2000" dirty="0">
                    <a:ea typeface="Times New Roman" panose="02020603050405020304" pitchFamily="18" charset="0"/>
                  </a:rPr>
                  <a:t> s) 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at photocathode</a:t>
                </a:r>
              </a:p>
              <a:p>
                <a:pPr marL="800100" lvl="1" indent="-342900" fontAlgn="t">
                  <a:buFont typeface="Arial" panose="020B0604020202020204" pitchFamily="34" charset="0"/>
                  <a:buChar char="•"/>
                </a:pPr>
                <a:endParaRPr lang="en-US" sz="2000" dirty="0" smtClean="0">
                  <a:ea typeface="Times New Roman" panose="02020603050405020304" pitchFamily="18" charset="0"/>
                </a:endParaRPr>
              </a:p>
              <a:p>
                <a:pPr marL="800100" lvl="1" indent="-342900" fontAlgn="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ea typeface="Times New Roman" panose="02020603050405020304" pitchFamily="18" charset="0"/>
                  </a:rPr>
                  <a:t>After exiting solenoid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𝛾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acc>
                      <m:accPr>
                        <m:chr m:val="̇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𝜑</m:t>
                        </m:r>
                      </m:e>
                    </m:acc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= 2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00 </a:t>
                </a:r>
                <a:r>
                  <a:rPr lang="en-US" sz="2000" dirty="0">
                    <a:ea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neV</a:t>
                </a:r>
                <a:r>
                  <a:rPr lang="en-US" sz="2000" dirty="0">
                    <a:ea typeface="Times New Roman" panose="02020603050405020304" pitchFamily="18" charset="0"/>
                  </a:rPr>
                  <a:t> s) 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= </a:t>
                </a:r>
                <a:r>
                  <a:rPr lang="en-US" sz="2000" dirty="0" smtClean="0"/>
                  <a:t>3x10</a:t>
                </a:r>
                <a:r>
                  <a:rPr lang="en-US" sz="2000" baseline="30000" dirty="0" smtClean="0"/>
                  <a:t>8 </a:t>
                </a:r>
                <a:r>
                  <a:rPr lang="en-US" sz="2000" dirty="0" smtClean="0"/>
                  <a:t>ħ</a:t>
                </a:r>
              </a:p>
              <a:p>
                <a:pPr marL="800100" lvl="1" indent="-342900" fontAlgn="t">
                  <a:buFont typeface="Arial" panose="020B0604020202020204" pitchFamily="34" charset="0"/>
                  <a:buChar char="•"/>
                </a:pPr>
                <a:endParaRPr lang="en-US" sz="2000" dirty="0" smtClean="0"/>
              </a:p>
              <a:p>
                <a:pPr marL="800100" lvl="1" indent="-342900" fontAlgn="t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Beam </a:t>
                </a:r>
                <a:r>
                  <a:rPr lang="en-US" sz="2000" dirty="0"/>
                  <a:t>angular frequency,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000" dirty="0"/>
                  <a:t>= </a:t>
                </a:r>
                <a:r>
                  <a:rPr lang="en-US" sz="2000" dirty="0" smtClean="0"/>
                  <a:t>1.1x10</a:t>
                </a:r>
                <a:r>
                  <a:rPr lang="en-US" sz="2000" baseline="30000" dirty="0" smtClean="0"/>
                  <a:t>10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rad/s</a:t>
                </a:r>
                <a:r>
                  <a:rPr lang="en-US" sz="2000" baseline="30000" dirty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33440"/>
                <a:ext cx="9144000" cy="2320379"/>
              </a:xfrm>
              <a:prstGeom prst="rect">
                <a:avLst/>
              </a:prstGeom>
              <a:blipFill>
                <a:blip r:embed="rId6"/>
                <a:stretch>
                  <a:fillRect l="-867" t="-2105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277088" y="1"/>
            <a:ext cx="8506691" cy="8589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dirty="0" smtClean="0">
                <a:cs typeface="Arial" panose="020B0604020202020204" pitchFamily="34" charset="0"/>
              </a:rPr>
              <a:t>TE</a:t>
            </a:r>
            <a:r>
              <a:rPr lang="en-US" baseline="-25000" dirty="0" smtClean="0">
                <a:cs typeface="Arial" panose="020B0604020202020204" pitchFamily="34" charset="0"/>
              </a:rPr>
              <a:t>011</a:t>
            </a:r>
            <a:r>
              <a:rPr lang="en-US" dirty="0" smtClean="0">
                <a:cs typeface="Arial" panose="020B0604020202020204" pitchFamily="34" charset="0"/>
              </a:rPr>
              <a:t> Cavity </a:t>
            </a:r>
            <a:r>
              <a:rPr lang="en-US" smtClean="0">
                <a:cs typeface="Arial" panose="020B0604020202020204" pitchFamily="34" charset="0"/>
              </a:rPr>
              <a:t>Magnetized Beam Test</a:t>
            </a:r>
            <a:endParaRPr lang="en-US" kern="0" dirty="0"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858475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build and install a cavity at GTS  to measure beam magnetization in collaboration with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Electrodynamic, NM (Brock Roberts)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SRF Institute (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Jiquan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Guo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–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project for a student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part of year 3 LDRD proposal – requires $20k for shop and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Axially-symmetric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field mode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create angular momentum for a passing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– one must take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account presence of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magnetic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– due to </a:t>
            </a:r>
            <a:r>
              <a:rPr lang="en-US" sz="2400" i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of canonical angular momentum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and after cavity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5213684" y="3304674"/>
            <a:ext cx="3031958" cy="1273159"/>
          </a:xfrm>
          <a:prstGeom prst="cloudCallout">
            <a:avLst>
              <a:gd name="adj1" fmla="val -24940"/>
              <a:gd name="adj2" fmla="val 674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imes" pitchFamily="18" charset="0"/>
              </a:rPr>
              <a:t>Can w</a:t>
            </a:r>
            <a:r>
              <a:rPr lang="en-US" sz="1600" dirty="0" smtClean="0">
                <a:latin typeface="Times" pitchFamily="18" charset="0"/>
              </a:rPr>
              <a:t>e </a:t>
            </a:r>
            <a:r>
              <a:rPr lang="en-US" sz="1600" dirty="0">
                <a:latin typeface="Times" pitchFamily="18" charset="0"/>
              </a:rPr>
              <a:t>g</a:t>
            </a:r>
            <a:r>
              <a:rPr lang="en-US" sz="1600" dirty="0" smtClean="0">
                <a:latin typeface="Times" pitchFamily="18" charset="0"/>
              </a:rPr>
              <a:t>enerate </a:t>
            </a:r>
            <a:r>
              <a:rPr lang="en-US" sz="1600" dirty="0">
                <a:latin typeface="Times" pitchFamily="18" charset="0"/>
              </a:rPr>
              <a:t>m</a:t>
            </a:r>
            <a:r>
              <a:rPr lang="en-US" sz="1600" dirty="0" smtClean="0">
                <a:latin typeface="Times" pitchFamily="18" charset="0"/>
              </a:rPr>
              <a:t>agnetized </a:t>
            </a:r>
            <a:r>
              <a:rPr lang="en-US" sz="1600" dirty="0">
                <a:latin typeface="Times" pitchFamily="18" charset="0"/>
              </a:rPr>
              <a:t>b</a:t>
            </a:r>
            <a:r>
              <a:rPr lang="en-US" sz="1600" dirty="0" smtClean="0">
                <a:latin typeface="Times" pitchFamily="18" charset="0"/>
              </a:rPr>
              <a:t>eam </a:t>
            </a:r>
            <a:r>
              <a:rPr lang="en-US" sz="1600" dirty="0">
                <a:latin typeface="Times" pitchFamily="18" charset="0"/>
              </a:rPr>
              <a:t>with TE</a:t>
            </a:r>
            <a:r>
              <a:rPr lang="en-US" sz="1600" baseline="-25000" dirty="0">
                <a:latin typeface="Times" pitchFamily="18" charset="0"/>
              </a:rPr>
              <a:t>011</a:t>
            </a:r>
            <a:r>
              <a:rPr lang="en-US" sz="1600" dirty="0">
                <a:latin typeface="Times" pitchFamily="18" charset="0"/>
              </a:rPr>
              <a:t> </a:t>
            </a:r>
            <a:r>
              <a:rPr lang="en-US" sz="1600" dirty="0" smtClean="0">
                <a:latin typeface="Times" pitchFamily="18" charset="0"/>
              </a:rPr>
              <a:t>cavity</a:t>
            </a:r>
            <a:r>
              <a:rPr lang="en-US" sz="1600" dirty="0">
                <a:latin typeface="Times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85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5815"/>
            <a:ext cx="9144000" cy="6152185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Measure magnetization vs gun solenoid field </a:t>
            </a:r>
            <a:r>
              <a:rPr lang="en-US" dirty="0"/>
              <a:t>and laser size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Benchmark simulation against measurements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Measure photocathode lifetime vs magnetization at 5 mA and </a:t>
            </a:r>
            <a:r>
              <a:rPr lang="en-US" dirty="0" smtClean="0"/>
              <a:t>300 kV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Measure magnetization with steel/hybrid puck</a:t>
            </a:r>
            <a:endParaRPr lang="en-US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Study beam halo and beam loss vs </a:t>
            </a:r>
            <a:r>
              <a:rPr lang="en-US" dirty="0" smtClean="0"/>
              <a:t>magnetization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Install RF laser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Install TE</a:t>
            </a:r>
            <a:r>
              <a:rPr lang="en-US" baseline="-25000" dirty="0" smtClean="0"/>
              <a:t>011</a:t>
            </a:r>
            <a:r>
              <a:rPr lang="en-US" dirty="0" smtClean="0"/>
              <a:t> cavity and commission with magnetized beam</a:t>
            </a:r>
          </a:p>
          <a:p>
            <a:pPr marL="0" indent="0">
              <a:buClrTx/>
              <a:buNone/>
            </a:pPr>
            <a:endParaRPr lang="en-US" dirty="0" smtClean="0"/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Sajini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Wijethunga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student from ODU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Ph.D. thesis on magnetized beam (advisor: Jean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funded by 75%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+ 25% ODU)</a:t>
            </a:r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submit LDRD proposal for 3</a:t>
            </a:r>
            <a:r>
              <a:rPr lang="en-US" sz="2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– TE</a:t>
            </a:r>
            <a:r>
              <a:rPr lang="en-US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cavity included</a:t>
            </a:r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506" y="0"/>
            <a:ext cx="6104286" cy="834887"/>
          </a:xfrm>
        </p:spPr>
        <p:txBody>
          <a:bodyPr/>
          <a:lstStyle/>
          <a:p>
            <a:r>
              <a:rPr lang="en-US" dirty="0" smtClean="0"/>
              <a:t>Outlook: April – September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20" y="1"/>
            <a:ext cx="8250025" cy="750170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Recall Old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esults – Summer 2016</a:t>
            </a: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9" y="891774"/>
            <a:ext cx="5081158" cy="3810868"/>
          </a:xfrm>
          <a:prstGeom prst="rect">
            <a:avLst/>
          </a:prstGeom>
        </p:spPr>
      </p:pic>
      <p:pic>
        <p:nvPicPr>
          <p:cNvPr id="18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5638428" y="891774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299661" y="1004847"/>
            <a:ext cx="17612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First insulator conditioned to 325 kV</a:t>
            </a:r>
          </a:p>
        </p:txBody>
      </p:sp>
      <p:pic>
        <p:nvPicPr>
          <p:cNvPr id="20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170409" y="5215130"/>
            <a:ext cx="4569407" cy="1506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6426" y="4812940"/>
            <a:ext cx="2669515" cy="369332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mA non-magnetized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623747" y="5201511"/>
            <a:ext cx="377436" cy="114928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685457" y="3725768"/>
            <a:ext cx="1869085" cy="2375028"/>
            <a:chOff x="2043950" y="4395060"/>
            <a:chExt cx="1567745" cy="199478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5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2043950" y="4395060"/>
              <a:ext cx="15677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cs typeface="Arial" panose="020B0604020202020204" pitchFamily="34" charset="0"/>
                </a:rPr>
                <a:t>Learning how to use new photocathode</a:t>
              </a:r>
              <a:endParaRPr lang="en-US" dirty="0"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855277" y="5811764"/>
            <a:ext cx="1485247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Need mask and ion precipitator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 bwMode="auto">
          <a:xfrm flipH="1" flipV="1">
            <a:off x="3740727" y="6008338"/>
            <a:ext cx="1114550" cy="265091"/>
          </a:xfrm>
          <a:prstGeom prst="straightConnector1">
            <a:avLst/>
          </a:prstGeom>
          <a:ln>
            <a:solidFill>
              <a:srgbClr val="6633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0305"/>
            <a:ext cx="9144000" cy="6187695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Magnetized Electron Source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K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CsSb Photocathode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Gun HV Chamber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Gun Solenoid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Steel Photocathode Holders (Pucks)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Beamline</a:t>
            </a:r>
            <a:endParaRPr lang="en-US" sz="32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Generation of Magnetized Beam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Measuring Magnetization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Slit and Viewscreens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3000" dirty="0" smtClean="0"/>
              <a:t>TE</a:t>
            </a:r>
            <a:r>
              <a:rPr lang="en-US" sz="3000" baseline="-25000" dirty="0" smtClean="0"/>
              <a:t>011</a:t>
            </a:r>
            <a:r>
              <a:rPr lang="en-US" sz="3000" dirty="0" smtClean="0"/>
              <a:t> Cavity: new method</a:t>
            </a:r>
            <a:endParaRPr lang="en-US" sz="26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Outlook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506" y="0"/>
            <a:ext cx="6104286" cy="834887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406"/>
            <a:ext cx="9144000" cy="5475188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 bwMode="auto">
          <a:xfrm flipH="1">
            <a:off x="6371505" y="2133733"/>
            <a:ext cx="925003" cy="67874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96508" y="1949067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 bwMode="auto">
          <a:xfrm flipH="1">
            <a:off x="3195480" y="1226725"/>
            <a:ext cx="1379755" cy="1091674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5235" y="1042059"/>
            <a:ext cx="15824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Solenoid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 bwMode="auto">
          <a:xfrm flipV="1">
            <a:off x="945683" y="2519276"/>
            <a:ext cx="752724" cy="150340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1616" y="4022685"/>
            <a:ext cx="160813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2"/>
          </p:cNvCxnSpPr>
          <p:nvPr/>
        </p:nvCxnSpPr>
        <p:spPr bwMode="auto">
          <a:xfrm flipH="1">
            <a:off x="2784766" y="1411391"/>
            <a:ext cx="126958" cy="555954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2473" y="1042059"/>
            <a:ext cx="20185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2006" y="5094639"/>
            <a:ext cx="3398293" cy="923330"/>
          </a:xfrm>
          <a:prstGeom prst="rect">
            <a:avLst/>
          </a:prstGeom>
          <a:solidFill>
            <a:srgbClr val="CCFF99"/>
          </a:solidFill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 are now running magnetized beam to Faraday Cup – to dump in two weeks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 bwMode="auto">
          <a:xfrm flipV="1">
            <a:off x="4101153" y="3639115"/>
            <a:ext cx="1699146" cy="1455524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37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urbished cathode prep chamber back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7" y="1316621"/>
            <a:ext cx="5689600" cy="42672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2745" y="0"/>
            <a:ext cx="8316295" cy="80880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Photocathode </a:t>
            </a:r>
            <a:r>
              <a:rPr lang="en-US" dirty="0">
                <a:solidFill>
                  <a:schemeClr val="tx1"/>
                </a:solidFill>
              </a:rPr>
              <a:t>Preparation </a:t>
            </a:r>
            <a:r>
              <a:rPr lang="en-US" dirty="0" smtClean="0">
                <a:solidFill>
                  <a:schemeClr val="tx1"/>
                </a:solidFill>
              </a:rPr>
              <a:t>Chamber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1041" y="1316621"/>
            <a:ext cx="2827685" cy="5278144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Bias </a:t>
            </a:r>
            <a:r>
              <a:rPr lang="en-US" sz="2200" dirty="0" smtClean="0"/>
              <a:t>puck to </a:t>
            </a:r>
            <a:r>
              <a:rPr lang="en-US" sz="2200" dirty="0"/>
              <a:t>monitor photocurrent during </a:t>
            </a:r>
            <a:r>
              <a:rPr lang="en-US" sz="2200" dirty="0" smtClean="0"/>
              <a:t>activation and measure QE in-situ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</a:t>
            </a:r>
            <a:r>
              <a:rPr lang="en-US" sz="2200" dirty="0" smtClean="0"/>
              <a:t>ontrol gap </a:t>
            </a:r>
            <a:r>
              <a:rPr lang="en-US" sz="2200" dirty="0"/>
              <a:t>between puck and Cs-K effusion </a:t>
            </a:r>
            <a:r>
              <a:rPr lang="en-US" sz="2200" dirty="0" smtClean="0"/>
              <a:t>source for precise film growth</a:t>
            </a:r>
            <a:endParaRPr lang="en-US" sz="22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Use a mask for reducing active area to minimize </a:t>
            </a:r>
            <a:r>
              <a:rPr lang="en-US" sz="2200" dirty="0" smtClean="0"/>
              <a:t>beam halo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05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6600" y="0"/>
            <a:ext cx="8316295" cy="80880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CsSb Quantum Efficiency ~ 6%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8" b="3368"/>
          <a:stretch/>
        </p:blipFill>
        <p:spPr>
          <a:xfrm>
            <a:off x="16214" y="1167654"/>
            <a:ext cx="5700713" cy="4995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7456" y="1268678"/>
            <a:ext cx="31333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K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CsSb grown with </a:t>
            </a:r>
            <a:r>
              <a:rPr lang="en-US" sz="2400" dirty="0"/>
              <a:t>a mask – limit photocathode active </a:t>
            </a:r>
            <a:r>
              <a:rPr lang="en-US" sz="2400" dirty="0" smtClean="0"/>
              <a:t>area (3 mm ɸ) to </a:t>
            </a:r>
            <a:r>
              <a:rPr lang="en-US" sz="2400" dirty="0"/>
              <a:t>reduce beam </a:t>
            </a:r>
            <a:r>
              <a:rPr lang="en-US" sz="2400" dirty="0" smtClean="0"/>
              <a:t>halo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Active area can be offset from electrostatic center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5 mm active area also available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Entire photocathode can be activated too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810671" y="6356350"/>
            <a:ext cx="348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M. </a:t>
            </a:r>
            <a:r>
              <a:rPr lang="en-US" dirty="0" err="1" smtClean="0"/>
              <a:t>Mamun</a:t>
            </a:r>
            <a:r>
              <a:rPr lang="en-US" dirty="0" smtClean="0"/>
              <a:t> and Y.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BlackR30 &amp; SS electrodesI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511" y="1344767"/>
            <a:ext cx="4064000" cy="3048000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238890" y="0"/>
            <a:ext cx="8316295" cy="8088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chemeClr val="tx1"/>
                </a:solidFill>
              </a:rPr>
              <a:t>Gun HV Chamber</a:t>
            </a:r>
            <a:endParaRPr lang="en-US" kern="0" dirty="0"/>
          </a:p>
        </p:txBody>
      </p:sp>
      <p:sp>
        <p:nvSpPr>
          <p:cNvPr id="5" name="Rectangle 4"/>
          <p:cNvSpPr/>
          <p:nvPr/>
        </p:nvSpPr>
        <p:spPr>
          <a:xfrm>
            <a:off x="0" y="50985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Upgraded </a:t>
            </a:r>
            <a:r>
              <a:rPr lang="en-US" sz="2400" dirty="0"/>
              <a:t>HV Chamber with new doped </a:t>
            </a:r>
            <a:r>
              <a:rPr lang="en-US" sz="2400" dirty="0" smtClean="0">
                <a:cs typeface="Arial"/>
              </a:rPr>
              <a:t>alumina</a:t>
            </a:r>
            <a:r>
              <a:rPr lang="en-US" sz="2400" dirty="0" smtClean="0"/>
              <a:t> </a:t>
            </a:r>
            <a:r>
              <a:rPr lang="en-US" sz="2400" dirty="0"/>
              <a:t>insulator and newly designed HV shed (triple </a:t>
            </a:r>
            <a:r>
              <a:rPr lang="en-US" sz="2400" dirty="0" smtClean="0"/>
              <a:t>point junction shield) to </a:t>
            </a:r>
            <a:r>
              <a:rPr lang="en-US" sz="2400" dirty="0"/>
              <a:t>lower gradient from 12 MV/m to 10 MV/m at </a:t>
            </a:r>
            <a:r>
              <a:rPr lang="en-US" sz="2400" dirty="0" smtClean="0"/>
              <a:t>350 kV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Gun HV operating at 300 kV with gun solenoid at 400 A</a:t>
            </a:r>
          </a:p>
        </p:txBody>
      </p:sp>
      <p:pic>
        <p:nvPicPr>
          <p:cNvPr id="6" name="Picture 5" descr="Electrode inside the g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47" y="960475"/>
            <a:ext cx="4574106" cy="34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79851"/>
              </p:ext>
            </p:extLst>
          </p:nvPr>
        </p:nvGraphicFramePr>
        <p:xfrm>
          <a:off x="201184" y="822078"/>
          <a:ext cx="5071460" cy="3134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43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baseline="0" dirty="0" smtClean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11.811" ID, 27.559" OD, 6.242"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Conductor</a:t>
                      </a:r>
                      <a:endParaRPr lang="en-US" sz="18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L=500 m, A=0.53 cm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16 layers by 20 turns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Coil Weight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254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kg (560 </a:t>
                      </a:r>
                      <a:r>
                        <a:rPr lang="en-US" sz="1800" dirty="0" err="1" smtClean="0"/>
                        <a:t>lbs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Resistance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0.198 </a:t>
                      </a:r>
                      <a:r>
                        <a:rPr lang="el-GR" sz="1800" dirty="0" smtClean="0"/>
                        <a:t>Ω</a:t>
                      </a:r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Field at Photocathode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1.4 kG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Voltage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79 V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Current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400 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4188078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Mapped and installed at GTS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Using new spare CEBAF Dogleg magnet power supply (500A, 80V)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Learned that </a:t>
            </a:r>
            <a:r>
              <a:rPr lang="en-US" sz="2400" dirty="0" smtClean="0"/>
              <a:t>gun solenoid </a:t>
            </a:r>
            <a:r>
              <a:rPr lang="en-US" sz="2400" b="1" dirty="0" smtClean="0"/>
              <a:t>can</a:t>
            </a:r>
            <a:r>
              <a:rPr lang="en-US" sz="2400" dirty="0" smtClean="0"/>
              <a:t> </a:t>
            </a:r>
            <a:r>
              <a:rPr lang="en-US" sz="2400" dirty="0"/>
              <a:t>influence field </a:t>
            </a:r>
            <a:r>
              <a:rPr lang="en-US" sz="2400" dirty="0" smtClean="0"/>
              <a:t>emission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/>
              <a:t>F</a:t>
            </a:r>
            <a:r>
              <a:rPr lang="en-US" sz="2400" kern="0" dirty="0" smtClean="0"/>
              <a:t>irst </a:t>
            </a:r>
            <a:r>
              <a:rPr lang="en-US" sz="2400" kern="0" dirty="0"/>
              <a:t>trials with gun </a:t>
            </a:r>
            <a:r>
              <a:rPr lang="en-US" sz="2400" kern="0" dirty="0" smtClean="0"/>
              <a:t>at HV and solenoid on resulted </a:t>
            </a:r>
            <a:r>
              <a:rPr lang="en-US" sz="2400" kern="0" dirty="0"/>
              <a:t>in field emission and  vacuum </a:t>
            </a:r>
            <a:r>
              <a:rPr lang="en-US" sz="2400" kern="0" dirty="0" smtClean="0"/>
              <a:t>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 smtClean="0"/>
              <a:t>HV conditioned gun with solenoid up to 400 A</a:t>
            </a:r>
            <a:endParaRPr lang="en-US" sz="2400" kern="0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252745" y="0"/>
            <a:ext cx="8316295" cy="8088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chemeClr val="tx1"/>
                </a:solidFill>
              </a:rPr>
              <a:t>Gun Solenoid</a:t>
            </a:r>
            <a:endParaRPr lang="en-US" kern="0" dirty="0"/>
          </a:p>
        </p:txBody>
      </p:sp>
      <p:pic>
        <p:nvPicPr>
          <p:cNvPr id="10" name="Picture 9" descr="GTS gun under vacuum with magn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5443670" y="867256"/>
            <a:ext cx="337889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61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14686" r="19188" b="12464"/>
          <a:stretch/>
        </p:blipFill>
        <p:spPr>
          <a:xfrm>
            <a:off x="6158944" y="657136"/>
            <a:ext cx="2804567" cy="2413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16425" r="20962" b="17488"/>
          <a:stretch/>
        </p:blipFill>
        <p:spPr>
          <a:xfrm>
            <a:off x="6172169" y="3241872"/>
            <a:ext cx="2778119" cy="23992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4814790"/>
            <a:ext cx="6158944" cy="204320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None/>
            </a:pPr>
            <a:r>
              <a:rPr lang="en-US" kern="0" dirty="0" smtClean="0"/>
              <a:t>New </a:t>
            </a:r>
            <a:r>
              <a:rPr lang="en-US" kern="0" dirty="0"/>
              <a:t>s</a:t>
            </a:r>
            <a:r>
              <a:rPr lang="en-US" kern="0" dirty="0" smtClean="0"/>
              <a:t>teel holders (pucks)</a:t>
            </a:r>
            <a:r>
              <a:rPr lang="en-US" dirty="0" smtClean="0"/>
              <a:t> to enhance </a:t>
            </a:r>
            <a:r>
              <a:rPr lang="en-US" dirty="0"/>
              <a:t>field to 2.0 </a:t>
            </a:r>
            <a:r>
              <a:rPr lang="en-US" dirty="0" err="1"/>
              <a:t>kG</a:t>
            </a:r>
            <a:r>
              <a:rPr lang="en-US" dirty="0"/>
              <a:t> at </a:t>
            </a:r>
            <a:r>
              <a:rPr lang="en-US" dirty="0" smtClean="0"/>
              <a:t>photocathode</a:t>
            </a:r>
            <a:r>
              <a:rPr lang="en-US" dirty="0"/>
              <a:t>. Two </a:t>
            </a:r>
            <a:r>
              <a:rPr lang="en-US" dirty="0" smtClean="0"/>
              <a:t>types: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dirty="0" smtClean="0"/>
              <a:t>Molybdenum </a:t>
            </a:r>
            <a:r>
              <a:rPr lang="en-US" dirty="0"/>
              <a:t>and carbon steel hybrid </a:t>
            </a:r>
            <a:r>
              <a:rPr lang="en-US" dirty="0" smtClean="0"/>
              <a:t>puck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dirty="0" smtClean="0"/>
              <a:t>Carbon </a:t>
            </a:r>
            <a:r>
              <a:rPr lang="en-US" dirty="0"/>
              <a:t>steel </a:t>
            </a:r>
            <a:r>
              <a:rPr lang="en-US" dirty="0" smtClean="0"/>
              <a:t>puck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" y="1067698"/>
            <a:ext cx="5651183" cy="383762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5979036" y="1045276"/>
            <a:ext cx="172047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473496" y="860610"/>
            <a:ext cx="1505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Molybdenum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1971" y="5218993"/>
            <a:ext cx="0" cy="7800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183831" y="6018000"/>
            <a:ext cx="710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2" idx="3"/>
          </p:cNvCxnSpPr>
          <p:nvPr/>
        </p:nvCxnSpPr>
        <p:spPr bwMode="auto">
          <a:xfrm>
            <a:off x="5979036" y="1882038"/>
            <a:ext cx="24095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268585" y="1697372"/>
            <a:ext cx="710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238890" y="0"/>
            <a:ext cx="8316295" cy="8088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chemeClr val="tx1"/>
                </a:solidFill>
              </a:rPr>
              <a:t>New Steel Photocathode Holders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63264621"/>
      </p:ext>
    </p:extLst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31651</TotalTime>
  <Words>872</Words>
  <Application>Microsoft Office PowerPoint</Application>
  <PresentationFormat>On-screen Show (4:3)</PresentationFormat>
  <Paragraphs>163</Paragraphs>
  <Slides>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Times</vt:lpstr>
      <vt:lpstr>Times New Roman</vt:lpstr>
      <vt:lpstr>Wingdings</vt:lpstr>
      <vt:lpstr>Ops Review 2010</vt:lpstr>
      <vt:lpstr>Slide</vt:lpstr>
      <vt:lpstr>Equation</vt:lpstr>
      <vt:lpstr>Magnetized Electron Beam Development</vt:lpstr>
      <vt:lpstr>Recall Old Results – Summer 2016</vt:lpstr>
      <vt:lpstr>Outline</vt:lpstr>
      <vt:lpstr>PowerPoint Presentation</vt:lpstr>
      <vt:lpstr>Photocathode Preparation Chamber</vt:lpstr>
      <vt:lpstr>K2CsSb Quantum Efficiency ~ 6%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TE011 Mode in Pill-box Cavity</vt:lpstr>
      <vt:lpstr>PowerPoint Presentation</vt:lpstr>
      <vt:lpstr>PowerPoint Presentation</vt:lpstr>
      <vt:lpstr>Outlook: April – September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poelker</dc:creator>
  <cp:lastModifiedBy>Riad Suleiman</cp:lastModifiedBy>
  <cp:revision>1799</cp:revision>
  <cp:lastPrinted>2014-01-09T17:51:36Z</cp:lastPrinted>
  <dcterms:created xsi:type="dcterms:W3CDTF">2010-09-20T13:48:43Z</dcterms:created>
  <dcterms:modified xsi:type="dcterms:W3CDTF">2017-04-03T16:59:32Z</dcterms:modified>
</cp:coreProperties>
</file>