
<file path=[Content_Types].xml><?xml version="1.0" encoding="utf-8"?>
<Types xmlns="http://schemas.openxmlformats.org/package/2006/content-types">
  <Default Extension="png" ContentType="image/pn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3"/>
  </p:notesMasterIdLst>
  <p:sldIdLst>
    <p:sldId id="309" r:id="rId2"/>
    <p:sldId id="337" r:id="rId3"/>
    <p:sldId id="318" r:id="rId4"/>
    <p:sldId id="308" r:id="rId5"/>
    <p:sldId id="321" r:id="rId6"/>
    <p:sldId id="320" r:id="rId7"/>
    <p:sldId id="351" r:id="rId8"/>
    <p:sldId id="352" r:id="rId9"/>
    <p:sldId id="322" r:id="rId10"/>
    <p:sldId id="323" r:id="rId11"/>
    <p:sldId id="354" r:id="rId12"/>
    <p:sldId id="333" r:id="rId13"/>
    <p:sldId id="332" r:id="rId14"/>
    <p:sldId id="325" r:id="rId15"/>
    <p:sldId id="353" r:id="rId16"/>
    <p:sldId id="335" r:id="rId17"/>
    <p:sldId id="328" r:id="rId18"/>
    <p:sldId id="327" r:id="rId19"/>
    <p:sldId id="355" r:id="rId20"/>
    <p:sldId id="330" r:id="rId21"/>
    <p:sldId id="340" r:id="rId22"/>
    <p:sldId id="349" r:id="rId23"/>
    <p:sldId id="348" r:id="rId24"/>
    <p:sldId id="346" r:id="rId25"/>
    <p:sldId id="356" r:id="rId26"/>
    <p:sldId id="338" r:id="rId27"/>
    <p:sldId id="341" r:id="rId28"/>
    <p:sldId id="331" r:id="rId29"/>
    <p:sldId id="347" r:id="rId30"/>
    <p:sldId id="344" r:id="rId31"/>
    <p:sldId id="357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9C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6000" autoAdjust="0"/>
    <p:restoredTop sz="95728" autoAdjust="0"/>
  </p:normalViewPr>
  <p:slideViewPr>
    <p:cSldViewPr snapToGrid="0" snapToObjects="1">
      <p:cViewPr varScale="1">
        <p:scale>
          <a:sx n="105" d="100"/>
          <a:sy n="105" d="100"/>
        </p:scale>
        <p:origin x="584" y="184"/>
      </p:cViewPr>
      <p:guideLst/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2/17/22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43182" y="5560503"/>
            <a:ext cx="3208124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1B74398-39EA-0749-9F74-6FE982C11DA9}" type="datetime2">
              <a:rPr lang="en-US" smtClean="0"/>
              <a:pPr/>
              <a:t>Thursday, February 17, 2022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6986319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760743" y="6341667"/>
            <a:ext cx="3208124" cy="365125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1B74398-39EA-0749-9F74-6FE982C11DA9}" type="datetime2">
              <a:rPr lang="en-US" smtClean="0"/>
              <a:pPr/>
              <a:t>Thursday, February 17, 2022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510538" y="145564"/>
            <a:ext cx="4360333" cy="6611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7510539" y="847492"/>
            <a:ext cx="4360333" cy="2759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49" y="1726357"/>
            <a:ext cx="5894308" cy="3834656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J. </a:t>
            </a:r>
            <a:r>
              <a:rPr lang="en-US" dirty="0" err="1"/>
              <a:t>Grames</a:t>
            </a:r>
            <a:r>
              <a:rPr lang="en-US" dirty="0"/>
              <a:t>, Snowmass 2021 Electron Source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55643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204856" y="966055"/>
            <a:ext cx="5492873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4062939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966789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966055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3371187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666264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666264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7320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11892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C57488-3539-8349-95E7-E0E3D7B2EDB0}" type="datetime2">
              <a:rPr lang="en-US" smtClean="0"/>
              <a:pPr/>
              <a:t>Thursday, February 17,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emf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emf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tiff"/><Relationship Id="rId4" Type="http://schemas.openxmlformats.org/officeDocument/2006/relationships/image" Target="../media/image45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g"/><Relationship Id="rId4" Type="http://schemas.openxmlformats.org/officeDocument/2006/relationships/image" Target="../media/image51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7" Type="http://schemas.openxmlformats.org/officeDocument/2006/relationships/image" Target="../media/image66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G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emf"/><Relationship Id="rId4" Type="http://schemas.openxmlformats.org/officeDocument/2006/relationships/image" Target="../media/image7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gif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3181" y="505595"/>
            <a:ext cx="10088461" cy="617838"/>
          </a:xfrm>
        </p:spPr>
        <p:txBody>
          <a:bodyPr/>
          <a:lstStyle/>
          <a:p>
            <a:r>
              <a:rPr lang="en-US" dirty="0"/>
              <a:t>Capability and Prospects for Polarized Beams from GaAs DC </a:t>
            </a:r>
            <a:r>
              <a:rPr lang="en-US" dirty="0" err="1"/>
              <a:t>Photoguns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3182" y="1720793"/>
            <a:ext cx="6045850" cy="3246670"/>
          </a:xfrm>
        </p:spPr>
        <p:txBody>
          <a:bodyPr>
            <a:normAutofit/>
          </a:bodyPr>
          <a:lstStyle/>
          <a:p>
            <a:r>
              <a:rPr lang="en-US" sz="2400" dirty="0"/>
              <a:t>Outline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High-P GaAs DC photo gun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Status of User facilities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Provoke Ideas</a:t>
            </a:r>
          </a:p>
          <a:p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C1B74398-39EA-0749-9F74-6FE982C11DA9}" type="datetime2">
              <a:rPr lang="en-US" smtClean="0"/>
              <a:pPr/>
              <a:t>Thursday, February 17, 2022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Joe </a:t>
            </a:r>
            <a:r>
              <a:rPr lang="en-US" dirty="0" err="1"/>
              <a:t>Grames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4F102F-83B5-AC41-BC53-B88565B764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2" r="18805" b="252"/>
          <a:stretch/>
        </p:blipFill>
        <p:spPr>
          <a:xfrm>
            <a:off x="6774384" y="1717074"/>
            <a:ext cx="4797781" cy="402599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AB10CF7-85F9-2848-A756-0FD1C5E6CBEE}"/>
              </a:ext>
            </a:extLst>
          </p:cNvPr>
          <p:cNvSpPr txBox="1"/>
          <p:nvPr/>
        </p:nvSpPr>
        <p:spPr>
          <a:xfrm>
            <a:off x="6970643" y="5744971"/>
            <a:ext cx="2655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CEBAF Polarized </a:t>
            </a:r>
            <a:r>
              <a:rPr lang="en-US" dirty="0" err="1"/>
              <a:t>Photogun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9193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8E561-4714-E54D-A5F1-B467EE760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CEBAF Polarized Electron Load Lock </a:t>
            </a:r>
            <a:r>
              <a:rPr lang="en-US" dirty="0" err="1"/>
              <a:t>Photogun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3931DD-B283-FA42-B6EE-4E49FE1A8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Snowmass 2021 Electron Source Workshop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C48A5F-555E-B249-A991-22685705D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0D5702-2B7B-7B41-AB60-380B76EE3800}"/>
              </a:ext>
            </a:extLst>
          </p:cNvPr>
          <p:cNvSpPr/>
          <p:nvPr/>
        </p:nvSpPr>
        <p:spPr>
          <a:xfrm>
            <a:off x="5400039" y="1037292"/>
            <a:ext cx="6623894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b="1" dirty="0">
                <a:solidFill>
                  <a:prstClr val="black"/>
                </a:solidFill>
              </a:rPr>
              <a:t>Gun2 Photocathode (Fall 2016 – Spring 2017)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dirty="0">
                <a:cs typeface="Arial"/>
              </a:rPr>
              <a:t>Strained </a:t>
            </a:r>
            <a:r>
              <a:rPr lang="en-US" dirty="0" err="1">
                <a:cs typeface="Arial"/>
              </a:rPr>
              <a:t>Superlattice</a:t>
            </a:r>
            <a:r>
              <a:rPr lang="en-US" dirty="0">
                <a:cs typeface="Arial"/>
              </a:rPr>
              <a:t> GaAs/</a:t>
            </a:r>
            <a:r>
              <a:rPr lang="en-US" dirty="0" err="1">
                <a:cs typeface="Arial"/>
              </a:rPr>
              <a:t>GaAsP</a:t>
            </a:r>
            <a:r>
              <a:rPr lang="en-US" dirty="0">
                <a:cs typeface="Arial"/>
              </a:rPr>
              <a:t> #5756-4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dirty="0">
                <a:cs typeface="Arial"/>
              </a:rPr>
              <a:t>Good Polarization &gt;85% (measured at Mott polarimeter)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dirty="0">
                <a:cs typeface="Arial"/>
              </a:rPr>
              <a:t>Good QE &gt; 1% after activation =&gt; 6 mA/Watt/% @ 780 nm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dirty="0">
                <a:cs typeface="Arial"/>
              </a:rPr>
              <a:t>Lifetime about 200 C (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s</a:t>
            </a:r>
            <a:r>
              <a:rPr lang="en-US" baseline="-25000" dirty="0">
                <a:latin typeface="Symbol" charset="2"/>
                <a:ea typeface="Symbol" charset="2"/>
                <a:cs typeface="Symbol" charset="2"/>
              </a:rPr>
              <a:t>4</a:t>
            </a:r>
            <a:r>
              <a:rPr lang="en-US" baseline="-25000" dirty="0">
                <a:ea typeface="Symbol" charset="2"/>
                <a:cs typeface="Symbol" charset="2"/>
              </a:rPr>
              <a:t>D</a:t>
            </a:r>
            <a:r>
              <a:rPr lang="en-US" dirty="0">
                <a:cs typeface="Arial"/>
              </a:rPr>
              <a:t> ~ 1mm) with intensity &lt; 200 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dirty="0">
                <a:cs typeface="Arial"/>
              </a:rPr>
              <a:t>A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dirty="0">
                <a:cs typeface="Arial"/>
              </a:rPr>
              <a:t>CW rep. rate &gt;250 MHz =&gt; bunch charge &lt; 1 </a:t>
            </a:r>
            <a:r>
              <a:rPr lang="en-US" dirty="0" err="1">
                <a:cs typeface="Arial"/>
              </a:rPr>
              <a:t>pC</a:t>
            </a:r>
            <a:endParaRPr lang="en-US" dirty="0">
              <a:cs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94AA1B8-8F72-B74B-82D2-F11FE7E6553B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2" t="7609" r="8448"/>
          <a:stretch/>
        </p:blipFill>
        <p:spPr>
          <a:xfrm>
            <a:off x="5936225" y="2952304"/>
            <a:ext cx="5687761" cy="26520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0C05D0-9803-A748-907A-F0813F21FD8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595" y="1822470"/>
            <a:ext cx="5089044" cy="358253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2EF529A-9FC1-8D4C-9A4A-CA2B222F3648}"/>
              </a:ext>
            </a:extLst>
          </p:cNvPr>
          <p:cNvSpPr txBox="1"/>
          <p:nvPr/>
        </p:nvSpPr>
        <p:spPr>
          <a:xfrm>
            <a:off x="90512" y="830824"/>
            <a:ext cx="51944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P. Adderley </a:t>
            </a:r>
            <a:r>
              <a:rPr lang="en-US" sz="1600" i="1" dirty="0"/>
              <a:t>et al., </a:t>
            </a:r>
            <a:r>
              <a:rPr lang="en-US" sz="1600" dirty="0"/>
              <a:t>Phys. Rev. Accel. Beams </a:t>
            </a:r>
            <a:r>
              <a:rPr lang="en-US" sz="1600" b="1" dirty="0"/>
              <a:t>13</a:t>
            </a:r>
            <a:r>
              <a:rPr lang="en-US" sz="1600" dirty="0"/>
              <a:t>, 010101 (2010)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71D309-35A5-164E-8F12-E541C42CBAA4}"/>
              </a:ext>
            </a:extLst>
          </p:cNvPr>
          <p:cNvSpPr/>
          <p:nvPr/>
        </p:nvSpPr>
        <p:spPr>
          <a:xfrm>
            <a:off x="5912475" y="2224088"/>
            <a:ext cx="5974726" cy="598308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87E31A5-9AA5-1C44-A20C-D6BF795A94C8}"/>
              </a:ext>
            </a:extLst>
          </p:cNvPr>
          <p:cNvCxnSpPr>
            <a:cxnSpLocks/>
          </p:cNvCxnSpPr>
          <p:nvPr/>
        </p:nvCxnSpPr>
        <p:spPr>
          <a:xfrm flipH="1">
            <a:off x="1562793" y="2163395"/>
            <a:ext cx="318574" cy="704509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8D6BEA3-032B-6F47-98C4-3C0567EFE04B}"/>
              </a:ext>
            </a:extLst>
          </p:cNvPr>
          <p:cNvCxnSpPr>
            <a:cxnSpLocks/>
          </p:cNvCxnSpPr>
          <p:nvPr/>
        </p:nvCxnSpPr>
        <p:spPr>
          <a:xfrm flipH="1">
            <a:off x="3285565" y="2159778"/>
            <a:ext cx="288230" cy="95749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00FD3C6-601F-0A48-B0FA-7DCA3F84CEBB}"/>
              </a:ext>
            </a:extLst>
          </p:cNvPr>
          <p:cNvCxnSpPr>
            <a:cxnSpLocks/>
            <a:stCxn id="23" idx="2"/>
          </p:cNvCxnSpPr>
          <p:nvPr/>
        </p:nvCxnSpPr>
        <p:spPr>
          <a:xfrm>
            <a:off x="638779" y="2454257"/>
            <a:ext cx="790587" cy="879937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B7ADC0F-772A-3741-8AEA-E3982238F4A6}"/>
              </a:ext>
            </a:extLst>
          </p:cNvPr>
          <p:cNvCxnSpPr>
            <a:cxnSpLocks/>
            <a:stCxn id="25" idx="3"/>
          </p:cNvCxnSpPr>
          <p:nvPr/>
        </p:nvCxnSpPr>
        <p:spPr>
          <a:xfrm flipV="1">
            <a:off x="860153" y="3940624"/>
            <a:ext cx="1800042" cy="44755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40088B8-D57F-0547-9DEC-16A0068F82F9}"/>
              </a:ext>
            </a:extLst>
          </p:cNvPr>
          <p:cNvCxnSpPr>
            <a:cxnSpLocks/>
            <a:stCxn id="25" idx="3"/>
          </p:cNvCxnSpPr>
          <p:nvPr/>
        </p:nvCxnSpPr>
        <p:spPr>
          <a:xfrm>
            <a:off x="860153" y="4388178"/>
            <a:ext cx="149077" cy="26936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Box 13">
            <a:extLst>
              <a:ext uri="{FF2B5EF4-FFF2-40B4-BE49-F238E27FC236}">
                <a16:creationId xmlns:a16="http://schemas.microsoft.com/office/drawing/2014/main" id="{DDF071BF-DEEC-8548-8629-156848978E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9670" y="1929844"/>
            <a:ext cx="1188146" cy="26161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sz="1100" dirty="0">
                <a:solidFill>
                  <a:srgbClr val="000000"/>
                </a:solidFill>
                <a:latin typeface="Arial" pitchFamily="34" charset="0"/>
              </a:rPr>
              <a:t>Activation Laser</a:t>
            </a:r>
          </a:p>
        </p:txBody>
      </p:sp>
      <p:sp>
        <p:nvSpPr>
          <p:cNvPr id="21" name="Text Box 13">
            <a:extLst>
              <a:ext uri="{FF2B5EF4-FFF2-40B4-BE49-F238E27FC236}">
                <a16:creationId xmlns:a16="http://schemas.microsoft.com/office/drawing/2014/main" id="{28EC968D-B9A3-6A4F-BA84-BFED061632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1488" y="1892565"/>
            <a:ext cx="1000595" cy="26161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sz="1100" dirty="0">
                <a:solidFill>
                  <a:srgbClr val="000000"/>
                </a:solidFill>
                <a:latin typeface="Arial" pitchFamily="34" charset="0"/>
              </a:rPr>
              <a:t>HV Chamber</a:t>
            </a:r>
          </a:p>
        </p:txBody>
      </p:sp>
      <p:sp>
        <p:nvSpPr>
          <p:cNvPr id="23" name="Text Box 13">
            <a:extLst>
              <a:ext uri="{FF2B5EF4-FFF2-40B4-BE49-F238E27FC236}">
                <a16:creationId xmlns:a16="http://schemas.microsoft.com/office/drawing/2014/main" id="{39150656-142A-A64F-83E7-375C11C0CC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762" y="2023370"/>
            <a:ext cx="914033" cy="4308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sz="1100" dirty="0">
                <a:solidFill>
                  <a:srgbClr val="000000"/>
                </a:solidFill>
                <a:latin typeface="Arial" pitchFamily="34" charset="0"/>
              </a:rPr>
              <a:t>Preparation</a:t>
            </a:r>
          </a:p>
          <a:p>
            <a:pPr defTabSz="457200"/>
            <a:r>
              <a:rPr lang="en-US" sz="1100" dirty="0">
                <a:solidFill>
                  <a:srgbClr val="000000"/>
                </a:solidFill>
                <a:latin typeface="Arial" pitchFamily="34" charset="0"/>
              </a:rPr>
              <a:t>Chamber</a:t>
            </a:r>
          </a:p>
        </p:txBody>
      </p:sp>
      <p:sp>
        <p:nvSpPr>
          <p:cNvPr id="25" name="Text Box 13">
            <a:extLst>
              <a:ext uri="{FF2B5EF4-FFF2-40B4-BE49-F238E27FC236}">
                <a16:creationId xmlns:a16="http://schemas.microsoft.com/office/drawing/2014/main" id="{95FAFEE5-FE37-AC4D-9739-A827D2CA17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762" y="4172734"/>
            <a:ext cx="678391" cy="4308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sz="1100" dirty="0">
                <a:solidFill>
                  <a:srgbClr val="000000"/>
                </a:solidFill>
                <a:latin typeface="Arial" pitchFamily="34" charset="0"/>
              </a:rPr>
              <a:t>GaAs</a:t>
            </a:r>
          </a:p>
          <a:p>
            <a:pPr defTabSz="457200"/>
            <a:r>
              <a:rPr lang="en-US" sz="1100" dirty="0">
                <a:solidFill>
                  <a:srgbClr val="000000"/>
                </a:solidFill>
                <a:latin typeface="Arial" pitchFamily="34" charset="0"/>
              </a:rPr>
              <a:t>Storage</a:t>
            </a:r>
          </a:p>
        </p:txBody>
      </p:sp>
      <p:sp>
        <p:nvSpPr>
          <p:cNvPr id="28" name="Text Box 13">
            <a:extLst>
              <a:ext uri="{FF2B5EF4-FFF2-40B4-BE49-F238E27FC236}">
                <a16:creationId xmlns:a16="http://schemas.microsoft.com/office/drawing/2014/main" id="{55DE84D5-E3E7-294E-99F9-D4D3906D5D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463" y="5259250"/>
            <a:ext cx="764953" cy="4308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sz="1100" dirty="0">
                <a:solidFill>
                  <a:srgbClr val="000000"/>
                </a:solidFill>
                <a:latin typeface="Arial" pitchFamily="34" charset="0"/>
              </a:rPr>
              <a:t>Loading</a:t>
            </a:r>
          </a:p>
          <a:p>
            <a:pPr defTabSz="457200"/>
            <a:r>
              <a:rPr lang="en-US" sz="1100" dirty="0">
                <a:solidFill>
                  <a:srgbClr val="000000"/>
                </a:solidFill>
                <a:latin typeface="Arial" pitchFamily="34" charset="0"/>
              </a:rPr>
              <a:t>Chamber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9A53CC0-92CB-0941-88AA-70EB17205DD3}"/>
              </a:ext>
            </a:extLst>
          </p:cNvPr>
          <p:cNvCxnSpPr>
            <a:cxnSpLocks/>
            <a:stCxn id="28" idx="0"/>
          </p:cNvCxnSpPr>
          <p:nvPr/>
        </p:nvCxnSpPr>
        <p:spPr>
          <a:xfrm flipV="1">
            <a:off x="1601940" y="4522859"/>
            <a:ext cx="382476" cy="736391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Picture 60">
            <a:extLst>
              <a:ext uri="{FF2B5EF4-FFF2-40B4-BE49-F238E27FC236}">
                <a16:creationId xmlns:a16="http://schemas.microsoft.com/office/drawing/2014/main" id="{761E9405-B6E4-1F4D-A607-386CA69C67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5778" y="4871071"/>
            <a:ext cx="1781695" cy="1128407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09DD93C4-3EA2-9B4D-9BDC-E88F74E1AA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1515" y="4867178"/>
            <a:ext cx="1154074" cy="1136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7216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74B8AA-9506-6F4F-962A-DAC3144B7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Snowmass 2021 Electron Source Workshop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7B8EAC-D9DC-8541-B703-52654B3E8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637D309-6755-1F44-81CB-8F2A9AA6E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S</a:t>
            </a:r>
            <a:r>
              <a:rPr lang="en-US" dirty="0"/>
              <a:t>mall </a:t>
            </a:r>
            <a:r>
              <a:rPr lang="en-US" dirty="0" err="1">
                <a:solidFill>
                  <a:srgbClr val="FF0000"/>
                </a:solidFill>
              </a:rPr>
              <a:t>T</a:t>
            </a:r>
            <a:r>
              <a:rPr lang="en-US" dirty="0" err="1"/>
              <a:t>h</a:t>
            </a:r>
            <a:r>
              <a:rPr lang="en-US" dirty="0" err="1">
                <a:solidFill>
                  <a:srgbClr val="FF0000"/>
                </a:solidFill>
              </a:rPr>
              <a:t>E</a:t>
            </a:r>
            <a:r>
              <a:rPr lang="en-US" dirty="0" err="1"/>
              <a:t>rmalized</a:t>
            </a:r>
            <a:r>
              <a:rPr lang="en-US" dirty="0"/>
              <a:t> source </a:t>
            </a:r>
            <a:r>
              <a:rPr lang="en-US" dirty="0">
                <a:solidFill>
                  <a:srgbClr val="FF0000"/>
                </a:solidFill>
              </a:rPr>
              <a:t>A</a:t>
            </a:r>
            <a:r>
              <a:rPr lang="en-US" dirty="0"/>
              <a:t>t </a:t>
            </a:r>
            <a:r>
              <a:rPr lang="en-US" dirty="0">
                <a:solidFill>
                  <a:srgbClr val="FF0000"/>
                </a:solidFill>
              </a:rPr>
              <a:t>M</a:t>
            </a:r>
            <a:r>
              <a:rPr lang="en-US" dirty="0"/>
              <a:t>ainz (STEAM) – MESA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B43243-8BB1-9A49-969F-FD1EF6604F99}"/>
              </a:ext>
            </a:extLst>
          </p:cNvPr>
          <p:cNvSpPr txBox="1"/>
          <p:nvPr/>
        </p:nvSpPr>
        <p:spPr>
          <a:xfrm>
            <a:off x="9012283" y="299145"/>
            <a:ext cx="3179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 courtesy Kurt </a:t>
            </a:r>
            <a:r>
              <a:rPr lang="en-US" dirty="0" err="1"/>
              <a:t>Aulenbacher</a:t>
            </a:r>
            <a:endParaRPr lang="en-US" dirty="0"/>
          </a:p>
        </p:txBody>
      </p:sp>
      <p:grpSp>
        <p:nvGrpSpPr>
          <p:cNvPr id="8" name="Gruppieren 14">
            <a:extLst>
              <a:ext uri="{FF2B5EF4-FFF2-40B4-BE49-F238E27FC236}">
                <a16:creationId xmlns:a16="http://schemas.microsoft.com/office/drawing/2014/main" id="{69AB7A79-1208-2340-8A32-C3F854E0CFFA}"/>
              </a:ext>
            </a:extLst>
          </p:cNvPr>
          <p:cNvGrpSpPr/>
          <p:nvPr/>
        </p:nvGrpSpPr>
        <p:grpSpPr>
          <a:xfrm>
            <a:off x="495793" y="3796268"/>
            <a:ext cx="7010245" cy="2694942"/>
            <a:chOff x="245964" y="3398550"/>
            <a:chExt cx="8187272" cy="3405408"/>
          </a:xfrm>
        </p:grpSpPr>
        <p:pic>
          <p:nvPicPr>
            <p:cNvPr id="9" name="Grafik 11">
              <a:extLst>
                <a:ext uri="{FF2B5EF4-FFF2-40B4-BE49-F238E27FC236}">
                  <a16:creationId xmlns:a16="http://schemas.microsoft.com/office/drawing/2014/main" id="{0D3E34CA-3126-5A46-AB30-D2DAC52580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5964" y="3398550"/>
              <a:ext cx="8187272" cy="3405408"/>
            </a:xfrm>
            <a:prstGeom prst="rect">
              <a:avLst/>
            </a:prstGeom>
            <a:noFill/>
            <a:ln cap="flat">
              <a:noFill/>
            </a:ln>
          </p:spPr>
        </p:pic>
        <p:sp>
          <p:nvSpPr>
            <p:cNvPr id="10" name="Textfeld 12">
              <a:extLst>
                <a:ext uri="{FF2B5EF4-FFF2-40B4-BE49-F238E27FC236}">
                  <a16:creationId xmlns:a16="http://schemas.microsoft.com/office/drawing/2014/main" id="{E6D9D00E-2047-1C47-B3F0-57B0215F5EA9}"/>
                </a:ext>
              </a:extLst>
            </p:cNvPr>
            <p:cNvSpPr txBox="1"/>
            <p:nvPr/>
          </p:nvSpPr>
          <p:spPr>
            <a:xfrm>
              <a:off x="694167" y="3661961"/>
              <a:ext cx="4483609" cy="427807"/>
            </a:xfrm>
            <a:prstGeom prst="rect">
              <a:avLst/>
            </a:prstGeom>
            <a:solidFill>
              <a:srgbClr val="FFFFFF"/>
            </a:solidFill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600" b="0" i="0" u="none" strike="noStrike" kern="1200" cap="none" spc="0" baseline="0" dirty="0">
                  <a:solidFill>
                    <a:srgbClr val="000000"/>
                  </a:solidFill>
                  <a:uFillTx/>
                  <a:latin typeface="Calibri"/>
                </a:rPr>
                <a:t>STEAM installed at test apparatus “MELBA”</a:t>
              </a:r>
            </a:p>
          </p:txBody>
        </p:sp>
      </p:grpSp>
      <p:pic>
        <p:nvPicPr>
          <p:cNvPr id="11" name="Grafik 7">
            <a:extLst>
              <a:ext uri="{FF2B5EF4-FFF2-40B4-BE49-F238E27FC236}">
                <a16:creationId xmlns:a16="http://schemas.microsoft.com/office/drawing/2014/main" id="{73790376-D544-DE4C-9731-352F2C2BB6F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122"/>
          <a:stretch>
            <a:fillRect/>
          </a:stretch>
        </p:blipFill>
        <p:spPr>
          <a:xfrm>
            <a:off x="495793" y="868953"/>
            <a:ext cx="2982896" cy="278268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2" name="Textfeld 33">
            <a:extLst>
              <a:ext uri="{FF2B5EF4-FFF2-40B4-BE49-F238E27FC236}">
                <a16:creationId xmlns:a16="http://schemas.microsoft.com/office/drawing/2014/main" id="{D62DB544-918E-6C46-82C0-9DF09F8330FB}"/>
              </a:ext>
            </a:extLst>
          </p:cNvPr>
          <p:cNvSpPr txBox="1"/>
          <p:nvPr/>
        </p:nvSpPr>
        <p:spPr>
          <a:xfrm>
            <a:off x="192722" y="3667036"/>
            <a:ext cx="3413647" cy="24622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000" b="0" i="0" u="none" strike="noStrike" kern="1200" cap="none" spc="0" baseline="0" dirty="0">
                <a:solidFill>
                  <a:srgbClr val="000000"/>
                </a:solidFill>
                <a:uFillTx/>
                <a:latin typeface="TeXGyreTermes-Regular"/>
              </a:rPr>
              <a:t>S. Friederich et al .doi:</a:t>
            </a:r>
            <a:r>
              <a:rPr lang="de-DE" sz="1000" b="0" i="0" u="none" strike="noStrike" kern="1200" cap="none" spc="0" baseline="0" dirty="0">
                <a:solidFill>
                  <a:srgbClr val="000000"/>
                </a:solidFill>
                <a:uFillTx/>
                <a:latin typeface="BeraSansMono-Roman"/>
              </a:rPr>
              <a:t>10.18429/JACoW-IPAC2019-TUPGW028</a:t>
            </a:r>
            <a:endParaRPr lang="de-DE" sz="10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6" name="Textfeld 13">
            <a:extLst>
              <a:ext uri="{FF2B5EF4-FFF2-40B4-BE49-F238E27FC236}">
                <a16:creationId xmlns:a16="http://schemas.microsoft.com/office/drawing/2014/main" id="{03355368-32F2-5C40-BFB5-4926E9D3BA2B}"/>
              </a:ext>
            </a:extLst>
          </p:cNvPr>
          <p:cNvSpPr txBox="1"/>
          <p:nvPr/>
        </p:nvSpPr>
        <p:spPr>
          <a:xfrm>
            <a:off x="7593335" y="4436937"/>
            <a:ext cx="4203003" cy="147732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sng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December  2021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Final commissioning of STEAM at MESA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has started.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 dirty="0">
                <a:solidFill>
                  <a:srgbClr val="000000"/>
                </a:solidFill>
                <a:uFillTx/>
                <a:latin typeface="Wingdings" pitchFamily="2"/>
              </a:rPr>
              <a:t></a:t>
            </a:r>
            <a:r>
              <a:rPr lang="en-US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Commissioning of injector in 2022-2023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3260DCD-7528-BC47-B7CB-6EECD0422089}"/>
              </a:ext>
            </a:extLst>
          </p:cNvPr>
          <p:cNvSpPr/>
          <p:nvPr/>
        </p:nvSpPr>
        <p:spPr>
          <a:xfrm>
            <a:off x="7937210" y="5570426"/>
            <a:ext cx="3859128" cy="296741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184B042-EDA5-F44A-85F3-9285F45B81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6038" y="786635"/>
            <a:ext cx="4451048" cy="308578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62C03A4-6ED8-324E-BFBF-B383C5CE5C3E}"/>
              </a:ext>
            </a:extLst>
          </p:cNvPr>
          <p:cNvSpPr txBox="1"/>
          <p:nvPr/>
        </p:nvSpPr>
        <p:spPr>
          <a:xfrm>
            <a:off x="3935494" y="1450071"/>
            <a:ext cx="311373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DC HV Inverted GaAs </a:t>
            </a:r>
            <a:r>
              <a:rPr lang="en-US" dirty="0" err="1"/>
              <a:t>Photogun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Fixed target (150 </a:t>
            </a:r>
            <a:r>
              <a:rPr lang="en-US" dirty="0" err="1"/>
              <a:t>uA</a:t>
            </a:r>
            <a:r>
              <a:rPr lang="en-US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ERL (&gt;1 mA)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CW 1.3 GHz, &lt;1 </a:t>
            </a:r>
            <a:r>
              <a:rPr lang="en-US" dirty="0" err="1"/>
              <a:t>pC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150 kV, excellent vacuum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38E3355-3D47-1048-BE2A-83EEEE67B77B}"/>
              </a:ext>
            </a:extLst>
          </p:cNvPr>
          <p:cNvSpPr/>
          <p:nvPr/>
        </p:nvSpPr>
        <p:spPr>
          <a:xfrm>
            <a:off x="3935494" y="1450071"/>
            <a:ext cx="3113738" cy="1477328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3420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ACA50-6C9A-5747-B75D-2CDFBF1E3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/>
              <a:t>S-DALINAC </a:t>
            </a:r>
            <a:r>
              <a:rPr lang="de-DE" altLang="de-DE" dirty="0" err="1"/>
              <a:t>Polarized</a:t>
            </a:r>
            <a:r>
              <a:rPr lang="de-DE" altLang="de-DE" dirty="0"/>
              <a:t> </a:t>
            </a:r>
            <a:r>
              <a:rPr lang="de-DE" altLang="de-DE" dirty="0" err="1"/>
              <a:t>Injector</a:t>
            </a:r>
            <a:r>
              <a:rPr lang="de-DE" altLang="de-DE" dirty="0"/>
              <a:t> (</a:t>
            </a:r>
            <a:r>
              <a:rPr lang="de-DE" altLang="de-DE" dirty="0" err="1"/>
              <a:t>SPIn</a:t>
            </a:r>
            <a:r>
              <a:rPr lang="de-DE" altLang="de-DE" dirty="0"/>
              <a:t>)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174FA7-EBB0-E14B-861B-F74864EB7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Snowmass 2021 Electron Source Workshop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DA5924-1345-F844-BEF1-A3EEC0FF9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11" name="Picture 4" descr="FotoQuelleMB">
            <a:extLst>
              <a:ext uri="{FF2B5EF4-FFF2-40B4-BE49-F238E27FC236}">
                <a16:creationId xmlns:a16="http://schemas.microsoft.com/office/drawing/2014/main" id="{AB125A66-7C9B-E649-8A95-F309B85C3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36"/>
          <a:stretch>
            <a:fillRect/>
          </a:stretch>
        </p:blipFill>
        <p:spPr bwMode="auto">
          <a:xfrm>
            <a:off x="202057" y="1116711"/>
            <a:ext cx="7273925" cy="405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feld 14">
            <a:extLst>
              <a:ext uri="{FF2B5EF4-FFF2-40B4-BE49-F238E27FC236}">
                <a16:creationId xmlns:a16="http://schemas.microsoft.com/office/drawing/2014/main" id="{C5C0FE6F-2D96-8849-BFA8-1E6C9F9A7A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3181" y="997064"/>
            <a:ext cx="4140200" cy="48228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FFFF">
                  <a:gamma/>
                  <a:tint val="0"/>
                  <a:invGamma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50988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58975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16175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73375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30575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87775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marR="0" lvl="0" indent="-285750" defTabSz="44926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de-DE" altLang="de-DE" sz="1800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MS Gothic" panose="020B0609070205080204" pitchFamily="49" charset="-128"/>
              </a:rPr>
              <a:t>Bulk</a:t>
            </a:r>
            <a:r>
              <a:rPr kumimoji="0" lang="de-DE" altLang="de-DE" sz="1800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MS Gothic" panose="020B0609070205080204" pitchFamily="49" charset="-128"/>
              </a:rPr>
              <a:t> </a:t>
            </a:r>
            <a:r>
              <a:rPr kumimoji="0" lang="de-DE" altLang="de-DE" sz="1800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MS Gothic" panose="020B0609070205080204" pitchFamily="49" charset="-128"/>
              </a:rPr>
              <a:t>and</a:t>
            </a:r>
            <a:r>
              <a:rPr kumimoji="0" lang="de-DE" altLang="de-DE" sz="1800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MS Gothic" panose="020B0609070205080204" pitchFamily="49" charset="-128"/>
              </a:rPr>
              <a:t> </a:t>
            </a:r>
            <a:r>
              <a:rPr kumimoji="0" lang="de-DE" altLang="de-DE" sz="1800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MS Gothic" panose="020B0609070205080204" pitchFamily="49" charset="-128"/>
              </a:rPr>
              <a:t>Superlattice</a:t>
            </a:r>
            <a:r>
              <a:rPr kumimoji="0" lang="de-DE" alt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Gothic" panose="020B0609070205080204" pitchFamily="49" charset="-128"/>
              </a:rPr>
              <a:t> </a:t>
            </a:r>
            <a:r>
              <a:rPr kumimoji="0" lang="de-DE" altLang="de-DE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Gothic" panose="020B0609070205080204" pitchFamily="49" charset="-128"/>
              </a:rPr>
              <a:t>GaAs</a:t>
            </a:r>
            <a:endParaRPr kumimoji="0" lang="de-DE" altLang="de-DE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Gothic" panose="020B0609070205080204" pitchFamily="49" charset="-128"/>
            </a:endParaRPr>
          </a:p>
          <a:p>
            <a:pPr marL="285750" marR="0" lvl="0" indent="-285750" defTabSz="44926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de-DE" altLang="de-DE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Gothic" panose="020B0609070205080204" pitchFamily="49" charset="-128"/>
            </a:endParaRPr>
          </a:p>
          <a:p>
            <a:pPr marL="285750" marR="0" lvl="0" indent="-285750" defTabSz="44926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de-DE" altLang="de-DE" sz="1800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MS Gothic" panose="020B0609070205080204" pitchFamily="49" charset="-128"/>
              </a:rPr>
              <a:t>Titanium-Sapphire</a:t>
            </a:r>
            <a:r>
              <a:rPr kumimoji="0" lang="de-DE" alt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Gothic" panose="020B0609070205080204" pitchFamily="49" charset="-128"/>
              </a:rPr>
              <a:t> Laser:</a:t>
            </a:r>
          </a:p>
          <a:p>
            <a:pPr marL="742950" marR="0" lvl="1" indent="-285750" defTabSz="44926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Gothic" panose="020B0609070205080204" pitchFamily="49" charset="-128"/>
              </a:rPr>
              <a:t>380 </a:t>
            </a:r>
            <a:r>
              <a:rPr kumimoji="0" lang="de-DE" altLang="de-DE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Gothic" panose="020B0609070205080204" pitchFamily="49" charset="-128"/>
              </a:rPr>
              <a:t>fs</a:t>
            </a:r>
            <a:r>
              <a:rPr kumimoji="0" lang="de-DE" alt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Gothic" panose="020B0609070205080204" pitchFamily="49" charset="-128"/>
              </a:rPr>
              <a:t> pulse </a:t>
            </a:r>
            <a:r>
              <a:rPr kumimoji="0" lang="de-DE" altLang="de-DE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Gothic" panose="020B0609070205080204" pitchFamily="49" charset="-128"/>
              </a:rPr>
              <a:t>length</a:t>
            </a:r>
            <a:endParaRPr kumimoji="0" lang="de-DE" altLang="de-DE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Gothic" panose="020B0609070205080204" pitchFamily="49" charset="-128"/>
            </a:endParaRPr>
          </a:p>
          <a:p>
            <a:pPr marL="742950" marR="0" lvl="1" indent="-285750" defTabSz="44926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MS Gothic" panose="020B0609070205080204" pitchFamily="49" charset="-128"/>
              </a:rPr>
              <a:t>75 MHz </a:t>
            </a:r>
            <a:r>
              <a:rPr kumimoji="0" lang="de-DE" altLang="de-DE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MS Gothic" panose="020B0609070205080204" pitchFamily="49" charset="-128"/>
              </a:rPr>
              <a:t>repetition</a:t>
            </a:r>
            <a:r>
              <a:rPr kumimoji="0" lang="de-DE" alt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MS Gothic" panose="020B0609070205080204" pitchFamily="49" charset="-128"/>
              </a:rPr>
              <a:t> rate</a:t>
            </a:r>
          </a:p>
          <a:p>
            <a:pPr marL="742950" marR="0" lvl="1" indent="-285750" defTabSz="44926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Gothic" panose="020B0609070205080204" pitchFamily="49" charset="-128"/>
              </a:rPr>
              <a:t>40 m </a:t>
            </a:r>
            <a:r>
              <a:rPr kumimoji="0" lang="de-DE" altLang="de-DE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Gothic" panose="020B0609070205080204" pitchFamily="49" charset="-128"/>
              </a:rPr>
              <a:t>fibre</a:t>
            </a:r>
            <a:r>
              <a:rPr kumimoji="0" lang="de-DE" alt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Gothic" panose="020B0609070205080204" pitchFamily="49" charset="-128"/>
              </a:rPr>
              <a:t>/</a:t>
            </a:r>
            <a:r>
              <a:rPr kumimoji="0" lang="de-DE" altLang="de-DE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Gothic" panose="020B0609070205080204" pitchFamily="49" charset="-128"/>
              </a:rPr>
              <a:t>stabilized</a:t>
            </a:r>
            <a:r>
              <a:rPr kumimoji="0" lang="de-DE" alt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Gothic" panose="020B0609070205080204" pitchFamily="49" charset="-128"/>
              </a:rPr>
              <a:t> </a:t>
            </a:r>
            <a:r>
              <a:rPr kumimoji="0" lang="de-DE" altLang="de-DE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Gothic" panose="020B0609070205080204" pitchFamily="49" charset="-128"/>
              </a:rPr>
              <a:t>transfer</a:t>
            </a:r>
            <a:r>
              <a:rPr kumimoji="0" lang="de-DE" alt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Gothic" panose="020B0609070205080204" pitchFamily="49" charset="-128"/>
              </a:rPr>
              <a:t>  </a:t>
            </a:r>
          </a:p>
          <a:p>
            <a:pPr marL="285750" marR="0" lvl="0" indent="-285750" defTabSz="44926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de-DE" altLang="de-DE" sz="1800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MS Gothic" panose="020B0609070205080204" pitchFamily="49" charset="-128"/>
              </a:rPr>
              <a:t>Diode </a:t>
            </a:r>
            <a:r>
              <a:rPr kumimoji="0" lang="de-DE" altLang="de-DE" sz="1800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MS Gothic" panose="020B0609070205080204" pitchFamily="49" charset="-128"/>
              </a:rPr>
              <a:t>laser</a:t>
            </a:r>
            <a:r>
              <a:rPr kumimoji="0" lang="de-DE" alt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Gothic" panose="020B0609070205080204" pitchFamily="49" charset="-128"/>
              </a:rPr>
              <a:t>: </a:t>
            </a:r>
            <a:r>
              <a:rPr kumimoji="0" lang="de-DE" alt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MS Gothic" panose="020B0609070205080204" pitchFamily="49" charset="-128"/>
              </a:rPr>
              <a:t>DC </a:t>
            </a:r>
            <a:r>
              <a:rPr kumimoji="0" lang="de-DE" altLang="de-DE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MS Gothic" panose="020B0609070205080204" pitchFamily="49" charset="-128"/>
              </a:rPr>
              <a:t>or</a:t>
            </a:r>
            <a:r>
              <a:rPr kumimoji="0" lang="de-DE" alt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MS Gothic" panose="020B0609070205080204" pitchFamily="49" charset="-128"/>
              </a:rPr>
              <a:t> 3 GHz</a:t>
            </a:r>
          </a:p>
          <a:p>
            <a:pPr marL="285750" marR="0" lvl="0" indent="-285750" defTabSz="44926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de-DE" altLang="de-DE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Gothic" panose="020B0609070205080204" pitchFamily="49" charset="-128"/>
            </a:endParaRPr>
          </a:p>
          <a:p>
            <a:pPr marL="285750" marR="0" lvl="0" indent="-285750" defTabSz="44926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Gothic" panose="020B0609070205080204" pitchFamily="49" charset="-128"/>
              </a:rPr>
              <a:t>Load-lock </a:t>
            </a:r>
            <a:r>
              <a:rPr kumimoji="0" lang="de-DE" altLang="de-DE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Gothic" panose="020B0609070205080204" pitchFamily="49" charset="-128"/>
              </a:rPr>
              <a:t>system</a:t>
            </a:r>
            <a:endParaRPr kumimoji="0" lang="de-DE" altLang="de-DE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Gothic" panose="020B0609070205080204" pitchFamily="49" charset="-128"/>
            </a:endParaRPr>
          </a:p>
          <a:p>
            <a:pPr marL="285750" marR="0" lvl="0" indent="-285750" defTabSz="44926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de-DE" altLang="de-DE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Gothic" panose="020B0609070205080204" pitchFamily="49" charset="-128"/>
            </a:endParaRPr>
          </a:p>
          <a:p>
            <a:pPr marL="285750" marR="0" lvl="0" indent="-285750" defTabSz="44926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Gothic" panose="020B0609070205080204" pitchFamily="49" charset="-128"/>
              </a:rPr>
              <a:t>Total </a:t>
            </a:r>
            <a:r>
              <a:rPr kumimoji="0" lang="de-DE" altLang="de-DE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Gothic" panose="020B0609070205080204" pitchFamily="49" charset="-128"/>
              </a:rPr>
              <a:t>height</a:t>
            </a:r>
            <a:r>
              <a:rPr kumimoji="0" lang="de-DE" alt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Gothic" panose="020B0609070205080204" pitchFamily="49" charset="-128"/>
              </a:rPr>
              <a:t> ~ 1.8 m </a:t>
            </a:r>
          </a:p>
          <a:p>
            <a:pPr marL="285750" marR="0" lvl="0" indent="-285750" defTabSz="44926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de-DE" altLang="de-DE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Gothic" panose="020B0609070205080204" pitchFamily="49" charset="-128"/>
            </a:endParaRPr>
          </a:p>
          <a:p>
            <a:pPr marL="285750" marR="0" lvl="0" indent="-285750" defTabSz="449263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Gothic" panose="020B0609070205080204" pitchFamily="49" charset="-128"/>
              </a:rPr>
              <a:t>Vacuum</a:t>
            </a:r>
            <a:r>
              <a:rPr kumimoji="0" lang="de-DE" alt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Gothic" panose="020B0609070205080204" pitchFamily="49" charset="-128"/>
              </a:rPr>
              <a:t> &lt; 10</a:t>
            </a:r>
            <a:r>
              <a:rPr kumimoji="0" lang="de-DE" altLang="de-DE" sz="18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Gothic" panose="020B0609070205080204" pitchFamily="49" charset="-128"/>
              </a:rPr>
              <a:t>-11</a:t>
            </a:r>
            <a:r>
              <a:rPr kumimoji="0" lang="de-DE" alt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Gothic" panose="020B0609070205080204" pitchFamily="49" charset="-128"/>
              </a:rPr>
              <a:t> mbar</a:t>
            </a:r>
          </a:p>
          <a:p>
            <a:pPr marL="1958975" marR="0" lvl="4" indent="-228600" defTabSz="449263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de-DE" altLang="de-DE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Gothic" panose="020B0609070205080204" pitchFamily="49" charset="-128"/>
            </a:endParaRPr>
          </a:p>
          <a:p>
            <a:pPr marL="285750" marR="0" lvl="0" indent="-285750" defTabSz="449263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de-DE" altLang="de-DE" sz="1800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MS Gothic" panose="020B0609070205080204" pitchFamily="49" charset="-128"/>
              </a:rPr>
              <a:t>Performance</a:t>
            </a:r>
          </a:p>
          <a:p>
            <a:pPr marL="742950" marR="0" lvl="1" indent="-285750" defTabSz="449263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Gothic" panose="020B0609070205080204" pitchFamily="49" charset="-128"/>
              </a:rPr>
              <a:t>Vacuum</a:t>
            </a:r>
            <a:r>
              <a:rPr kumimoji="0" lang="de-DE" alt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Gothic" panose="020B0609070205080204" pitchFamily="49" charset="-128"/>
              </a:rPr>
              <a:t> </a:t>
            </a:r>
            <a:r>
              <a:rPr kumimoji="0" lang="de-DE" altLang="de-DE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Gothic" panose="020B0609070205080204" pitchFamily="49" charset="-128"/>
              </a:rPr>
              <a:t>lifetime</a:t>
            </a:r>
            <a:r>
              <a:rPr kumimoji="0" lang="de-DE" alt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Gothic" panose="020B0609070205080204" pitchFamily="49" charset="-128"/>
              </a:rPr>
              <a:t> ~ 1000 h</a:t>
            </a:r>
          </a:p>
          <a:p>
            <a:pPr marL="742950" marR="0" lvl="1" indent="-285750" defTabSz="449263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Gothic" panose="020B0609070205080204" pitchFamily="49" charset="-128"/>
              </a:rPr>
              <a:t>Charge </a:t>
            </a:r>
            <a:r>
              <a:rPr kumimoji="0" lang="de-DE" altLang="de-DE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Gothic" panose="020B0609070205080204" pitchFamily="49" charset="-128"/>
              </a:rPr>
              <a:t>lifetime</a:t>
            </a:r>
            <a:r>
              <a:rPr kumimoji="0" lang="de-DE" alt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Gothic" panose="020B0609070205080204" pitchFamily="49" charset="-128"/>
              </a:rPr>
              <a:t> </a:t>
            </a:r>
            <a:r>
              <a:rPr kumimoji="0" lang="de-DE" alt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~ 10 C	@ 7 </a:t>
            </a:r>
            <a:r>
              <a:rPr kumimoji="0" lang="el-GR" alt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μ</a:t>
            </a:r>
            <a:r>
              <a:rPr kumimoji="0" lang="de-DE" alt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A</a:t>
            </a:r>
          </a:p>
          <a:p>
            <a:pPr marL="742950" marR="0" lvl="1" indent="-285750" defTabSz="449263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90-115 </a:t>
            </a:r>
            <a:r>
              <a:rPr kumimoji="0" lang="de-DE" altLang="de-DE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keV</a:t>
            </a:r>
            <a:r>
              <a:rPr kumimoji="0" lang="de-DE" alt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, I &lt; 50 </a:t>
            </a:r>
            <a:r>
              <a:rPr kumimoji="0" lang="de-DE" alt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panose="05050102010706020507" pitchFamily="18" charset="2"/>
              </a:rPr>
              <a:t>m</a:t>
            </a:r>
            <a:r>
              <a:rPr kumimoji="0" lang="de-DE" alt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A</a:t>
            </a:r>
          </a:p>
          <a:p>
            <a:pPr marL="742950" marR="0" lvl="1" indent="-285750" defTabSz="449263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86% </a:t>
            </a:r>
            <a:r>
              <a:rPr kumimoji="0" lang="de-DE" altLang="de-DE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polarization</a:t>
            </a:r>
            <a:endParaRPr kumimoji="0" lang="de-DE" altLang="de-DE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  <a:p>
            <a:pPr marL="742950" marR="0" lvl="1" indent="-285750" defTabSz="449263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0.15 mm </a:t>
            </a:r>
            <a:r>
              <a:rPr kumimoji="0" lang="de-DE" altLang="de-DE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mrad</a:t>
            </a:r>
            <a:r>
              <a:rPr kumimoji="0" lang="de-DE" alt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de-DE" altLang="de-DE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emittance</a:t>
            </a:r>
            <a:endParaRPr kumimoji="0" lang="de-DE" altLang="de-DE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Gothic" panose="020B0609070205080204" pitchFamily="49" charset="-128"/>
            </a:endParaRPr>
          </a:p>
        </p:txBody>
      </p:sp>
      <p:sp>
        <p:nvSpPr>
          <p:cNvPr id="13" name="Text Box 6">
            <a:extLst>
              <a:ext uri="{FF2B5EF4-FFF2-40B4-BE49-F238E27FC236}">
                <a16:creationId xmlns:a16="http://schemas.microsoft.com/office/drawing/2014/main" id="{099DB3C2-21EA-A241-A201-C06EE2E6F8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057" y="5239449"/>
            <a:ext cx="475297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B5B5B5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2000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</a:rPr>
              <a:t>Implementation complete</a:t>
            </a:r>
            <a:br>
              <a:rPr kumimoji="0" lang="en-US" altLang="de-DE" sz="2000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</a:rPr>
            </a:br>
            <a:r>
              <a:rPr kumimoji="0" lang="en-US" altLang="de-DE" sz="2000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</a:rPr>
              <a:t>Insufficient capture at 100 </a:t>
            </a:r>
            <a:r>
              <a:rPr kumimoji="0" lang="en-US" altLang="de-DE" sz="2000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</a:rPr>
              <a:t>keV</a:t>
            </a:r>
            <a:endParaRPr kumimoji="0" lang="en-US" altLang="de-DE" sz="2000" b="1" i="0" u="none" strike="noStrike" kern="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4" name="Text Box 7">
            <a:extLst>
              <a:ext uri="{FF2B5EF4-FFF2-40B4-BE49-F238E27FC236}">
                <a16:creationId xmlns:a16="http://schemas.microsoft.com/office/drawing/2014/main" id="{AE8DE332-3D4E-3C43-9F0F-F91D9B0A8C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057" y="4572699"/>
            <a:ext cx="47529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Y. Poltoratska et al., </a:t>
            </a:r>
            <a:br>
              <a:rPr kumimoji="0" lang="en-US" altLang="de-DE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</a:br>
            <a:r>
              <a:rPr kumimoji="0" lang="en-US" altLang="de-DE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J. Phys.: Conf. Series 298, 012002 (2011)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5AD08E-F801-A04C-B8DF-7A4870CC25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9684" y="961390"/>
            <a:ext cx="2565400" cy="11557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1B1FCCF-05E7-AE45-8B62-F21496DA0DEF}"/>
              </a:ext>
            </a:extLst>
          </p:cNvPr>
          <p:cNvSpPr txBox="1"/>
          <p:nvPr/>
        </p:nvSpPr>
        <p:spPr>
          <a:xfrm>
            <a:off x="9095232" y="223524"/>
            <a:ext cx="2991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 courtesy Joachim Enders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C3D949B-4EB2-C849-BAA8-E0D877D43A4E}"/>
              </a:ext>
            </a:extLst>
          </p:cNvPr>
          <p:cNvSpPr/>
          <p:nvPr/>
        </p:nvSpPr>
        <p:spPr>
          <a:xfrm>
            <a:off x="6048508" y="4087303"/>
            <a:ext cx="4209183" cy="1768260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9165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9E92A-071F-AE45-ABBE-A07425B5F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ELSA (Bonn, Germany)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FC2931-EB90-044C-BA67-571D52F74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Snowmass 2021 Electron Source Workshop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F675B3-1BE5-7246-8E5A-D67CBBF8D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97DC4A-7E37-2147-A423-6C4267E93E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3801" y="1309623"/>
            <a:ext cx="5750255" cy="457611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3EE8CD3-6605-1A44-A5EF-23CF9B23C74C}"/>
              </a:ext>
            </a:extLst>
          </p:cNvPr>
          <p:cNvSpPr txBox="1"/>
          <p:nvPr/>
        </p:nvSpPr>
        <p:spPr>
          <a:xfrm>
            <a:off x="9095232" y="223524"/>
            <a:ext cx="2949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 courtesy Michael </a:t>
            </a:r>
            <a:r>
              <a:rPr lang="en-US" dirty="0" err="1"/>
              <a:t>Switka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F9B7A4D-1EDA-AB45-8A88-8CEE19966DCA}"/>
              </a:ext>
            </a:extLst>
          </p:cNvPr>
          <p:cNvSpPr/>
          <p:nvPr/>
        </p:nvSpPr>
        <p:spPr>
          <a:xfrm>
            <a:off x="411892" y="975142"/>
            <a:ext cx="42363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EPJ Web of Conferences 134, 05002 (2017)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11B114-CE7B-EE4D-9E3C-B5C1508B8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34" y="1344474"/>
            <a:ext cx="4974689" cy="19762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7404CD-3D84-C84D-B865-64B05C90C9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892" y="3320720"/>
            <a:ext cx="4397614" cy="301681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D2338C0-1AE9-0C44-9293-15C2A61CCF53}"/>
              </a:ext>
            </a:extLst>
          </p:cNvPr>
          <p:cNvSpPr/>
          <p:nvPr/>
        </p:nvSpPr>
        <p:spPr>
          <a:xfrm>
            <a:off x="242724" y="1497771"/>
            <a:ext cx="4763029" cy="1693147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7970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A2E91-E4DA-2C42-9B40-413B2A1AC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Electron Ion Collider – Polarized Gun R&amp;D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013B3F-7116-A34E-BFA7-B69757FB5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Snowmass 2021 Electron Source Workshop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9C503F-27E0-E648-B106-3CAE1EE5C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751508-746C-0241-9FCC-89765EE97EB2}"/>
              </a:ext>
            </a:extLst>
          </p:cNvPr>
          <p:cNvSpPr txBox="1"/>
          <p:nvPr/>
        </p:nvSpPr>
        <p:spPr>
          <a:xfrm>
            <a:off x="9336529" y="319088"/>
            <a:ext cx="2793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 courtesy </a:t>
            </a:r>
            <a:r>
              <a:rPr lang="en-US" dirty="0" err="1"/>
              <a:t>Erdong</a:t>
            </a:r>
            <a:r>
              <a:rPr lang="en-US" dirty="0"/>
              <a:t> Wang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6FB77D-1B62-1042-9C16-BA614D6BF6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0861" y="854628"/>
            <a:ext cx="3196831" cy="21310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9EE03F8-2143-7149-A7B7-D86389389B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9988" y="4241367"/>
            <a:ext cx="3908556" cy="258424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732DECB-3065-CD4F-AF79-B9002E71253C}"/>
              </a:ext>
            </a:extLst>
          </p:cNvPr>
          <p:cNvSpPr txBox="1"/>
          <p:nvPr/>
        </p:nvSpPr>
        <p:spPr>
          <a:xfrm>
            <a:off x="5993181" y="3275816"/>
            <a:ext cx="613719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+mj-lt"/>
              </a:rPr>
              <a:t>Using 7.5 </a:t>
            </a:r>
            <a:r>
              <a:rPr lang="en-US" sz="1400" dirty="0" err="1">
                <a:solidFill>
                  <a:srgbClr val="000000"/>
                </a:solidFill>
                <a:latin typeface="+mj-lt"/>
              </a:rPr>
              <a:t>nC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 bunch charge polarized beam, 5000 pulses/s ~37.5 </a:t>
            </a:r>
            <a:r>
              <a:rPr lang="en-US" sz="1400" dirty="0" err="1">
                <a:solidFill>
                  <a:srgbClr val="000000"/>
                </a:solidFill>
                <a:latin typeface="+mj-lt"/>
              </a:rPr>
              <a:t>uA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; 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E19C23"/>
                </a:solidFill>
              </a:rPr>
              <a:t>Without anode bias </a:t>
            </a:r>
            <a:r>
              <a:rPr lang="en-US" sz="1400" dirty="0">
                <a:solidFill>
                  <a:srgbClr val="000000"/>
                </a:solidFill>
              </a:rPr>
              <a:t>1/e lifetime is 63 hrs. Dominated by the outgassing from FC.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7030A0"/>
                </a:solidFill>
                <a:latin typeface="+mj-lt"/>
              </a:rPr>
              <a:t>With anode bias</a:t>
            </a:r>
            <a:r>
              <a:rPr lang="en-US" sz="1400" dirty="0">
                <a:solidFill>
                  <a:srgbClr val="0070C0"/>
                </a:solidFill>
                <a:latin typeface="+mj-lt"/>
              </a:rPr>
              <a:t>,</a:t>
            </a:r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we didn’t observe QE drop.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+mj-lt"/>
              </a:rPr>
              <a:t>Charge from 7 hours test= 33 weeks of EIC operation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090EE67-7488-BC4F-A3B8-A76F1CE6A630}"/>
              </a:ext>
            </a:extLst>
          </p:cNvPr>
          <p:cNvGrpSpPr/>
          <p:nvPr/>
        </p:nvGrpSpPr>
        <p:grpSpPr>
          <a:xfrm>
            <a:off x="0" y="2985701"/>
            <a:ext cx="6096000" cy="3549513"/>
            <a:chOff x="58074" y="845346"/>
            <a:chExt cx="6877465" cy="346891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BD0395E-A340-994D-9CCF-1C427925FF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907"/>
            <a:stretch/>
          </p:blipFill>
          <p:spPr>
            <a:xfrm>
              <a:off x="58074" y="1145427"/>
              <a:ext cx="6410732" cy="2942263"/>
            </a:xfrm>
            <a:prstGeom prst="rect">
              <a:avLst/>
            </a:prstGeom>
          </p:spPr>
        </p:pic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D075B141-04BB-2441-B2CE-B48D8358085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43758" y="1045590"/>
              <a:ext cx="443863" cy="333213"/>
            </a:xfrm>
            <a:prstGeom prst="straightConnector1">
              <a:avLst/>
            </a:prstGeom>
            <a:ln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2A75824-D4AB-AB4E-89B8-F8594AE3BE55}"/>
                </a:ext>
              </a:extLst>
            </p:cNvPr>
            <p:cNvSpPr txBox="1"/>
            <p:nvPr/>
          </p:nvSpPr>
          <p:spPr>
            <a:xfrm>
              <a:off x="6104104" y="845346"/>
              <a:ext cx="705676" cy="2932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rgbClr val="0070C0"/>
                  </a:solidFill>
                </a:rPr>
                <a:t>352kV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B787EAAB-6081-1346-840F-7035F00A250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642693" y="2276909"/>
              <a:ext cx="222996" cy="14312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4953874-2DD4-504D-8016-97B9FC4E3D15}"/>
                </a:ext>
              </a:extLst>
            </p:cNvPr>
            <p:cNvSpPr txBox="1"/>
            <p:nvPr/>
          </p:nvSpPr>
          <p:spPr>
            <a:xfrm>
              <a:off x="4839945" y="2371153"/>
              <a:ext cx="1350748" cy="2710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FF0000"/>
                  </a:solidFill>
                </a:rPr>
                <a:t>No field emission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0C6F81F1-1B92-1149-9BF2-D86C75EC75A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561457" y="3550346"/>
              <a:ext cx="192734" cy="31754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1ECF8EC-6B65-9249-B863-4DC4D8691B40}"/>
                </a:ext>
              </a:extLst>
            </p:cNvPr>
            <p:cNvSpPr txBox="1"/>
            <p:nvPr/>
          </p:nvSpPr>
          <p:spPr>
            <a:xfrm>
              <a:off x="4977328" y="3893157"/>
              <a:ext cx="1958211" cy="421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rgbClr val="FF0000"/>
                  </a:solidFill>
                </a:rPr>
                <a:t>Radiation noise level</a:t>
              </a:r>
            </a:p>
            <a:p>
              <a:r>
                <a:rPr lang="en-US" sz="1100" dirty="0">
                  <a:solidFill>
                    <a:srgbClr val="0432FF"/>
                  </a:solidFill>
                </a:rPr>
                <a:t>Vacuum into 10e-12 torr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4BDCB976-CEB4-674F-A669-95AAE854F7D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492" r="7464"/>
          <a:stretch/>
        </p:blipFill>
        <p:spPr>
          <a:xfrm>
            <a:off x="6039237" y="878126"/>
            <a:ext cx="2174537" cy="2141411"/>
          </a:xfrm>
          <a:prstGeom prst="rect">
            <a:avLst/>
          </a:prstGeom>
          <a:ln w="25400">
            <a:solidFill>
              <a:srgbClr val="FF0000"/>
            </a:solidFill>
            <a:prstDash val="sysDash"/>
          </a:ln>
        </p:spPr>
      </p:pic>
      <p:sp>
        <p:nvSpPr>
          <p:cNvPr id="21" name="Right Arrow 20">
            <a:extLst>
              <a:ext uri="{FF2B5EF4-FFF2-40B4-BE49-F238E27FC236}">
                <a16:creationId xmlns:a16="http://schemas.microsoft.com/office/drawing/2014/main" id="{F0B8A03C-C0AC-884C-8449-0FCC95D5EEAD}"/>
              </a:ext>
            </a:extLst>
          </p:cNvPr>
          <p:cNvSpPr/>
          <p:nvPr/>
        </p:nvSpPr>
        <p:spPr>
          <a:xfrm>
            <a:off x="8139281" y="1164688"/>
            <a:ext cx="723583" cy="407296"/>
          </a:xfrm>
          <a:prstGeom prst="rightArrow">
            <a:avLst>
              <a:gd name="adj1" fmla="val 52957"/>
              <a:gd name="adj2" fmla="val 50000"/>
            </a:avLst>
          </a:prstGeom>
          <a:solidFill>
            <a:schemeClr val="tx1"/>
          </a:solidFill>
          <a:ln w="254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911A384E-7F36-C54C-A91B-A9F5691ED2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114" y="833995"/>
            <a:ext cx="5089033" cy="209181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F646BA3-A5EC-ED41-8A60-E32589ABA327}"/>
              </a:ext>
            </a:extLst>
          </p:cNvPr>
          <p:cNvSpPr/>
          <p:nvPr/>
        </p:nvSpPr>
        <p:spPr>
          <a:xfrm>
            <a:off x="301115" y="1164688"/>
            <a:ext cx="5057924" cy="1437745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3872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15C02-AABE-0D4F-A077-70E8BCD9D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Colliders Requiring High Bunch Charge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2D65EA-AA37-2840-A2C1-F69B23634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Snowmass 2021 Electron Source Workshop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7387FE-053A-DC4F-A5AE-6C6F5CBC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39DA9D-A4BD-8D4C-9450-BFEFE96EC9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49" y="1110839"/>
            <a:ext cx="4425739" cy="20494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B54DF76-FF6F-0A42-B0FF-3EBA4985AE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3432" y="833480"/>
            <a:ext cx="3978968" cy="3589827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DB16236C-AF9E-7F45-BA51-9237CFE4DC34}"/>
              </a:ext>
            </a:extLst>
          </p:cNvPr>
          <p:cNvSpPr txBox="1"/>
          <p:nvPr/>
        </p:nvSpPr>
        <p:spPr>
          <a:xfrm>
            <a:off x="64649" y="792937"/>
            <a:ext cx="3365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ILC Source Parameters TDR (2013)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8B433A7-CCE8-BE4B-9384-890B9653B37D}"/>
              </a:ext>
            </a:extLst>
          </p:cNvPr>
          <p:cNvSpPr txBox="1"/>
          <p:nvPr/>
        </p:nvSpPr>
        <p:spPr>
          <a:xfrm>
            <a:off x="64649" y="3290583"/>
            <a:ext cx="3502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CLIC Source Parameters CDR (2012)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7E4DB2E1-5CDC-1A45-A21F-9D94F84266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042" y="3559969"/>
            <a:ext cx="4201614" cy="2777067"/>
          </a:xfrm>
          <a:prstGeom prst="rect">
            <a:avLst/>
          </a:prstGeom>
        </p:spPr>
      </p:pic>
      <p:sp>
        <p:nvSpPr>
          <p:cNvPr id="45" name="Right Brace 44">
            <a:extLst>
              <a:ext uri="{FF2B5EF4-FFF2-40B4-BE49-F238E27FC236}">
                <a16:creationId xmlns:a16="http://schemas.microsoft.com/office/drawing/2014/main" id="{ACF3997D-F25D-E141-8DF6-3198A0F5B21C}"/>
              </a:ext>
            </a:extLst>
          </p:cNvPr>
          <p:cNvSpPr/>
          <p:nvPr/>
        </p:nvSpPr>
        <p:spPr>
          <a:xfrm>
            <a:off x="5365700" y="1162268"/>
            <a:ext cx="716990" cy="5060507"/>
          </a:xfrm>
          <a:prstGeom prst="rightBrace">
            <a:avLst>
              <a:gd name="adj1" fmla="val 56313"/>
              <a:gd name="adj2" fmla="val 81896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7978713-740D-DD43-B8BF-BA79DA0716B5}"/>
              </a:ext>
            </a:extLst>
          </p:cNvPr>
          <p:cNvSpPr txBox="1"/>
          <p:nvPr/>
        </p:nvSpPr>
        <p:spPr>
          <a:xfrm>
            <a:off x="4449925" y="1907769"/>
            <a:ext cx="11086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4.8 A</a:t>
            </a:r>
          </a:p>
          <a:p>
            <a:r>
              <a:rPr lang="en-US" dirty="0">
                <a:solidFill>
                  <a:srgbClr val="FF0000"/>
                </a:solidFill>
              </a:rPr>
              <a:t>6.1 A/cm</a:t>
            </a:r>
            <a:r>
              <a:rPr lang="en-US" baseline="30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4D803DD-787A-4A49-A4A8-96FCEDEA2FED}"/>
              </a:ext>
            </a:extLst>
          </p:cNvPr>
          <p:cNvSpPr txBox="1"/>
          <p:nvPr/>
        </p:nvSpPr>
        <p:spPr>
          <a:xfrm>
            <a:off x="4319350" y="4793734"/>
            <a:ext cx="12256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9.6 A</a:t>
            </a:r>
          </a:p>
          <a:p>
            <a:r>
              <a:rPr lang="en-US" dirty="0">
                <a:solidFill>
                  <a:srgbClr val="FF0000"/>
                </a:solidFill>
              </a:rPr>
              <a:t>12.2 A/cm</a:t>
            </a:r>
            <a:r>
              <a:rPr lang="en-US" baseline="30000" dirty="0">
                <a:solidFill>
                  <a:srgbClr val="FF0000"/>
                </a:solidFill>
              </a:rPr>
              <a:t>2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65C6B1FE-8D4D-E543-8F2E-4B8969EBB3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1329" y="4528758"/>
            <a:ext cx="2694199" cy="2216048"/>
          </a:xfrm>
          <a:prstGeom prst="rect">
            <a:avLst/>
          </a:prstGeom>
        </p:spPr>
      </p:pic>
      <p:sp>
        <p:nvSpPr>
          <p:cNvPr id="58" name="Line 66">
            <a:extLst>
              <a:ext uri="{FF2B5EF4-FFF2-40B4-BE49-F238E27FC236}">
                <a16:creationId xmlns:a16="http://schemas.microsoft.com/office/drawing/2014/main" id="{B5E9481B-1070-044B-80F8-70D3696D16D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051403" y="5698190"/>
            <a:ext cx="760376" cy="769146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sz="160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FB2DE0C-C737-0D48-BAA4-7D642ED9B46A}"/>
              </a:ext>
            </a:extLst>
          </p:cNvPr>
          <p:cNvSpPr txBox="1"/>
          <p:nvPr/>
        </p:nvSpPr>
        <p:spPr>
          <a:xfrm>
            <a:off x="9862474" y="5236525"/>
            <a:ext cx="19108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Factor 2 in charge</a:t>
            </a:r>
          </a:p>
          <a:p>
            <a:r>
              <a:rPr lang="en-US" dirty="0">
                <a:solidFill>
                  <a:srgbClr val="FF0000"/>
                </a:solidFill>
              </a:rPr>
              <a:t>Factor ½ in pulse</a:t>
            </a:r>
          </a:p>
          <a:p>
            <a:r>
              <a:rPr lang="en-US" dirty="0">
                <a:solidFill>
                  <a:srgbClr val="FF0000"/>
                </a:solidFill>
              </a:rPr>
              <a:t>Factor 0.7 in size</a:t>
            </a:r>
          </a:p>
        </p:txBody>
      </p:sp>
    </p:spTree>
    <p:extLst>
      <p:ext uri="{BB962C8B-B14F-4D97-AF65-F5344CB8AC3E}">
        <p14:creationId xmlns:p14="http://schemas.microsoft.com/office/powerpoint/2010/main" val="21710572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33932-F3EF-F24D-A08D-5E38792B4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PERLE (Orsay, France)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398A69-3C95-CB4A-8F4D-F34535381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Snowmass 2021 Electron Source Workshop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6E43C3-F4B2-4E43-B746-98FE99C83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84F1CDB-1643-1144-9C8E-213503B83D31}"/>
              </a:ext>
            </a:extLst>
          </p:cNvPr>
          <p:cNvSpPr txBox="1"/>
          <p:nvPr/>
        </p:nvSpPr>
        <p:spPr>
          <a:xfrm>
            <a:off x="254935" y="777274"/>
            <a:ext cx="114044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PERLE (Orsay, France) : a high power, multi-</a:t>
            </a:r>
            <a:r>
              <a:rPr lang="fr-FR" dirty="0" err="1"/>
              <a:t>turn</a:t>
            </a:r>
            <a:r>
              <a:rPr lang="fr-FR" dirty="0"/>
              <a:t> </a:t>
            </a:r>
            <a:r>
              <a:rPr lang="fr-FR" dirty="0" err="1"/>
              <a:t>energy</a:t>
            </a:r>
            <a:r>
              <a:rPr lang="fr-FR" dirty="0"/>
              <a:t> </a:t>
            </a:r>
            <a:r>
              <a:rPr lang="fr-FR" dirty="0" err="1"/>
              <a:t>recovery</a:t>
            </a:r>
            <a:r>
              <a:rPr lang="fr-FR" dirty="0"/>
              <a:t> </a:t>
            </a:r>
            <a:r>
              <a:rPr lang="fr-FR" dirty="0" err="1"/>
              <a:t>linac</a:t>
            </a:r>
            <a:r>
              <a:rPr lang="fr-FR" dirty="0"/>
              <a:t> (20 mA, 500 MeV)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PERLE to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driven</a:t>
            </a:r>
            <a:r>
              <a:rPr lang="fr-FR" dirty="0"/>
              <a:t> by the ALICE DC </a:t>
            </a:r>
            <a:r>
              <a:rPr lang="fr-FR" dirty="0" err="1"/>
              <a:t>photogun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ALICE gun </a:t>
            </a:r>
            <a:r>
              <a:rPr lang="fr-FR" dirty="0" err="1"/>
              <a:t>provided</a:t>
            </a:r>
            <a:r>
              <a:rPr lang="fr-FR" dirty="0"/>
              <a:t> by STFC </a:t>
            </a:r>
            <a:r>
              <a:rPr lang="fr-FR" dirty="0" err="1"/>
              <a:t>Daresbury</a:t>
            </a:r>
            <a:r>
              <a:rPr lang="fr-FR" dirty="0"/>
              <a:t> (</a:t>
            </a:r>
            <a:r>
              <a:rPr lang="en-GB" dirty="0">
                <a:cs typeface="Arial" panose="020B0604020202020204" pitchFamily="34" charset="0"/>
              </a:rPr>
              <a:t>Boris </a:t>
            </a:r>
            <a:r>
              <a:rPr lang="en-GB" dirty="0" err="1">
                <a:cs typeface="Arial" panose="020B0604020202020204" pitchFamily="34" charset="0"/>
              </a:rPr>
              <a:t>Militsyn</a:t>
            </a:r>
            <a:r>
              <a:rPr lang="en-GB" dirty="0">
                <a:cs typeface="Arial" panose="020B0604020202020204" pitchFamily="34" charset="0"/>
              </a:rPr>
              <a:t>)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Initial </a:t>
            </a:r>
            <a:r>
              <a:rPr lang="fr-FR" dirty="0" err="1"/>
              <a:t>operation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unpolarized</a:t>
            </a:r>
            <a:r>
              <a:rPr lang="fr-FR" dirty="0"/>
              <a:t> </a:t>
            </a:r>
            <a:r>
              <a:rPr lang="fr-FR" dirty="0" err="1"/>
              <a:t>beam</a:t>
            </a:r>
            <a:r>
              <a:rPr lang="fr-FR" dirty="0"/>
              <a:t> </a:t>
            </a:r>
            <a:r>
              <a:rPr lang="fr-FR" dirty="0" err="1"/>
              <a:t>using</a:t>
            </a:r>
            <a:r>
              <a:rPr lang="fr-FR" dirty="0"/>
              <a:t> </a:t>
            </a:r>
            <a:r>
              <a:rPr lang="en-GB" dirty="0"/>
              <a:t>Sb-based photocathodes (e.g. Cs</a:t>
            </a:r>
            <a:r>
              <a:rPr lang="en-GB" baseline="-25000" dirty="0"/>
              <a:t>2</a:t>
            </a:r>
            <a:r>
              <a:rPr lang="fr-FR" dirty="0" err="1"/>
              <a:t>SbK</a:t>
            </a:r>
            <a:r>
              <a:rPr lang="fr-FR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Additional</a:t>
            </a:r>
            <a:r>
              <a:rPr lang="fr-FR" dirty="0"/>
              <a:t> </a:t>
            </a:r>
            <a:r>
              <a:rPr lang="fr-FR" dirty="0" err="1"/>
              <a:t>work</a:t>
            </a:r>
            <a:r>
              <a:rPr lang="fr-FR" dirty="0"/>
              <a:t> </a:t>
            </a:r>
            <a:r>
              <a:rPr lang="fr-FR" dirty="0" err="1"/>
              <a:t>required</a:t>
            </a:r>
            <a:r>
              <a:rPr lang="fr-FR" dirty="0"/>
              <a:t> on the ALICE gun for </a:t>
            </a:r>
            <a:r>
              <a:rPr lang="en-GB" dirty="0"/>
              <a:t>photocathode preparation and transportation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Design </a:t>
            </a:r>
            <a:r>
              <a:rPr lang="fr-FR" dirty="0" err="1"/>
              <a:t>from</a:t>
            </a:r>
            <a:r>
              <a:rPr lang="fr-FR" dirty="0"/>
              <a:t> the </a:t>
            </a:r>
            <a:r>
              <a:rPr lang="fr-FR" dirty="0" err="1"/>
              <a:t>JLab</a:t>
            </a:r>
            <a:r>
              <a:rPr lang="fr-FR" dirty="0"/>
              <a:t>  IR – FEL gun, </a:t>
            </a:r>
            <a:r>
              <a:rPr lang="fr-FR" dirty="0" err="1">
                <a:solidFill>
                  <a:srgbClr val="FF0000"/>
                </a:solidFill>
              </a:rPr>
              <a:t>operation</a:t>
            </a:r>
            <a:r>
              <a:rPr lang="fr-FR" dirty="0">
                <a:solidFill>
                  <a:srgbClr val="FF0000"/>
                </a:solidFill>
              </a:rPr>
              <a:t> at 350 kV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Main goal : demonstration of the </a:t>
            </a:r>
            <a:r>
              <a:rPr lang="en-GB" dirty="0">
                <a:solidFill>
                  <a:srgbClr val="FF0000"/>
                </a:solidFill>
              </a:rPr>
              <a:t>500 </a:t>
            </a:r>
            <a:r>
              <a:rPr lang="en-GB" dirty="0" err="1">
                <a:solidFill>
                  <a:srgbClr val="FF0000"/>
                </a:solidFill>
              </a:rPr>
              <a:t>pC</a:t>
            </a:r>
            <a:r>
              <a:rPr lang="en-GB" dirty="0">
                <a:solidFill>
                  <a:srgbClr val="FF0000"/>
                </a:solidFill>
              </a:rPr>
              <a:t> bunches with repetition rate 40 MHz</a:t>
            </a:r>
            <a:endParaRPr lang="fr-FR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>
                <a:solidFill>
                  <a:srgbClr val="FF0000"/>
                </a:solidFill>
              </a:rPr>
              <a:t>Polarized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beam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with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GaAs</a:t>
            </a:r>
            <a:r>
              <a:rPr lang="fr-FR" dirty="0">
                <a:solidFill>
                  <a:srgbClr val="FF0000"/>
                </a:solidFill>
              </a:rPr>
              <a:t> photocathode to </a:t>
            </a:r>
            <a:r>
              <a:rPr lang="fr-FR" dirty="0" err="1">
                <a:solidFill>
                  <a:srgbClr val="FF0000"/>
                </a:solidFill>
              </a:rPr>
              <a:t>be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considered</a:t>
            </a:r>
            <a:r>
              <a:rPr lang="fr-FR" dirty="0">
                <a:solidFill>
                  <a:srgbClr val="FF0000"/>
                </a:solidFill>
              </a:rPr>
              <a:t> at a </a:t>
            </a:r>
            <a:r>
              <a:rPr lang="fr-FR" dirty="0" err="1">
                <a:solidFill>
                  <a:srgbClr val="FF0000"/>
                </a:solidFill>
              </a:rPr>
              <a:t>later</a:t>
            </a:r>
            <a:r>
              <a:rPr lang="fr-FR" dirty="0">
                <a:solidFill>
                  <a:srgbClr val="FF0000"/>
                </a:solidFill>
              </a:rPr>
              <a:t> stage</a:t>
            </a:r>
            <a:r>
              <a:rPr lang="fr-FR" dirty="0"/>
              <a:t>   </a:t>
            </a:r>
          </a:p>
        </p:txBody>
      </p:sp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EE5BCAD4-1476-2B43-9E4E-D961ED09FBB7}"/>
              </a:ext>
            </a:extLst>
          </p:cNvPr>
          <p:cNvSpPr txBox="1">
            <a:spLocks/>
          </p:cNvSpPr>
          <p:nvPr/>
        </p:nvSpPr>
        <p:spPr>
          <a:xfrm>
            <a:off x="8165637" y="5808937"/>
            <a:ext cx="15392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Courtesy of STFC</a:t>
            </a:r>
            <a:endParaRPr lang="en-US" dirty="0"/>
          </a:p>
        </p:txBody>
      </p:sp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68C7F3A5-C3EE-3540-B2D3-E62A83B2E4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35" t="6808" r="2404" b="5498"/>
          <a:stretch/>
        </p:blipFill>
        <p:spPr>
          <a:xfrm>
            <a:off x="827725" y="3222328"/>
            <a:ext cx="4480876" cy="2620889"/>
          </a:xfrm>
          <a:prstGeom prst="rect">
            <a:avLst/>
          </a:prstGeom>
        </p:spPr>
      </p:pic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562615F6-E275-F94D-9AB9-1F77B57F9EC0}"/>
              </a:ext>
            </a:extLst>
          </p:cNvPr>
          <p:cNvSpPr txBox="1">
            <a:spLocks/>
          </p:cNvSpPr>
          <p:nvPr/>
        </p:nvSpPr>
        <p:spPr>
          <a:xfrm>
            <a:off x="2126903" y="5762896"/>
            <a:ext cx="15392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Courtesy of </a:t>
            </a:r>
            <a:r>
              <a:rPr lang="en-GB" dirty="0" err="1"/>
              <a:t>JLab</a:t>
            </a:r>
            <a:endParaRPr lang="en-US" dirty="0"/>
          </a:p>
        </p:txBody>
      </p:sp>
      <p:pic>
        <p:nvPicPr>
          <p:cNvPr id="11" name="Image 13">
            <a:extLst>
              <a:ext uri="{FF2B5EF4-FFF2-40B4-BE49-F238E27FC236}">
                <a16:creationId xmlns:a16="http://schemas.microsoft.com/office/drawing/2014/main" id="{DEE5B600-9641-7F49-A861-BC7422AB90E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7630" y="5480870"/>
            <a:ext cx="1688697" cy="1020076"/>
          </a:xfrm>
          <a:prstGeom prst="rect">
            <a:avLst/>
          </a:prstGeom>
        </p:spPr>
      </p:pic>
      <p:pic>
        <p:nvPicPr>
          <p:cNvPr id="12" name="Image 2">
            <a:extLst>
              <a:ext uri="{FF2B5EF4-FFF2-40B4-BE49-F238E27FC236}">
                <a16:creationId xmlns:a16="http://schemas.microsoft.com/office/drawing/2014/main" id="{38938199-FCBA-464B-8E24-F8BC79E432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44" y="5389305"/>
            <a:ext cx="1428763" cy="1077928"/>
          </a:xfrm>
          <a:prstGeom prst="rect">
            <a:avLst/>
          </a:prstGeom>
        </p:spPr>
      </p:pic>
      <p:pic>
        <p:nvPicPr>
          <p:cNvPr id="13" name="Image 3">
            <a:extLst>
              <a:ext uri="{FF2B5EF4-FFF2-40B4-BE49-F238E27FC236}">
                <a16:creationId xmlns:a16="http://schemas.microsoft.com/office/drawing/2014/main" id="{42B8F588-81CD-4342-A8F6-3FAD83961A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3558" y="5372448"/>
            <a:ext cx="2223282" cy="1111642"/>
          </a:xfrm>
          <a:prstGeom prst="rect">
            <a:avLst/>
          </a:prstGeom>
        </p:spPr>
      </p:pic>
      <p:pic>
        <p:nvPicPr>
          <p:cNvPr id="14" name="Content Placeholder 4">
            <a:extLst>
              <a:ext uri="{FF2B5EF4-FFF2-40B4-BE49-F238E27FC236}">
                <a16:creationId xmlns:a16="http://schemas.microsoft.com/office/drawing/2014/main" id="{A42D42BA-A920-7A47-84F4-DA0EF9F8A2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840" y="3157488"/>
            <a:ext cx="3580972" cy="268572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1216440-F02D-AA43-877C-EA789B93C516}"/>
              </a:ext>
            </a:extLst>
          </p:cNvPr>
          <p:cNvSpPr/>
          <p:nvPr/>
        </p:nvSpPr>
        <p:spPr>
          <a:xfrm>
            <a:off x="8935795" y="1225122"/>
            <a:ext cx="33040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01F1E"/>
                </a:solidFill>
                <a:latin typeface="Segoe UI"/>
              </a:rPr>
              <a:t>CDR is the reference document (arXiv:1705.08783v1)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D2C5EB4-8C6A-924B-80EB-68BC5B90F6E1}"/>
              </a:ext>
            </a:extLst>
          </p:cNvPr>
          <p:cNvSpPr txBox="1"/>
          <p:nvPr/>
        </p:nvSpPr>
        <p:spPr>
          <a:xfrm>
            <a:off x="9452211" y="336052"/>
            <a:ext cx="2739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 courtesy Maud </a:t>
            </a:r>
            <a:r>
              <a:rPr lang="en-US" dirty="0" err="1"/>
              <a:t>Baylac</a:t>
            </a: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622A136-6EBC-6742-9777-F46C06ECC0F2}"/>
              </a:ext>
            </a:extLst>
          </p:cNvPr>
          <p:cNvSpPr/>
          <p:nvPr/>
        </p:nvSpPr>
        <p:spPr>
          <a:xfrm>
            <a:off x="254935" y="2161309"/>
            <a:ext cx="7772784" cy="924289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7668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77054-9767-644D-A4AB-50B594469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385B38-C2A1-ED45-AD70-C3D20F092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Snowmass 2021 Electron Source Workshop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2D3FAC-BA7B-B040-8386-8984B23FA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50E0AA-BC87-3D41-A7E9-221B5562D26E}"/>
              </a:ext>
            </a:extLst>
          </p:cNvPr>
          <p:cNvSpPr txBox="1"/>
          <p:nvPr/>
        </p:nvSpPr>
        <p:spPr>
          <a:xfrm>
            <a:off x="136323" y="891548"/>
            <a:ext cx="12055677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The facilities that are operating, under construction or planned for operations are all in relatively good shape.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Good progress at BNL, Mainz and </a:t>
            </a:r>
            <a:r>
              <a:rPr lang="en-US" sz="2000" dirty="0" err="1"/>
              <a:t>JLab</a:t>
            </a:r>
            <a:r>
              <a:rPr lang="en-US" sz="2000" dirty="0"/>
              <a:t> to build &amp; operate required photo-gun programs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Adoption of the inverted geometry pays off, has been a wonderful experience for </a:t>
            </a:r>
            <a:r>
              <a:rPr lang="en-US" sz="2000" dirty="0" err="1"/>
              <a:t>JLab</a:t>
            </a:r>
            <a:endParaRPr lang="en-US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New techniques like biased anode becoming standard too, fruitful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Reliable availability of high-polarization superlattice photocathodes (and DBR) needs to be addressed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(see cathode session talks), this needs to be highlighted in the Snowmass summary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Yet, there remains opportunities to improve performance or extend capability for future guns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Lower outgassing rate vacuum chambers, better isolation from accelerator or beam vacuum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Higher QE photocathodes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Cooled photocathodes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Managing or reducing reflected laser power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Photocathodes which are more robust to FE or ion bombardment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Higher average current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Higher operating lifetime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Higher operating voltage</a:t>
            </a:r>
          </a:p>
        </p:txBody>
      </p:sp>
    </p:spTree>
    <p:extLst>
      <p:ext uri="{BB962C8B-B14F-4D97-AF65-F5344CB8AC3E}">
        <p14:creationId xmlns:p14="http://schemas.microsoft.com/office/powerpoint/2010/main" val="35897432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4B0B9-D1E9-034A-A267-07B5CE4F7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of polarized GaAs DC HV </a:t>
            </a:r>
            <a:r>
              <a:rPr lang="en-US" dirty="0" err="1"/>
              <a:t>Photogun</a:t>
            </a:r>
            <a:r>
              <a:rPr lang="en-US" dirty="0"/>
              <a:t> Guns at User Facilities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F1AC10-98CC-C043-8F56-220011999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Snowmass 2021 Electron Source Workshop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84E9C9-4502-354F-9D2B-F286A8671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9762C88-128F-7B45-B6E4-A1EFA3D90E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16" y="1904668"/>
            <a:ext cx="11697729" cy="31589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5F582C8-2958-1444-B082-35EDE281D2AE}"/>
              </a:ext>
            </a:extLst>
          </p:cNvPr>
          <p:cNvSpPr txBox="1"/>
          <p:nvPr/>
        </p:nvSpPr>
        <p:spPr>
          <a:xfrm>
            <a:off x="5287427" y="1131682"/>
            <a:ext cx="1096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CW &lt;1 </a:t>
            </a:r>
            <a:r>
              <a:rPr lang="en-US" dirty="0" err="1">
                <a:solidFill>
                  <a:srgbClr val="FF0000"/>
                </a:solidFill>
              </a:rPr>
              <a:t>pC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515751-4C11-FB42-9A2B-201D2615DBBE}"/>
              </a:ext>
            </a:extLst>
          </p:cNvPr>
          <p:cNvSpPr txBox="1"/>
          <p:nvPr/>
        </p:nvSpPr>
        <p:spPr>
          <a:xfrm>
            <a:off x="8130673" y="1131682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Pulsed &gt; 1 </a:t>
            </a:r>
            <a:r>
              <a:rPr lang="en-US" dirty="0" err="1">
                <a:solidFill>
                  <a:srgbClr val="FF0000"/>
                </a:solidFill>
              </a:rPr>
              <a:t>nC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24FCA6-6D14-BB49-B412-78B477C783D5}"/>
              </a:ext>
            </a:extLst>
          </p:cNvPr>
          <p:cNvSpPr txBox="1"/>
          <p:nvPr/>
        </p:nvSpPr>
        <p:spPr>
          <a:xfrm>
            <a:off x="10211304" y="1131682"/>
            <a:ext cx="1688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CW &gt; 10-100 </a:t>
            </a:r>
            <a:r>
              <a:rPr lang="en-US" dirty="0" err="1">
                <a:solidFill>
                  <a:srgbClr val="FF0000"/>
                </a:solidFill>
              </a:rPr>
              <a:t>pC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Left Brace 12">
            <a:extLst>
              <a:ext uri="{FF2B5EF4-FFF2-40B4-BE49-F238E27FC236}">
                <a16:creationId xmlns:a16="http://schemas.microsoft.com/office/drawing/2014/main" id="{61DCB884-9C14-324C-A6B7-0A6035B53574}"/>
              </a:ext>
            </a:extLst>
          </p:cNvPr>
          <p:cNvSpPr/>
          <p:nvPr/>
        </p:nvSpPr>
        <p:spPr>
          <a:xfrm rot="5400000">
            <a:off x="5688692" y="-252288"/>
            <a:ext cx="220449" cy="3727051"/>
          </a:xfrm>
          <a:prstGeom prst="leftBrac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Brace 13">
            <a:extLst>
              <a:ext uri="{FF2B5EF4-FFF2-40B4-BE49-F238E27FC236}">
                <a16:creationId xmlns:a16="http://schemas.microsoft.com/office/drawing/2014/main" id="{F2125D79-EAAB-8C48-83C4-BF1B2671DDDF}"/>
              </a:ext>
            </a:extLst>
          </p:cNvPr>
          <p:cNvSpPr/>
          <p:nvPr/>
        </p:nvSpPr>
        <p:spPr>
          <a:xfrm rot="5400000">
            <a:off x="8813857" y="349598"/>
            <a:ext cx="220449" cy="2523279"/>
          </a:xfrm>
          <a:prstGeom prst="leftBrac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ft Brace 14">
            <a:extLst>
              <a:ext uri="{FF2B5EF4-FFF2-40B4-BE49-F238E27FC236}">
                <a16:creationId xmlns:a16="http://schemas.microsoft.com/office/drawing/2014/main" id="{23E80B84-1772-FC45-99F5-3D46B1703240}"/>
              </a:ext>
            </a:extLst>
          </p:cNvPr>
          <p:cNvSpPr/>
          <p:nvPr/>
        </p:nvSpPr>
        <p:spPr>
          <a:xfrm rot="5400000">
            <a:off x="10902074" y="781492"/>
            <a:ext cx="223616" cy="1656324"/>
          </a:xfrm>
          <a:prstGeom prst="leftBrac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9F5469B-B2DB-1341-86C2-B0D1CCB4234E}"/>
              </a:ext>
            </a:extLst>
          </p:cNvPr>
          <p:cNvCxnSpPr>
            <a:cxnSpLocks/>
          </p:cNvCxnSpPr>
          <p:nvPr/>
        </p:nvCxnSpPr>
        <p:spPr>
          <a:xfrm>
            <a:off x="6805915" y="1076638"/>
            <a:ext cx="0" cy="53906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98D3169-1CE3-2243-84AC-FF40B1335289}"/>
              </a:ext>
            </a:extLst>
          </p:cNvPr>
          <p:cNvCxnSpPr>
            <a:cxnSpLocks/>
          </p:cNvCxnSpPr>
          <p:nvPr/>
        </p:nvCxnSpPr>
        <p:spPr>
          <a:xfrm flipH="1">
            <a:off x="2152892" y="5555847"/>
            <a:ext cx="465302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A89CBF7-585D-1142-9A8D-E49F8E162A22}"/>
              </a:ext>
            </a:extLst>
          </p:cNvPr>
          <p:cNvCxnSpPr>
            <a:cxnSpLocks/>
          </p:cNvCxnSpPr>
          <p:nvPr/>
        </p:nvCxnSpPr>
        <p:spPr>
          <a:xfrm>
            <a:off x="6805916" y="5939741"/>
            <a:ext cx="503612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6BD86172-EB09-7C42-BB2A-FBBF87CDDE68}"/>
              </a:ext>
            </a:extLst>
          </p:cNvPr>
          <p:cNvSpPr txBox="1"/>
          <p:nvPr/>
        </p:nvSpPr>
        <p:spPr>
          <a:xfrm>
            <a:off x="4744514" y="5580834"/>
            <a:ext cx="16187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Older sources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C923F3E-7E5E-2C4A-8F02-33CD288E5262}"/>
              </a:ext>
            </a:extLst>
          </p:cNvPr>
          <p:cNvSpPr txBox="1"/>
          <p:nvPr/>
        </p:nvSpPr>
        <p:spPr>
          <a:xfrm>
            <a:off x="7584117" y="5555847"/>
            <a:ext cx="17274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Newer sources</a:t>
            </a:r>
          </a:p>
        </p:txBody>
      </p:sp>
    </p:spTree>
    <p:extLst>
      <p:ext uri="{BB962C8B-B14F-4D97-AF65-F5344CB8AC3E}">
        <p14:creationId xmlns:p14="http://schemas.microsoft.com/office/powerpoint/2010/main" val="4836767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814F0-B5D4-0342-8C99-BC49A12CC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P</a:t>
            </a:r>
            <a:r>
              <a:rPr lang="en-US" dirty="0"/>
              <a:t>olarized </a:t>
            </a:r>
            <a:r>
              <a:rPr lang="en-US" dirty="0">
                <a:solidFill>
                  <a:srgbClr val="FF0000"/>
                </a:solidFill>
              </a:rPr>
              <a:t>E</a:t>
            </a:r>
            <a:r>
              <a:rPr lang="en-US" dirty="0"/>
              <a:t>lectrons for </a:t>
            </a:r>
            <a:r>
              <a:rPr lang="en-US" dirty="0">
                <a:solidFill>
                  <a:srgbClr val="FF0000"/>
                </a:solidFill>
              </a:rPr>
              <a:t>P</a:t>
            </a:r>
            <a:r>
              <a:rPr lang="en-US" dirty="0"/>
              <a:t>olarized </a:t>
            </a:r>
            <a:r>
              <a:rPr lang="en-US" dirty="0">
                <a:solidFill>
                  <a:srgbClr val="FF0000"/>
                </a:solidFill>
              </a:rPr>
              <a:t>Po</a:t>
            </a:r>
            <a:r>
              <a:rPr lang="en-US" dirty="0"/>
              <a:t>sitrons (</a:t>
            </a:r>
            <a:r>
              <a:rPr lang="en-US" dirty="0" err="1"/>
              <a:t>PEPPo</a:t>
            </a:r>
            <a:r>
              <a:rPr lang="en-US" dirty="0"/>
              <a:t>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74C0D0-0654-7B48-BAC5-6AEF5313E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Snowmass 2021 Electron Source Workshop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D69FBB-A3A0-884F-A656-37F8F8847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6" name="Picture 5" descr="C:\Documents and Settings\grames\Desktop\images\install_111222\photo.JPG">
            <a:extLst>
              <a:ext uri="{FF2B5EF4-FFF2-40B4-BE49-F238E27FC236}">
                <a16:creationId xmlns:a16="http://schemas.microsoft.com/office/drawing/2014/main" id="{23AAFCFF-BC05-9F43-B753-F9ACABF4069B}"/>
              </a:ext>
            </a:extLst>
          </p:cNvPr>
          <p:cNvPicPr preferRelativeResize="0"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1" t="25497" r="13543" b="5222"/>
          <a:stretch/>
        </p:blipFill>
        <p:spPr bwMode="auto">
          <a:xfrm>
            <a:off x="6759086" y="1348243"/>
            <a:ext cx="5028193" cy="2698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06D0FFF-3087-2C48-9070-05C01E40DDBF}"/>
              </a:ext>
            </a:extLst>
          </p:cNvPr>
          <p:cNvGrpSpPr/>
          <p:nvPr/>
        </p:nvGrpSpPr>
        <p:grpSpPr>
          <a:xfrm>
            <a:off x="2121520" y="1179775"/>
            <a:ext cx="4229100" cy="5201585"/>
            <a:chOff x="203200" y="1504012"/>
            <a:chExt cx="4229100" cy="5201585"/>
          </a:xfrm>
        </p:grpSpPr>
        <p:pic>
          <p:nvPicPr>
            <p:cNvPr id="8" name="Picture 7" descr="Screen shot 2012-03-31 at 6.08.09 AM.png">
              <a:extLst>
                <a:ext uri="{FF2B5EF4-FFF2-40B4-BE49-F238E27FC236}">
                  <a16:creationId xmlns:a16="http://schemas.microsoft.com/office/drawing/2014/main" id="{B1C72B6F-70A2-6343-9643-27BAEF6249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4400" y="1504012"/>
              <a:ext cx="3098800" cy="520379"/>
            </a:xfrm>
            <a:prstGeom prst="rect">
              <a:avLst/>
            </a:prstGeom>
          </p:spPr>
        </p:pic>
        <p:grpSp>
          <p:nvGrpSpPr>
            <p:cNvPr id="9" name="Grouper 21">
              <a:extLst>
                <a:ext uri="{FF2B5EF4-FFF2-40B4-BE49-F238E27FC236}">
                  <a16:creationId xmlns:a16="http://schemas.microsoft.com/office/drawing/2014/main" id="{9A9B31E8-9FBC-4349-9716-320DDD6DD448}"/>
                </a:ext>
              </a:extLst>
            </p:cNvPr>
            <p:cNvGrpSpPr/>
            <p:nvPr/>
          </p:nvGrpSpPr>
          <p:grpSpPr>
            <a:xfrm>
              <a:off x="203200" y="2159000"/>
              <a:ext cx="4229100" cy="4546597"/>
              <a:chOff x="4948773" y="3261407"/>
              <a:chExt cx="3428703" cy="3409491"/>
            </a:xfrm>
          </p:grpSpPr>
          <p:pic>
            <p:nvPicPr>
              <p:cNvPr id="10" name="Image 6" descr="PosPol.eps">
                <a:extLst>
                  <a:ext uri="{FF2B5EF4-FFF2-40B4-BE49-F238E27FC236}">
                    <a16:creationId xmlns:a16="http://schemas.microsoft.com/office/drawing/2014/main" id="{BF39A8F7-020B-D34A-ADF8-BCD62C389B6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" b="-6711"/>
              <a:stretch/>
            </p:blipFill>
            <p:spPr>
              <a:xfrm>
                <a:off x="4948773" y="3261407"/>
                <a:ext cx="3428703" cy="3409491"/>
              </a:xfrm>
              <a:prstGeom prst="rect">
                <a:avLst/>
              </a:prstGeom>
            </p:spPr>
          </p:pic>
          <p:sp>
            <p:nvSpPr>
              <p:cNvPr id="11" name="ZoneTexte 19">
                <a:extLst>
                  <a:ext uri="{FF2B5EF4-FFF2-40B4-BE49-F238E27FC236}">
                    <a16:creationId xmlns:a16="http://schemas.microsoft.com/office/drawing/2014/main" id="{EBCE9C30-E6D5-0D41-BB06-21F5BBAE1815}"/>
                  </a:ext>
                </a:extLst>
              </p:cNvPr>
              <p:cNvSpPr txBox="1"/>
              <p:nvPr/>
            </p:nvSpPr>
            <p:spPr>
              <a:xfrm>
                <a:off x="5100079" y="3325528"/>
                <a:ext cx="2357090" cy="4269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rgbClr val="002060"/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>electron beam polarization</a:t>
                </a:r>
              </a:p>
              <a:p>
                <a:pPr algn="ctr"/>
                <a:endParaRPr lang="en-US" sz="300" dirty="0">
                  <a:solidFill>
                    <a:srgbClr val="002060"/>
                  </a:solidFill>
                  <a:latin typeface="Century Gothic" charset="0"/>
                  <a:ea typeface="Century Gothic" charset="0"/>
                  <a:cs typeface="Century Gothic" charset="0"/>
                </a:endParaRPr>
              </a:p>
              <a:p>
                <a:pPr algn="ctr"/>
                <a:r>
                  <a:rPr lang="en-US" sz="1400" dirty="0">
                    <a:solidFill>
                      <a:srgbClr val="002060"/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>85.2 ± 0.6 ± 0.7 %</a:t>
                </a: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28C8555-4C80-DE40-B12D-3FEAFA54D589}"/>
                  </a:ext>
                </a:extLst>
              </p:cNvPr>
              <p:cNvSpPr/>
              <p:nvPr/>
            </p:nvSpPr>
            <p:spPr>
              <a:xfrm>
                <a:off x="5002295" y="4977168"/>
                <a:ext cx="72016" cy="360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7F4D1217-849B-6F45-A795-ECABC594E892}"/>
              </a:ext>
            </a:extLst>
          </p:cNvPr>
          <p:cNvSpPr txBox="1"/>
          <p:nvPr/>
        </p:nvSpPr>
        <p:spPr>
          <a:xfrm>
            <a:off x="6977339" y="4744112"/>
            <a:ext cx="4591689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Century Gothic" panose="020B0502020202020204" pitchFamily="34" charset="0"/>
              </a:rPr>
              <a:t>PEPPo</a:t>
            </a:r>
            <a:r>
              <a:rPr lang="en-US" dirty="0">
                <a:latin typeface="Century Gothic" panose="020B0502020202020204" pitchFamily="34" charset="0"/>
              </a:rPr>
              <a:t> demonstrated </a:t>
            </a:r>
            <a:r>
              <a:rPr lang="en-US" b="1" dirty="0">
                <a:latin typeface="Century Gothic" panose="020B0502020202020204" pitchFamily="34" charset="0"/>
              </a:rPr>
              <a:t>efficient transfer of polarization</a:t>
            </a:r>
            <a:r>
              <a:rPr lang="en-US" dirty="0">
                <a:latin typeface="Century Gothic" panose="020B0502020202020204" pitchFamily="34" charset="0"/>
              </a:rPr>
              <a:t> from </a:t>
            </a:r>
            <a:r>
              <a:rPr lang="en-US" b="1" dirty="0">
                <a:latin typeface="Century Gothic" panose="020B0502020202020204" pitchFamily="34" charset="0"/>
              </a:rPr>
              <a:t>electrons to positrons</a:t>
            </a:r>
            <a:r>
              <a:rPr lang="en-US" dirty="0">
                <a:latin typeface="Century Gothic" panose="020B0502020202020204" pitchFamily="34" charset="0"/>
              </a:rPr>
              <a:t> by bremsstrahlung + pair creation at low energy (&lt;10 MeV).</a:t>
            </a:r>
          </a:p>
          <a:p>
            <a:endParaRPr lang="en-US" sz="900" dirty="0">
              <a:latin typeface="Century Gothic" panose="020B0502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A25A161-929B-B346-A055-B975CB65F641}"/>
              </a:ext>
            </a:extLst>
          </p:cNvPr>
          <p:cNvSpPr/>
          <p:nvPr/>
        </p:nvSpPr>
        <p:spPr>
          <a:xfrm>
            <a:off x="789601" y="786022"/>
            <a:ext cx="1053041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</a:rPr>
              <a:t>D. Abbott et al, "</a:t>
            </a:r>
            <a:r>
              <a:rPr lang="en-US" sz="1400" i="1" dirty="0">
                <a:latin typeface="Calibri" panose="020F0502020204030204" pitchFamily="34" charset="0"/>
              </a:rPr>
              <a:t>Production of Highly Polarized Positrons Using Polarized Electrons at MeV Energies</a:t>
            </a:r>
            <a:r>
              <a:rPr lang="en-US" sz="1400" dirty="0">
                <a:latin typeface="Calibri" panose="020F0502020204030204" pitchFamily="34" charset="0"/>
              </a:rPr>
              <a:t>", Phys. Rev. Lett, </a:t>
            </a:r>
            <a:r>
              <a:rPr lang="en-US" sz="1400" b="1" dirty="0">
                <a:latin typeface="Calibri" panose="020F0502020204030204" pitchFamily="34" charset="0"/>
              </a:rPr>
              <a:t>116</a:t>
            </a:r>
            <a:r>
              <a:rPr lang="en-US" sz="1400" dirty="0">
                <a:latin typeface="Calibri" panose="020F0502020204030204" pitchFamily="34" charset="0"/>
              </a:rPr>
              <a:t>, 214801 (2016)</a:t>
            </a:r>
          </a:p>
        </p:txBody>
      </p:sp>
      <p:pic>
        <p:nvPicPr>
          <p:cNvPr id="15" name="Picture 10" descr="PRLMay2016illustration_F2b-01.jpg">
            <a:extLst>
              <a:ext uri="{FF2B5EF4-FFF2-40B4-BE49-F238E27FC236}">
                <a16:creationId xmlns:a16="http://schemas.microsoft.com/office/drawing/2014/main" id="{A98B666A-0246-EB4C-A434-9978F0AE13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3" b="15833"/>
          <a:stretch>
            <a:fillRect/>
          </a:stretch>
        </p:blipFill>
        <p:spPr>
          <a:xfrm>
            <a:off x="78791" y="2204962"/>
            <a:ext cx="1815169" cy="124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2872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C8A44-360C-2F4F-B501-13FF927C9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Acknowledgments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101704-CBF8-944A-8DBD-386DE1DA9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Snowmass 2021 Electron Source Workshop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B5AAD1-2213-9642-8135-449BE7DD5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385684-AFF2-D843-A6A7-AF6F640D849F}"/>
              </a:ext>
            </a:extLst>
          </p:cNvPr>
          <p:cNvSpPr txBox="1"/>
          <p:nvPr/>
        </p:nvSpPr>
        <p:spPr>
          <a:xfrm>
            <a:off x="492103" y="966193"/>
            <a:ext cx="104646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 would like to thank and acknowledge those who contributed to this presentation.</a:t>
            </a:r>
          </a:p>
          <a:p>
            <a:endParaRPr lang="en-US" sz="2400" dirty="0"/>
          </a:p>
          <a:p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Kurt </a:t>
            </a:r>
            <a:r>
              <a:rPr lang="en-US" sz="2400" dirty="0" err="1"/>
              <a:t>Aulenbacher</a:t>
            </a:r>
            <a:r>
              <a:rPr lang="en-US" sz="2400" dirty="0"/>
              <a:t>, Mainz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Maud </a:t>
            </a:r>
            <a:r>
              <a:rPr lang="en-US" sz="2400" dirty="0" err="1"/>
              <a:t>Baylac</a:t>
            </a:r>
            <a:r>
              <a:rPr lang="en-US" sz="2400" dirty="0"/>
              <a:t>, CNRS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Joachim Enders, Darmstadt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Carlos Hernandez-Garcia, </a:t>
            </a:r>
            <a:r>
              <a:rPr lang="en-US" sz="2400" dirty="0" err="1"/>
              <a:t>JLab</a:t>
            </a:r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Max Herbert, Darmstadt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Wolfgang </a:t>
            </a:r>
            <a:r>
              <a:rPr lang="en-US" sz="2400" dirty="0" err="1"/>
              <a:t>Hillert</a:t>
            </a:r>
            <a:r>
              <a:rPr lang="en-US" sz="2400" dirty="0"/>
              <a:t>, DESY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61F0CF-F191-664B-B054-BF35F5336D99}"/>
              </a:ext>
            </a:extLst>
          </p:cNvPr>
          <p:cNvSpPr/>
          <p:nvPr/>
        </p:nvSpPr>
        <p:spPr>
          <a:xfrm>
            <a:off x="5261810" y="2078168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Masao </a:t>
            </a:r>
            <a:r>
              <a:rPr lang="en-US" sz="2400" dirty="0" err="1"/>
              <a:t>Kuriki</a:t>
            </a:r>
            <a:r>
              <a:rPr lang="en-US" sz="2400" dirty="0"/>
              <a:t>, U. of Hiroshima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Matt </a:t>
            </a:r>
            <a:r>
              <a:rPr lang="en-US" sz="2400" dirty="0" err="1"/>
              <a:t>Poelker</a:t>
            </a:r>
            <a:r>
              <a:rPr lang="en-US" sz="2400" dirty="0"/>
              <a:t>, </a:t>
            </a:r>
            <a:r>
              <a:rPr lang="en-US" sz="2400" dirty="0" err="1"/>
              <a:t>JLab</a:t>
            </a:r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err="1"/>
              <a:t>Riad</a:t>
            </a:r>
            <a:r>
              <a:rPr lang="en-US" sz="2400" dirty="0"/>
              <a:t> Suleiman, </a:t>
            </a:r>
            <a:r>
              <a:rPr lang="en-US" sz="2400" dirty="0" err="1"/>
              <a:t>JLab</a:t>
            </a:r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Michael </a:t>
            </a:r>
            <a:r>
              <a:rPr lang="en-US" sz="2400" dirty="0" err="1"/>
              <a:t>Switka</a:t>
            </a:r>
            <a:r>
              <a:rPr lang="en-US" sz="2400" dirty="0"/>
              <a:t>, Univ. of Bonn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err="1"/>
              <a:t>Erdong</a:t>
            </a:r>
            <a:r>
              <a:rPr lang="en-US" sz="2400" dirty="0"/>
              <a:t> Wang, BNL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Josh </a:t>
            </a:r>
            <a:r>
              <a:rPr lang="en-US" sz="2400" dirty="0" err="1"/>
              <a:t>Yoskowitz</a:t>
            </a:r>
            <a:r>
              <a:rPr lang="en-US" sz="2400" dirty="0"/>
              <a:t>, ODU</a:t>
            </a:r>
          </a:p>
        </p:txBody>
      </p:sp>
    </p:spTree>
    <p:extLst>
      <p:ext uri="{BB962C8B-B14F-4D97-AF65-F5344CB8AC3E}">
        <p14:creationId xmlns:p14="http://schemas.microsoft.com/office/powerpoint/2010/main" val="33007525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3EE17-B68E-9247-AB60-8FFF2483B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Polarized e+ @ CEBAF : motivates greater current, longer lifetime, higher voltage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ACFE7E-C1D3-714B-84E5-B902E6B0C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Snowmass 2021 Electron Source Workshop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77D801-A485-3140-A776-1947E97B8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66D2441-A50C-E940-8B7A-5ADFB596DEA9}"/>
              </a:ext>
            </a:extLst>
          </p:cNvPr>
          <p:cNvSpPr/>
          <p:nvPr/>
        </p:nvSpPr>
        <p:spPr>
          <a:xfrm>
            <a:off x="77852" y="822244"/>
            <a:ext cx="51311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Jefferson Lab the Users are asking for polarized e+ beams with intensities &gt;100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nA.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78B5DB6-B8E6-C044-8239-F7E90A7E3E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327"/>
          <a:stretch/>
        </p:blipFill>
        <p:spPr>
          <a:xfrm>
            <a:off x="148099" y="1585658"/>
            <a:ext cx="4464998" cy="3635387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BA1B4F6D-FEAA-6D49-A385-EF88892781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1870" y="878693"/>
            <a:ext cx="7250129" cy="1558560"/>
          </a:xfrm>
          <a:prstGeom prst="rect">
            <a:avLst/>
          </a:prstGeom>
        </p:spPr>
      </p:pic>
      <p:grpSp>
        <p:nvGrpSpPr>
          <p:cNvPr id="94" name="Group 93">
            <a:extLst>
              <a:ext uri="{FF2B5EF4-FFF2-40B4-BE49-F238E27FC236}">
                <a16:creationId xmlns:a16="http://schemas.microsoft.com/office/drawing/2014/main" id="{832E3B41-4A2E-5143-91A2-46554CDE1454}"/>
              </a:ext>
            </a:extLst>
          </p:cNvPr>
          <p:cNvGrpSpPr/>
          <p:nvPr/>
        </p:nvGrpSpPr>
        <p:grpSpPr>
          <a:xfrm>
            <a:off x="5798031" y="2783002"/>
            <a:ext cx="5716012" cy="2377811"/>
            <a:chOff x="4087331" y="927740"/>
            <a:chExt cx="8101517" cy="2374211"/>
          </a:xfrm>
        </p:grpSpPr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FA5B88C6-B0CC-B944-AC33-77C8CA525D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16046"/>
            <a:stretch/>
          </p:blipFill>
          <p:spPr>
            <a:xfrm>
              <a:off x="4087331" y="927740"/>
              <a:ext cx="8101517" cy="2374211"/>
            </a:xfrm>
            <a:prstGeom prst="rect">
              <a:avLst/>
            </a:prstGeom>
          </p:spPr>
        </p:pic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7882F36D-DE26-114E-BCBB-E600C93C93C0}"/>
                </a:ext>
              </a:extLst>
            </p:cNvPr>
            <p:cNvSpPr/>
            <p:nvPr/>
          </p:nvSpPr>
          <p:spPr>
            <a:xfrm>
              <a:off x="7854463" y="1519051"/>
              <a:ext cx="3855200" cy="1763655"/>
            </a:xfrm>
            <a:prstGeom prst="rect">
              <a:avLst/>
            </a:prstGeom>
            <a:solidFill>
              <a:srgbClr val="92D050">
                <a:alpha val="18000"/>
              </a:srgbClr>
            </a:solidFill>
            <a:ln w="34925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3CBC2136-2EBA-CC4E-A5E2-8497AC2E69D3}"/>
                </a:ext>
              </a:extLst>
            </p:cNvPr>
            <p:cNvSpPr txBox="1"/>
            <p:nvPr/>
          </p:nvSpPr>
          <p:spPr>
            <a:xfrm>
              <a:off x="10199661" y="1191476"/>
              <a:ext cx="1005435" cy="3454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Times" pitchFamily="2" charset="0"/>
                </a:rPr>
                <a:t>&gt;5 x 10</a:t>
              </a:r>
              <a:r>
                <a:rPr lang="en-US" sz="1200" baseline="30000" dirty="0">
                  <a:latin typeface="Times" pitchFamily="2" charset="0"/>
                </a:rPr>
                <a:t>-5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460E667D-7BD9-9745-90DB-C5F85E5575B3}"/>
                </a:ext>
              </a:extLst>
            </p:cNvPr>
            <p:cNvSpPr txBox="1"/>
            <p:nvPr/>
          </p:nvSpPr>
          <p:spPr>
            <a:xfrm>
              <a:off x="10246385" y="2944152"/>
              <a:ext cx="750923" cy="3454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Times" pitchFamily="2" charset="0"/>
                </a:rPr>
                <a:t>&gt;60%</a:t>
              </a:r>
            </a:p>
          </p:txBody>
        </p:sp>
      </p:grpSp>
      <p:sp>
        <p:nvSpPr>
          <p:cNvPr id="99" name="TextBox 98">
            <a:extLst>
              <a:ext uri="{FF2B5EF4-FFF2-40B4-BE49-F238E27FC236}">
                <a16:creationId xmlns:a16="http://schemas.microsoft.com/office/drawing/2014/main" id="{88491D94-1688-6846-87FC-0EEDC0A1B5AF}"/>
              </a:ext>
            </a:extLst>
          </p:cNvPr>
          <p:cNvSpPr txBox="1"/>
          <p:nvPr/>
        </p:nvSpPr>
        <p:spPr>
          <a:xfrm>
            <a:off x="2138930" y="5519256"/>
            <a:ext cx="8534423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A GaAs source source providing </a:t>
            </a:r>
            <a:r>
              <a:rPr lang="en-US" sz="2400" b="1" dirty="0">
                <a:solidFill>
                  <a:srgbClr val="FF0000"/>
                </a:solidFill>
              </a:rPr>
              <a:t>10 mA for a week = 600 Coulombs </a:t>
            </a:r>
            <a:r>
              <a:rPr lang="en-US" sz="2400" b="1" dirty="0"/>
              <a:t>Lifetime must be longer than this!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B76CC1D-A2D3-304E-832A-8CD3644F42EF}"/>
              </a:ext>
            </a:extLst>
          </p:cNvPr>
          <p:cNvSpPr/>
          <p:nvPr/>
        </p:nvSpPr>
        <p:spPr>
          <a:xfrm>
            <a:off x="5798031" y="2775043"/>
            <a:ext cx="4312544" cy="905705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121AD1B-8D35-DA4D-A585-5ADFF09C762A}"/>
              </a:ext>
            </a:extLst>
          </p:cNvPr>
          <p:cNvSpPr/>
          <p:nvPr/>
        </p:nvSpPr>
        <p:spPr>
          <a:xfrm>
            <a:off x="1990750" y="4570400"/>
            <a:ext cx="2437412" cy="533167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0788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1982C9-A8BE-A44E-92A6-6354D1692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Higher Quantum Efficiency Photocathode – high current with less Watts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F68969-37CA-7244-B15E-EE8BB02F2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Snowmass 2021 Electron Source Workshop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A849DE-5551-854F-9528-C73479BB8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961F66C-60B6-594E-9898-B924E8D10B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479" y="1077684"/>
            <a:ext cx="8464378" cy="5381694"/>
          </a:xfrm>
        </p:spPr>
        <p:txBody>
          <a:bodyPr/>
          <a:lstStyle/>
          <a:p>
            <a:r>
              <a:rPr lang="en-US" dirty="0"/>
              <a:t>Diffracted Bragg Reflector SLSP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E2C96B4-283E-7A47-B79A-D23935F72CF8}"/>
              </a:ext>
            </a:extLst>
          </p:cNvPr>
          <p:cNvSpPr txBox="1">
            <a:spLocks/>
          </p:cNvSpPr>
          <p:nvPr/>
        </p:nvSpPr>
        <p:spPr>
          <a:xfrm>
            <a:off x="5294993" y="1077684"/>
            <a:ext cx="3872671" cy="214298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sz="2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4343CA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660066"/>
              </a:buClr>
              <a:buFont typeface="Arial"/>
              <a:buChar char="•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5813" indent="-227013" algn="l" defTabSz="457200" rtl="0" eaLnBrk="1" latinLnBrk="0" hangingPunct="1">
              <a:spcBef>
                <a:spcPct val="20000"/>
              </a:spcBef>
              <a:buFont typeface="Arial"/>
              <a:buNone/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buClrTx/>
              <a:buFont typeface="Wingdings" panose="05000000000000000000" pitchFamily="2" charset="2"/>
              <a:buChar char="Ø"/>
              <a:tabLst>
                <a:tab pos="228600" algn="l"/>
              </a:tabLst>
            </a:pPr>
            <a:r>
              <a:rPr lang="en-US" sz="1800" dirty="0">
                <a:solidFill>
                  <a:srgbClr val="FF0000"/>
                </a:solidFill>
                <a:latin typeface="Century Gothic" panose="020B0502020202020204" pitchFamily="34" charset="0"/>
              </a:rPr>
              <a:t>DBR strained-superlattice</a:t>
            </a:r>
          </a:p>
          <a:p>
            <a:pPr marL="515938" lvl="1" indent="-168275">
              <a:buClrTx/>
            </a:pPr>
            <a:r>
              <a:rPr lang="en-US" sz="1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QE = 6.4%</a:t>
            </a:r>
          </a:p>
          <a:p>
            <a:pPr marL="515938" lvl="1" indent="-168275">
              <a:buClrTx/>
            </a:pPr>
            <a:r>
              <a:rPr lang="en-US" sz="1800" dirty="0">
                <a:solidFill>
                  <a:srgbClr val="FF0000"/>
                </a:solidFill>
                <a:latin typeface="Century Gothic" panose="020B0502020202020204" pitchFamily="34" charset="0"/>
              </a:rPr>
              <a:t>Polarization = 84%</a:t>
            </a:r>
          </a:p>
          <a:p>
            <a:pPr marL="228600" indent="-228600">
              <a:buClrTx/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rgbClr val="0070C0"/>
                </a:solidFill>
                <a:latin typeface="Century Gothic" panose="020B0502020202020204" pitchFamily="34" charset="0"/>
              </a:rPr>
              <a:t>Standard strained-superlattice</a:t>
            </a:r>
          </a:p>
          <a:p>
            <a:pPr marL="515938" lvl="1" indent="-168275">
              <a:buClrTx/>
            </a:pPr>
            <a:r>
              <a:rPr lang="en-US" sz="1800" dirty="0">
                <a:solidFill>
                  <a:srgbClr val="0070C0"/>
                </a:solidFill>
                <a:latin typeface="Century Gothic" panose="020B0502020202020204" pitchFamily="34" charset="0"/>
              </a:rPr>
              <a:t>QE  ~1 %</a:t>
            </a:r>
          </a:p>
          <a:p>
            <a:pPr marL="515938" lvl="1" indent="-168275">
              <a:buClrTx/>
            </a:pPr>
            <a:r>
              <a:rPr lang="en-US" sz="1800" dirty="0">
                <a:solidFill>
                  <a:srgbClr val="0070C0"/>
                </a:solidFill>
                <a:latin typeface="Century Gothic" panose="020B0502020202020204" pitchFamily="34" charset="0"/>
              </a:rPr>
              <a:t>Polarization ~90 %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1CA84B4-7FE6-E44A-998D-FABDF5C3C8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912" y="1587874"/>
            <a:ext cx="3780099" cy="3558742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2F0D73F-5771-CB40-9B14-598EA094A202}"/>
              </a:ext>
            </a:extLst>
          </p:cNvPr>
          <p:cNvCxnSpPr>
            <a:cxnSpLocks/>
          </p:cNvCxnSpPr>
          <p:nvPr/>
        </p:nvCxnSpPr>
        <p:spPr>
          <a:xfrm>
            <a:off x="3015703" y="3633126"/>
            <a:ext cx="0" cy="1064871"/>
          </a:xfrm>
          <a:prstGeom prst="line">
            <a:avLst/>
          </a:prstGeom>
          <a:ln w="19050">
            <a:solidFill>
              <a:schemeClr val="tx1"/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81C128E1-6EC5-3341-AF38-E9E867909FCF}"/>
              </a:ext>
            </a:extLst>
          </p:cNvPr>
          <p:cNvSpPr/>
          <p:nvPr/>
        </p:nvSpPr>
        <p:spPr>
          <a:xfrm>
            <a:off x="4912854" y="3220669"/>
            <a:ext cx="439370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The highest reported QE of any high polarization photocathode  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Candidate for EIC, polarized positrons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U.S. DOE SBIR partnership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940E828-10F0-1844-B71F-A564B3ECC6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5779" y="4936023"/>
            <a:ext cx="4925430" cy="1444155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DDE887B-96D9-9448-B40D-A9B55B760A5F}"/>
              </a:ext>
            </a:extLst>
          </p:cNvPr>
          <p:cNvCxnSpPr>
            <a:cxnSpLocks/>
          </p:cNvCxnSpPr>
          <p:nvPr/>
        </p:nvCxnSpPr>
        <p:spPr>
          <a:xfrm>
            <a:off x="7192899" y="1605017"/>
            <a:ext cx="2465458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3FB3568-D00B-9F4E-888A-8921FA9A7228}"/>
              </a:ext>
            </a:extLst>
          </p:cNvPr>
          <p:cNvSpPr txBox="1"/>
          <p:nvPr/>
        </p:nvSpPr>
        <p:spPr>
          <a:xfrm>
            <a:off x="9731457" y="1420351"/>
            <a:ext cx="1252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~ 30 mA/W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C39F295-7517-BD49-975B-8CAB46485E4C}"/>
              </a:ext>
            </a:extLst>
          </p:cNvPr>
          <p:cNvCxnSpPr>
            <a:cxnSpLocks/>
          </p:cNvCxnSpPr>
          <p:nvPr/>
        </p:nvCxnSpPr>
        <p:spPr>
          <a:xfrm>
            <a:off x="7192899" y="2482005"/>
            <a:ext cx="2465458" cy="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5322646C-2FD1-544F-B172-B0B1143D736D}"/>
              </a:ext>
            </a:extLst>
          </p:cNvPr>
          <p:cNvSpPr txBox="1"/>
          <p:nvPr/>
        </p:nvSpPr>
        <p:spPr>
          <a:xfrm>
            <a:off x="9731457" y="2297339"/>
            <a:ext cx="113524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~ 6 mA/W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E53FD91-FCDA-1B4F-8A39-ABB64FF7EA66}"/>
              </a:ext>
            </a:extLst>
          </p:cNvPr>
          <p:cNvSpPr txBox="1"/>
          <p:nvPr/>
        </p:nvSpPr>
        <p:spPr>
          <a:xfrm>
            <a:off x="9789345" y="2857166"/>
            <a:ext cx="2154718" cy="193899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Difference between Watts (cooling!) or 100’s </a:t>
            </a:r>
            <a:r>
              <a:rPr lang="en-US" sz="2400" b="1" dirty="0" err="1">
                <a:solidFill>
                  <a:srgbClr val="FF0000"/>
                </a:solidFill>
              </a:rPr>
              <a:t>mW</a:t>
            </a:r>
            <a:r>
              <a:rPr lang="en-US" sz="2400" b="1" dirty="0">
                <a:solidFill>
                  <a:srgbClr val="FF0000"/>
                </a:solidFill>
              </a:rPr>
              <a:t> of (no cooling)</a:t>
            </a:r>
          </a:p>
        </p:txBody>
      </p:sp>
      <p:sp>
        <p:nvSpPr>
          <p:cNvPr id="18" name="Striped Right Arrow 17">
            <a:extLst>
              <a:ext uri="{FF2B5EF4-FFF2-40B4-BE49-F238E27FC236}">
                <a16:creationId xmlns:a16="http://schemas.microsoft.com/office/drawing/2014/main" id="{76BEFB37-41C2-CE48-BC91-14F4737E641C}"/>
              </a:ext>
            </a:extLst>
          </p:cNvPr>
          <p:cNvSpPr/>
          <p:nvPr/>
        </p:nvSpPr>
        <p:spPr>
          <a:xfrm rot="16200000">
            <a:off x="10118935" y="1860609"/>
            <a:ext cx="477309" cy="335457"/>
          </a:xfrm>
          <a:prstGeom prst="stripedRightArrow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6897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FE9AD-FEBC-3545-8ABB-035880B9B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Longer lifetime – reducing ion energy density by increasing laser spot size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457FA2-2B95-B247-951C-1FD54A95E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Snowmass 2021 Electron Source Workshop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1F9303-4690-C64E-BEA6-6CE18464B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1F4884-C352-2549-BE4C-DB114CF2617C}"/>
              </a:ext>
            </a:extLst>
          </p:cNvPr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679" y="4139969"/>
            <a:ext cx="8782050" cy="232736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98DDD12-BBD8-404D-A731-814E853A3424}"/>
              </a:ext>
            </a:extLst>
          </p:cNvPr>
          <p:cNvSpPr/>
          <p:nvPr/>
        </p:nvSpPr>
        <p:spPr>
          <a:xfrm>
            <a:off x="4324585" y="3950902"/>
            <a:ext cx="61785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252525"/>
                </a:solidFill>
                <a:latin typeface="Century Gothic" charset="0"/>
                <a:ea typeface="Century Gothic" charset="0"/>
                <a:cs typeface="Century Gothic" charset="0"/>
              </a:rPr>
              <a:t>J. </a:t>
            </a:r>
            <a:r>
              <a:rPr lang="en-US" sz="1600" dirty="0" err="1">
                <a:solidFill>
                  <a:srgbClr val="252525"/>
                </a:solidFill>
                <a:latin typeface="Century Gothic" charset="0"/>
                <a:ea typeface="Century Gothic" charset="0"/>
                <a:cs typeface="Century Gothic" charset="0"/>
              </a:rPr>
              <a:t>Grames</a:t>
            </a:r>
            <a:r>
              <a:rPr lang="en-US" sz="1600" dirty="0">
                <a:solidFill>
                  <a:srgbClr val="252525"/>
                </a:solidFill>
                <a:latin typeface="Century Gothic" charset="0"/>
                <a:ea typeface="Century Gothic" charset="0"/>
                <a:cs typeface="Century Gothic" charset="0"/>
              </a:rPr>
              <a:t>, </a:t>
            </a:r>
            <a:r>
              <a:rPr lang="en-US" sz="1600" i="1" dirty="0">
                <a:solidFill>
                  <a:srgbClr val="252525"/>
                </a:solidFill>
                <a:latin typeface="Century Gothic" charset="0"/>
                <a:ea typeface="Century Gothic" charset="0"/>
                <a:cs typeface="Century Gothic" charset="0"/>
              </a:rPr>
              <a:t>et al., </a:t>
            </a:r>
            <a:r>
              <a:rPr lang="en-US" sz="1600" dirty="0">
                <a:solidFill>
                  <a:srgbClr val="252525"/>
                </a:solidFill>
                <a:latin typeface="Century Gothic" charset="0"/>
                <a:ea typeface="Century Gothic" charset="0"/>
                <a:cs typeface="Century Gothic" charset="0"/>
              </a:rPr>
              <a:t>Phys. Rev. ST </a:t>
            </a:r>
            <a:r>
              <a:rPr lang="en-US" sz="1600" dirty="0" err="1">
                <a:solidFill>
                  <a:srgbClr val="252525"/>
                </a:solidFill>
                <a:latin typeface="Century Gothic" charset="0"/>
                <a:ea typeface="Century Gothic" charset="0"/>
                <a:cs typeface="Century Gothic" charset="0"/>
              </a:rPr>
              <a:t>Accel</a:t>
            </a:r>
            <a:r>
              <a:rPr lang="en-US" sz="1600" dirty="0">
                <a:solidFill>
                  <a:srgbClr val="252525"/>
                </a:solidFill>
                <a:latin typeface="Century Gothic" charset="0"/>
                <a:ea typeface="Century Gothic" charset="0"/>
                <a:cs typeface="Century Gothic" charset="0"/>
              </a:rPr>
              <a:t>. Beams 14 043501 (2011)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677574-AF5C-7D49-95B0-426D6D50D55A}"/>
              </a:ext>
            </a:extLst>
          </p:cNvPr>
          <p:cNvSpPr txBox="1"/>
          <p:nvPr/>
        </p:nvSpPr>
        <p:spPr>
          <a:xfrm>
            <a:off x="9224404" y="4936501"/>
            <a:ext cx="1875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GaAs @ 532nm</a:t>
            </a: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D047561F-88F2-C840-A3F2-0571868B8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4392" y="842733"/>
            <a:ext cx="6738937" cy="3068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7BACEA2-6790-1743-AF22-396FE69FB564}"/>
              </a:ext>
            </a:extLst>
          </p:cNvPr>
          <p:cNvSpPr txBox="1"/>
          <p:nvPr/>
        </p:nvSpPr>
        <p:spPr>
          <a:xfrm>
            <a:off x="255972" y="1556836"/>
            <a:ext cx="30857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Ion back-bombardment of photocathode degrades QE, defines useful operating lifetime in a gun with good vacuum and no field emission, i.e. a “good polarized gun”.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D5CA71C-2E8D-AF4A-84A1-BA5FED698829}"/>
              </a:ext>
            </a:extLst>
          </p:cNvPr>
          <p:cNvCxnSpPr>
            <a:cxnSpLocks/>
          </p:cNvCxnSpPr>
          <p:nvPr/>
        </p:nvCxnSpPr>
        <p:spPr>
          <a:xfrm>
            <a:off x="3219465" y="2261062"/>
            <a:ext cx="110512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triped Right Arrow 10">
            <a:extLst>
              <a:ext uri="{FF2B5EF4-FFF2-40B4-BE49-F238E27FC236}">
                <a16:creationId xmlns:a16="http://schemas.microsoft.com/office/drawing/2014/main" id="{02042D06-A687-4145-8F9D-2D11B40CEE24}"/>
              </a:ext>
            </a:extLst>
          </p:cNvPr>
          <p:cNvSpPr/>
          <p:nvPr/>
        </p:nvSpPr>
        <p:spPr>
          <a:xfrm rot="16200000">
            <a:off x="6709098" y="5430944"/>
            <a:ext cx="590041" cy="335457"/>
          </a:xfrm>
          <a:prstGeom prst="stripedRightArrow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9130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09FE7-1E1A-B44B-8834-B9F187932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Longer lifetime – reducing ion energy density by increasing laser spot size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4B0B87-3AFC-CF41-8E6A-C27615DC1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Snowmass 2021 Electron Source Workshop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0FBF2E-712C-374F-A166-5050F6AB4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4415C2-4CAF-0749-8162-971CFF534B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919" y="1252109"/>
            <a:ext cx="6200336" cy="420482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D81A5E3-765A-1346-A495-8FB1E816F167}"/>
              </a:ext>
            </a:extLst>
          </p:cNvPr>
          <p:cNvSpPr/>
          <p:nvPr/>
        </p:nvSpPr>
        <p:spPr>
          <a:xfrm>
            <a:off x="515389" y="928944"/>
            <a:ext cx="110309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Indeed, we enhanced the Charge Lifetime for CEBAF parity-violating </a:t>
            </a:r>
            <a:r>
              <a:rPr lang="en-US" dirty="0" err="1">
                <a:latin typeface="Century Gothic" charset="0"/>
                <a:ea typeface="Century Gothic" charset="0"/>
                <a:cs typeface="Century Gothic" charset="0"/>
              </a:rPr>
              <a:t>QWeak</a:t>
            </a:r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 Experiment by a factor of four when doubling the laser spot size from </a:t>
            </a:r>
            <a:r>
              <a:rPr lang="en-US" dirty="0">
                <a:solidFill>
                  <a:srgbClr val="FF0000"/>
                </a:solidFill>
                <a:latin typeface="Century Gothic" charset="0"/>
                <a:ea typeface="Century Gothic" charset="0"/>
                <a:cs typeface="Century Gothic" charset="0"/>
              </a:rPr>
              <a:t>0.5 mm to 1.0 mm</a:t>
            </a:r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 (</a:t>
            </a:r>
            <a:r>
              <a:rPr lang="en-US" dirty="0" err="1">
                <a:latin typeface="Century Gothic" charset="0"/>
                <a:ea typeface="Century Gothic" charset="0"/>
                <a:cs typeface="Century Gothic" charset="0"/>
              </a:rPr>
              <a:t>fwhm</a:t>
            </a:r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8B9152-678F-234A-983D-E4019F65F183}"/>
              </a:ext>
            </a:extLst>
          </p:cNvPr>
          <p:cNvSpPr txBox="1"/>
          <p:nvPr/>
        </p:nvSpPr>
        <p:spPr>
          <a:xfrm>
            <a:off x="1934318" y="5558535"/>
            <a:ext cx="8322578" cy="707886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entury Gothic" charset="0"/>
                <a:ea typeface="Century Gothic" charset="0"/>
                <a:cs typeface="Century Gothic" charset="0"/>
              </a:rPr>
              <a:t>but </a:t>
            </a:r>
            <a:r>
              <a:rPr lang="en-US" sz="2000" dirty="0" err="1">
                <a:solidFill>
                  <a:srgbClr val="FF0000"/>
                </a:solidFill>
                <a:latin typeface="Century Gothic" charset="0"/>
                <a:ea typeface="Century Gothic" charset="0"/>
                <a:cs typeface="Century Gothic" charset="0"/>
              </a:rPr>
              <a:t>milliampere</a:t>
            </a:r>
            <a:r>
              <a:rPr lang="en-US" sz="2000" dirty="0">
                <a:solidFill>
                  <a:srgbClr val="FF0000"/>
                </a:solidFill>
                <a:latin typeface="Century Gothic" charset="0"/>
                <a:ea typeface="Century Gothic" charset="0"/>
                <a:cs typeface="Century Gothic" charset="0"/>
              </a:rPr>
              <a:t> applications require </a:t>
            </a:r>
            <a:r>
              <a:rPr lang="en-US" sz="2000" dirty="0" err="1">
                <a:solidFill>
                  <a:srgbClr val="FF0000"/>
                </a:solidFill>
                <a:latin typeface="Century Gothic" charset="0"/>
                <a:ea typeface="Century Gothic" charset="0"/>
                <a:cs typeface="Century Gothic" charset="0"/>
              </a:rPr>
              <a:t>kiloCoulomb</a:t>
            </a:r>
            <a:r>
              <a:rPr lang="en-US" sz="2000" dirty="0">
                <a:latin typeface="Century Gothic" charset="0"/>
                <a:ea typeface="Century Gothic" charset="0"/>
                <a:cs typeface="Century Gothic" charset="0"/>
              </a:rPr>
              <a:t> charge lifetime to provide uninterrupted operation of reasonable duration </a:t>
            </a:r>
          </a:p>
        </p:txBody>
      </p:sp>
      <p:sp>
        <p:nvSpPr>
          <p:cNvPr id="3" name="Striped Right Arrow 2">
            <a:extLst>
              <a:ext uri="{FF2B5EF4-FFF2-40B4-BE49-F238E27FC236}">
                <a16:creationId xmlns:a16="http://schemas.microsoft.com/office/drawing/2014/main" id="{EAFADCAC-1E59-2A40-9DB9-A31B4BAFAB18}"/>
              </a:ext>
            </a:extLst>
          </p:cNvPr>
          <p:cNvSpPr/>
          <p:nvPr/>
        </p:nvSpPr>
        <p:spPr>
          <a:xfrm rot="16200000">
            <a:off x="5590036" y="2668488"/>
            <a:ext cx="675685" cy="335457"/>
          </a:xfrm>
          <a:prstGeom prst="stripedRightArrow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6506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9E40B-EEF1-AB42-8359-E9BD8B956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Longer lifetime – increasing laser spot size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FC7374-D009-BF47-BF50-132778195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Snowmass 2021 Electron Source Workshop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89787D-A7BA-344A-8AB7-104F60BC4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634BD619-33C5-C24D-A304-214EBBEAC4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565" y="856807"/>
            <a:ext cx="11611232" cy="729508"/>
          </a:xfrm>
        </p:spPr>
        <p:txBody>
          <a:bodyPr>
            <a:normAutofit/>
          </a:bodyPr>
          <a:lstStyle/>
          <a:p>
            <a:pPr marL="228600" lvl="1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ea typeface="Century Gothic" charset="0"/>
              </a:rPr>
              <a:t>Initial testing shows increasing laser size extend milliamp operations into the “Week” regime</a:t>
            </a:r>
          </a:p>
          <a:p>
            <a:pPr marL="228600" lvl="1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ea typeface="Century Gothic" charset="0"/>
              </a:rPr>
              <a:t>Active R&amp;D simulation efforts to “straighten the curve”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E7F3EF0-5CF9-9047-A469-99BC59C1B8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3342" y="2528219"/>
            <a:ext cx="8088658" cy="393115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A52AFE0-E50F-9C44-89CB-EE139A6D7861}"/>
              </a:ext>
            </a:extLst>
          </p:cNvPr>
          <p:cNvSpPr txBox="1"/>
          <p:nvPr/>
        </p:nvSpPr>
        <p:spPr>
          <a:xfrm>
            <a:off x="1971103" y="1564195"/>
            <a:ext cx="8928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u="sng" dirty="0">
                <a:latin typeface="Times" pitchFamily="2" charset="0"/>
              </a:rPr>
              <a:t>J. </a:t>
            </a:r>
            <a:r>
              <a:rPr lang="en-US" sz="1200" u="sng" dirty="0" err="1">
                <a:latin typeface="Times" pitchFamily="2" charset="0"/>
              </a:rPr>
              <a:t>Grames</a:t>
            </a:r>
            <a:r>
              <a:rPr lang="en-US" sz="1200" dirty="0">
                <a:latin typeface="Times" pitchFamily="2" charset="0"/>
              </a:rPr>
              <a:t>, P. Adderley, J. </a:t>
            </a:r>
            <a:r>
              <a:rPr lang="en-US" sz="1200" dirty="0" err="1">
                <a:latin typeface="Times" pitchFamily="2" charset="0"/>
              </a:rPr>
              <a:t>Hansknecht</a:t>
            </a:r>
            <a:r>
              <a:rPr lang="en-US" sz="1200" dirty="0">
                <a:latin typeface="Times" pitchFamily="2" charset="0"/>
              </a:rPr>
              <a:t>, R. </a:t>
            </a:r>
            <a:r>
              <a:rPr lang="en-US" sz="1200" dirty="0" err="1">
                <a:latin typeface="Times" pitchFamily="2" charset="0"/>
              </a:rPr>
              <a:t>Kazimi</a:t>
            </a:r>
            <a:r>
              <a:rPr lang="en-US" sz="1200" dirty="0">
                <a:latin typeface="Times" pitchFamily="2" charset="0"/>
              </a:rPr>
              <a:t>, M. </a:t>
            </a:r>
            <a:r>
              <a:rPr lang="en-US" sz="1200" dirty="0" err="1">
                <a:latin typeface="Times" pitchFamily="2" charset="0"/>
              </a:rPr>
              <a:t>Poelker</a:t>
            </a:r>
            <a:r>
              <a:rPr lang="en-US" sz="1200" dirty="0">
                <a:latin typeface="Times" pitchFamily="2" charset="0"/>
              </a:rPr>
              <a:t>, D. Moser, M. Stutzman, S. Zhang, “Milliampere beam studies using high polarization photocathodes at the CEBAF Photoinjector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" pitchFamily="2" charset="0"/>
              </a:rPr>
              <a:t>” </a:t>
            </a:r>
            <a:r>
              <a:rPr lang="en-US" sz="1200" dirty="0">
                <a:latin typeface="Times" pitchFamily="2" charset="0"/>
              </a:rPr>
              <a:t>Polarized Sources, Targets and Polarimeters Workshop, </a:t>
            </a:r>
            <a:r>
              <a:rPr lang="en-US" sz="1200" dirty="0" err="1">
                <a:latin typeface="Times" pitchFamily="2" charset="0"/>
              </a:rPr>
              <a:t>Dajeon</a:t>
            </a:r>
            <a:r>
              <a:rPr lang="en-US" sz="1200" dirty="0">
                <a:latin typeface="Times" pitchFamily="2" charset="0"/>
              </a:rPr>
              <a:t> South Korea (2017)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3242D33-2702-DE40-A88F-FAA2C6C63896}"/>
              </a:ext>
            </a:extLst>
          </p:cNvPr>
          <p:cNvGrpSpPr/>
          <p:nvPr/>
        </p:nvGrpSpPr>
        <p:grpSpPr>
          <a:xfrm>
            <a:off x="187565" y="3708819"/>
            <a:ext cx="3317074" cy="2389230"/>
            <a:chOff x="2069847" y="967503"/>
            <a:chExt cx="6971428" cy="522857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D76947E3-409E-B547-A1A8-AF6A58282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9847" y="967503"/>
              <a:ext cx="3487250" cy="2615438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B5154E8F-408A-9E4C-8704-0D2D7EAF2F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0168" y="969806"/>
              <a:ext cx="3481107" cy="2610831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1DA690E5-6473-D54A-9781-74CEB2FCCA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9847" y="3580637"/>
              <a:ext cx="3487250" cy="2615438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B23D864E-C51C-CB48-A173-B2FCE3C0D6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7097" y="3580637"/>
              <a:ext cx="3481107" cy="2610831"/>
            </a:xfrm>
            <a:prstGeom prst="rect">
              <a:avLst/>
            </a:prstGeom>
          </p:spPr>
        </p:pic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F0C4A115-A2B7-F143-8548-11400A55FA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040467"/>
            <a:ext cx="3503178" cy="15148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810F9C-C80B-764A-BEDC-1D0936D667D1}"/>
              </a:ext>
            </a:extLst>
          </p:cNvPr>
          <p:cNvSpPr txBox="1"/>
          <p:nvPr/>
        </p:nvSpPr>
        <p:spPr>
          <a:xfrm>
            <a:off x="4763192" y="3455408"/>
            <a:ext cx="6914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Days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347BFF1-8093-C04A-8789-12459BFBBDE6}"/>
              </a:ext>
            </a:extLst>
          </p:cNvPr>
          <p:cNvCxnSpPr>
            <a:cxnSpLocks/>
          </p:cNvCxnSpPr>
          <p:nvPr/>
        </p:nvCxnSpPr>
        <p:spPr>
          <a:xfrm flipV="1">
            <a:off x="4555375" y="3640074"/>
            <a:ext cx="2385752" cy="245587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0E5AF1C-E6DC-DF44-8107-5CE91EF58F92}"/>
              </a:ext>
            </a:extLst>
          </p:cNvPr>
          <p:cNvSpPr txBox="1"/>
          <p:nvPr/>
        </p:nvSpPr>
        <p:spPr>
          <a:xfrm rot="18867493">
            <a:off x="5006212" y="4269214"/>
            <a:ext cx="19739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Trend we want to realize</a:t>
            </a:r>
          </a:p>
        </p:txBody>
      </p:sp>
    </p:spTree>
    <p:extLst>
      <p:ext uri="{BB962C8B-B14F-4D97-AF65-F5344CB8AC3E}">
        <p14:creationId xmlns:p14="http://schemas.microsoft.com/office/powerpoint/2010/main" val="15457638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C2BDD-2580-FB4C-825E-8F5ABDAD5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Longer lifetime – increasing laser spot size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442A99-1AAB-0E4E-A0AF-741CE9E35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Snowmass 2021 Electron Source Workshop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6977E7-E58C-C745-9872-1D1A27B28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4580381-0727-6744-8D6A-B437F15C55B7}"/>
              </a:ext>
            </a:extLst>
          </p:cNvPr>
          <p:cNvSpPr/>
          <p:nvPr/>
        </p:nvSpPr>
        <p:spPr>
          <a:xfrm>
            <a:off x="1261121" y="815581"/>
            <a:ext cx="9017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charset="2"/>
              <a:buChar char="ü"/>
            </a:pPr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The best charge lifetime is achieved when x-ray levels are smallest.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EA5F194-519A-4744-B61A-EE1517E17D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621" y="1184913"/>
            <a:ext cx="9144000" cy="519487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DC69EF3E-E224-BC49-AE3C-C9D0B3B767F5}"/>
              </a:ext>
            </a:extLst>
          </p:cNvPr>
          <p:cNvGrpSpPr/>
          <p:nvPr/>
        </p:nvGrpSpPr>
        <p:grpSpPr>
          <a:xfrm>
            <a:off x="2404121" y="1377986"/>
            <a:ext cx="7620000" cy="4496986"/>
            <a:chOff x="1206500" y="1437102"/>
            <a:chExt cx="7620000" cy="4496986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35C3258-B78F-7241-B582-45FC8A0A6439}"/>
                </a:ext>
              </a:extLst>
            </p:cNvPr>
            <p:cNvCxnSpPr/>
            <p:nvPr/>
          </p:nvCxnSpPr>
          <p:spPr>
            <a:xfrm>
              <a:off x="4203700" y="1477376"/>
              <a:ext cx="1485900" cy="1054100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283B0ED-F1F1-6640-8BBC-9DFC1E652D45}"/>
                </a:ext>
              </a:extLst>
            </p:cNvPr>
            <p:cNvCxnSpPr/>
            <p:nvPr/>
          </p:nvCxnSpPr>
          <p:spPr>
            <a:xfrm>
              <a:off x="7289800" y="1437102"/>
              <a:ext cx="1485900" cy="1054100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C8BA02F-F314-5B47-B9A3-B924BED096B4}"/>
                </a:ext>
              </a:extLst>
            </p:cNvPr>
            <p:cNvCxnSpPr/>
            <p:nvPr/>
          </p:nvCxnSpPr>
          <p:spPr>
            <a:xfrm>
              <a:off x="1206500" y="3266273"/>
              <a:ext cx="1485900" cy="1054100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036BB21-7A8F-CB4A-9327-BB166452A9A0}"/>
                </a:ext>
              </a:extLst>
            </p:cNvPr>
            <p:cNvCxnSpPr/>
            <p:nvPr/>
          </p:nvCxnSpPr>
          <p:spPr>
            <a:xfrm>
              <a:off x="7200900" y="3266273"/>
              <a:ext cx="1485900" cy="1054100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B00C587-43E4-4543-9398-F3A622C8DC47}"/>
                </a:ext>
              </a:extLst>
            </p:cNvPr>
            <p:cNvCxnSpPr/>
            <p:nvPr/>
          </p:nvCxnSpPr>
          <p:spPr>
            <a:xfrm>
              <a:off x="4318000" y="3215473"/>
              <a:ext cx="1485900" cy="1054100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4B38422-B432-7646-9C88-79A4EB6E3A6D}"/>
                </a:ext>
              </a:extLst>
            </p:cNvPr>
            <p:cNvCxnSpPr/>
            <p:nvPr/>
          </p:nvCxnSpPr>
          <p:spPr>
            <a:xfrm>
              <a:off x="7340600" y="4879988"/>
              <a:ext cx="1485900" cy="1054100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86135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E4262-BAF9-C041-A0E0-6A634A480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Longer lifetime – biased anode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042D60-2B18-2442-8BF8-BB81C07EF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Snowmass 2021 Electron Source Workshop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3C8E00-3048-5848-8ABA-C22A75713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18873C4F-084C-4446-BD24-26555511655B}"/>
              </a:ext>
            </a:extLst>
          </p:cNvPr>
          <p:cNvSpPr/>
          <p:nvPr/>
        </p:nvSpPr>
        <p:spPr>
          <a:xfrm>
            <a:off x="107480" y="870822"/>
            <a:ext cx="728253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/>
              <a:t>Theory</a:t>
            </a:r>
            <a:r>
              <a:rPr lang="en-US" dirty="0"/>
              <a:t>: Electron beam ionizes residual gas molecules, which accelerate towards and strike the photocathode, leading to reduced quantum efficiency (QE) and lower charge lifetime.</a:t>
            </a:r>
          </a:p>
          <a:p>
            <a:endParaRPr lang="en-US" u="sng" dirty="0"/>
          </a:p>
          <a:p>
            <a:r>
              <a:rPr lang="en-US" u="sng" dirty="0"/>
              <a:t>Solution</a:t>
            </a:r>
            <a:r>
              <a:rPr lang="en-US" dirty="0"/>
              <a:t>: Bias the anode with a positive voltage to repel ions downstream of the anode and increase the charge lifetime.</a:t>
            </a: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A3F27BB1-4E75-3441-8443-77C670E233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6"/>
          <a:stretch/>
        </p:blipFill>
        <p:spPr>
          <a:xfrm>
            <a:off x="4303965" y="2792522"/>
            <a:ext cx="3590986" cy="2660077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85DCFF06-17B5-9744-A872-9731BD3E20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3600" y="1169723"/>
            <a:ext cx="3654129" cy="3708873"/>
          </a:xfrm>
          <a:prstGeom prst="rect">
            <a:avLst/>
          </a:prstGeom>
        </p:spPr>
      </p:pic>
      <p:pic>
        <p:nvPicPr>
          <p:cNvPr id="139" name="Picture 138">
            <a:extLst>
              <a:ext uri="{FF2B5EF4-FFF2-40B4-BE49-F238E27FC236}">
                <a16:creationId xmlns:a16="http://schemas.microsoft.com/office/drawing/2014/main" id="{31CFEF73-6893-CF4E-B8ED-E73F3777ED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078" y="2913177"/>
            <a:ext cx="3927240" cy="22097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324E862-AF08-CC4A-8D21-58AF23CC0F50}"/>
              </a:ext>
            </a:extLst>
          </p:cNvPr>
          <p:cNvSpPr txBox="1"/>
          <p:nvPr/>
        </p:nvSpPr>
        <p:spPr>
          <a:xfrm>
            <a:off x="9643403" y="299618"/>
            <a:ext cx="2480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PhD work of J. </a:t>
            </a:r>
            <a:r>
              <a:rPr lang="en-US" dirty="0" err="1"/>
              <a:t>Yoskowitz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25E1ED-3FAA-4248-B12F-F1800E0592E1}"/>
              </a:ext>
            </a:extLst>
          </p:cNvPr>
          <p:cNvSpPr txBox="1"/>
          <p:nvPr/>
        </p:nvSpPr>
        <p:spPr>
          <a:xfrm>
            <a:off x="1186906" y="5761302"/>
            <a:ext cx="98251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J. </a:t>
            </a:r>
            <a:r>
              <a:rPr lang="en-US" sz="1200" dirty="0" err="1"/>
              <a:t>Yoskowtiz</a:t>
            </a:r>
            <a:r>
              <a:rPr lang="en-US" sz="1200" dirty="0"/>
              <a:t>, J. </a:t>
            </a:r>
            <a:r>
              <a:rPr lang="en-US" sz="1200" dirty="0" err="1"/>
              <a:t>Grames</a:t>
            </a:r>
            <a:r>
              <a:rPr lang="en-US" sz="1200" dirty="0"/>
              <a:t>, J. </a:t>
            </a:r>
            <a:r>
              <a:rPr lang="en-US" sz="1200" dirty="0" err="1"/>
              <a:t>Hansknecht</a:t>
            </a:r>
            <a:r>
              <a:rPr lang="en-US" sz="1200" dirty="0"/>
              <a:t>, C. Hernandez-Garcia, G.A. </a:t>
            </a:r>
            <a:r>
              <a:rPr lang="en-US" sz="1200" dirty="0" err="1"/>
              <a:t>Krafft</a:t>
            </a:r>
            <a:r>
              <a:rPr lang="en-US" sz="1200" dirty="0"/>
              <a:t>, M. </a:t>
            </a:r>
            <a:r>
              <a:rPr lang="en-US" sz="1200" dirty="0" err="1"/>
              <a:t>Poelker</a:t>
            </a:r>
            <a:r>
              <a:rPr lang="en-US" sz="1200" dirty="0"/>
              <a:t>, R. Suleiman, G. Palacios-</a:t>
            </a:r>
            <a:r>
              <a:rPr lang="en-US" sz="1200" dirty="0" err="1"/>
              <a:t>Seranno</a:t>
            </a:r>
            <a:r>
              <a:rPr lang="en-US" sz="1200" dirty="0"/>
              <a:t>, S. </a:t>
            </a:r>
            <a:r>
              <a:rPr lang="en-US" sz="1200" dirty="0" err="1"/>
              <a:t>Wijenthunga</a:t>
            </a:r>
            <a:r>
              <a:rPr lang="en-US" sz="1200" dirty="0"/>
              <a:t>, S. B. Van Der Geer, “New Simulations for Ion-Production and </a:t>
            </a:r>
            <a:r>
              <a:rPr lang="en-US" sz="1200" dirty="0" err="1"/>
              <a:t>Backbombardment</a:t>
            </a:r>
            <a:r>
              <a:rPr lang="en-US" sz="1200" dirty="0"/>
              <a:t> in GaAs Photo-guns”, in Proc. of Polarized Sources, Targets and Polarimetry Workshop (2019)</a:t>
            </a:r>
          </a:p>
        </p:txBody>
      </p:sp>
    </p:spTree>
    <p:extLst>
      <p:ext uri="{BB962C8B-B14F-4D97-AF65-F5344CB8AC3E}">
        <p14:creationId xmlns:p14="http://schemas.microsoft.com/office/powerpoint/2010/main" val="30435748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BA9E1-CC64-284D-8B84-8CB281676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Longer lifetime – quantifying ion back-bombardment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DEA021-0C06-2D49-A111-FEC661742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Snowmass 2021 Electron Source Workshop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A9CC78-1E57-5A41-8D37-C4C086348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47A5408-0848-E443-80C6-9812802C77E8}"/>
              </a:ext>
            </a:extLst>
          </p:cNvPr>
          <p:cNvSpPr/>
          <p:nvPr/>
        </p:nvSpPr>
        <p:spPr>
          <a:xfrm>
            <a:off x="254620" y="1024235"/>
            <a:ext cx="56381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New custom code was developed in the GPT framework to </a:t>
            </a:r>
            <a:r>
              <a:rPr lang="en-US" b="1" dirty="0"/>
              <a:t>simulate electron-impact ionization of residual vacuum gasses and then track the ion/secondary dynamics</a:t>
            </a:r>
            <a:r>
              <a:rPr lang="en-US" dirty="0"/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5ACC4C-FC83-684C-B6DC-E74E2DC86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520" y="2393246"/>
            <a:ext cx="5217632" cy="20517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FF5D17-F8B8-8648-A74A-1A41D1406C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503" y="4075780"/>
            <a:ext cx="4983649" cy="239155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5C52CCA-5BFD-1146-8A0F-37A0F410228F}"/>
              </a:ext>
            </a:extLst>
          </p:cNvPr>
          <p:cNvSpPr/>
          <p:nvPr/>
        </p:nvSpPr>
        <p:spPr>
          <a:xfrm>
            <a:off x="6242170" y="1024235"/>
            <a:ext cx="60895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Simulations</a:t>
            </a:r>
            <a:r>
              <a:rPr lang="en-US" dirty="0"/>
              <a:t> of ion back-bombardment predict ions created </a:t>
            </a:r>
            <a:r>
              <a:rPr lang="en-US" b="1" dirty="0"/>
              <a:t>within the cathode-anode gap</a:t>
            </a:r>
            <a:r>
              <a:rPr lang="en-US" dirty="0"/>
              <a:t>, depositing their energy at the photocathode, closely resembles the measured damage pattern.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506C09C4-93B6-D440-AD07-22CC8CC9BA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862" y="4709749"/>
            <a:ext cx="2210568" cy="1948100"/>
          </a:xfr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53F2EC8-7B37-BE4A-92E8-CF79A4F7D8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6540" y="1998335"/>
            <a:ext cx="4451445" cy="225018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FBC9FF7-C935-6B41-8467-5C28F4EF508F}"/>
              </a:ext>
            </a:extLst>
          </p:cNvPr>
          <p:cNvSpPr txBox="1"/>
          <p:nvPr/>
        </p:nvSpPr>
        <p:spPr>
          <a:xfrm>
            <a:off x="8808228" y="4340417"/>
            <a:ext cx="1133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Measured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775558-F737-1E40-ABC9-D39B09FA9CF8}"/>
              </a:ext>
            </a:extLst>
          </p:cNvPr>
          <p:cNvSpPr txBox="1"/>
          <p:nvPr/>
        </p:nvSpPr>
        <p:spPr>
          <a:xfrm>
            <a:off x="9643403" y="299618"/>
            <a:ext cx="2480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PhD work of J. </a:t>
            </a:r>
            <a:r>
              <a:rPr lang="en-US" dirty="0" err="1"/>
              <a:t>Yoskowitz</a:t>
            </a:r>
            <a:endParaRPr lang="en-US" dirty="0"/>
          </a:p>
        </p:txBody>
      </p:sp>
      <p:sp>
        <p:nvSpPr>
          <p:cNvPr id="3" name="Left-Right Arrow 2">
            <a:extLst>
              <a:ext uri="{FF2B5EF4-FFF2-40B4-BE49-F238E27FC236}">
                <a16:creationId xmlns:a16="http://schemas.microsoft.com/office/drawing/2014/main" id="{47E2241D-37F0-C448-9BBA-89B779CB32D0}"/>
              </a:ext>
            </a:extLst>
          </p:cNvPr>
          <p:cNvSpPr/>
          <p:nvPr/>
        </p:nvSpPr>
        <p:spPr>
          <a:xfrm rot="17833209">
            <a:off x="9346578" y="3746316"/>
            <a:ext cx="961231" cy="36933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0CFFE7-8948-8845-B6AC-07DF3C9C6266}"/>
              </a:ext>
            </a:extLst>
          </p:cNvPr>
          <p:cNvSpPr txBox="1"/>
          <p:nvPr/>
        </p:nvSpPr>
        <p:spPr>
          <a:xfrm>
            <a:off x="9742406" y="1855585"/>
            <a:ext cx="9342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Simulated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4EEB028-ADA8-974B-849F-3175B20B1C25}"/>
              </a:ext>
            </a:extLst>
          </p:cNvPr>
          <p:cNvSpPr txBox="1"/>
          <p:nvPr/>
        </p:nvSpPr>
        <p:spPr>
          <a:xfrm>
            <a:off x="7566269" y="1860733"/>
            <a:ext cx="9342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Simulated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BA3DA3D-70B1-4945-9C39-00730AEB1849}"/>
              </a:ext>
            </a:extLst>
          </p:cNvPr>
          <p:cNvSpPr txBox="1"/>
          <p:nvPr/>
        </p:nvSpPr>
        <p:spPr>
          <a:xfrm>
            <a:off x="8910870" y="4553399"/>
            <a:ext cx="752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QE Loss</a:t>
            </a:r>
          </a:p>
        </p:txBody>
      </p:sp>
    </p:spTree>
    <p:extLst>
      <p:ext uri="{BB962C8B-B14F-4D97-AF65-F5344CB8AC3E}">
        <p14:creationId xmlns:p14="http://schemas.microsoft.com/office/powerpoint/2010/main" val="23158968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04222-83BB-6C4A-811B-F274FD56C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Higher voltage – longer lifetime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A7BBDA-E1E2-E74A-997C-9328A1BE0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Snowmass 2021 Electron Source Workshop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3FEC25-EE6D-1E40-9BBA-E16DC1C4A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66481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D6766C-EB92-2941-9C92-0E4CF81C0136}"/>
              </a:ext>
            </a:extLst>
          </p:cNvPr>
          <p:cNvSpPr txBox="1"/>
          <p:nvPr/>
        </p:nvSpPr>
        <p:spPr>
          <a:xfrm>
            <a:off x="68475" y="762204"/>
            <a:ext cx="1169920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Motivations for high gun (beam) voltage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Meet requirement for facility peak current (Child’s law – in real 3D space)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Being closer to “c” – minimize space charge (long beam lines)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Improve charge lifetime </a:t>
            </a:r>
            <a:r>
              <a:rPr lang="en-US" sz="2000" dirty="0"/>
              <a:t>?</a:t>
            </a: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52EA7D27-FBA5-054C-BF51-4167CE5FBB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723" y="2401367"/>
            <a:ext cx="2976100" cy="3773435"/>
          </a:xfrm>
          <a:prstGeom prst="rect">
            <a:avLst/>
          </a:prstGeom>
        </p:spPr>
      </p:pic>
      <p:pic>
        <p:nvPicPr>
          <p:cNvPr id="73" name="Picture 72" descr="ionx.gif">
            <a:extLst>
              <a:ext uri="{FF2B5EF4-FFF2-40B4-BE49-F238E27FC236}">
                <a16:creationId xmlns:a16="http://schemas.microsoft.com/office/drawing/2014/main" id="{6D5395AD-F532-554B-9265-AA37AD4BA8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3977" y="2521009"/>
            <a:ext cx="4423099" cy="2999573"/>
          </a:xfrm>
          <a:prstGeom prst="rect">
            <a:avLst/>
          </a:prstGeom>
        </p:spPr>
      </p:pic>
      <p:sp>
        <p:nvSpPr>
          <p:cNvPr id="75" name="Rounded Rectangular Callout 74">
            <a:extLst>
              <a:ext uri="{FF2B5EF4-FFF2-40B4-BE49-F238E27FC236}">
                <a16:creationId xmlns:a16="http://schemas.microsoft.com/office/drawing/2014/main" id="{71B54565-73CB-3C45-88E5-D55E8834CCA9}"/>
              </a:ext>
            </a:extLst>
          </p:cNvPr>
          <p:cNvSpPr/>
          <p:nvPr/>
        </p:nvSpPr>
        <p:spPr bwMode="auto">
          <a:xfrm>
            <a:off x="5289916" y="2476334"/>
            <a:ext cx="1709092" cy="493239"/>
          </a:xfrm>
          <a:prstGeom prst="wedgeRoundRectCallout">
            <a:avLst>
              <a:gd name="adj1" fmla="val -57994"/>
              <a:gd name="adj2" fmla="val 94952"/>
              <a:gd name="adj3" fmla="val 16667"/>
            </a:avLst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Most ions created close to GaAs surface</a:t>
            </a:r>
          </a:p>
        </p:txBody>
      </p:sp>
      <p:pic>
        <p:nvPicPr>
          <p:cNvPr id="72" name="Picture 71" descr="ionYVn.gif">
            <a:extLst>
              <a:ext uri="{FF2B5EF4-FFF2-40B4-BE49-F238E27FC236}">
                <a16:creationId xmlns:a16="http://schemas.microsoft.com/office/drawing/2014/main" id="{C55561D7-0EB1-2D49-AA08-4385C6D3F4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6338" y="2529555"/>
            <a:ext cx="4388920" cy="2976395"/>
          </a:xfrm>
          <a:prstGeom prst="rect">
            <a:avLst/>
          </a:prstGeom>
        </p:spPr>
      </p:pic>
      <p:sp>
        <p:nvSpPr>
          <p:cNvPr id="76" name="Rounded Rectangular Callout 75">
            <a:extLst>
              <a:ext uri="{FF2B5EF4-FFF2-40B4-BE49-F238E27FC236}">
                <a16:creationId xmlns:a16="http://schemas.microsoft.com/office/drawing/2014/main" id="{B526E7F6-6B57-504B-A08D-5AAFB9436E95}"/>
              </a:ext>
            </a:extLst>
          </p:cNvPr>
          <p:cNvSpPr/>
          <p:nvPr/>
        </p:nvSpPr>
        <p:spPr bwMode="auto">
          <a:xfrm>
            <a:off x="9306371" y="2412120"/>
            <a:ext cx="1324598" cy="638730"/>
          </a:xfrm>
          <a:prstGeom prst="wedgeRoundRectCallout">
            <a:avLst>
              <a:gd name="adj1" fmla="val -69089"/>
              <a:gd name="adj2" fmla="val 170630"/>
              <a:gd name="adj3" fmla="val 16667"/>
            </a:avLst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Number of ions </a:t>
            </a:r>
            <a:r>
              <a:rPr lang="en-US" sz="1100" kern="0" dirty="0">
                <a:solidFill>
                  <a:srgbClr val="000000"/>
                </a:solidFill>
                <a:latin typeface="Arial"/>
              </a:rPr>
              <a:t>decreases with gun voltage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1E8726-0BDA-2E4C-9146-45611DE700F1}"/>
              </a:ext>
            </a:extLst>
          </p:cNvPr>
          <p:cNvSpPr txBox="1"/>
          <p:nvPr/>
        </p:nvSpPr>
        <p:spPr>
          <a:xfrm>
            <a:off x="9643403" y="299618"/>
            <a:ext cx="2086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Work of R. Suleiman</a:t>
            </a:r>
          </a:p>
        </p:txBody>
      </p:sp>
    </p:spTree>
    <p:extLst>
      <p:ext uri="{BB962C8B-B14F-4D97-AF65-F5344CB8AC3E}">
        <p14:creationId xmlns:p14="http://schemas.microsoft.com/office/powerpoint/2010/main" val="37256562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C2A17-A326-9342-A8BE-50DD00019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Building a higher voltage Polarized Gun for CEBAF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478D8B-EA32-5240-9BB5-13A893C64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Snowmass 2021 Electron Source Workshop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88091D-6404-604F-BEEE-111100AB7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C6EF915-2141-1C40-B630-A93C3ADA70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565" y="856807"/>
            <a:ext cx="11611232" cy="729508"/>
          </a:xfrm>
        </p:spPr>
        <p:txBody>
          <a:bodyPr>
            <a:normAutofit/>
          </a:bodyPr>
          <a:lstStyle/>
          <a:p>
            <a:pPr marL="228600" lvl="1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ea typeface="Century Gothic" charset="0"/>
              </a:rPr>
              <a:t>Applying the experience and lessons learned from the 300 kV magnetized beam </a:t>
            </a:r>
            <a:r>
              <a:rPr lang="en-US" dirty="0" err="1">
                <a:latin typeface="Arial" panose="020B0604020202020204" pitchFamily="34" charset="0"/>
                <a:ea typeface="Century Gothic" charset="0"/>
              </a:rPr>
              <a:t>photogun</a:t>
            </a:r>
            <a:r>
              <a:rPr lang="en-US" dirty="0">
                <a:latin typeface="Arial" panose="020B0604020202020204" pitchFamily="34" charset="0"/>
                <a:ea typeface="Century Gothic" charset="0"/>
              </a:rPr>
              <a:t> to build a 200 kV UHV polarized electron source for SSL operation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B93CAB-471D-364B-8948-BA34BD3E5F01}"/>
              </a:ext>
            </a:extLst>
          </p:cNvPr>
          <p:cNvSpPr txBox="1"/>
          <p:nvPr/>
        </p:nvSpPr>
        <p:spPr>
          <a:xfrm>
            <a:off x="248084" y="1515038"/>
            <a:ext cx="53611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300 kV Magnetized Beam Electron Source (</a:t>
            </a:r>
            <a:r>
              <a:rPr lang="en-US" sz="2000" dirty="0" err="1">
                <a:solidFill>
                  <a:srgbClr val="FF0000"/>
                </a:solidFill>
              </a:rPr>
              <a:t>CsKSb</a:t>
            </a:r>
            <a:r>
              <a:rPr lang="en-US" sz="2000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BB26BC-5718-3949-981A-A2728DF38F10}"/>
              </a:ext>
            </a:extLst>
          </p:cNvPr>
          <p:cNvSpPr txBox="1"/>
          <p:nvPr/>
        </p:nvSpPr>
        <p:spPr>
          <a:xfrm>
            <a:off x="187565" y="5037974"/>
            <a:ext cx="59670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C. Hernandez-Garcia </a:t>
            </a:r>
            <a:r>
              <a:rPr lang="en-US" sz="1600" i="1" dirty="0"/>
              <a:t>et al., </a:t>
            </a:r>
            <a:r>
              <a:rPr lang="en-US" sz="1600" dirty="0"/>
              <a:t>Phys. Rev. Accel. Beams </a:t>
            </a:r>
            <a:r>
              <a:rPr lang="en-US" sz="1600" b="1" dirty="0"/>
              <a:t>22</a:t>
            </a:r>
            <a:r>
              <a:rPr lang="en-US" sz="1600" dirty="0"/>
              <a:t>, 113401 (2019)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8ECE279-3CF9-D346-90D5-DA75AA1B123C}"/>
              </a:ext>
            </a:extLst>
          </p:cNvPr>
          <p:cNvSpPr/>
          <p:nvPr/>
        </p:nvSpPr>
        <p:spPr>
          <a:xfrm>
            <a:off x="411892" y="5366807"/>
            <a:ext cx="6096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R30 inverted geometry ceramic insulator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Conditioned to 350 kV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Demonstrated 4.5 mA CW 300 </a:t>
            </a:r>
            <a:r>
              <a:rPr lang="en-US" sz="1600" dirty="0" err="1"/>
              <a:t>keV</a:t>
            </a:r>
            <a:endParaRPr lang="en-US" sz="1600" dirty="0">
              <a:solidFill>
                <a:schemeClr val="accent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C97A36-60B7-D24B-AFE9-C6FD1F3FC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446" y="1918351"/>
            <a:ext cx="5234424" cy="311962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2972502-4C8A-C046-85C9-800F0D013D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3775" y="1938651"/>
            <a:ext cx="3424212" cy="357457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1CCF6AD-35C6-3442-AB0C-C985C9B7447B}"/>
              </a:ext>
            </a:extLst>
          </p:cNvPr>
          <p:cNvSpPr/>
          <p:nvPr/>
        </p:nvSpPr>
        <p:spPr>
          <a:xfrm>
            <a:off x="7039868" y="5513229"/>
            <a:ext cx="502431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Operate at &gt;200 kV without field emission</a:t>
            </a:r>
          </a:p>
          <a:p>
            <a:r>
              <a:rPr lang="en-US" sz="1400" dirty="0"/>
              <a:t>HV conditioning &gt;350 kV (uses R30 inverted ceramic insulator)</a:t>
            </a:r>
          </a:p>
          <a:p>
            <a:r>
              <a:rPr lang="en-US" sz="1400" dirty="0"/>
              <a:t>Dynamic pressure (during beam delivery) ~ 1x10</a:t>
            </a:r>
            <a:r>
              <a:rPr lang="en-US" sz="1400" baseline="30000" dirty="0"/>
              <a:t>-12</a:t>
            </a:r>
            <a:r>
              <a:rPr lang="en-US" sz="1400" dirty="0"/>
              <a:t> Torr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C3812D-E7AA-A24B-B040-7E8E405C9833}"/>
              </a:ext>
            </a:extLst>
          </p:cNvPr>
          <p:cNvSpPr txBox="1"/>
          <p:nvPr/>
        </p:nvSpPr>
        <p:spPr>
          <a:xfrm>
            <a:off x="6350620" y="1515463"/>
            <a:ext cx="56567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Model of CEBAF 200 KV Polarized Gun (GaAs/</a:t>
            </a:r>
            <a:r>
              <a:rPr lang="en-US" sz="2000" dirty="0" err="1">
                <a:solidFill>
                  <a:srgbClr val="FF0000"/>
                </a:solidFill>
              </a:rPr>
              <a:t>GaAsP</a:t>
            </a:r>
            <a:r>
              <a:rPr lang="en-US" sz="2000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14" name="Striped Right Arrow 13">
            <a:extLst>
              <a:ext uri="{FF2B5EF4-FFF2-40B4-BE49-F238E27FC236}">
                <a16:creationId xmlns:a16="http://schemas.microsoft.com/office/drawing/2014/main" id="{ACBEDF98-ADF1-7748-8387-DDAFD952E9E5}"/>
              </a:ext>
            </a:extLst>
          </p:cNvPr>
          <p:cNvSpPr/>
          <p:nvPr/>
        </p:nvSpPr>
        <p:spPr>
          <a:xfrm>
            <a:off x="6063814" y="3273440"/>
            <a:ext cx="888156" cy="673726"/>
          </a:xfrm>
          <a:prstGeom prst="stripedRightArrow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0275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28B24-C230-F048-9F81-DF4816462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Observation of Polarization from GaAs reported in 1976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A39BB4-07B7-7348-8E9F-0BF83DA9A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Snowmass 2021 Electron Source Workshop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A726A2-E59A-3F43-92B7-51FD9C899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E8EBCB-5F88-FF45-AA1C-FBBDAAFDD5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2042" y="2565069"/>
            <a:ext cx="3134903" cy="366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5EC535ED-5140-5349-9BE4-7EEA5C86B3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25495" y="817913"/>
            <a:ext cx="8770810" cy="1483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920BE788-929D-F742-8CC3-A3B65D28A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186" y="2565069"/>
            <a:ext cx="5045950" cy="3271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93B84B6-F998-2A4F-902B-ADD34B1D57DF}"/>
              </a:ext>
            </a:extLst>
          </p:cNvPr>
          <p:cNvCxnSpPr>
            <a:cxnSpLocks/>
          </p:cNvCxnSpPr>
          <p:nvPr/>
        </p:nvCxnSpPr>
        <p:spPr>
          <a:xfrm>
            <a:off x="7165129" y="3188610"/>
            <a:ext cx="0" cy="141584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DD7C49CF-4006-E34E-AA18-7C3B3597784B}"/>
              </a:ext>
            </a:extLst>
          </p:cNvPr>
          <p:cNvSpPr txBox="1"/>
          <p:nvPr/>
        </p:nvSpPr>
        <p:spPr>
          <a:xfrm>
            <a:off x="6919233" y="3828095"/>
            <a:ext cx="48122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NIR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54908D5-6C54-C845-A8E8-0029AA4F8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56851" y="3038683"/>
            <a:ext cx="1666574" cy="1565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5FD14C4-A319-5F45-BBE2-BFBAA8DAE875}"/>
              </a:ext>
            </a:extLst>
          </p:cNvPr>
          <p:cNvSpPr txBox="1"/>
          <p:nvPr/>
        </p:nvSpPr>
        <p:spPr>
          <a:xfrm>
            <a:off x="9873726" y="4600464"/>
            <a:ext cx="1832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Diced GaAs wafer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7FFC4E-1FF5-AF49-BDD0-A82F6D287A3E}"/>
              </a:ext>
            </a:extLst>
          </p:cNvPr>
          <p:cNvSpPr txBox="1"/>
          <p:nvPr/>
        </p:nvSpPr>
        <p:spPr>
          <a:xfrm>
            <a:off x="2965627" y="5782849"/>
            <a:ext cx="596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light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7F5BEB-C528-A24A-B93E-4D8805A59B8E}"/>
              </a:ext>
            </a:extLst>
          </p:cNvPr>
          <p:cNvSpPr txBox="1"/>
          <p:nvPr/>
        </p:nvSpPr>
        <p:spPr>
          <a:xfrm>
            <a:off x="4819554" y="3413016"/>
            <a:ext cx="452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QE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52007BB-DA97-A748-A47D-885E47F5BA7E}"/>
              </a:ext>
            </a:extLst>
          </p:cNvPr>
          <p:cNvSpPr txBox="1"/>
          <p:nvPr/>
        </p:nvSpPr>
        <p:spPr>
          <a:xfrm>
            <a:off x="2965626" y="4494997"/>
            <a:ext cx="921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vacuum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AED1AB1-306F-5A42-B2F2-980D2BA267AA}"/>
              </a:ext>
            </a:extLst>
          </p:cNvPr>
          <p:cNvSpPr txBox="1"/>
          <p:nvPr/>
        </p:nvSpPr>
        <p:spPr>
          <a:xfrm>
            <a:off x="2965626" y="4050102"/>
            <a:ext cx="559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bias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B1ADAF-A6FD-D84C-AB17-6A0A78D76E88}"/>
              </a:ext>
            </a:extLst>
          </p:cNvPr>
          <p:cNvSpPr txBox="1"/>
          <p:nvPr/>
        </p:nvSpPr>
        <p:spPr>
          <a:xfrm>
            <a:off x="347050" y="3896532"/>
            <a:ext cx="1293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polarimeter</a:t>
            </a:r>
          </a:p>
        </p:txBody>
      </p:sp>
    </p:spTree>
    <p:extLst>
      <p:ext uri="{BB962C8B-B14F-4D97-AF65-F5344CB8AC3E}">
        <p14:creationId xmlns:p14="http://schemas.microsoft.com/office/powerpoint/2010/main" val="14330820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D0A18-10BB-8A4D-92A3-B6F46F9A9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/>
          <a:lstStyle/>
          <a:p>
            <a:r>
              <a:rPr lang="en-US" dirty="0"/>
              <a:t>Developing custom ceramic insulator for operating 400-500 kV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B28DA7-3DE3-DE4E-B721-3A9D564E1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Snowmass 2021 Electron Source Workshop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518E48-CDF7-634B-8C4A-31F6FB87C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25BBD617-F071-7C48-B082-4AB339CD74EF}"/>
              </a:ext>
            </a:extLst>
          </p:cNvPr>
          <p:cNvSpPr txBox="1">
            <a:spLocks/>
          </p:cNvSpPr>
          <p:nvPr/>
        </p:nvSpPr>
        <p:spPr>
          <a:xfrm>
            <a:off x="3484154" y="834627"/>
            <a:ext cx="8284846" cy="51987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C. Hernandez-Garcia et al., “Inverted Geometry Ceramic Insulators in High Voltage DC Electron Guns for Accelerators”, in proceedings of the 021 IEEE Conference on Electrical Insulation and Dielectric Phenomena-Vancouver-Canada</a:t>
            </a:r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4055262-15A5-EA42-B8C0-6839DFA35DD1}"/>
              </a:ext>
            </a:extLst>
          </p:cNvPr>
          <p:cNvGrpSpPr/>
          <p:nvPr/>
        </p:nvGrpSpPr>
        <p:grpSpPr>
          <a:xfrm>
            <a:off x="411892" y="1476959"/>
            <a:ext cx="11194892" cy="5118913"/>
            <a:chOff x="1796143" y="993379"/>
            <a:chExt cx="8589523" cy="5338727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7DF100C-0657-944D-B663-2B60F51E9945}"/>
                </a:ext>
              </a:extLst>
            </p:cNvPr>
            <p:cNvGrpSpPr/>
            <p:nvPr/>
          </p:nvGrpSpPr>
          <p:grpSpPr>
            <a:xfrm>
              <a:off x="1796143" y="993379"/>
              <a:ext cx="8589523" cy="4912468"/>
              <a:chOff x="1796143" y="993379"/>
              <a:chExt cx="8589523" cy="4912468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32DE0B9B-9F4F-FA4A-8506-66FAF75D7347}"/>
                  </a:ext>
                </a:extLst>
              </p:cNvPr>
              <p:cNvGrpSpPr/>
              <p:nvPr/>
            </p:nvGrpSpPr>
            <p:grpSpPr>
              <a:xfrm>
                <a:off x="1796143" y="993379"/>
                <a:ext cx="8589523" cy="4912468"/>
                <a:chOff x="0" y="1439694"/>
                <a:chExt cx="8589523" cy="4912468"/>
              </a:xfrm>
            </p:grpSpPr>
            <p:pic>
              <p:nvPicPr>
                <p:cNvPr id="8" name="Picture 7">
                  <a:extLst>
                    <a:ext uri="{FF2B5EF4-FFF2-40B4-BE49-F238E27FC236}">
                      <a16:creationId xmlns:a16="http://schemas.microsoft.com/office/drawing/2014/main" id="{EE52F590-3B54-3441-82BA-FBDA4107E102}"/>
                    </a:ext>
                  </a:extLst>
                </p:cNvPr>
                <p:cNvPicPr/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0" y="1439694"/>
                  <a:ext cx="8589523" cy="4912468"/>
                </a:xfrm>
                <a:prstGeom prst="rect">
                  <a:avLst/>
                </a:prstGeom>
              </p:spPr>
            </p:pic>
            <p:pic>
              <p:nvPicPr>
                <p:cNvPr id="9" name="Content Placeholder 5">
                  <a:extLst>
                    <a:ext uri="{FF2B5EF4-FFF2-40B4-BE49-F238E27FC236}">
                      <a16:creationId xmlns:a16="http://schemas.microsoft.com/office/drawing/2014/main" id="{D26E0605-1654-844C-90DE-A5A19FF23F5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7170" t="4962" r="30936" b="24778"/>
                <a:stretch/>
              </p:blipFill>
              <p:spPr>
                <a:xfrm>
                  <a:off x="6904528" y="1729407"/>
                  <a:ext cx="1442922" cy="2809074"/>
                </a:xfrm>
                <a:prstGeom prst="rect">
                  <a:avLst/>
                </a:prstGeom>
              </p:spPr>
            </p:pic>
          </p:grp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E4E5A32F-98B9-C148-A879-E136A362671B}"/>
                  </a:ext>
                </a:extLst>
              </p:cNvPr>
              <p:cNvSpPr/>
              <p:nvPr/>
            </p:nvSpPr>
            <p:spPr>
              <a:xfrm rot="667945">
                <a:off x="7340629" y="3061103"/>
                <a:ext cx="904461" cy="2075670"/>
              </a:xfrm>
              <a:prstGeom prst="ellipse">
                <a:avLst/>
              </a:prstGeom>
              <a:noFill/>
              <a:ln w="25400">
                <a:solidFill>
                  <a:srgbClr val="00FA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00C56CF3-53F3-344E-97C4-A9E57C346836}"/>
                  </a:ext>
                </a:extLst>
              </p:cNvPr>
              <p:cNvSpPr/>
              <p:nvPr/>
            </p:nvSpPr>
            <p:spPr>
              <a:xfrm>
                <a:off x="6536636" y="3212232"/>
                <a:ext cx="795130" cy="2086881"/>
              </a:xfrm>
              <a:prstGeom prst="ellipse">
                <a:avLst/>
              </a:prstGeom>
              <a:noFill/>
              <a:ln w="254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AE4BEE6-5517-374E-933A-94A9B8787283}"/>
                </a:ext>
              </a:extLst>
            </p:cNvPr>
            <p:cNvSpPr/>
            <p:nvPr/>
          </p:nvSpPr>
          <p:spPr>
            <a:xfrm rot="19107937">
              <a:off x="6336756" y="4256436"/>
              <a:ext cx="392849" cy="2075670"/>
            </a:xfrm>
            <a:prstGeom prst="ellipse">
              <a:avLst/>
            </a:prstGeom>
            <a:noFill/>
            <a:ln w="25400">
              <a:solidFill>
                <a:srgbClr val="FF4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E6F58BE-E509-9442-B824-F5EA90914BF9}"/>
              </a:ext>
            </a:extLst>
          </p:cNvPr>
          <p:cNvCxnSpPr>
            <a:cxnSpLocks/>
          </p:cNvCxnSpPr>
          <p:nvPr/>
        </p:nvCxnSpPr>
        <p:spPr>
          <a:xfrm>
            <a:off x="2055377" y="2338598"/>
            <a:ext cx="0" cy="299405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527C021-141F-A94D-A7D5-18B780B9DBB2}"/>
              </a:ext>
            </a:extLst>
          </p:cNvPr>
          <p:cNvCxnSpPr>
            <a:cxnSpLocks/>
          </p:cNvCxnSpPr>
          <p:nvPr/>
        </p:nvCxnSpPr>
        <p:spPr>
          <a:xfrm>
            <a:off x="4894332" y="2045936"/>
            <a:ext cx="0" cy="503055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2F9E71E-3B17-2F44-B3B2-41A4AB68EFAD}"/>
              </a:ext>
            </a:extLst>
          </p:cNvPr>
          <p:cNvCxnSpPr>
            <a:cxnSpLocks/>
          </p:cNvCxnSpPr>
          <p:nvPr/>
        </p:nvCxnSpPr>
        <p:spPr>
          <a:xfrm>
            <a:off x="10921550" y="2638003"/>
            <a:ext cx="0" cy="726469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61460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77054-9767-644D-A4AB-50B594469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385B38-C2A1-ED45-AD70-C3D20F092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Snowmass 2021 Electron Source Workshop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2D3FAC-BA7B-B040-8386-8984B23FA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50E0AA-BC87-3D41-A7E9-221B5562D26E}"/>
              </a:ext>
            </a:extLst>
          </p:cNvPr>
          <p:cNvSpPr txBox="1"/>
          <p:nvPr/>
        </p:nvSpPr>
        <p:spPr>
          <a:xfrm>
            <a:off x="136323" y="891548"/>
            <a:ext cx="12055677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The facilities that are operating, under construction or planned for operations are all in relatively good shape.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Good progress at BNL, Mainz and </a:t>
            </a:r>
            <a:r>
              <a:rPr lang="en-US" sz="2000" dirty="0" err="1"/>
              <a:t>JLab</a:t>
            </a:r>
            <a:r>
              <a:rPr lang="en-US" sz="2000" dirty="0"/>
              <a:t> to build &amp; operate required photo-gun programs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Adoption of the inverted geometry pays off, has been a wonderful experience for </a:t>
            </a:r>
            <a:r>
              <a:rPr lang="en-US" sz="2000" dirty="0" err="1"/>
              <a:t>JLab</a:t>
            </a:r>
            <a:endParaRPr lang="en-US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New techniques like biased anode becoming standard too, fruitful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Reliable availability of high-polarization superlattice photocathodes (and DBR) needs to be addressed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(see cathode session talks), this needs to be highlighted in the Snowmass summary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Yet, there remains opportunities to improve performance or extend capability for future guns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Lower outgassing rate vacuum chambers, better isolation from accelerator or beam vacuum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Higher QE photocathodes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Cooled photocathodes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Managing or reducing reflected laser power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Photocathodes which are more robust to FE or ion bombardment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Higher average current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Higher operating lifetime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Higher operating voltage</a:t>
            </a:r>
          </a:p>
        </p:txBody>
      </p:sp>
    </p:spTree>
    <p:extLst>
      <p:ext uri="{BB962C8B-B14F-4D97-AF65-F5344CB8AC3E}">
        <p14:creationId xmlns:p14="http://schemas.microsoft.com/office/powerpoint/2010/main" val="23315490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does the GaAs source prevail at accelerators after 45 years?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J. </a:t>
            </a:r>
            <a:r>
              <a:rPr lang="en-US" dirty="0" err="1"/>
              <a:t>Grames</a:t>
            </a:r>
            <a:r>
              <a:rPr lang="en-US" dirty="0"/>
              <a:t>, Snowmass 2021 Electron Source Workshop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9B9B09C-71DB-1D41-83C2-36591CEA5E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0604" y="1336309"/>
            <a:ext cx="6081673" cy="2427309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sz="7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F2D0F5-598C-4A4F-B490-B27825F8FEC8}"/>
              </a:ext>
            </a:extLst>
          </p:cNvPr>
          <p:cNvSpPr/>
          <p:nvPr/>
        </p:nvSpPr>
        <p:spPr>
          <a:xfrm>
            <a:off x="120456" y="823360"/>
            <a:ext cx="11745450" cy="561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Various ideas explored to produce polarized e- beams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Electron Scattering : Mott scattering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Photo-ionization: Fano Effect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Photo-ionization alkali atoms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Optically Pumped He Discharge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Field Emission from </a:t>
            </a:r>
            <a:r>
              <a:rPr lang="en-US" sz="2000" dirty="0" err="1"/>
              <a:t>EuS</a:t>
            </a: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Spin filtering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Photo-emission from GaAs</a:t>
            </a:r>
          </a:p>
          <a:p>
            <a:pPr>
              <a:spcBef>
                <a:spcPct val="20000"/>
              </a:spcBef>
              <a:buClr>
                <a:srgbClr val="3399FF"/>
              </a:buClr>
            </a:pPr>
            <a:endParaRPr lang="en-US" sz="1050" b="1" kern="0" dirty="0">
              <a:solidFill>
                <a:srgbClr val="000000"/>
              </a:solidFill>
            </a:endParaRPr>
          </a:p>
          <a:p>
            <a:pPr>
              <a:spcBef>
                <a:spcPct val="20000"/>
              </a:spcBef>
              <a:buClr>
                <a:srgbClr val="3399FF"/>
              </a:buClr>
            </a:pPr>
            <a:r>
              <a:rPr lang="en-US" sz="2000" b="1" kern="0" dirty="0">
                <a:solidFill>
                  <a:srgbClr val="000000"/>
                </a:solidFill>
              </a:rPr>
              <a:t>GaAs is well-suited for particle accelerators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Suitably fast RF response (</a:t>
            </a:r>
            <a:r>
              <a:rPr lang="en-US" dirty="0" err="1"/>
              <a:t>ps</a:t>
            </a:r>
            <a:r>
              <a:rPr lang="en-US" dirty="0"/>
              <a:t>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Suitably small emittance (</a:t>
            </a:r>
            <a:r>
              <a:rPr lang="en-US" dirty="0">
                <a:latin typeface="Symbol" pitchFamily="2" charset="2"/>
              </a:rPr>
              <a:t>m</a:t>
            </a:r>
            <a:r>
              <a:rPr lang="en-US" dirty="0"/>
              <a:t>m = mm-</a:t>
            </a:r>
            <a:r>
              <a:rPr lang="en-US" dirty="0" err="1"/>
              <a:t>mrad</a:t>
            </a:r>
            <a:r>
              <a:rPr lang="en-US" dirty="0"/>
              <a:t>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Rapid helicity reversal (kHz)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Reproducible and reliable for accelerator operations (months)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Minimizes excessive technologies (k$ and pw)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en-US" dirty="0"/>
              <a:t>giant lasers, reactive materials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en-US" dirty="0"/>
              <a:t>very large B-fields near low energy beams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en-US" dirty="0"/>
              <a:t>very hot and cold materials near one another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FF0000"/>
                </a:solidFill>
              </a:rPr>
              <a:t>Very high spin polarization available today (%)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8DEF56-34CB-E14D-935F-3209788EEE61}"/>
              </a:ext>
            </a:extLst>
          </p:cNvPr>
          <p:cNvSpPr txBox="1"/>
          <p:nvPr/>
        </p:nvSpPr>
        <p:spPr>
          <a:xfrm>
            <a:off x="4751440" y="1582126"/>
            <a:ext cx="27603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SLAC “PEGGY” lithium source, first polarized e- source at an accelerator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0D5270B-E8AE-3244-9F5E-A9B43765FD5F}"/>
              </a:ext>
            </a:extLst>
          </p:cNvPr>
          <p:cNvCxnSpPr>
            <a:cxnSpLocks/>
          </p:cNvCxnSpPr>
          <p:nvPr/>
        </p:nvCxnSpPr>
        <p:spPr>
          <a:xfrm flipH="1">
            <a:off x="4032739" y="1783672"/>
            <a:ext cx="718701" cy="164901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4ECFF1CD-6DAA-4C40-827B-F833F5E1DE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3463" y="2182368"/>
            <a:ext cx="5018537" cy="3357389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88FE371-441D-ED4A-830C-E76332CDD31B}"/>
              </a:ext>
            </a:extLst>
          </p:cNvPr>
          <p:cNvCxnSpPr>
            <a:cxnSpLocks/>
          </p:cNvCxnSpPr>
          <p:nvPr/>
        </p:nvCxnSpPr>
        <p:spPr>
          <a:xfrm flipH="1">
            <a:off x="3800104" y="2828544"/>
            <a:ext cx="3373359" cy="1165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02C74B9A-D000-3547-BE93-26702B161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0925" y="5624975"/>
            <a:ext cx="4730663" cy="786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72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C8698-D627-1D4B-ACC1-7691FF9DF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Strained-superlattice GaAs/</a:t>
            </a:r>
            <a:r>
              <a:rPr lang="en-US" dirty="0" err="1"/>
              <a:t>GaAsP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BB6321-D377-E94F-98EE-D56ABA992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Snowmass 2021 Electron Source Workshop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9E3B44-B985-B94A-8C0C-2DE2542B6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DD589B82-C34C-B441-99AE-673EF421B0FB}"/>
              </a:ext>
            </a:extLst>
          </p:cNvPr>
          <p:cNvGrpSpPr>
            <a:grpSpLocks/>
          </p:cNvGrpSpPr>
          <p:nvPr/>
        </p:nvGrpSpPr>
        <p:grpSpPr bwMode="auto">
          <a:xfrm>
            <a:off x="3027950" y="1503466"/>
            <a:ext cx="7716838" cy="4075113"/>
            <a:chOff x="500" y="1312"/>
            <a:chExt cx="4861" cy="2567"/>
          </a:xfrm>
        </p:grpSpPr>
        <p:sp>
          <p:nvSpPr>
            <p:cNvPr id="7" name="Rectangle 5">
              <a:extLst>
                <a:ext uri="{FF2B5EF4-FFF2-40B4-BE49-F238E27FC236}">
                  <a16:creationId xmlns:a16="http://schemas.microsoft.com/office/drawing/2014/main" id="{E55D94DE-9A08-CF4A-AB0A-6BD9127DC1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8" y="2943"/>
              <a:ext cx="1488" cy="256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en-US" sz="2000" dirty="0">
                  <a:latin typeface="Tahoma" pitchFamily="34" charset="0"/>
                </a:rPr>
                <a:t>Strained GaAs</a:t>
              </a:r>
            </a:p>
          </p:txBody>
        </p:sp>
        <p:sp>
          <p:nvSpPr>
            <p:cNvPr id="8" name="Rectangle 6">
              <a:extLst>
                <a:ext uri="{FF2B5EF4-FFF2-40B4-BE49-F238E27FC236}">
                  <a16:creationId xmlns:a16="http://schemas.microsoft.com/office/drawing/2014/main" id="{07475FD6-926B-6743-B87F-106209A8A7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8" y="2679"/>
              <a:ext cx="1488" cy="256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en-US" sz="2000" dirty="0">
                  <a:latin typeface="Tahoma" pitchFamily="34" charset="0"/>
                </a:rPr>
                <a:t>GaAsP </a:t>
              </a:r>
            </a:p>
          </p:txBody>
        </p:sp>
        <p:sp>
          <p:nvSpPr>
            <p:cNvPr id="9" name="Rectangle 7">
              <a:extLst>
                <a:ext uri="{FF2B5EF4-FFF2-40B4-BE49-F238E27FC236}">
                  <a16:creationId xmlns:a16="http://schemas.microsoft.com/office/drawing/2014/main" id="{B30B7184-B3F1-4940-8F36-20CAA487B3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8" y="2424"/>
              <a:ext cx="1488" cy="256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en-US" sz="2000" dirty="0">
                  <a:latin typeface="Tahoma" pitchFamily="34" charset="0"/>
                </a:rPr>
                <a:t>Strained GaAs</a:t>
              </a:r>
            </a:p>
          </p:txBody>
        </p:sp>
        <p:sp>
          <p:nvSpPr>
            <p:cNvPr id="10" name="Rectangle 8">
              <a:extLst>
                <a:ext uri="{FF2B5EF4-FFF2-40B4-BE49-F238E27FC236}">
                  <a16:creationId xmlns:a16="http://schemas.microsoft.com/office/drawing/2014/main" id="{184C5827-7573-D049-9CE6-0133BD2022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8" y="2160"/>
              <a:ext cx="1488" cy="256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en-US" sz="2000" dirty="0">
                  <a:latin typeface="Tahoma" pitchFamily="34" charset="0"/>
                </a:rPr>
                <a:t>GaAsP </a:t>
              </a:r>
            </a:p>
          </p:txBody>
        </p:sp>
        <p:grpSp>
          <p:nvGrpSpPr>
            <p:cNvPr id="11" name="Group 9">
              <a:extLst>
                <a:ext uri="{FF2B5EF4-FFF2-40B4-BE49-F238E27FC236}">
                  <a16:creationId xmlns:a16="http://schemas.microsoft.com/office/drawing/2014/main" id="{2380197B-B526-984B-93D3-7C3F297EA24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066" y="1889"/>
              <a:ext cx="49" cy="244"/>
              <a:chOff x="5580" y="6840"/>
              <a:chExt cx="180" cy="900"/>
            </a:xfrm>
          </p:grpSpPr>
          <p:sp>
            <p:nvSpPr>
              <p:cNvPr id="28" name="AutoShape 10">
                <a:extLst>
                  <a:ext uri="{FF2B5EF4-FFF2-40B4-BE49-F238E27FC236}">
                    <a16:creationId xmlns:a16="http://schemas.microsoft.com/office/drawing/2014/main" id="{5DEFD6E0-AE72-994A-AC45-26B7CCE4197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580" y="6840"/>
                <a:ext cx="180" cy="180"/>
              </a:xfrm>
              <a:custGeom>
                <a:avLst/>
                <a:gdLst>
                  <a:gd name="G0" fmla="+- 5400 0 0"/>
                  <a:gd name="G1" fmla="+- 21600 0 5400"/>
                  <a:gd name="G2" fmla="+- 21600 0 5400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9" name="AutoShape 11">
                <a:extLst>
                  <a:ext uri="{FF2B5EF4-FFF2-40B4-BE49-F238E27FC236}">
                    <a16:creationId xmlns:a16="http://schemas.microsoft.com/office/drawing/2014/main" id="{8EC15CCA-E84A-5840-83D8-184F9D325A5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580" y="7200"/>
                <a:ext cx="180" cy="180"/>
              </a:xfrm>
              <a:custGeom>
                <a:avLst/>
                <a:gdLst>
                  <a:gd name="G0" fmla="+- 5400 0 0"/>
                  <a:gd name="G1" fmla="+- 21600 0 5400"/>
                  <a:gd name="G2" fmla="+- 21600 0 5400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0" name="AutoShape 12">
                <a:extLst>
                  <a:ext uri="{FF2B5EF4-FFF2-40B4-BE49-F238E27FC236}">
                    <a16:creationId xmlns:a16="http://schemas.microsoft.com/office/drawing/2014/main" id="{D187D640-69EC-764A-A16E-3ABDD617559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580" y="7560"/>
                <a:ext cx="180" cy="180"/>
              </a:xfrm>
              <a:custGeom>
                <a:avLst/>
                <a:gdLst>
                  <a:gd name="G0" fmla="+- 5400 0 0"/>
                  <a:gd name="G1" fmla="+- 21600 0 5400"/>
                  <a:gd name="G2" fmla="+- 21600 0 5400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12" name="Rectangle 13">
              <a:extLst>
                <a:ext uri="{FF2B5EF4-FFF2-40B4-BE49-F238E27FC236}">
                  <a16:creationId xmlns:a16="http://schemas.microsoft.com/office/drawing/2014/main" id="{41D42CE1-4A2D-0641-BBC6-9AE53FC027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8" y="1576"/>
              <a:ext cx="1488" cy="256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en-US" sz="2000" dirty="0">
                  <a:latin typeface="Tahoma" pitchFamily="34" charset="0"/>
                </a:rPr>
                <a:t>Strained GaAs</a:t>
              </a:r>
            </a:p>
          </p:txBody>
        </p:sp>
        <p:sp>
          <p:nvSpPr>
            <p:cNvPr id="13" name="Rectangle 14">
              <a:extLst>
                <a:ext uri="{FF2B5EF4-FFF2-40B4-BE49-F238E27FC236}">
                  <a16:creationId xmlns:a16="http://schemas.microsoft.com/office/drawing/2014/main" id="{33751595-E760-3B43-AE96-846EEFBC65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8" y="1312"/>
              <a:ext cx="1488" cy="256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en-US" sz="2000" dirty="0">
                  <a:latin typeface="Tahoma" pitchFamily="34" charset="0"/>
                </a:rPr>
                <a:t>GaAsP </a:t>
              </a:r>
            </a:p>
          </p:txBody>
        </p:sp>
        <p:sp>
          <p:nvSpPr>
            <p:cNvPr id="14" name="Text Box 15">
              <a:extLst>
                <a:ext uri="{FF2B5EF4-FFF2-40B4-BE49-F238E27FC236}">
                  <a16:creationId xmlns:a16="http://schemas.microsoft.com/office/drawing/2014/main" id="{B8E49101-CD80-C641-8E9E-413F23F517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66" y="1316"/>
              <a:ext cx="49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dirty="0">
                  <a:latin typeface="Tahoma" pitchFamily="34" charset="0"/>
                </a:rPr>
                <a:t>30 A</a:t>
              </a:r>
            </a:p>
          </p:txBody>
        </p:sp>
        <p:sp>
          <p:nvSpPr>
            <p:cNvPr id="15" name="Text Box 16">
              <a:extLst>
                <a:ext uri="{FF2B5EF4-FFF2-40B4-BE49-F238E27FC236}">
                  <a16:creationId xmlns:a16="http://schemas.microsoft.com/office/drawing/2014/main" id="{86AAF39A-4A1A-F747-B529-5401335E25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66" y="1612"/>
              <a:ext cx="49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dirty="0">
                  <a:latin typeface="Tahoma" pitchFamily="34" charset="0"/>
                </a:rPr>
                <a:t>30 A</a:t>
              </a:r>
            </a:p>
          </p:txBody>
        </p:sp>
        <p:grpSp>
          <p:nvGrpSpPr>
            <p:cNvPr id="16" name="Group 17">
              <a:extLst>
                <a:ext uri="{FF2B5EF4-FFF2-40B4-BE49-F238E27FC236}">
                  <a16:creationId xmlns:a16="http://schemas.microsoft.com/office/drawing/2014/main" id="{CD9E66BF-E63B-3A40-AAC2-FA27DECA915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0" y="1342"/>
              <a:ext cx="2801" cy="2537"/>
              <a:chOff x="500" y="1342"/>
              <a:chExt cx="2801" cy="2537"/>
            </a:xfrm>
          </p:grpSpPr>
          <p:sp>
            <p:nvSpPr>
              <p:cNvPr id="17" name="Line 18">
                <a:extLst>
                  <a:ext uri="{FF2B5EF4-FFF2-40B4-BE49-F238E27FC236}">
                    <a16:creationId xmlns:a16="http://schemas.microsoft.com/office/drawing/2014/main" id="{F305BDA0-B500-D440-9CE3-CB1450AD12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527" y="1342"/>
                <a:ext cx="766" cy="48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 type="triangle" w="med" len="med"/>
              </a:ln>
              <a:effectLst/>
            </p:spPr>
            <p:txBody>
              <a:bodyPr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18" name="Rectangle 19">
                <a:extLst>
                  <a:ext uri="{FF2B5EF4-FFF2-40B4-BE49-F238E27FC236}">
                    <a16:creationId xmlns:a16="http://schemas.microsoft.com/office/drawing/2014/main" id="{EBE5947B-B8CF-254C-A67F-441DED8991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7" y="3047"/>
                <a:ext cx="1488" cy="832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ctr"/>
                <a:endParaRPr lang="en-US" sz="2000" dirty="0">
                  <a:latin typeface="Tahoma" pitchFamily="34" charset="0"/>
                </a:endParaRPr>
              </a:p>
              <a:p>
                <a:pPr algn="ctr"/>
                <a:r>
                  <a:rPr lang="en-US" sz="2000" dirty="0">
                    <a:latin typeface="Tahoma" pitchFamily="34" charset="0"/>
                  </a:rPr>
                  <a:t>GaAs Substrate</a:t>
                </a:r>
              </a:p>
              <a:p>
                <a:pPr algn="ctr"/>
                <a:endParaRPr lang="en-US" sz="2000" dirty="0">
                  <a:latin typeface="Tahoma" pitchFamily="34" charset="0"/>
                </a:endParaRPr>
              </a:p>
              <a:p>
                <a:pPr algn="ctr"/>
                <a:endParaRPr lang="en-US" sz="2000" dirty="0">
                  <a:latin typeface="Tahoma" pitchFamily="34" charset="0"/>
                </a:endParaRPr>
              </a:p>
            </p:txBody>
          </p:sp>
          <p:sp>
            <p:nvSpPr>
              <p:cNvPr id="19" name="Rectangle 20">
                <a:extLst>
                  <a:ext uri="{FF2B5EF4-FFF2-40B4-BE49-F238E27FC236}">
                    <a16:creationId xmlns:a16="http://schemas.microsoft.com/office/drawing/2014/main" id="{522D5B68-7ED8-994C-A24D-40E026C2B1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7" y="2535"/>
                <a:ext cx="1488" cy="448"/>
              </a:xfrm>
              <a:prstGeom prst="rect">
                <a:avLst/>
              </a:prstGeom>
              <a:gradFill rotWithShape="0">
                <a:gsLst>
                  <a:gs pos="0">
                    <a:srgbClr val="FFCC99"/>
                  </a:gs>
                  <a:gs pos="100000">
                    <a:srgbClr val="CCFFCC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ctr"/>
                <a:r>
                  <a:rPr lang="en-US" sz="2000" dirty="0">
                    <a:latin typeface="Tahoma" pitchFamily="34" charset="0"/>
                  </a:rPr>
                  <a:t>GaAs</a:t>
                </a:r>
                <a:r>
                  <a:rPr lang="en-US" sz="2000" baseline="-25000" dirty="0">
                    <a:latin typeface="Tahoma" pitchFamily="34" charset="0"/>
                  </a:rPr>
                  <a:t>(1-x)</a:t>
                </a:r>
                <a:r>
                  <a:rPr lang="en-US" sz="2000" dirty="0">
                    <a:latin typeface="Tahoma" pitchFamily="34" charset="0"/>
                  </a:rPr>
                  <a:t>P</a:t>
                </a:r>
                <a:r>
                  <a:rPr lang="en-US" sz="2000" baseline="-25000" dirty="0">
                    <a:latin typeface="Tahoma" pitchFamily="34" charset="0"/>
                  </a:rPr>
                  <a:t>x</a:t>
                </a:r>
                <a:r>
                  <a:rPr lang="en-US" sz="2000" dirty="0">
                    <a:latin typeface="Tahoma" pitchFamily="34" charset="0"/>
                  </a:rPr>
                  <a:t> Graded Layer</a:t>
                </a:r>
              </a:p>
            </p:txBody>
          </p:sp>
          <p:sp>
            <p:nvSpPr>
              <p:cNvPr id="20" name="Rectangle 21">
                <a:extLst>
                  <a:ext uri="{FF2B5EF4-FFF2-40B4-BE49-F238E27FC236}">
                    <a16:creationId xmlns:a16="http://schemas.microsoft.com/office/drawing/2014/main" id="{253A66AA-1A2E-9E4B-A148-07530E6551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7" y="2983"/>
                <a:ext cx="1488" cy="64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21" name="Rectangle 22">
                <a:extLst>
                  <a:ext uri="{FF2B5EF4-FFF2-40B4-BE49-F238E27FC236}">
                    <a16:creationId xmlns:a16="http://schemas.microsoft.com/office/drawing/2014/main" id="{C57B24AC-B8A9-3241-A8E5-8F04E9CFDE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7" y="2087"/>
                <a:ext cx="1488" cy="448"/>
              </a:xfrm>
              <a:prstGeom prst="rect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ctr"/>
                <a:r>
                  <a:rPr lang="en-US" sz="2000" dirty="0">
                    <a:latin typeface="Tahoma" pitchFamily="34" charset="0"/>
                  </a:rPr>
                  <a:t>GaAs</a:t>
                </a:r>
                <a:r>
                  <a:rPr lang="en-US" sz="2000" baseline="-25000" dirty="0">
                    <a:latin typeface="Tahoma" pitchFamily="34" charset="0"/>
                  </a:rPr>
                  <a:t>0.64</a:t>
                </a:r>
                <a:r>
                  <a:rPr lang="en-US" sz="2000" dirty="0">
                    <a:latin typeface="Tahoma" pitchFamily="34" charset="0"/>
                  </a:rPr>
                  <a:t>P</a:t>
                </a:r>
                <a:r>
                  <a:rPr lang="en-US" sz="2000" baseline="-25000" dirty="0">
                    <a:latin typeface="Tahoma" pitchFamily="34" charset="0"/>
                  </a:rPr>
                  <a:t>0.36</a:t>
                </a:r>
                <a:r>
                  <a:rPr lang="en-US" sz="2000" dirty="0">
                    <a:latin typeface="Tahoma" pitchFamily="34" charset="0"/>
                  </a:rPr>
                  <a:t> </a:t>
                </a:r>
              </a:p>
              <a:p>
                <a:pPr algn="ctr"/>
                <a:r>
                  <a:rPr lang="en-US" sz="2000" dirty="0">
                    <a:latin typeface="Tahoma" pitchFamily="34" charset="0"/>
                  </a:rPr>
                  <a:t>Buffer</a:t>
                </a:r>
              </a:p>
            </p:txBody>
          </p:sp>
          <p:sp>
            <p:nvSpPr>
              <p:cNvPr id="22" name="Rectangle 23" descr="Dark horizontal">
                <a:extLst>
                  <a:ext uri="{FF2B5EF4-FFF2-40B4-BE49-F238E27FC236}">
                    <a16:creationId xmlns:a16="http://schemas.microsoft.com/office/drawing/2014/main" id="{A37D0800-540F-DE47-AD0C-2A202DB385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7" y="1847"/>
                <a:ext cx="1488" cy="256"/>
              </a:xfrm>
              <a:prstGeom prst="rect">
                <a:avLst/>
              </a:prstGeom>
              <a:pattFill prst="dkHorz">
                <a:fgClr>
                  <a:srgbClr val="00FF00"/>
                </a:fgClr>
                <a:bgClr>
                  <a:srgbClr val="FFCC99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ctr"/>
                <a:r>
                  <a:rPr lang="en-US" sz="2000" dirty="0">
                    <a:latin typeface="Tahoma" pitchFamily="34" charset="0"/>
                  </a:rPr>
                  <a:t>Active Region</a:t>
                </a:r>
              </a:p>
            </p:txBody>
          </p:sp>
          <p:sp>
            <p:nvSpPr>
              <p:cNvPr id="23" name="Line 24">
                <a:extLst>
                  <a:ext uri="{FF2B5EF4-FFF2-40B4-BE49-F238E27FC236}">
                    <a16:creationId xmlns:a16="http://schemas.microsoft.com/office/drawing/2014/main" id="{5A24D8CC-3EB5-4B45-9C30-159A35AE92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27" y="2099"/>
                <a:ext cx="774" cy="110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 type="triangle" w="med" len="med"/>
              </a:ln>
              <a:effectLst/>
            </p:spPr>
            <p:txBody>
              <a:bodyPr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24" name="Text Box 25">
                <a:extLst>
                  <a:ext uri="{FF2B5EF4-FFF2-40B4-BE49-F238E27FC236}">
                    <a16:creationId xmlns:a16="http://schemas.microsoft.com/office/drawing/2014/main" id="{3D4A3CF8-0624-6149-BA3F-D71793F95A4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90" y="2660"/>
                <a:ext cx="495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 dirty="0">
                    <a:latin typeface="Tahoma" pitchFamily="34" charset="0"/>
                  </a:rPr>
                  <a:t>2.5</a:t>
                </a:r>
                <a:r>
                  <a:rPr lang="en-US" sz="1600" dirty="0">
                    <a:latin typeface="Symbol" pitchFamily="18" charset="2"/>
                  </a:rPr>
                  <a:t>m</a:t>
                </a:r>
                <a:r>
                  <a:rPr lang="en-US" sz="1600" dirty="0">
                    <a:latin typeface="Tahoma" pitchFamily="34" charset="0"/>
                  </a:rPr>
                  <a:t>m</a:t>
                </a:r>
              </a:p>
            </p:txBody>
          </p:sp>
          <p:sp>
            <p:nvSpPr>
              <p:cNvPr id="25" name="Text Box 26">
                <a:extLst>
                  <a:ext uri="{FF2B5EF4-FFF2-40B4-BE49-F238E27FC236}">
                    <a16:creationId xmlns:a16="http://schemas.microsoft.com/office/drawing/2014/main" id="{45407FB3-9B88-BD40-98CF-50C09A1E642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90" y="2224"/>
                <a:ext cx="495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 dirty="0">
                    <a:latin typeface="Tahoma" pitchFamily="34" charset="0"/>
                  </a:rPr>
                  <a:t>2.5</a:t>
                </a:r>
                <a:r>
                  <a:rPr lang="en-US" sz="1600" dirty="0">
                    <a:latin typeface="Symbol" pitchFamily="18" charset="2"/>
                  </a:rPr>
                  <a:t>m</a:t>
                </a:r>
                <a:r>
                  <a:rPr lang="en-US" sz="1600" dirty="0">
                    <a:latin typeface="Tahoma" pitchFamily="34" charset="0"/>
                  </a:rPr>
                  <a:t>m</a:t>
                </a:r>
              </a:p>
            </p:txBody>
          </p:sp>
          <p:sp>
            <p:nvSpPr>
              <p:cNvPr id="26" name="Text Box 27">
                <a:extLst>
                  <a:ext uri="{FF2B5EF4-FFF2-40B4-BE49-F238E27FC236}">
                    <a16:creationId xmlns:a16="http://schemas.microsoft.com/office/drawing/2014/main" id="{88AE6FDB-12C6-6D4C-9EDA-7FCCB232A78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0" y="1862"/>
                <a:ext cx="553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 dirty="0">
                    <a:latin typeface="Tahoma" pitchFamily="34" charset="0"/>
                  </a:rPr>
                  <a:t>1000 A</a:t>
                </a:r>
              </a:p>
            </p:txBody>
          </p:sp>
          <p:sp>
            <p:nvSpPr>
              <p:cNvPr id="27" name="Rectangle 28">
                <a:extLst>
                  <a:ext uri="{FF2B5EF4-FFF2-40B4-BE49-F238E27FC236}">
                    <a16:creationId xmlns:a16="http://schemas.microsoft.com/office/drawing/2014/main" id="{C56A197D-AC50-FC46-B684-ABB3A15B9D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7" y="1782"/>
                <a:ext cx="1488" cy="64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 dirty="0"/>
              </a:p>
            </p:txBody>
          </p:sp>
        </p:grp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6872B909-2217-364F-99C0-643E0257D4F5}"/>
              </a:ext>
            </a:extLst>
          </p:cNvPr>
          <p:cNvSpPr txBox="1"/>
          <p:nvPr/>
        </p:nvSpPr>
        <p:spPr>
          <a:xfrm>
            <a:off x="4777919" y="5983386"/>
            <a:ext cx="5573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latin typeface="Century Gothic" panose="020B0502020202020204" pitchFamily="34" charset="0"/>
              </a:rPr>
              <a:t>From Aaron Moy, SVT Assoc and SLAC, PESP2002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085A3C0-71FD-D744-A882-F71271D2CBA9}"/>
              </a:ext>
            </a:extLst>
          </p:cNvPr>
          <p:cNvSpPr txBox="1"/>
          <p:nvPr/>
        </p:nvSpPr>
        <p:spPr>
          <a:xfrm>
            <a:off x="218114" y="901292"/>
            <a:ext cx="3738524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5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entury Gothic" panose="020B0502020202020204" pitchFamily="34" charset="0"/>
              </a:rPr>
              <a:t>QE 1% and Polarization &gt;85%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EEC97D3-512D-3A42-93A7-FBE4FB18F8A0}"/>
              </a:ext>
            </a:extLst>
          </p:cNvPr>
          <p:cNvGrpSpPr/>
          <p:nvPr/>
        </p:nvGrpSpPr>
        <p:grpSpPr>
          <a:xfrm>
            <a:off x="6999876" y="1473581"/>
            <a:ext cx="4191000" cy="4399995"/>
            <a:chOff x="5061791" y="1946568"/>
            <a:chExt cx="4191000" cy="4399995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703F4ED9-E20F-654D-A518-DB201D4457AB}"/>
                </a:ext>
              </a:extLst>
            </p:cNvPr>
            <p:cNvGrpSpPr/>
            <p:nvPr/>
          </p:nvGrpSpPr>
          <p:grpSpPr>
            <a:xfrm>
              <a:off x="5061791" y="1946568"/>
              <a:ext cx="4191000" cy="4399995"/>
              <a:chOff x="3810000" y="1600200"/>
              <a:chExt cx="4191000" cy="4399995"/>
            </a:xfrm>
            <a:solidFill>
              <a:schemeClr val="bg1"/>
            </a:solidFill>
          </p:grpSpPr>
          <p:pic>
            <p:nvPicPr>
              <p:cNvPr id="38" name="Picture 7">
                <a:extLst>
                  <a:ext uri="{FF2B5EF4-FFF2-40B4-BE49-F238E27FC236}">
                    <a16:creationId xmlns:a16="http://schemas.microsoft.com/office/drawing/2014/main" id="{837603A3-4762-8A41-9908-03494E4842F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810000" y="1600200"/>
                <a:ext cx="4191000" cy="39306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3A497526-1E6D-5246-8454-D1F90EE5441E}"/>
                  </a:ext>
                </a:extLst>
              </p:cNvPr>
              <p:cNvSpPr txBox="1"/>
              <p:nvPr/>
            </p:nvSpPr>
            <p:spPr>
              <a:xfrm>
                <a:off x="4296338" y="5630863"/>
                <a:ext cx="3297698" cy="369332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D. Luh et al, SLAC, PESP2002</a:t>
                </a:r>
              </a:p>
            </p:txBody>
          </p:sp>
        </p:grp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3E8A5EE-D3E8-B544-A492-BC8D09E82038}"/>
                </a:ext>
              </a:extLst>
            </p:cNvPr>
            <p:cNvCxnSpPr/>
            <p:nvPr/>
          </p:nvCxnSpPr>
          <p:spPr bwMode="auto">
            <a:xfrm>
              <a:off x="5592631" y="3962400"/>
              <a:ext cx="3170369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9C233DC2-BBBB-204D-9F15-51FD2A862A58}"/>
                </a:ext>
              </a:extLst>
            </p:cNvPr>
            <p:cNvCxnSpPr/>
            <p:nvPr/>
          </p:nvCxnSpPr>
          <p:spPr bwMode="auto">
            <a:xfrm flipV="1">
              <a:off x="8382000" y="2786209"/>
              <a:ext cx="0" cy="117299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pic>
        <p:nvPicPr>
          <p:cNvPr id="32" name="Picture 2" descr="D:\svta\svta_logo.bmp">
            <a:extLst>
              <a:ext uri="{FF2B5EF4-FFF2-40B4-BE49-F238E27FC236}">
                <a16:creationId xmlns:a16="http://schemas.microsoft.com/office/drawing/2014/main" id="{260E0D29-E495-8443-9BE9-176C54B12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55679" y="4511779"/>
            <a:ext cx="895433" cy="469894"/>
          </a:xfrm>
          <a:prstGeom prst="rect">
            <a:avLst/>
          </a:prstGeom>
          <a:noFill/>
        </p:spPr>
      </p:pic>
      <p:sp>
        <p:nvSpPr>
          <p:cNvPr id="3" name="Left Brace 2">
            <a:extLst>
              <a:ext uri="{FF2B5EF4-FFF2-40B4-BE49-F238E27FC236}">
                <a16:creationId xmlns:a16="http://schemas.microsoft.com/office/drawing/2014/main" id="{D3FEAB44-AEDB-CD41-8931-8B6F05C4B629}"/>
              </a:ext>
            </a:extLst>
          </p:cNvPr>
          <p:cNvSpPr/>
          <p:nvPr/>
        </p:nvSpPr>
        <p:spPr>
          <a:xfrm>
            <a:off x="2948797" y="2328966"/>
            <a:ext cx="139652" cy="40036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AF15D2B-4BFF-D043-B189-F7553CBBD72F}"/>
              </a:ext>
            </a:extLst>
          </p:cNvPr>
          <p:cNvSpPr txBox="1"/>
          <p:nvPr/>
        </p:nvSpPr>
        <p:spPr>
          <a:xfrm>
            <a:off x="1911927" y="2141279"/>
            <a:ext cx="10892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Lighted</a:t>
            </a:r>
          </a:p>
          <a:p>
            <a:r>
              <a:rPr lang="en-US" dirty="0">
                <a:solidFill>
                  <a:schemeClr val="accent1"/>
                </a:solidFill>
              </a:rPr>
              <a:t>Absorbed</a:t>
            </a:r>
          </a:p>
          <a:p>
            <a:r>
              <a:rPr lang="en-US" dirty="0">
                <a:solidFill>
                  <a:schemeClr val="accent1"/>
                </a:solidFill>
              </a:rPr>
              <a:t>here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23720DBF-1462-BF4C-92F3-FC72D488C6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19" y="3156840"/>
            <a:ext cx="3187467" cy="1368072"/>
          </a:xfrm>
          <a:prstGeom prst="rect">
            <a:avLst/>
          </a:prstGeom>
        </p:spPr>
      </p:pic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0D8347CC-6CE3-B546-AD07-20B3B05407F6}"/>
              </a:ext>
            </a:extLst>
          </p:cNvPr>
          <p:cNvCxnSpPr>
            <a:cxnSpLocks/>
          </p:cNvCxnSpPr>
          <p:nvPr/>
        </p:nvCxnSpPr>
        <p:spPr>
          <a:xfrm flipV="1">
            <a:off x="2200785" y="2651865"/>
            <a:ext cx="1755853" cy="7870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367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8303C-0BE4-3941-B0F2-ED802D9AF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Spin polarization from GaAs photocathodes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3FCB2A-9C14-F444-A6B1-F084A74F6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Snowmass 2021 Electron Source Workshop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4514B3-B43F-4642-B417-C2142A9D3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D079785-ABC6-9A45-ACE2-FBAECE3130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987"/>
          <a:stretch/>
        </p:blipFill>
        <p:spPr>
          <a:xfrm>
            <a:off x="198783" y="813995"/>
            <a:ext cx="9509024" cy="286763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7606482-3519-DF48-99D2-2CAEACBCDE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6313" y="4138889"/>
            <a:ext cx="1531033" cy="204741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7ACA9EA-8F9C-EF49-B5E8-56893FEDDD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2094" y="4084296"/>
            <a:ext cx="2341483" cy="208283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1F3403C-A763-2B4A-960E-8AD4933240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5610" y="4286983"/>
            <a:ext cx="997534" cy="1880095"/>
          </a:xfrm>
          <a:prstGeom prst="rect">
            <a:avLst/>
          </a:prstGeom>
        </p:spPr>
      </p:pic>
      <p:sp>
        <p:nvSpPr>
          <p:cNvPr id="23" name="Left Brace 22">
            <a:extLst>
              <a:ext uri="{FF2B5EF4-FFF2-40B4-BE49-F238E27FC236}">
                <a16:creationId xmlns:a16="http://schemas.microsoft.com/office/drawing/2014/main" id="{F784C69F-86EF-744A-8F28-8EA866A07070}"/>
              </a:ext>
            </a:extLst>
          </p:cNvPr>
          <p:cNvSpPr/>
          <p:nvPr/>
        </p:nvSpPr>
        <p:spPr bwMode="auto">
          <a:xfrm rot="16200000">
            <a:off x="1678713" y="3380341"/>
            <a:ext cx="280272" cy="1074166"/>
          </a:xfrm>
          <a:prstGeom prst="leftBrace">
            <a:avLst>
              <a:gd name="adj1" fmla="val 8333"/>
              <a:gd name="adj2" fmla="val 31422"/>
            </a:avLst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24" name="Left Brace 23">
            <a:extLst>
              <a:ext uri="{FF2B5EF4-FFF2-40B4-BE49-F238E27FC236}">
                <a16:creationId xmlns:a16="http://schemas.microsoft.com/office/drawing/2014/main" id="{3CA5CEF9-D54B-5746-9DE1-4F7A8E16EB57}"/>
              </a:ext>
            </a:extLst>
          </p:cNvPr>
          <p:cNvSpPr/>
          <p:nvPr/>
        </p:nvSpPr>
        <p:spPr bwMode="auto">
          <a:xfrm rot="16200000">
            <a:off x="2973040" y="3334131"/>
            <a:ext cx="266700" cy="1180154"/>
          </a:xfrm>
          <a:prstGeom prst="leftBrace">
            <a:avLst>
              <a:gd name="adj1" fmla="val 8333"/>
              <a:gd name="adj2" fmla="val 62445"/>
            </a:avLst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25" name="Left Brace 24">
            <a:extLst>
              <a:ext uri="{FF2B5EF4-FFF2-40B4-BE49-F238E27FC236}">
                <a16:creationId xmlns:a16="http://schemas.microsoft.com/office/drawing/2014/main" id="{AD698625-96E4-0E4E-8B1D-D75840596C02}"/>
              </a:ext>
            </a:extLst>
          </p:cNvPr>
          <p:cNvSpPr/>
          <p:nvPr/>
        </p:nvSpPr>
        <p:spPr bwMode="auto">
          <a:xfrm rot="16200000">
            <a:off x="6482226" y="1276515"/>
            <a:ext cx="261221" cy="5300866"/>
          </a:xfrm>
          <a:prstGeom prst="leftBrace">
            <a:avLst>
              <a:gd name="adj1" fmla="val 8333"/>
              <a:gd name="adj2" fmla="val 47930"/>
            </a:avLst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E1EEC9B-14EC-9E42-B81D-A377BEA981CF}"/>
              </a:ext>
            </a:extLst>
          </p:cNvPr>
          <p:cNvCxnSpPr>
            <a:cxnSpLocks/>
          </p:cNvCxnSpPr>
          <p:nvPr/>
        </p:nvCxnSpPr>
        <p:spPr>
          <a:xfrm flipH="1">
            <a:off x="9451551" y="1580371"/>
            <a:ext cx="1572524" cy="0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40A03900-2D88-4148-9D50-DE3DF9A58C14}"/>
              </a:ext>
            </a:extLst>
          </p:cNvPr>
          <p:cNvSpPr txBox="1"/>
          <p:nvPr/>
        </p:nvSpPr>
        <p:spPr>
          <a:xfrm>
            <a:off x="9578904" y="1739187"/>
            <a:ext cx="25243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Represents expectation for User facilities proposed today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C4898D9-254E-8946-9D45-3FBF9E148A35}"/>
              </a:ext>
            </a:extLst>
          </p:cNvPr>
          <p:cNvSpPr txBox="1"/>
          <p:nvPr/>
        </p:nvSpPr>
        <p:spPr>
          <a:xfrm>
            <a:off x="9243025" y="213434"/>
            <a:ext cx="2603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See M. </a:t>
            </a:r>
            <a:r>
              <a:rPr lang="en-US" dirty="0" err="1"/>
              <a:t>Poelker’s</a:t>
            </a:r>
            <a:r>
              <a:rPr lang="en-US" dirty="0"/>
              <a:t> talk Wed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461B45-5443-A849-AF93-30B73F63D027}"/>
              </a:ext>
            </a:extLst>
          </p:cNvPr>
          <p:cNvSpPr txBox="1"/>
          <p:nvPr/>
        </p:nvSpPr>
        <p:spPr>
          <a:xfrm>
            <a:off x="813939" y="3678179"/>
            <a:ext cx="57259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….…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9CB2D2E-5223-204B-A960-35FB26AAD338}"/>
              </a:ext>
            </a:extLst>
          </p:cNvPr>
          <p:cNvCxnSpPr>
            <a:cxnSpLocks/>
          </p:cNvCxnSpPr>
          <p:nvPr/>
        </p:nvCxnSpPr>
        <p:spPr>
          <a:xfrm flipH="1">
            <a:off x="7329128" y="5960386"/>
            <a:ext cx="1572524" cy="0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4458D275-FA6A-7E4C-8A1C-C49C9320B755}"/>
              </a:ext>
            </a:extLst>
          </p:cNvPr>
          <p:cNvSpPr txBox="1"/>
          <p:nvPr/>
        </p:nvSpPr>
        <p:spPr>
          <a:xfrm>
            <a:off x="8975643" y="5336081"/>
            <a:ext cx="312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Laser power &lt; 100 </a:t>
            </a:r>
            <a:r>
              <a:rPr lang="en-US" sz="2400" dirty="0" err="1">
                <a:solidFill>
                  <a:srgbClr val="FF0000"/>
                </a:solidFill>
              </a:rPr>
              <a:t>mW</a:t>
            </a:r>
            <a:r>
              <a:rPr lang="en-US" sz="2400" dirty="0">
                <a:solidFill>
                  <a:srgbClr val="FF0000"/>
                </a:solidFill>
              </a:rPr>
              <a:t> makes 100’s </a:t>
            </a:r>
            <a:r>
              <a:rPr lang="en-US" sz="2400" dirty="0">
                <a:solidFill>
                  <a:srgbClr val="FF0000"/>
                </a:solidFill>
                <a:latin typeface="Symbol" pitchFamily="2" charset="2"/>
              </a:rPr>
              <a:t>m</a:t>
            </a:r>
            <a:r>
              <a:rPr lang="en-US" sz="2400" dirty="0">
                <a:solidFill>
                  <a:srgbClr val="FF0000"/>
                </a:solidFill>
              </a:rPr>
              <a:t>A  (</a:t>
            </a:r>
            <a:r>
              <a:rPr lang="en-US" sz="2400" dirty="0" err="1">
                <a:solidFill>
                  <a:srgbClr val="FF0000"/>
                </a:solidFill>
              </a:rPr>
              <a:t>avg</a:t>
            </a:r>
            <a:r>
              <a:rPr lang="en-US" sz="2400" dirty="0">
                <a:solidFill>
                  <a:srgbClr val="FF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960255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23224-1D4F-7948-A6F4-29E2B8627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Parity Violation Experiments at CEBAF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26C511-3D6F-CA4D-8C5C-9723724CA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Snowmass 2021 Electron Source Workshop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1776A0-DC02-764F-95F0-839F92D6A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E177FB-014F-BC41-9437-87089CF73E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5819" y="944717"/>
            <a:ext cx="8329351" cy="533318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4BA20B8-DEAA-224D-85E9-6347E12B1DD3}"/>
              </a:ext>
            </a:extLst>
          </p:cNvPr>
          <p:cNvSpPr/>
          <p:nvPr/>
        </p:nvSpPr>
        <p:spPr>
          <a:xfrm>
            <a:off x="3759584" y="944716"/>
            <a:ext cx="997611" cy="5247740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78C0B15-A751-0C49-B23E-0D33B55B5763}"/>
              </a:ext>
            </a:extLst>
          </p:cNvPr>
          <p:cNvSpPr/>
          <p:nvPr/>
        </p:nvSpPr>
        <p:spPr>
          <a:xfrm>
            <a:off x="5593349" y="975863"/>
            <a:ext cx="911623" cy="5247740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2BD3C86-7585-0C44-BC3C-611D7EBFBF2A}"/>
              </a:ext>
            </a:extLst>
          </p:cNvPr>
          <p:cNvCxnSpPr/>
          <p:nvPr/>
        </p:nvCxnSpPr>
        <p:spPr>
          <a:xfrm>
            <a:off x="411892" y="3001108"/>
            <a:ext cx="1078364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76378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D9664-3829-3A4F-8504-895420732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Schematics of Parity Setup at CEBAF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7AA632-AAFC-5C4D-A944-8192E09DA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Snowmass 2021 Electron Source Workshop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D9BE4B-E962-B747-ABAB-BB92C860B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99" name="Picture 98">
            <a:extLst>
              <a:ext uri="{FF2B5EF4-FFF2-40B4-BE49-F238E27FC236}">
                <a16:creationId xmlns:a16="http://schemas.microsoft.com/office/drawing/2014/main" id="{9552BAA0-5F87-2741-8A7E-DE9EACDFD3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831" y="985728"/>
            <a:ext cx="7818940" cy="5223909"/>
          </a:xfrm>
          <a:prstGeom prst="rect">
            <a:avLst/>
          </a:prstGeom>
        </p:spPr>
      </p:pic>
      <p:sp>
        <p:nvSpPr>
          <p:cNvPr id="100" name="Right Brace 99">
            <a:extLst>
              <a:ext uri="{FF2B5EF4-FFF2-40B4-BE49-F238E27FC236}">
                <a16:creationId xmlns:a16="http://schemas.microsoft.com/office/drawing/2014/main" id="{F55859B6-12D5-EB49-B927-5BA42C021DD6}"/>
              </a:ext>
            </a:extLst>
          </p:cNvPr>
          <p:cNvSpPr/>
          <p:nvPr/>
        </p:nvSpPr>
        <p:spPr>
          <a:xfrm>
            <a:off x="8235238" y="985728"/>
            <a:ext cx="439839" cy="5309564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E4AD2A2D-637B-CE4B-B366-A5FE0E6EEFCF}"/>
              </a:ext>
            </a:extLst>
          </p:cNvPr>
          <p:cNvSpPr txBox="1"/>
          <p:nvPr/>
        </p:nvSpPr>
        <p:spPr>
          <a:xfrm>
            <a:off x="8675077" y="2486348"/>
            <a:ext cx="333558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GaAs photocathode in HV DC gun is integrated into all levels of the experiment from the source, to accelerator, to end user</a:t>
            </a:r>
          </a:p>
        </p:txBody>
      </p:sp>
    </p:spTree>
    <p:extLst>
      <p:ext uri="{BB962C8B-B14F-4D97-AF65-F5344CB8AC3E}">
        <p14:creationId xmlns:p14="http://schemas.microsoft.com/office/powerpoint/2010/main" val="31170741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A553A-2B36-B947-9025-0A83352B0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</a:rPr>
              <a:t>Checklist for the HV DC GaAs polarized photo-gun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EA9C4E-6588-544E-AD7C-117F5FFE0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Snowmass 2021 Electron Source Workshop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72C3BE-90A4-F741-8ABA-47785C1C9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212393C-DE6C-C743-9F07-B0BDEE58FE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936" y="993197"/>
            <a:ext cx="8229600" cy="5236179"/>
          </a:xfrm>
        </p:spPr>
        <p:txBody>
          <a:bodyPr>
            <a:normAutofit lnSpcReduction="10000"/>
          </a:bodyPr>
          <a:lstStyle/>
          <a:p>
            <a:pPr marL="571500" indent="-571500">
              <a:buFont typeface="Courier New" pitchFamily="49" charset="0"/>
              <a:buChar char="o"/>
            </a:pPr>
            <a:r>
              <a:rPr lang="en-US" sz="3600" dirty="0">
                <a:latin typeface="Arial" panose="020B0604020202020204" pitchFamily="34" charset="0"/>
              </a:rPr>
              <a:t>Photocathode</a:t>
            </a:r>
          </a:p>
          <a:p>
            <a:pPr marL="1030288" lvl="1" indent="-404813">
              <a:buFont typeface="Arial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High Polarization</a:t>
            </a:r>
          </a:p>
          <a:p>
            <a:pPr marL="1030288" lvl="1" indent="-404813">
              <a:buFont typeface="Arial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High QE</a:t>
            </a:r>
          </a:p>
          <a:p>
            <a:pPr marL="1030288" lvl="1" indent="-404813">
              <a:buFont typeface="Arial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Large Charge Lifetime =&gt; (Current x Time)</a:t>
            </a:r>
          </a:p>
          <a:p>
            <a:pPr marL="571500" indent="-571500">
              <a:buFont typeface="Courier New" pitchFamily="49" charset="0"/>
              <a:buChar char="o"/>
            </a:pPr>
            <a:r>
              <a:rPr lang="en-US" sz="3600" dirty="0">
                <a:latin typeface="Arial" panose="020B0604020202020204" pitchFamily="34" charset="0"/>
              </a:rPr>
              <a:t>Vacuum</a:t>
            </a:r>
          </a:p>
          <a:p>
            <a:pPr marL="1028700" lvl="1" indent="-403225">
              <a:buFont typeface="Arial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Gun chamber with low outgassing, and high pump speed</a:t>
            </a:r>
          </a:p>
          <a:p>
            <a:pPr marL="1028700" lvl="1" indent="-403225">
              <a:buFont typeface="Arial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Excellent vacuum, good isolation from lesser vacuum</a:t>
            </a:r>
          </a:p>
          <a:p>
            <a:pPr marL="568325" indent="-568325">
              <a:buFont typeface="Courier New" pitchFamily="49" charset="0"/>
              <a:buChar char="o"/>
            </a:pPr>
            <a:r>
              <a:rPr lang="en-US" sz="3600" dirty="0">
                <a:latin typeface="Arial" panose="020B0604020202020204" pitchFamily="34" charset="0"/>
              </a:rPr>
              <a:t>High Voltage</a:t>
            </a:r>
          </a:p>
          <a:p>
            <a:pPr marL="1028700" lvl="1" indent="-403225">
              <a:buFont typeface="Arial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Meet requirement for peak current</a:t>
            </a:r>
          </a:p>
          <a:p>
            <a:pPr marL="1028700" lvl="1" indent="-403225">
              <a:buFont typeface="Arial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Reliable, and without eliminate field emission</a:t>
            </a:r>
          </a:p>
          <a:p>
            <a:pPr marL="568325" indent="-568325">
              <a:buFont typeface="Courier New" pitchFamily="49" charset="0"/>
              <a:buChar char="o"/>
            </a:pPr>
            <a:r>
              <a:rPr lang="en-US" sz="3600" dirty="0">
                <a:latin typeface="Arial" panose="020B0604020202020204" pitchFamily="34" charset="0"/>
              </a:rPr>
              <a:t>Drive Laser</a:t>
            </a:r>
          </a:p>
          <a:p>
            <a:pPr marL="1028700" lvl="1" indent="-403225">
              <a:buFont typeface="Arial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Reliable, and phase locked to machine RF</a:t>
            </a:r>
          </a:p>
          <a:p>
            <a:pPr marL="1028700" lvl="1" indent="-403225">
              <a:buFont typeface="Arial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Adequate Power i.e. Amps/Watt</a:t>
            </a:r>
          </a:p>
        </p:txBody>
      </p:sp>
    </p:spTree>
    <p:extLst>
      <p:ext uri="{BB962C8B-B14F-4D97-AF65-F5344CB8AC3E}">
        <p14:creationId xmlns:p14="http://schemas.microsoft.com/office/powerpoint/2010/main" val="28595140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EB28AA59-C18E-FC4D-BD87-1D7964E0E4F6}" vid="{969E4A27-902D-3340-850E-95490CE2F52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2333</TotalTime>
  <Words>2516</Words>
  <Application>Microsoft Macintosh PowerPoint</Application>
  <PresentationFormat>Widescreen</PresentationFormat>
  <Paragraphs>371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8" baseType="lpstr">
      <vt:lpstr>MS Gothic</vt:lpstr>
      <vt:lpstr>ＭＳ Ｐゴシック</vt:lpstr>
      <vt:lpstr>PingFangSC-Regular</vt:lpstr>
      <vt:lpstr>.PingFangSC-Regular</vt:lpstr>
      <vt:lpstr>Arial</vt:lpstr>
      <vt:lpstr>BeraSansMono-Roman</vt:lpstr>
      <vt:lpstr>Calibri</vt:lpstr>
      <vt:lpstr>Calibri Light</vt:lpstr>
      <vt:lpstr>Century Gothic</vt:lpstr>
      <vt:lpstr>Courier New</vt:lpstr>
      <vt:lpstr>Segoe UI</vt:lpstr>
      <vt:lpstr>Symbol</vt:lpstr>
      <vt:lpstr>Tahoma</vt:lpstr>
      <vt:lpstr>TeXGyreTermes-Regular</vt:lpstr>
      <vt:lpstr>Times</vt:lpstr>
      <vt:lpstr>Wingdings</vt:lpstr>
      <vt:lpstr>Office Theme</vt:lpstr>
      <vt:lpstr>Capability and Prospects for Polarized Beams from GaAs DC Photoguns</vt:lpstr>
      <vt:lpstr>Acknowledgments</vt:lpstr>
      <vt:lpstr>First Observation of Polarization from GaAs reported in 1976</vt:lpstr>
      <vt:lpstr>Why does the GaAs source prevail at accelerators after 45 years?</vt:lpstr>
      <vt:lpstr>Strained-superlattice GaAs/GaAsP</vt:lpstr>
      <vt:lpstr>Spin polarization from GaAs photocathodes</vt:lpstr>
      <vt:lpstr>Parity Violation Experiments at CEBAF</vt:lpstr>
      <vt:lpstr>Schematics of Parity Setup at CEBAF</vt:lpstr>
      <vt:lpstr>Checklist for the HV DC GaAs polarized photo-gun</vt:lpstr>
      <vt:lpstr>CEBAF Polarized Electron Load Lock Photogun</vt:lpstr>
      <vt:lpstr>Small ThErmalized source At Mainz (STEAM) – MESA </vt:lpstr>
      <vt:lpstr>S-DALINAC Polarized Injector (SPIn)</vt:lpstr>
      <vt:lpstr>ELSA (Bonn, Germany)</vt:lpstr>
      <vt:lpstr>Electron Ion Collider – Polarized Gun R&amp;D</vt:lpstr>
      <vt:lpstr>Linear Colliders Requiring High Bunch Charge</vt:lpstr>
      <vt:lpstr>PERLE (Orsay, France)</vt:lpstr>
      <vt:lpstr>Conclusions</vt:lpstr>
      <vt:lpstr>Summary of polarized GaAs DC HV Photogun Guns at User Facilities</vt:lpstr>
      <vt:lpstr>Polarized Electrons for Polarized Positrons (PEPPo)</vt:lpstr>
      <vt:lpstr>Polarized e+ @ CEBAF : motivates greater current, longer lifetime, higher voltage</vt:lpstr>
      <vt:lpstr>Higher Quantum Efficiency Photocathode – high current with less Watts</vt:lpstr>
      <vt:lpstr>Longer lifetime – reducing ion energy density by increasing laser spot size</vt:lpstr>
      <vt:lpstr>Longer lifetime – reducing ion energy density by increasing laser spot size</vt:lpstr>
      <vt:lpstr>Longer lifetime – increasing laser spot size</vt:lpstr>
      <vt:lpstr>Longer lifetime – increasing laser spot size</vt:lpstr>
      <vt:lpstr>Longer lifetime – biased anode</vt:lpstr>
      <vt:lpstr>Longer lifetime – quantifying ion back-bombardment</vt:lpstr>
      <vt:lpstr>Higher voltage – longer lifetime</vt:lpstr>
      <vt:lpstr>Building a higher voltage Polarized Gun for CEBAF</vt:lpstr>
      <vt:lpstr>Developing custom ceramic insulator for operating 400-500 kV</vt:lpstr>
      <vt:lpstr>Conclusions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Capability &amp; Future Ideas for Polarized Beams from GaAs DC Photoguns</dc:title>
  <dc:creator>Joe Grames</dc:creator>
  <cp:lastModifiedBy>Joe Grames</cp:lastModifiedBy>
  <cp:revision>158</cp:revision>
  <dcterms:created xsi:type="dcterms:W3CDTF">2022-01-31T17:54:45Z</dcterms:created>
  <dcterms:modified xsi:type="dcterms:W3CDTF">2022-02-17T16:16:49Z</dcterms:modified>
</cp:coreProperties>
</file>