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5" r:id="rId3"/>
    <p:sldId id="369" r:id="rId4"/>
    <p:sldId id="370" r:id="rId5"/>
    <p:sldId id="371" r:id="rId6"/>
    <p:sldId id="372" r:id="rId7"/>
    <p:sldId id="373" r:id="rId8"/>
    <p:sldId id="321" r:id="rId9"/>
    <p:sldId id="362" r:id="rId10"/>
    <p:sldId id="363" r:id="rId11"/>
    <p:sldId id="361" r:id="rId12"/>
    <p:sldId id="364" r:id="rId13"/>
    <p:sldId id="365" r:id="rId14"/>
    <p:sldId id="366" r:id="rId15"/>
    <p:sldId id="367" r:id="rId16"/>
    <p:sldId id="368" r:id="rId17"/>
    <p:sldId id="374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8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6CD7-8FB7-4856-A146-6CAB8CA9C13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jlab.org/ciswiki/images/7/7e/Wien_filter_3.pptx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hop.ceramtec.us/quote/add_to_cart.cfm?part=1969&amp;Catalog=Hermeti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jlab.org/ciswiki/images/6/62/Wien_filter_2.ppt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Wien filter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fix for the 200 kV Wien filter</a:t>
            </a:r>
            <a:endParaRPr lang="en-US" dirty="0" smtClean="0"/>
          </a:p>
          <a:p>
            <a:r>
              <a:rPr lang="en-US" dirty="0" smtClean="0"/>
              <a:t>06/19/2019</a:t>
            </a:r>
            <a:endParaRPr lang="en-US" dirty="0" smtClean="0"/>
          </a:p>
          <a:p>
            <a:r>
              <a:rPr lang="en-US" dirty="0" smtClean="0"/>
              <a:t>Gabriel Palacios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</a:t>
            </a:r>
            <a:r>
              <a:rPr lang="en-US" dirty="0"/>
              <a:t>Wien filter</a:t>
            </a:r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51917"/>
            <a:ext cx="5183188" cy="2990903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809129"/>
            <a:ext cx="5157787" cy="3076480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smtClean="0"/>
              <a:t>Electric field norm |E|, lateral cross section.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 smtClean="0"/>
              <a:t>Electric field norm |E|, lateral cross section zoomed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2608730" y="4347369"/>
            <a:ext cx="3563470" cy="610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72200" y="2851917"/>
            <a:ext cx="5183188" cy="299090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Solidworks </a:t>
            </a:r>
            <a:r>
              <a:rPr lang="en-US" dirty="0"/>
              <a:t>model : </a:t>
            </a:r>
            <a:r>
              <a:rPr lang="en-US" dirty="0" smtClean="0"/>
              <a:t>Proposed 200 kV Wien </a:t>
            </a:r>
            <a:r>
              <a:rPr lang="en-US" dirty="0"/>
              <a:t>filter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631" y="1825625"/>
            <a:ext cx="74627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|E|</a:t>
            </a:r>
            <a:r>
              <a:rPr lang="en-US" dirty="0" smtClean="0"/>
              <a:t>: Proposed 200 kV Wien </a:t>
            </a:r>
            <a:r>
              <a:rPr lang="en-US" dirty="0"/>
              <a:t>filter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710" y="1825625"/>
            <a:ext cx="92685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/>
              <a:t>200 kV Wien filter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Electric field norm |E|, lateral cross section.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Electric field norm |E|, lateral cross section zoomed</a:t>
            </a:r>
            <a:endParaRPr lang="en-US" dirty="0"/>
          </a:p>
        </p:txBody>
      </p:sp>
      <p:pic>
        <p:nvPicPr>
          <p:cNvPr id="13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798898"/>
            <a:ext cx="5183188" cy="3096941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913514"/>
            <a:ext cx="5157787" cy="2867709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2823882" y="4320860"/>
            <a:ext cx="3348318" cy="412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72200" y="2798899"/>
            <a:ext cx="5183188" cy="304392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CEBAF (left), Proposed (right)</a:t>
            </a:r>
            <a:endParaRPr lang="en-US" dirty="0"/>
          </a:p>
        </p:txBody>
      </p:sp>
      <p:pic>
        <p:nvPicPr>
          <p:cNvPr id="20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06301"/>
            <a:ext cx="5181600" cy="2989986"/>
          </a:xfrm>
          <a:prstGeom prst="rect">
            <a:avLst/>
          </a:prstGeom>
        </p:spPr>
      </p:pic>
      <p:pic>
        <p:nvPicPr>
          <p:cNvPr id="2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298"/>
            <a:ext cx="5181600" cy="3095992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 rot="10800000">
            <a:off x="1446913" y="5549290"/>
            <a:ext cx="856503" cy="836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6702535" y="5549290"/>
            <a:ext cx="856503" cy="836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7696" y="5549289"/>
            <a:ext cx="473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vacuum region is better in the proposed when we use the </a:t>
            </a:r>
            <a:r>
              <a:rPr lang="en-US" b="1" dirty="0" smtClean="0"/>
              <a:t>longer insulators</a:t>
            </a:r>
            <a:r>
              <a:rPr lang="en-US" dirty="0" smtClean="0">
                <a:solidFill>
                  <a:srgbClr val="FF0000"/>
                </a:solidFill>
              </a:rPr>
              <a:t>, since it pushes the grounded </a:t>
            </a:r>
            <a:r>
              <a:rPr lang="en-US" b="1" dirty="0" smtClean="0">
                <a:solidFill>
                  <a:srgbClr val="FF0000"/>
                </a:solidFill>
              </a:rPr>
              <a:t>electrode mounting spring</a:t>
            </a:r>
            <a:r>
              <a:rPr lang="en-US" dirty="0" smtClean="0">
                <a:solidFill>
                  <a:srgbClr val="FF0000"/>
                </a:solidFill>
              </a:rPr>
              <a:t> further away from the biased </a:t>
            </a:r>
            <a:r>
              <a:rPr lang="en-US" b="1" dirty="0" smtClean="0">
                <a:solidFill>
                  <a:srgbClr val="FF0000"/>
                </a:solidFill>
              </a:rPr>
              <a:t>electrode plates.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3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CEBAF (left), Proposed (right)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73846"/>
            <a:ext cx="5181600" cy="245489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51095"/>
            <a:ext cx="5181600" cy="2500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5299" y="1840184"/>
            <a:ext cx="32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issues on the plates surfaces!</a:t>
            </a:r>
          </a:p>
        </p:txBody>
      </p:sp>
    </p:spTree>
    <p:extLst>
      <p:ext uri="{BB962C8B-B14F-4D97-AF65-F5344CB8AC3E}">
        <p14:creationId xmlns:p14="http://schemas.microsoft.com/office/powerpoint/2010/main" val="297484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25691"/>
            <a:ext cx="5181600" cy="2751206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45116"/>
            <a:ext cx="5181600" cy="2712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CEBAF (left), Proposed (right)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70411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~4 MV\m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6406" y="570411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~2.8 MV\m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1010194" y="4798423"/>
            <a:ext cx="364371" cy="905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H="1" flipV="1">
            <a:off x="1910930" y="4946469"/>
            <a:ext cx="979205" cy="757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2876" y="570411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~4 MV\m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51082" y="570411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~2.8 MV\m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6444343" y="4641669"/>
            <a:ext cx="314898" cy="10624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0"/>
          </p:cNvCxnSpPr>
          <p:nvPr/>
        </p:nvCxnSpPr>
        <p:spPr>
          <a:xfrm flipH="1" flipV="1">
            <a:off x="7295606" y="4868091"/>
            <a:ext cx="979205" cy="8360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25299" y="1840184"/>
            <a:ext cx="32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issues on the plates surfaces!</a:t>
            </a:r>
          </a:p>
        </p:txBody>
      </p:sp>
    </p:spTree>
    <p:extLst>
      <p:ext uri="{BB962C8B-B14F-4D97-AF65-F5344CB8AC3E}">
        <p14:creationId xmlns:p14="http://schemas.microsoft.com/office/powerpoint/2010/main" val="368419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things in the MIT Wien filter that we can repurpose?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smtClean="0">
                <a:hlinkClick r:id="rId2"/>
              </a:rPr>
              <a:t>my presentation</a:t>
            </a:r>
            <a:r>
              <a:rPr lang="en-US" dirty="0" smtClean="0"/>
              <a:t> on this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7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What do we need?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Why do we need this?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Are there things in the MIT Wien filter that we can repurpose?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then?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point of view of electrostatics, using the Wien filter installed at UITF (06/19/2019) as a base.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4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spring guide mods to be compatible with 40 kV feedthrough.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8691"/>
            <a:ext cx="5181600" cy="39252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409" r="20902"/>
          <a:stretch/>
        </p:blipFill>
        <p:spPr>
          <a:xfrm>
            <a:off x="6567473" y="1760360"/>
            <a:ext cx="4929051" cy="274260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031998" y="4333909"/>
            <a:ext cx="1849363" cy="1428206"/>
            <a:chOff x="9031998" y="4586466"/>
            <a:chExt cx="1849363" cy="1428206"/>
          </a:xfrm>
        </p:grpSpPr>
        <p:pic>
          <p:nvPicPr>
            <p:cNvPr id="8" name="Content Placeholder 5"/>
            <p:cNvPicPr>
              <a:picLocks noChangeAspect="1"/>
            </p:cNvPicPr>
            <p:nvPr/>
          </p:nvPicPr>
          <p:blipFill rotWithShape="1">
            <a:blip r:embed="rId3"/>
            <a:srcRect l="79856" t="29825" b="18101"/>
            <a:stretch/>
          </p:blipFill>
          <p:spPr>
            <a:xfrm>
              <a:off x="9031998" y="4586466"/>
              <a:ext cx="1849363" cy="142820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204268" y="4586466"/>
              <a:ext cx="550818" cy="3781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153590" y="4275909"/>
            <a:ext cx="564969" cy="69450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567473" y="4237346"/>
            <a:ext cx="2141098" cy="1553713"/>
            <a:chOff x="6567473" y="4489903"/>
            <a:chExt cx="2141098" cy="1553713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3"/>
            <a:srcRect t="26304" r="76678" b="19109"/>
            <a:stretch/>
          </p:blipFill>
          <p:spPr>
            <a:xfrm>
              <a:off x="6567473" y="4489903"/>
              <a:ext cx="2141098" cy="149710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728459" y="5525589"/>
              <a:ext cx="564969" cy="518027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5487" y="4782542"/>
            <a:ext cx="817519" cy="518027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92997" y="1669359"/>
            <a:ext cx="53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Electrical feedthrough CAD </a:t>
            </a:r>
            <a:r>
              <a:rPr lang="en-US" dirty="0"/>
              <a:t>32893-0020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2344" y="2229394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deep indentation?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50784" y="2598726"/>
            <a:ext cx="1434818" cy="683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5477" y="1669359"/>
            <a:ext cx="3890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CeramTech</a:t>
            </a:r>
            <a:r>
              <a:rPr lang="en-US" dirty="0" smtClean="0"/>
              <a:t> part number </a:t>
            </a:r>
            <a:r>
              <a:rPr lang="en-US" dirty="0">
                <a:hlinkClick r:id="rId4"/>
              </a:rPr>
              <a:t>21194-01-CF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84416" y="5963896"/>
            <a:ext cx="957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need to change </a:t>
            </a:r>
            <a:r>
              <a:rPr lang="en-US" b="1" dirty="0" smtClean="0">
                <a:solidFill>
                  <a:srgbClr val="FF0000"/>
                </a:solidFill>
              </a:rPr>
              <a:t>HV spring guide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b="1" u="sng" dirty="0" smtClean="0">
                <a:solidFill>
                  <a:srgbClr val="FF0000"/>
                </a:solidFill>
              </a:rPr>
              <a:t>and spring</a:t>
            </a:r>
            <a:r>
              <a:rPr lang="en-US" dirty="0" smtClean="0">
                <a:solidFill>
                  <a:srgbClr val="FF0000"/>
                </a:solidFill>
              </a:rPr>
              <a:t>) to be compatible with the </a:t>
            </a:r>
            <a:r>
              <a:rPr lang="en-US" dirty="0" err="1" smtClean="0">
                <a:solidFill>
                  <a:srgbClr val="FF0000"/>
                </a:solidFill>
              </a:rPr>
              <a:t>CeramTech</a:t>
            </a:r>
            <a:r>
              <a:rPr lang="en-US" dirty="0" smtClean="0">
                <a:solidFill>
                  <a:srgbClr val="FF0000"/>
                </a:solidFill>
              </a:rPr>
              <a:t> feedthrough. We can not use mine until we </a:t>
            </a:r>
            <a:r>
              <a:rPr lang="en-US" dirty="0" smtClean="0">
                <a:solidFill>
                  <a:srgbClr val="FF0000"/>
                </a:solidFill>
              </a:rPr>
              <a:t>measure indentation (</a:t>
            </a:r>
            <a:r>
              <a:rPr lang="en-US" dirty="0" err="1" smtClean="0">
                <a:solidFill>
                  <a:srgbClr val="FF0000"/>
                </a:solidFill>
              </a:rPr>
              <a:t>CeramTech</a:t>
            </a:r>
            <a:r>
              <a:rPr lang="en-US" dirty="0" smtClean="0">
                <a:solidFill>
                  <a:srgbClr val="FF0000"/>
                </a:solidFill>
              </a:rPr>
              <a:t> failed to provide info). </a:t>
            </a:r>
            <a:r>
              <a:rPr lang="en-US" dirty="0" smtClean="0">
                <a:solidFill>
                  <a:srgbClr val="FF0000"/>
                </a:solidFill>
              </a:rPr>
              <a:t>Marcy: Rounded or flat tip for vacuum? Phil: Attach spring to prevent falling inside chamber?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Electrode insulator CAD 32893-0112.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997" y="1825625"/>
            <a:ext cx="9754005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3846" y="6127234"/>
            <a:ext cx="448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longer version (installed at the UITF)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Electrode mounting </a:t>
            </a:r>
            <a:r>
              <a:rPr lang="en-US" dirty="0" smtClean="0"/>
              <a:t>spring BENT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Electrode mounting spring CAD 32893-0010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Modification to allow bending</a:t>
            </a: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0936" y="2505075"/>
            <a:ext cx="4555490" cy="3684588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199" y="2699657"/>
            <a:ext cx="5909061" cy="2934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1" y="5773782"/>
            <a:ext cx="518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If we want to change this</a:t>
            </a:r>
            <a:r>
              <a:rPr lang="en-US" dirty="0" smtClean="0">
                <a:solidFill>
                  <a:srgbClr val="FF0000"/>
                </a:solidFill>
              </a:rPr>
              <a:t>: Danny’s input to allow for bending, yet still provide force to push electrode plates.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smtClean="0">
                <a:hlinkClick r:id="rId2"/>
              </a:rPr>
              <a:t>my presentation</a:t>
            </a:r>
            <a:r>
              <a:rPr lang="en-US" dirty="0" smtClean="0"/>
              <a:t> on the 40 kV feedthrough and the following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Solidworks </a:t>
            </a:r>
            <a:r>
              <a:rPr lang="en-US" dirty="0" smtClean="0"/>
              <a:t>model: CEBAF Wien filter</a:t>
            </a:r>
            <a:endParaRPr lang="en-US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1425104"/>
            <a:ext cx="7489372" cy="52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|E|: </a:t>
            </a:r>
            <a:r>
              <a:rPr lang="en-US" dirty="0"/>
              <a:t>CEBAF Wien filter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466" y="1825625"/>
            <a:ext cx="86110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9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396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Wien filter 4</vt:lpstr>
      <vt:lpstr>Content</vt:lpstr>
      <vt:lpstr>What do we need then?</vt:lpstr>
      <vt:lpstr>HV spring guide mods to be compatible with 40 kV feedthrough. </vt:lpstr>
      <vt:lpstr>Electrode insulator CAD 32893-0112. </vt:lpstr>
      <vt:lpstr>Electrode mounting spring BENT</vt:lpstr>
      <vt:lpstr>Why do we need this?</vt:lpstr>
      <vt:lpstr>Solidworks model: CEBAF Wien filter</vt:lpstr>
      <vt:lpstr>|E|: CEBAF Wien filter</vt:lpstr>
      <vt:lpstr>CEBAF Wien filter</vt:lpstr>
      <vt:lpstr>Solidworks model : Proposed 200 kV Wien filter</vt:lpstr>
      <vt:lpstr>|E|: Proposed 200 kV Wien filter</vt:lpstr>
      <vt:lpstr>Proposed 200 kV Wien filter</vt:lpstr>
      <vt:lpstr>Comparing CEBAF (left), Proposed (right)</vt:lpstr>
      <vt:lpstr>Comparing CEBAF (left), Proposed (right)</vt:lpstr>
      <vt:lpstr>Comparing CEBAF (left), Proposed (right)</vt:lpstr>
      <vt:lpstr>Are there things in the MIT Wien filter that we can repurpose?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QE heat maps</dc:title>
  <dc:creator>Gabriel Palacios-Serrano</dc:creator>
  <cp:lastModifiedBy>Gabriel Palacios-Serrano</cp:lastModifiedBy>
  <cp:revision>382</cp:revision>
  <dcterms:created xsi:type="dcterms:W3CDTF">2019-02-08T02:44:25Z</dcterms:created>
  <dcterms:modified xsi:type="dcterms:W3CDTF">2019-06-19T20:11:27Z</dcterms:modified>
</cp:coreProperties>
</file>