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7"/>
    <p:restoredTop sz="94713"/>
  </p:normalViewPr>
  <p:slideViewPr>
    <p:cSldViewPr snapToGrid="0" snapToObjects="1">
      <p:cViewPr varScale="1">
        <p:scale>
          <a:sx n="122" d="100"/>
          <a:sy n="122" d="100"/>
        </p:scale>
        <p:origin x="3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6AA9-374B-7B4F-A9C5-51B7594144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66D5BA-702D-C246-93D4-8332503B11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C4F1F1-F684-0E4A-B7C5-4AF5EE250479}"/>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5" name="Footer Placeholder 4">
            <a:extLst>
              <a:ext uri="{FF2B5EF4-FFF2-40B4-BE49-F238E27FC236}">
                <a16:creationId xmlns:a16="http://schemas.microsoft.com/office/drawing/2014/main" id="{C3F441CC-99EE-2042-AD9C-2E688D011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1FBAC-C751-7642-98C5-3C4561D527EF}"/>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118029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747F-AAB7-5B4B-A20B-3C15347AC5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CA9AB1-CEF4-6447-9C7C-7A7C50778D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03AA1-93B0-8B4C-B5AE-B2FDCE836034}"/>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5" name="Footer Placeholder 4">
            <a:extLst>
              <a:ext uri="{FF2B5EF4-FFF2-40B4-BE49-F238E27FC236}">
                <a16:creationId xmlns:a16="http://schemas.microsoft.com/office/drawing/2014/main" id="{4384ADF0-B674-A944-B21C-18A6C628F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39B9C-A185-3443-A817-929635AD05CB}"/>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107294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06B838-BF47-2C4E-98D0-832F005AB4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EC520A-5429-2940-A46D-DCDCC5B04A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FD4C2-3770-CE4C-983B-882C1B31A358}"/>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5" name="Footer Placeholder 4">
            <a:extLst>
              <a:ext uri="{FF2B5EF4-FFF2-40B4-BE49-F238E27FC236}">
                <a16:creationId xmlns:a16="http://schemas.microsoft.com/office/drawing/2014/main" id="{825C2340-4AFD-2047-8B04-A8D582E162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4BF50-8F2F-364B-8B4C-4246B98670FA}"/>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87641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FEE5-FE9D-4A41-8F7B-03DD374336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9D7F8-CE51-6B49-A441-9F9BDC1DA7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2D429-A0CB-8741-A2B5-1EC57B4B1E5E}"/>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5" name="Footer Placeholder 4">
            <a:extLst>
              <a:ext uri="{FF2B5EF4-FFF2-40B4-BE49-F238E27FC236}">
                <a16:creationId xmlns:a16="http://schemas.microsoft.com/office/drawing/2014/main" id="{552617B2-E81E-5241-90D5-8DAEB7BC3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049202-FA0F-EC41-BCE8-65020FD1DDC9}"/>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340714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4313-26DF-844C-92FE-2D824DA7C6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BDBB68-2835-2F49-947B-65475D6FE8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948BB4-D0D0-5646-BDE9-7A216A8BE362}"/>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5" name="Footer Placeholder 4">
            <a:extLst>
              <a:ext uri="{FF2B5EF4-FFF2-40B4-BE49-F238E27FC236}">
                <a16:creationId xmlns:a16="http://schemas.microsoft.com/office/drawing/2014/main" id="{DE3F631B-F504-1942-8EE9-FA4291BE5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17E99-4016-EE45-B842-625D7759C235}"/>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134813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D36D5-08F8-5948-A58C-51BDCF5993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6C1BFB-D129-BD4A-AF27-6973C53B6B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22FE53-F916-904F-80C4-33CED621544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D0DC30-7699-7448-829A-0FD32FD76FA5}"/>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6" name="Footer Placeholder 5">
            <a:extLst>
              <a:ext uri="{FF2B5EF4-FFF2-40B4-BE49-F238E27FC236}">
                <a16:creationId xmlns:a16="http://schemas.microsoft.com/office/drawing/2014/main" id="{603351D1-7B1B-534E-B5AA-C39EFA8FDF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EA5AD6-5B43-3945-BD9C-C97A6FBB0DD3}"/>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55246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0E7A7-D69F-614F-9178-89D37AD2CE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19D0B4-5434-7546-9747-DE64BB321F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A1152C-3C49-844A-BD6E-2DA0A9E42A6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07FE4A-EA2D-B743-A8C6-1FDA12F6DB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684C2D-70E4-3741-8302-FB792C39EC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B6708D-89C3-2445-A302-3A8897528500}"/>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8" name="Footer Placeholder 7">
            <a:extLst>
              <a:ext uri="{FF2B5EF4-FFF2-40B4-BE49-F238E27FC236}">
                <a16:creationId xmlns:a16="http://schemas.microsoft.com/office/drawing/2014/main" id="{5B4A8BD5-BD05-604B-BBD5-A5103034AB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9AADAE-483B-3D4A-A80D-6B60715DA3AC}"/>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338530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46B3B-2489-0641-871B-38F0C408AE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F21854-2658-714E-8831-BC730EFF5405}"/>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4" name="Footer Placeholder 3">
            <a:extLst>
              <a:ext uri="{FF2B5EF4-FFF2-40B4-BE49-F238E27FC236}">
                <a16:creationId xmlns:a16="http://schemas.microsoft.com/office/drawing/2014/main" id="{506DC996-F85C-7444-B0FF-08ED8F1E58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AC2107-41DF-5340-BC06-EE8C4CFB56A4}"/>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28744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0EB76A-456B-E442-B958-37109C9D6DAD}"/>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3" name="Footer Placeholder 2">
            <a:extLst>
              <a:ext uri="{FF2B5EF4-FFF2-40B4-BE49-F238E27FC236}">
                <a16:creationId xmlns:a16="http://schemas.microsoft.com/office/drawing/2014/main" id="{8973B5CE-C0D6-1347-88F0-02A8C07548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3228CD-0B7E-1640-AAB6-3760BC16FF1D}"/>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2162671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FF0BF-E41E-3B4C-A811-81C3DAFBD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7FC9F-A9F4-624C-9844-6435A09B66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8AE733-C093-5840-A59E-53C9AC547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C3356C-0334-C44D-B3E8-F2C4CCBD1749}"/>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6" name="Footer Placeholder 5">
            <a:extLst>
              <a:ext uri="{FF2B5EF4-FFF2-40B4-BE49-F238E27FC236}">
                <a16:creationId xmlns:a16="http://schemas.microsoft.com/office/drawing/2014/main" id="{448FC535-DD90-A74C-9C2A-9E98E1971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8F6B17-E637-024A-9EA8-29B0EB74E411}"/>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213466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D0117-CDFF-1947-8BD4-E835BB460C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FA082-9690-044B-86BC-A97D64A70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B85328-9C16-724B-B322-F55DFD46A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B4882C-B58C-9A48-A520-1ABCFBB86CC2}"/>
              </a:ext>
            </a:extLst>
          </p:cNvPr>
          <p:cNvSpPr>
            <a:spLocks noGrp="1"/>
          </p:cNvSpPr>
          <p:nvPr>
            <p:ph type="dt" sz="half" idx="10"/>
          </p:nvPr>
        </p:nvSpPr>
        <p:spPr/>
        <p:txBody>
          <a:bodyPr/>
          <a:lstStyle/>
          <a:p>
            <a:fld id="{D781CEF9-7643-ED46-9695-4A7755B9CFAA}" type="datetimeFigureOut">
              <a:rPr lang="en-US" smtClean="0"/>
              <a:t>10/8/19</a:t>
            </a:fld>
            <a:endParaRPr lang="en-US"/>
          </a:p>
        </p:txBody>
      </p:sp>
      <p:sp>
        <p:nvSpPr>
          <p:cNvPr id="6" name="Footer Placeholder 5">
            <a:extLst>
              <a:ext uri="{FF2B5EF4-FFF2-40B4-BE49-F238E27FC236}">
                <a16:creationId xmlns:a16="http://schemas.microsoft.com/office/drawing/2014/main" id="{732F68E8-5462-9E4E-901A-1E85A650BE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738D2F-240F-CF45-AB0F-8EC4D1271226}"/>
              </a:ext>
            </a:extLst>
          </p:cNvPr>
          <p:cNvSpPr>
            <a:spLocks noGrp="1"/>
          </p:cNvSpPr>
          <p:nvPr>
            <p:ph type="sldNum" sz="quarter" idx="12"/>
          </p:nvPr>
        </p:nvSpPr>
        <p:spPr/>
        <p:txBody>
          <a:bodyPr/>
          <a:lstStyle/>
          <a:p>
            <a:fld id="{3C227244-E78C-C145-AFC6-983D102F067D}" type="slidenum">
              <a:rPr lang="en-US" smtClean="0"/>
              <a:t>‹#›</a:t>
            </a:fld>
            <a:endParaRPr lang="en-US"/>
          </a:p>
        </p:txBody>
      </p:sp>
    </p:spTree>
    <p:extLst>
      <p:ext uri="{BB962C8B-B14F-4D97-AF65-F5344CB8AC3E}">
        <p14:creationId xmlns:p14="http://schemas.microsoft.com/office/powerpoint/2010/main" val="415938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94E479-BA74-9747-8695-BDFF8664F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6B5DAE-A600-F946-B4B3-234DCE00AB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DB271-DE0A-8C4F-9CB3-8DB1DDA62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1CEF9-7643-ED46-9695-4A7755B9CFAA}" type="datetimeFigureOut">
              <a:rPr lang="en-US" smtClean="0"/>
              <a:t>10/8/19</a:t>
            </a:fld>
            <a:endParaRPr lang="en-US"/>
          </a:p>
        </p:txBody>
      </p:sp>
      <p:sp>
        <p:nvSpPr>
          <p:cNvPr id="5" name="Footer Placeholder 4">
            <a:extLst>
              <a:ext uri="{FF2B5EF4-FFF2-40B4-BE49-F238E27FC236}">
                <a16:creationId xmlns:a16="http://schemas.microsoft.com/office/drawing/2014/main" id="{B4B36EBC-7255-E545-AAA8-7541542C58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4E524B-6EEB-9D40-96C0-FD6E88234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27244-E78C-C145-AFC6-983D102F067D}" type="slidenum">
              <a:rPr lang="en-US" smtClean="0"/>
              <a:t>‹#›</a:t>
            </a:fld>
            <a:endParaRPr lang="en-US"/>
          </a:p>
        </p:txBody>
      </p:sp>
    </p:spTree>
    <p:extLst>
      <p:ext uri="{BB962C8B-B14F-4D97-AF65-F5344CB8AC3E}">
        <p14:creationId xmlns:p14="http://schemas.microsoft.com/office/powerpoint/2010/main" val="2896812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4FFA2-014F-614A-8629-5B44E11B987E}"/>
              </a:ext>
            </a:extLst>
          </p:cNvPr>
          <p:cNvSpPr>
            <a:spLocks noGrp="1"/>
          </p:cNvSpPr>
          <p:nvPr>
            <p:ph type="ctrTitle"/>
          </p:nvPr>
        </p:nvSpPr>
        <p:spPr>
          <a:xfrm>
            <a:off x="1513490" y="207962"/>
            <a:ext cx="9144000" cy="1074299"/>
          </a:xfrm>
        </p:spPr>
        <p:txBody>
          <a:bodyPr/>
          <a:lstStyle/>
          <a:p>
            <a:r>
              <a:rPr lang="en-US" dirty="0"/>
              <a:t>200 </a:t>
            </a:r>
            <a:r>
              <a:rPr lang="en-US" dirty="0" err="1"/>
              <a:t>keV</a:t>
            </a:r>
            <a:r>
              <a:rPr lang="en-US" dirty="0"/>
              <a:t> Wien filter V3</a:t>
            </a:r>
          </a:p>
        </p:txBody>
      </p:sp>
      <p:sp>
        <p:nvSpPr>
          <p:cNvPr id="3" name="Subtitle 2">
            <a:extLst>
              <a:ext uri="{FF2B5EF4-FFF2-40B4-BE49-F238E27FC236}">
                <a16:creationId xmlns:a16="http://schemas.microsoft.com/office/drawing/2014/main" id="{3581EBD2-7005-574C-8474-91219DBF6719}"/>
              </a:ext>
            </a:extLst>
          </p:cNvPr>
          <p:cNvSpPr>
            <a:spLocks noGrp="1"/>
          </p:cNvSpPr>
          <p:nvPr>
            <p:ph type="subTitle" idx="1"/>
          </p:nvPr>
        </p:nvSpPr>
        <p:spPr>
          <a:xfrm>
            <a:off x="1629103" y="1783748"/>
            <a:ext cx="9144000" cy="1655762"/>
          </a:xfrm>
        </p:spPr>
        <p:txBody>
          <a:bodyPr/>
          <a:lstStyle/>
          <a:p>
            <a:r>
              <a:rPr lang="en-US" dirty="0"/>
              <a:t>Third iteration modeled in CST by Gabriel with improved 40 kV feedthroughs has demonstrated (2019) 20kV per plate at UITF on a test stand but test still undergoing. Intended as a testbed for 20kV switch chassis test in preparation for implementation at CEBAF.</a:t>
            </a:r>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744230A8-0143-2343-B01B-8C0727D40D0E}"/>
              </a:ext>
            </a:extLst>
          </p:cNvPr>
          <p:cNvSpPr txBox="1">
            <a:spLocks/>
          </p:cNvSpPr>
          <p:nvPr/>
        </p:nvSpPr>
        <p:spPr>
          <a:xfrm>
            <a:off x="922283" y="3444218"/>
            <a:ext cx="10817772" cy="31247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The version of the Wien filter described here is an improved version of the one tested in UITF beamline with the following changes:</a:t>
            </a:r>
          </a:p>
          <a:p>
            <a:pPr marL="342900" indent="-342900" algn="l">
              <a:buFont typeface="Arial" panose="020B0604020202020204" pitchFamily="34" charset="0"/>
              <a:buChar char="•"/>
            </a:pPr>
            <a:r>
              <a:rPr lang="en-US" dirty="0"/>
              <a:t>40 kV </a:t>
            </a:r>
            <a:r>
              <a:rPr lang="en-US" dirty="0" err="1"/>
              <a:t>CeramTec</a:t>
            </a:r>
            <a:r>
              <a:rPr lang="en-US" dirty="0"/>
              <a:t> HV feedthroughs (3/4" diameter).</a:t>
            </a:r>
          </a:p>
          <a:p>
            <a:pPr marL="342900" indent="-342900" algn="l">
              <a:buFont typeface="Arial" panose="020B0604020202020204" pitchFamily="34" charset="0"/>
              <a:buChar char="•"/>
            </a:pPr>
            <a:r>
              <a:rPr lang="en-US" dirty="0"/>
              <a:t>Spring-guide to couple to 40 kV feedthrough</a:t>
            </a:r>
          </a:p>
          <a:p>
            <a:pPr marL="342900" indent="-342900" algn="l">
              <a:buFont typeface="Arial" panose="020B0604020202020204" pitchFamily="34" charset="0"/>
              <a:buChar char="•"/>
            </a:pPr>
            <a:r>
              <a:rPr lang="en-US" dirty="0"/>
              <a:t>Spring to match design, but we had to use some that are slightly magnetic. Danny ordered new non-magnetic springs and gave them to Phil.</a:t>
            </a:r>
          </a:p>
          <a:p>
            <a:pPr marL="342900" indent="-342900" algn="l">
              <a:buFont typeface="Arial" panose="020B0604020202020204" pitchFamily="34" charset="0"/>
              <a:buChar char="•"/>
            </a:pPr>
            <a:r>
              <a:rPr lang="en-US" dirty="0"/>
              <a:t>HV tests have been performed without the magnet coil and without the iron yokes</a:t>
            </a:r>
          </a:p>
          <a:p>
            <a:pPr marL="342900" indent="-342900" algn="l">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9AB0C823-7A20-EA45-9E6C-C6F5696F4B76}"/>
              </a:ext>
            </a:extLst>
          </p:cNvPr>
          <p:cNvSpPr txBox="1"/>
          <p:nvPr/>
        </p:nvSpPr>
        <p:spPr>
          <a:xfrm>
            <a:off x="5065986" y="1229711"/>
            <a:ext cx="1639551" cy="369332"/>
          </a:xfrm>
          <a:prstGeom prst="rect">
            <a:avLst/>
          </a:prstGeom>
          <a:noFill/>
        </p:spPr>
        <p:txBody>
          <a:bodyPr wrap="none" rtlCol="0">
            <a:spAutoFit/>
          </a:bodyPr>
          <a:lstStyle/>
          <a:p>
            <a:r>
              <a:rPr lang="en-US" dirty="0"/>
              <a:t>October 9 2019</a:t>
            </a:r>
          </a:p>
        </p:txBody>
      </p:sp>
    </p:spTree>
    <p:extLst>
      <p:ext uri="{BB962C8B-B14F-4D97-AF65-F5344CB8AC3E}">
        <p14:creationId xmlns:p14="http://schemas.microsoft.com/office/powerpoint/2010/main" val="4017972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6A285-0A44-DB4B-8398-179902C9FB24}"/>
              </a:ext>
            </a:extLst>
          </p:cNvPr>
          <p:cNvSpPr>
            <a:spLocks noGrp="1"/>
          </p:cNvSpPr>
          <p:nvPr>
            <p:ph type="title"/>
          </p:nvPr>
        </p:nvSpPr>
        <p:spPr/>
        <p:txBody>
          <a:bodyPr/>
          <a:lstStyle/>
          <a:p>
            <a:r>
              <a:rPr lang="en-US" dirty="0"/>
              <a:t>HV switch chassis (K. Cole)</a:t>
            </a:r>
          </a:p>
        </p:txBody>
      </p:sp>
      <p:sp>
        <p:nvSpPr>
          <p:cNvPr id="3" name="Content Placeholder 2">
            <a:extLst>
              <a:ext uri="{FF2B5EF4-FFF2-40B4-BE49-F238E27FC236}">
                <a16:creationId xmlns:a16="http://schemas.microsoft.com/office/drawing/2014/main" id="{74BD7E7C-CAF6-2548-BD2E-517682777D21}"/>
              </a:ext>
            </a:extLst>
          </p:cNvPr>
          <p:cNvSpPr>
            <a:spLocks noGrp="1"/>
          </p:cNvSpPr>
          <p:nvPr>
            <p:ph idx="1"/>
          </p:nvPr>
        </p:nvSpPr>
        <p:spPr>
          <a:xfrm>
            <a:off x="838200" y="1341120"/>
            <a:ext cx="10515600" cy="5252720"/>
          </a:xfrm>
        </p:spPr>
        <p:txBody>
          <a:bodyPr>
            <a:normAutofit/>
          </a:bodyPr>
          <a:lstStyle/>
          <a:p>
            <a:r>
              <a:rPr lang="en-US" dirty="0"/>
              <a:t>Keith is ready to start building the prototype to be tested at UITF</a:t>
            </a:r>
          </a:p>
          <a:p>
            <a:pPr lvl="1"/>
            <a:r>
              <a:rPr lang="en-US" dirty="0"/>
              <a:t>He wants to see if the cable guide used by the retired oil tank PS can be utilized to draw the 30kV new cable. He would like to take opportunity now that injector is open day shift.</a:t>
            </a:r>
          </a:p>
          <a:p>
            <a:r>
              <a:rPr lang="en-US" dirty="0"/>
              <a:t>Has mostly everything on hand to start</a:t>
            </a:r>
          </a:p>
          <a:p>
            <a:r>
              <a:rPr lang="en-US" dirty="0"/>
              <a:t>Direct connection between </a:t>
            </a:r>
            <a:r>
              <a:rPr lang="en-US" dirty="0" err="1"/>
              <a:t>Matsusada</a:t>
            </a:r>
            <a:r>
              <a:rPr lang="en-US" dirty="0"/>
              <a:t> HVPS and switch chassis</a:t>
            </a:r>
          </a:p>
          <a:p>
            <a:r>
              <a:rPr lang="en-US" dirty="0"/>
              <a:t>Connection to Wien will have interlock cable</a:t>
            </a:r>
          </a:p>
          <a:p>
            <a:pPr lvl="1"/>
            <a:r>
              <a:rPr lang="en-US" dirty="0"/>
              <a:t>We need to decide on the HV connection to Wien </a:t>
            </a:r>
          </a:p>
          <a:p>
            <a:pPr marL="1371600" lvl="2" indent="-457200">
              <a:buFont typeface="+mj-lt"/>
              <a:buAutoNum type="alphaLcParenR"/>
            </a:pPr>
            <a:r>
              <a:rPr lang="en-US" dirty="0"/>
              <a:t>Mate 30kV cable directly to </a:t>
            </a:r>
            <a:r>
              <a:rPr lang="en-US" dirty="0" err="1"/>
              <a:t>CeramTec</a:t>
            </a:r>
            <a:r>
              <a:rPr lang="en-US" dirty="0"/>
              <a:t> 40 kV feedthrough cable, or</a:t>
            </a:r>
          </a:p>
          <a:p>
            <a:pPr marL="1371600" lvl="2" indent="-457200">
              <a:buFont typeface="+mj-lt"/>
              <a:buAutoNum type="alphaLcParenR"/>
            </a:pPr>
            <a:r>
              <a:rPr lang="en-US" dirty="0"/>
              <a:t>Mate 30 kV cable to bayonet ‘</a:t>
            </a:r>
            <a:r>
              <a:rPr lang="en-US" dirty="0" err="1"/>
              <a:t>shv</a:t>
            </a:r>
            <a:r>
              <a:rPr lang="en-US" dirty="0"/>
              <a:t>’ style connecter, then that to junction box to </a:t>
            </a:r>
            <a:r>
              <a:rPr lang="en-US" dirty="0" err="1"/>
              <a:t>CeramTec</a:t>
            </a:r>
            <a:r>
              <a:rPr lang="en-US" dirty="0"/>
              <a:t> 40kV feedthrough cable</a:t>
            </a:r>
          </a:p>
        </p:txBody>
      </p:sp>
    </p:spTree>
    <p:extLst>
      <p:ext uri="{BB962C8B-B14F-4D97-AF65-F5344CB8AC3E}">
        <p14:creationId xmlns:p14="http://schemas.microsoft.com/office/powerpoint/2010/main" val="68484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8256-B667-0544-AEC6-F4962B70D5F9}"/>
              </a:ext>
            </a:extLst>
          </p:cNvPr>
          <p:cNvSpPr>
            <a:spLocks noGrp="1"/>
          </p:cNvSpPr>
          <p:nvPr>
            <p:ph type="title"/>
          </p:nvPr>
        </p:nvSpPr>
        <p:spPr>
          <a:xfrm>
            <a:off x="764628" y="0"/>
            <a:ext cx="10515600" cy="1325563"/>
          </a:xfrm>
        </p:spPr>
        <p:txBody>
          <a:bodyPr/>
          <a:lstStyle/>
          <a:p>
            <a:r>
              <a:rPr lang="en-US" dirty="0"/>
              <a:t>Wien HV switch chassis wiring diagram</a:t>
            </a:r>
          </a:p>
        </p:txBody>
      </p:sp>
      <p:pic>
        <p:nvPicPr>
          <p:cNvPr id="6" name="Content Placeholder 4">
            <a:extLst>
              <a:ext uri="{FF2B5EF4-FFF2-40B4-BE49-F238E27FC236}">
                <a16:creationId xmlns:a16="http://schemas.microsoft.com/office/drawing/2014/main" id="{CFA8FD86-509C-1C42-8B56-FA45B74075A0}"/>
              </a:ext>
            </a:extLst>
          </p:cNvPr>
          <p:cNvPicPr>
            <a:picLocks noChangeAspect="1"/>
          </p:cNvPicPr>
          <p:nvPr/>
        </p:nvPicPr>
        <p:blipFill>
          <a:blip r:embed="rId2"/>
          <a:stretch>
            <a:fillRect/>
          </a:stretch>
        </p:blipFill>
        <p:spPr>
          <a:xfrm>
            <a:off x="1208102" y="1072710"/>
            <a:ext cx="8944891" cy="5785290"/>
          </a:xfrm>
          <a:prstGeom prst="rect">
            <a:avLst/>
          </a:prstGeom>
        </p:spPr>
      </p:pic>
    </p:spTree>
    <p:extLst>
      <p:ext uri="{BB962C8B-B14F-4D97-AF65-F5344CB8AC3E}">
        <p14:creationId xmlns:p14="http://schemas.microsoft.com/office/powerpoint/2010/main" val="275064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A7668-1C79-AC4F-83BE-6DFF3A2D231E}"/>
              </a:ext>
            </a:extLst>
          </p:cNvPr>
          <p:cNvSpPr>
            <a:spLocks noGrp="1"/>
          </p:cNvSpPr>
          <p:nvPr>
            <p:ph type="title"/>
          </p:nvPr>
        </p:nvSpPr>
        <p:spPr>
          <a:xfrm>
            <a:off x="869731" y="0"/>
            <a:ext cx="10515600" cy="1325563"/>
          </a:xfrm>
        </p:spPr>
        <p:txBody>
          <a:bodyPr/>
          <a:lstStyle/>
          <a:p>
            <a:r>
              <a:rPr lang="en-US" dirty="0"/>
              <a:t>Wien HV switch chassis schematic</a:t>
            </a:r>
          </a:p>
        </p:txBody>
      </p:sp>
      <p:pic>
        <p:nvPicPr>
          <p:cNvPr id="7" name="Content Placeholder 4">
            <a:extLst>
              <a:ext uri="{FF2B5EF4-FFF2-40B4-BE49-F238E27FC236}">
                <a16:creationId xmlns:a16="http://schemas.microsoft.com/office/drawing/2014/main" id="{64303048-4DCE-B14F-B460-B052C615E6B3}"/>
              </a:ext>
            </a:extLst>
          </p:cNvPr>
          <p:cNvPicPr>
            <a:picLocks noChangeAspect="1"/>
          </p:cNvPicPr>
          <p:nvPr/>
        </p:nvPicPr>
        <p:blipFill>
          <a:blip r:embed="rId2"/>
          <a:stretch>
            <a:fillRect/>
          </a:stretch>
        </p:blipFill>
        <p:spPr>
          <a:xfrm>
            <a:off x="472967" y="225746"/>
            <a:ext cx="10163502" cy="6573452"/>
          </a:xfrm>
          <a:prstGeom prst="rect">
            <a:avLst/>
          </a:prstGeom>
        </p:spPr>
      </p:pic>
    </p:spTree>
    <p:extLst>
      <p:ext uri="{BB962C8B-B14F-4D97-AF65-F5344CB8AC3E}">
        <p14:creationId xmlns:p14="http://schemas.microsoft.com/office/powerpoint/2010/main" val="109754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83B0B-EE24-AF46-82C5-E073ACE443D0}"/>
              </a:ext>
            </a:extLst>
          </p:cNvPr>
          <p:cNvSpPr>
            <a:spLocks noGrp="1"/>
          </p:cNvSpPr>
          <p:nvPr>
            <p:ph type="title"/>
          </p:nvPr>
        </p:nvSpPr>
        <p:spPr/>
        <p:txBody>
          <a:bodyPr/>
          <a:lstStyle/>
          <a:p>
            <a:r>
              <a:rPr lang="en-US" dirty="0"/>
              <a:t>HV controls (G. Croke)</a:t>
            </a:r>
          </a:p>
        </p:txBody>
      </p:sp>
      <p:sp>
        <p:nvSpPr>
          <p:cNvPr id="3" name="Content Placeholder 2">
            <a:extLst>
              <a:ext uri="{FF2B5EF4-FFF2-40B4-BE49-F238E27FC236}">
                <a16:creationId xmlns:a16="http://schemas.microsoft.com/office/drawing/2014/main" id="{277ABF22-151F-B445-B9E3-746761198E7D}"/>
              </a:ext>
            </a:extLst>
          </p:cNvPr>
          <p:cNvSpPr>
            <a:spLocks noGrp="1"/>
          </p:cNvSpPr>
          <p:nvPr>
            <p:ph idx="1"/>
          </p:nvPr>
        </p:nvSpPr>
        <p:spPr>
          <a:xfrm>
            <a:off x="838200" y="1387366"/>
            <a:ext cx="10515600" cy="5339255"/>
          </a:xfrm>
        </p:spPr>
        <p:txBody>
          <a:bodyPr>
            <a:normAutofit fontScale="92500" lnSpcReduction="10000"/>
          </a:bodyPr>
          <a:lstStyle/>
          <a:p>
            <a:pPr marL="0" indent="0" fontAlgn="base">
              <a:buNone/>
            </a:pPr>
            <a:r>
              <a:rPr lang="en-US" dirty="0"/>
              <a:t>Digital I/O and ADC channels we'll plan to use:</a:t>
            </a:r>
            <a:br>
              <a:rPr lang="en-US" dirty="0"/>
            </a:br>
            <a:br>
              <a:rPr lang="en-US" dirty="0"/>
            </a:br>
            <a:endParaRPr lang="en-US" dirty="0"/>
          </a:p>
          <a:p>
            <a:pPr fontAlgn="base"/>
            <a:r>
              <a:rPr lang="en-US" dirty="0"/>
              <a:t>Switch box control and status readback:</a:t>
            </a:r>
          </a:p>
          <a:p>
            <a:pPr lvl="1" fontAlgn="base"/>
            <a:r>
              <a:rPr lang="en-US" dirty="0"/>
              <a:t>Output:  </a:t>
            </a:r>
            <a:r>
              <a:rPr lang="en-US" dirty="0" err="1"/>
              <a:t>iocitfgun</a:t>
            </a:r>
            <a:r>
              <a:rPr lang="en-US" dirty="0"/>
              <a:t> XY244 digital I/O card, output 6, PV = IGLK100DIOLWTB.B6</a:t>
            </a:r>
          </a:p>
          <a:p>
            <a:pPr lvl="1" fontAlgn="base"/>
            <a:r>
              <a:rPr lang="en-US" dirty="0"/>
              <a:t>Input:   </a:t>
            </a:r>
            <a:r>
              <a:rPr lang="en-US" dirty="0" err="1"/>
              <a:t>iocitfgun</a:t>
            </a:r>
            <a:r>
              <a:rPr lang="en-US" dirty="0"/>
              <a:t> XY244 digital I/O card, input 21,PV = IGLK100DIOHRD</a:t>
            </a:r>
            <a:br>
              <a:rPr lang="en-US" dirty="0"/>
            </a:br>
            <a:endParaRPr lang="en-US" dirty="0"/>
          </a:p>
          <a:p>
            <a:pPr fontAlgn="base"/>
            <a:r>
              <a:rPr lang="en-US" dirty="0"/>
              <a:t>ADC readbacks of power supply HV:</a:t>
            </a:r>
          </a:p>
          <a:p>
            <a:pPr lvl="1" fontAlgn="base"/>
            <a:r>
              <a:rPr lang="en-US" dirty="0" err="1"/>
              <a:t>iocitfgun</a:t>
            </a:r>
            <a:r>
              <a:rPr lang="en-US" dirty="0"/>
              <a:t> XY566 board, channel 1, PV = IGLK100AI2</a:t>
            </a:r>
          </a:p>
          <a:p>
            <a:pPr lvl="1" fontAlgn="base"/>
            <a:r>
              <a:rPr lang="en-US" dirty="0" err="1"/>
              <a:t>iocitfgun</a:t>
            </a:r>
            <a:r>
              <a:rPr lang="en-US" dirty="0"/>
              <a:t> XY566 board, channel 2, PV = IGLK100AI3</a:t>
            </a:r>
            <a:br>
              <a:rPr lang="en-US" dirty="0"/>
            </a:br>
            <a:endParaRPr lang="en-US" dirty="0"/>
          </a:p>
          <a:p>
            <a:pPr fontAlgn="base"/>
            <a:r>
              <a:rPr lang="en-US" dirty="0"/>
              <a:t>One unresolved question is whether we want to have an 'injector steering script' for Wien plates and magnets at UITF like in CEBAF?</a:t>
            </a:r>
          </a:p>
          <a:p>
            <a:pPr marL="0" indent="0">
              <a:buNone/>
            </a:pPr>
            <a:br>
              <a:rPr lang="en-US" dirty="0"/>
            </a:br>
            <a:endParaRPr lang="en-US" dirty="0"/>
          </a:p>
        </p:txBody>
      </p:sp>
    </p:spTree>
    <p:extLst>
      <p:ext uri="{BB962C8B-B14F-4D97-AF65-F5344CB8AC3E}">
        <p14:creationId xmlns:p14="http://schemas.microsoft.com/office/powerpoint/2010/main" val="362210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780F3-012B-AD43-AE68-65A537E265E3}"/>
              </a:ext>
            </a:extLst>
          </p:cNvPr>
          <p:cNvSpPr>
            <a:spLocks noGrp="1"/>
          </p:cNvSpPr>
          <p:nvPr>
            <p:ph type="title"/>
          </p:nvPr>
        </p:nvSpPr>
        <p:spPr>
          <a:xfrm>
            <a:off x="754118" y="0"/>
            <a:ext cx="10515600" cy="1325563"/>
          </a:xfrm>
        </p:spPr>
        <p:txBody>
          <a:bodyPr/>
          <a:lstStyle/>
          <a:p>
            <a:r>
              <a:rPr lang="en-US" dirty="0"/>
              <a:t>HV controls systems block diagram (G. Croke)</a:t>
            </a:r>
          </a:p>
        </p:txBody>
      </p:sp>
      <p:pic>
        <p:nvPicPr>
          <p:cNvPr id="5" name="Content Placeholder 4">
            <a:extLst>
              <a:ext uri="{FF2B5EF4-FFF2-40B4-BE49-F238E27FC236}">
                <a16:creationId xmlns:a16="http://schemas.microsoft.com/office/drawing/2014/main" id="{677A67B8-4496-1F4D-A06C-FB6E47CC9F4A}"/>
              </a:ext>
            </a:extLst>
          </p:cNvPr>
          <p:cNvPicPr>
            <a:picLocks noGrp="1" noChangeAspect="1"/>
          </p:cNvPicPr>
          <p:nvPr>
            <p:ph idx="1"/>
          </p:nvPr>
        </p:nvPicPr>
        <p:blipFill>
          <a:blip r:embed="rId2"/>
          <a:stretch>
            <a:fillRect/>
          </a:stretch>
        </p:blipFill>
        <p:spPr>
          <a:xfrm rot="16200000">
            <a:off x="2521991" y="-324905"/>
            <a:ext cx="6023412" cy="8523889"/>
          </a:xfrm>
        </p:spPr>
      </p:pic>
    </p:spTree>
    <p:extLst>
      <p:ext uri="{BB962C8B-B14F-4D97-AF65-F5344CB8AC3E}">
        <p14:creationId xmlns:p14="http://schemas.microsoft.com/office/powerpoint/2010/main" val="399794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303</Words>
  <Application>Microsoft Macintosh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200 keV Wien filter V3</vt:lpstr>
      <vt:lpstr>HV switch chassis (K. Cole)</vt:lpstr>
      <vt:lpstr>Wien HV switch chassis wiring diagram</vt:lpstr>
      <vt:lpstr>Wien HV switch chassis schematic</vt:lpstr>
      <vt:lpstr>HV controls (G. Croke)</vt:lpstr>
      <vt:lpstr>HV controls systems block diagram (G. Croke)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 keV Wien filter V3</dc:title>
  <dc:creator>Carlos H.G.</dc:creator>
  <cp:lastModifiedBy>Carlos H.G.</cp:lastModifiedBy>
  <cp:revision>6</cp:revision>
  <dcterms:created xsi:type="dcterms:W3CDTF">2019-10-08T15:47:46Z</dcterms:created>
  <dcterms:modified xsi:type="dcterms:W3CDTF">2019-10-08T18:44:49Z</dcterms:modified>
</cp:coreProperties>
</file>