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21"/>
  </p:notesMasterIdLst>
  <p:sldIdLst>
    <p:sldId id="309" r:id="rId4"/>
    <p:sldId id="337" r:id="rId5"/>
    <p:sldId id="471" r:id="rId6"/>
    <p:sldId id="352" r:id="rId7"/>
    <p:sldId id="460" r:id="rId8"/>
    <p:sldId id="495" r:id="rId9"/>
    <p:sldId id="469" r:id="rId10"/>
    <p:sldId id="468" r:id="rId11"/>
    <p:sldId id="320" r:id="rId12"/>
    <p:sldId id="485" r:id="rId13"/>
    <p:sldId id="486" r:id="rId14"/>
    <p:sldId id="483" r:id="rId15"/>
    <p:sldId id="492" r:id="rId16"/>
    <p:sldId id="487" r:id="rId17"/>
    <p:sldId id="328" r:id="rId18"/>
    <p:sldId id="494" r:id="rId19"/>
    <p:sldId id="30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0" autoAdjust="0"/>
    <p:restoredTop sz="96408" autoAdjust="0"/>
  </p:normalViewPr>
  <p:slideViewPr>
    <p:cSldViewPr snapToGrid="0" snapToObjects="1">
      <p:cViewPr>
        <p:scale>
          <a:sx n="75" d="100"/>
          <a:sy n="75" d="100"/>
        </p:scale>
        <p:origin x="1027" y="21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23/03/03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March 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emf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12" Type="http://schemas.openxmlformats.org/officeDocument/2006/relationships/image" Target="../media/image49.jpg"/><Relationship Id="rId2" Type="http://schemas.openxmlformats.org/officeDocument/2006/relationships/image" Target="../media/image3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461471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Production by Polarized e</a:t>
            </a:r>
            <a:r>
              <a:rPr lang="en-US" baseline="30000" dirty="0"/>
              <a:t>‒</a:t>
            </a:r>
            <a:r>
              <a:rPr lang="en-US" dirty="0"/>
              <a:t> Beam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LERF Concept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Radiation Damage and Heat Load in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Design of High Power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Target Material </a:t>
            </a:r>
            <a:r>
              <a:rPr lang="en-US"/>
              <a:t>Tests with </a:t>
            </a:r>
            <a:r>
              <a:rPr lang="en-US" dirty="0"/>
              <a:t>e</a:t>
            </a:r>
            <a:r>
              <a:rPr lang="en-US" baseline="30000" dirty="0"/>
              <a:t>‒</a:t>
            </a:r>
            <a:r>
              <a:rPr lang="en-US" dirty="0"/>
              <a:t> Beam and Laser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5652819" cy="731240"/>
          </a:xfrm>
        </p:spPr>
        <p:txBody>
          <a:bodyPr/>
          <a:lstStyle/>
          <a:p>
            <a:r>
              <a:rPr lang="en-US" sz="1600" dirty="0"/>
              <a:t>JLab AAC Review</a:t>
            </a:r>
          </a:p>
          <a:p>
            <a:r>
              <a:rPr lang="en-US" sz="1600" dirty="0"/>
              <a:t>March 9,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875060"/>
            <a:ext cx="5875975" cy="420862"/>
          </a:xfrm>
        </p:spPr>
        <p:txBody>
          <a:bodyPr/>
          <a:lstStyle/>
          <a:p>
            <a:r>
              <a:rPr lang="en-US" dirty="0"/>
              <a:t>Andriy Ushakov (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262728" y="1720851"/>
            <a:ext cx="4316660" cy="29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ECAC1-3482-49E5-BAB6-179BB8478933}"/>
              </a:ext>
            </a:extLst>
          </p:cNvPr>
          <p:cNvGrpSpPr/>
          <p:nvPr/>
        </p:nvGrpSpPr>
        <p:grpSpPr>
          <a:xfrm>
            <a:off x="199477" y="1997154"/>
            <a:ext cx="3242898" cy="3081115"/>
            <a:chOff x="268398" y="1848543"/>
            <a:chExt cx="3242898" cy="30811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FB7EA1-A77A-4E48-9F21-2441A11B5B14}"/>
                </a:ext>
              </a:extLst>
            </p:cNvPr>
            <p:cNvGrpSpPr/>
            <p:nvPr/>
          </p:nvGrpSpPr>
          <p:grpSpPr>
            <a:xfrm>
              <a:off x="268398" y="2265706"/>
              <a:ext cx="3242898" cy="2663952"/>
              <a:chOff x="227822" y="3803384"/>
              <a:chExt cx="3242898" cy="26639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8BD606A-7832-40CD-928D-5ACB66B5FFC3}"/>
                  </a:ext>
                </a:extLst>
              </p:cNvPr>
              <p:cNvGrpSpPr/>
              <p:nvPr/>
            </p:nvGrpSpPr>
            <p:grpSpPr>
              <a:xfrm>
                <a:off x="227822" y="3803384"/>
                <a:ext cx="3242898" cy="2663952"/>
                <a:chOff x="227822" y="3803384"/>
                <a:chExt cx="3242898" cy="266395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1CF3C90-DEF6-4598-B481-B4BD60CAD0EF}"/>
                    </a:ext>
                  </a:extLst>
                </p:cNvPr>
                <p:cNvGrpSpPr/>
                <p:nvPr/>
              </p:nvGrpSpPr>
              <p:grpSpPr>
                <a:xfrm>
                  <a:off x="227822" y="3803384"/>
                  <a:ext cx="3242898" cy="2663952"/>
                  <a:chOff x="227822" y="3803384"/>
                  <a:chExt cx="3242898" cy="2663952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B82D3A9-9589-4030-9796-9FB3AC806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266" t="1759" r="19585" b="4132"/>
                  <a:stretch/>
                </p:blipFill>
                <p:spPr>
                  <a:xfrm>
                    <a:off x="371317" y="3803384"/>
                    <a:ext cx="2955908" cy="2663952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C7A185-E206-423C-B09A-92ECBA7E6FA1}"/>
                      </a:ext>
                    </a:extLst>
                  </p:cNvPr>
                  <p:cNvSpPr txBox="1"/>
                  <p:nvPr/>
                </p:nvSpPr>
                <p:spPr>
                  <a:xfrm>
                    <a:off x="227822" y="6034322"/>
                    <a:ext cx="324289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Static target would 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melt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64 </a:t>
                    </a:r>
                    <a:r>
                      <a:rPr lang="en-US" sz="140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</a:t>
                    </a:r>
                    <a:endPara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90BF97-A661-4EC2-B2DB-2EC45C4CAAE1}"/>
                    </a:ext>
                  </a:extLst>
                </p:cNvPr>
                <p:cNvSpPr/>
                <p:nvPr/>
              </p:nvSpPr>
              <p:spPr>
                <a:xfrm>
                  <a:off x="1049486" y="3803384"/>
                  <a:ext cx="2277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 @ 120 MeV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cw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beam 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680AD1-4EBE-459E-9515-AE330A1A33EC}"/>
                  </a:ext>
                </a:extLst>
              </p:cNvPr>
              <p:cNvSpPr/>
              <p:nvPr/>
            </p:nvSpPr>
            <p:spPr>
              <a:xfrm>
                <a:off x="2057326" y="4080383"/>
                <a:ext cx="1269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1.5 mm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EDDC6B-0144-4BBF-A4D8-77185EB60095}"/>
                </a:ext>
              </a:extLst>
            </p:cNvPr>
            <p:cNvSpPr txBox="1"/>
            <p:nvPr/>
          </p:nvSpPr>
          <p:spPr>
            <a:xfrm>
              <a:off x="268398" y="1848543"/>
              <a:ext cx="3242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Temperature in Stationary Target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7198204" y="3159397"/>
            <a:ext cx="480568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parameters of currently considered model of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passes through the target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m/s target tangential speed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10x20 mm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cross-section of water channel inside Cu disk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l/min rate of water flow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198204" y="1006611"/>
            <a:ext cx="480568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(average) heat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damage 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fatigue cause by cycling temperature → study material properties under realistic conditions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22E4E9-29B5-41A1-B196-6A35F46C5522}"/>
              </a:ext>
            </a:extLst>
          </p:cNvPr>
          <p:cNvGrpSpPr/>
          <p:nvPr/>
        </p:nvGrpSpPr>
        <p:grpSpPr>
          <a:xfrm>
            <a:off x="3704739" y="1006611"/>
            <a:ext cx="3155686" cy="5201187"/>
            <a:chOff x="3720255" y="1006611"/>
            <a:chExt cx="3155686" cy="52011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F723AF-4EF3-4E7F-A56F-FB36A28FF16C}"/>
                </a:ext>
              </a:extLst>
            </p:cNvPr>
            <p:cNvGrpSpPr/>
            <p:nvPr/>
          </p:nvGrpSpPr>
          <p:grpSpPr>
            <a:xfrm>
              <a:off x="3720255" y="1333012"/>
              <a:ext cx="3155686" cy="4874786"/>
              <a:chOff x="3911349" y="1219888"/>
              <a:chExt cx="3155686" cy="48747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6F90E-E769-441F-8403-813D1CDD2E07}"/>
                  </a:ext>
                </a:extLst>
              </p:cNvPr>
              <p:cNvSpPr txBox="1"/>
              <p:nvPr/>
            </p:nvSpPr>
            <p:spPr>
              <a:xfrm>
                <a:off x="3911349" y="1219888"/>
                <a:ext cx="31556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1/12 Segment of Rotated Target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A22A427-822B-4C6F-A1F2-1CBD150A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8241" y="1535732"/>
                <a:ext cx="3073360" cy="455894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0C11CE-F953-460D-B37B-B8E1E33EE1CB}"/>
                </a:ext>
              </a:extLst>
            </p:cNvPr>
            <p:cNvSpPr/>
            <p:nvPr/>
          </p:nvSpPr>
          <p:spPr>
            <a:xfrm>
              <a:off x="4423467" y="1006611"/>
              <a:ext cx="1749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Concept</a:t>
              </a:r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2B6251-9622-41FA-B2B5-36650F278917}"/>
              </a:ext>
            </a:extLst>
          </p:cNvPr>
          <p:cNvSpPr txBox="1"/>
          <p:nvPr/>
        </p:nvSpPr>
        <p:spPr>
          <a:xfrm>
            <a:off x="7787574" y="5637364"/>
            <a:ext cx="4330975" cy="72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DDFF3-AA4F-40DB-B229-60145A0F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247" y="5772816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Temperature and Radiation Damage in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4B3D1-8D8D-4E9D-B39B-BA7628CB2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0" y="1578426"/>
            <a:ext cx="3509109" cy="3194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80CDC-5CA5-4B89-A74B-BDB44CA4C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70" y="1578426"/>
            <a:ext cx="3509109" cy="3193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7F9AE7-4FE2-4CFC-B994-2B3509E13C68}"/>
              </a:ext>
            </a:extLst>
          </p:cNvPr>
          <p:cNvSpPr/>
          <p:nvPr/>
        </p:nvSpPr>
        <p:spPr>
          <a:xfrm>
            <a:off x="452810" y="1181101"/>
            <a:ext cx="347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 in Tungsten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45247F-281B-4D32-8A41-6B8581F7A2CA}"/>
              </a:ext>
            </a:extLst>
          </p:cNvPr>
          <p:cNvSpPr/>
          <p:nvPr/>
        </p:nvSpPr>
        <p:spPr>
          <a:xfrm>
            <a:off x="4851106" y="1181101"/>
            <a:ext cx="2284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827CC4-F038-4C4C-B5AE-BB227E17FF48}"/>
              </a:ext>
            </a:extLst>
          </p:cNvPr>
          <p:cNvSpPr/>
          <p:nvPr/>
        </p:nvSpPr>
        <p:spPr>
          <a:xfrm>
            <a:off x="1405705" y="5206674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258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4C4693-590F-43D3-972C-C430E90D6DBA}"/>
              </a:ext>
            </a:extLst>
          </p:cNvPr>
          <p:cNvSpPr/>
          <p:nvPr/>
        </p:nvSpPr>
        <p:spPr>
          <a:xfrm>
            <a:off x="5245382" y="5206674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61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7F6FD313-C8AD-4C52-BCEA-AC29486E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72124" y="1253131"/>
            <a:ext cx="3317728" cy="199063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D7CB1-1AD2-4C02-A916-888B2E8036E9}"/>
              </a:ext>
            </a:extLst>
          </p:cNvPr>
          <p:cNvSpPr txBox="1"/>
          <p:nvPr/>
        </p:nvSpPr>
        <p:spPr>
          <a:xfrm>
            <a:off x="8580372" y="877078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C89AF-7074-4AC7-B5C7-B3D5FD2F4E58}"/>
              </a:ext>
            </a:extLst>
          </p:cNvPr>
          <p:cNvSpPr txBox="1"/>
          <p:nvPr/>
        </p:nvSpPr>
        <p:spPr>
          <a:xfrm>
            <a:off x="8534261" y="6020743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29D2BE-59FF-4525-9C94-326FB501FCEE}"/>
              </a:ext>
            </a:extLst>
          </p:cNvPr>
          <p:cNvGrpSpPr/>
          <p:nvPr/>
        </p:nvGrpSpPr>
        <p:grpSpPr>
          <a:xfrm>
            <a:off x="8149185" y="3243769"/>
            <a:ext cx="3824641" cy="2718433"/>
            <a:chOff x="137979" y="3262489"/>
            <a:chExt cx="3824641" cy="2718433"/>
          </a:xfrm>
        </p:grpSpPr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95E6C369-403A-421B-BE4C-574B48F900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1691512"/>
                </p:ext>
              </p:extLst>
            </p:nvPr>
          </p:nvGraphicFramePr>
          <p:xfrm>
            <a:off x="137979" y="3262489"/>
            <a:ext cx="3824641" cy="2718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3" name="Acrobat Document" r:id="rId6" imgW="4320221" imgH="3070829" progId="Acrobat.Document.DC">
                    <p:embed/>
                  </p:oleObj>
                </mc:Choice>
                <mc:Fallback>
                  <p:oleObj name="Acrobat Document" r:id="rId6" imgW="4320221" imgH="3070829" progId="Acrobat.Document.DC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1A3973CF-B47E-474E-9FF9-898D9FA01AE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37979" y="3262489"/>
                          <a:ext cx="3824641" cy="27184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65858E-3555-4FDC-9112-E6726CB39746}"/>
                </a:ext>
              </a:extLst>
            </p:cNvPr>
            <p:cNvSpPr txBox="1"/>
            <p:nvPr/>
          </p:nvSpPr>
          <p:spPr>
            <a:xfrm>
              <a:off x="1962155" y="4648383"/>
              <a:ext cx="1784871" cy="646331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Ø35 cm W Target</a:t>
              </a:r>
            </a:p>
            <a:p>
              <a:pPr algn="ctr"/>
              <a:r>
                <a: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mA @ 120 MeV </a:t>
              </a:r>
              <a:r>
                <a:rPr lang="en-US" sz="1200" dirty="0">
                  <a:solidFill>
                    <a:srgbClr val="0000CC"/>
                  </a:solidFill>
                </a:rPr>
                <a:t>e</a:t>
              </a:r>
              <a:r>
                <a:rPr lang="en-US" sz="1200" baseline="30000" dirty="0">
                  <a:solidFill>
                    <a:srgbClr val="0000CC"/>
                  </a:solidFill>
                </a:rPr>
                <a:t>‒</a:t>
              </a:r>
            </a:p>
            <a:p>
              <a:pPr algn="ctr"/>
              <a:r>
                <a: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mm rms spot size </a:t>
              </a:r>
              <a:r>
                <a:rPr lang="el-GR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3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0F7E-8CEE-814E-AE52-C4005B37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Cycling in 17 kW Tungsten Spinning Target (Ø35 cm, </a:t>
            </a:r>
            <a:r>
              <a:rPr lang="en-US" dirty="0" err="1"/>
              <a:t>v</a:t>
            </a:r>
            <a:r>
              <a:rPr lang="en-US" baseline="-25000" dirty="0" err="1"/>
              <a:t>rot</a:t>
            </a:r>
            <a:r>
              <a:rPr lang="en-US" dirty="0"/>
              <a:t> = 4 m/s)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DBAB2-91C2-094F-8325-7F446502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0F9E7-8135-904E-90E3-F00C1835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909" y="647017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41F4AB-0C6F-B54D-A5CD-4251755C0B71}"/>
              </a:ext>
            </a:extLst>
          </p:cNvPr>
          <p:cNvGrpSpPr/>
          <p:nvPr/>
        </p:nvGrpSpPr>
        <p:grpSpPr>
          <a:xfrm>
            <a:off x="101645" y="913259"/>
            <a:ext cx="4393848" cy="5445101"/>
            <a:chOff x="0" y="913232"/>
            <a:chExt cx="4273272" cy="58799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05CEEB-FF3F-C042-83A0-3084BAE9EEBC}"/>
                </a:ext>
              </a:extLst>
            </p:cNvPr>
            <p:cNvGrpSpPr/>
            <p:nvPr/>
          </p:nvGrpSpPr>
          <p:grpSpPr>
            <a:xfrm>
              <a:off x="0" y="913232"/>
              <a:ext cx="4260501" cy="2939984"/>
              <a:chOff x="100479" y="913232"/>
              <a:chExt cx="4260501" cy="2939984"/>
            </a:xfrm>
          </p:grpSpPr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8E867FE9-D5F2-2445-BE67-544850FCB77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479" y="913232"/>
              <a:ext cx="4260501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6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8E867FE9-D5F2-2445-BE67-544850FCB7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479" y="913232"/>
                            <a:ext cx="4260501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73942E-C5F7-2448-A391-DF9064D47203}"/>
                  </a:ext>
                </a:extLst>
              </p:cNvPr>
              <p:cNvSpPr txBox="1"/>
              <p:nvPr/>
            </p:nvSpPr>
            <p:spPr>
              <a:xfrm>
                <a:off x="2439639" y="1004556"/>
                <a:ext cx="1781251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 Cycle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1BA832-FB3A-D24C-B14D-C0FA8AD3155E}"/>
                </a:ext>
              </a:extLst>
            </p:cNvPr>
            <p:cNvGrpSpPr/>
            <p:nvPr/>
          </p:nvGrpSpPr>
          <p:grpSpPr>
            <a:xfrm>
              <a:off x="12772" y="3853216"/>
              <a:ext cx="4260500" cy="2939984"/>
              <a:chOff x="12772" y="3853216"/>
              <a:chExt cx="4260500" cy="2939984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3EE52CB6-0496-8948-AFCF-98FD4C7E7A5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772" y="3853216"/>
              <a:ext cx="4260500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7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EE52CB6-0496-8948-AFCF-98FD4C7E7A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2772" y="3853216"/>
                            <a:ext cx="4260500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29D412-3F00-DE4D-9828-F85ED4311074}"/>
                  </a:ext>
                </a:extLst>
              </p:cNvPr>
              <p:cNvSpPr txBox="1"/>
              <p:nvPr/>
            </p:nvSpPr>
            <p:spPr>
              <a:xfrm>
                <a:off x="840959" y="3944540"/>
                <a:ext cx="1755610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Heating Phase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FDADED-CA0C-9245-95C4-4EE6D3E007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1" b="2801"/>
          <a:stretch/>
        </p:blipFill>
        <p:spPr>
          <a:xfrm>
            <a:off x="8070252" y="1277763"/>
            <a:ext cx="3374946" cy="3789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43054-40D2-A448-8E51-B5697529C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r="13141" b="2801"/>
          <a:stretch/>
        </p:blipFill>
        <p:spPr>
          <a:xfrm>
            <a:off x="5902928" y="1277763"/>
            <a:ext cx="1891038" cy="3789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B01992-A231-1D47-99B8-5D8D737B1F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78016" b="2801"/>
          <a:stretch/>
        </p:blipFill>
        <p:spPr>
          <a:xfrm>
            <a:off x="5093386" y="1277763"/>
            <a:ext cx="809542" cy="3789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964348-31C9-DF49-9D25-60D9BE6FCAF5}"/>
              </a:ext>
            </a:extLst>
          </p:cNvPr>
          <p:cNvSpPr txBox="1"/>
          <p:nvPr/>
        </p:nvSpPr>
        <p:spPr>
          <a:xfrm>
            <a:off x="5093386" y="889485"/>
            <a:ext cx="635181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and Stress at the End of Heating Phase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1E836-D1A8-9A4B-88B1-5E622EE52E49}"/>
              </a:ext>
            </a:extLst>
          </p:cNvPr>
          <p:cNvSpPr txBox="1"/>
          <p:nvPr/>
        </p:nvSpPr>
        <p:spPr>
          <a:xfrm>
            <a:off x="4891121" y="5606393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rgbClr val="009A46"/>
                </a:solidFill>
              </a:rPr>
              <a:t>Δ</a:t>
            </a:r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120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21495-8B24-F249-9BDC-0EE05CF6A426}"/>
              </a:ext>
            </a:extLst>
          </p:cNvPr>
          <p:cNvSpPr txBox="1"/>
          <p:nvPr/>
        </p:nvSpPr>
        <p:spPr>
          <a:xfrm>
            <a:off x="5054906" y="5207490"/>
            <a:ext cx="156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340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CB9CCE-143B-0C48-8053-258482C8B3AE}"/>
              </a:ext>
            </a:extLst>
          </p:cNvPr>
          <p:cNvSpPr txBox="1"/>
          <p:nvPr/>
        </p:nvSpPr>
        <p:spPr>
          <a:xfrm>
            <a:off x="6747976" y="5191756"/>
            <a:ext cx="2220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</a:rPr>
              <a:t>vM</a:t>
            </a:r>
            <a:r>
              <a:rPr lang="en-US" sz="2200" baseline="-25000" dirty="0">
                <a:solidFill>
                  <a:srgbClr val="009A46"/>
                </a:solidFill>
              </a:rPr>
              <a:t> max</a:t>
            </a:r>
            <a:r>
              <a:rPr lang="en-US" sz="2200" dirty="0">
                <a:solidFill>
                  <a:srgbClr val="009A46"/>
                </a:solidFill>
              </a:rPr>
              <a:t> ≈ 150 MPa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FC077-166B-A340-8338-976E9131AB6F}"/>
              </a:ext>
            </a:extLst>
          </p:cNvPr>
          <p:cNvSpPr txBox="1"/>
          <p:nvPr/>
        </p:nvSpPr>
        <p:spPr>
          <a:xfrm>
            <a:off x="8886388" y="5202780"/>
            <a:ext cx="329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+ 280 MPa due to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258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°C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142576-3DE7-44BC-AE6D-7506665FCC4B}"/>
              </a:ext>
            </a:extLst>
          </p:cNvPr>
          <p:cNvGrpSpPr/>
          <p:nvPr/>
        </p:nvGrpSpPr>
        <p:grpSpPr>
          <a:xfrm>
            <a:off x="9242271" y="5599283"/>
            <a:ext cx="2932732" cy="694089"/>
            <a:chOff x="6608478" y="5622606"/>
            <a:chExt cx="2932732" cy="6940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1731C0-C637-4244-912F-4513650EE129}"/>
                </a:ext>
              </a:extLst>
            </p:cNvPr>
            <p:cNvGrpSpPr/>
            <p:nvPr/>
          </p:nvGrpSpPr>
          <p:grpSpPr>
            <a:xfrm>
              <a:off x="6608478" y="5622606"/>
              <a:ext cx="2932732" cy="390046"/>
              <a:chOff x="6608478" y="5622606"/>
              <a:chExt cx="2932732" cy="39004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282D46-C18F-1F46-A418-AEFF737355A5}"/>
                  </a:ext>
                </a:extLst>
              </p:cNvPr>
              <p:cNvSpPr txBox="1"/>
              <p:nvPr/>
            </p:nvSpPr>
            <p:spPr>
              <a:xfrm>
                <a:off x="6608478" y="5643320"/>
                <a:ext cx="2201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Duration of Heating ≈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A993765-A6A5-2748-9816-F9729A6C7651}"/>
                  </a:ext>
                </a:extLst>
              </p:cNvPr>
              <p:cNvSpPr/>
              <p:nvPr/>
            </p:nvSpPr>
            <p:spPr>
              <a:xfrm>
                <a:off x="8737785" y="5622606"/>
                <a:ext cx="8034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2.5 ms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105F2F-B422-4286-8D58-5E25D4CAC7B8}"/>
                </a:ext>
              </a:extLst>
            </p:cNvPr>
            <p:cNvGrpSpPr/>
            <p:nvPr/>
          </p:nvGrpSpPr>
          <p:grpSpPr>
            <a:xfrm>
              <a:off x="6972552" y="5946328"/>
              <a:ext cx="2568658" cy="370367"/>
              <a:chOff x="6972552" y="5946328"/>
              <a:chExt cx="2568658" cy="370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E07041-134E-FF4A-B378-F53A0C6719C7}"/>
                  </a:ext>
                </a:extLst>
              </p:cNvPr>
              <p:cNvSpPr txBox="1"/>
              <p:nvPr/>
            </p:nvSpPr>
            <p:spPr>
              <a:xfrm>
                <a:off x="6972552" y="5946328"/>
                <a:ext cx="18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Period of Cycles =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496AB6E-DED1-0E41-B397-8EC5DDA6EF84}"/>
                  </a:ext>
                </a:extLst>
              </p:cNvPr>
              <p:cNvSpPr/>
              <p:nvPr/>
            </p:nvSpPr>
            <p:spPr>
              <a:xfrm>
                <a:off x="8678473" y="5947363"/>
                <a:ext cx="862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275 ms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430500-7961-4783-A4A7-5266BA3D336F}"/>
              </a:ext>
            </a:extLst>
          </p:cNvPr>
          <p:cNvSpPr txBox="1"/>
          <p:nvPr/>
        </p:nvSpPr>
        <p:spPr>
          <a:xfrm>
            <a:off x="7129413" y="5602059"/>
            <a:ext cx="1843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chemeClr val="accent1"/>
                </a:solidFill>
              </a:rPr>
              <a:t>σ</a:t>
            </a:r>
            <a:r>
              <a:rPr lang="en-US" sz="2200" baseline="-25000" dirty="0">
                <a:solidFill>
                  <a:schemeClr val="accent1"/>
                </a:solidFill>
              </a:rPr>
              <a:t>fatigue</a:t>
            </a:r>
            <a:r>
              <a:rPr lang="en-US" sz="2200" dirty="0">
                <a:solidFill>
                  <a:schemeClr val="accent1"/>
                </a:solidFill>
              </a:rPr>
              <a:t> = ? MPa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A09EE-8E5C-4F50-B0AA-BD5D83635B84}"/>
              </a:ext>
            </a:extLst>
          </p:cNvPr>
          <p:cNvSpPr txBox="1"/>
          <p:nvPr/>
        </p:nvSpPr>
        <p:spPr>
          <a:xfrm>
            <a:off x="4722829" y="6052699"/>
            <a:ext cx="4240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Check fatigue limits experimentally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B2A434-5D17-4228-96AC-D754B92B6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Target Materials with e</a:t>
            </a:r>
            <a:r>
              <a:rPr lang="en-US" baseline="30000" dirty="0"/>
              <a:t>‒</a:t>
            </a:r>
            <a:r>
              <a:rPr lang="en-US" dirty="0"/>
              <a:t> Beam at Mainz Microtron (MAMI)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0630963-89C7-DE4A-9AA5-056517618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4678" y="5139868"/>
            <a:ext cx="748857" cy="748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12A8C7-BBCB-0E49-88C2-416E56331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7" y="5313951"/>
            <a:ext cx="1840077" cy="5966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FCEB4BD-47E7-F543-8605-771C0938F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9278" y="5201218"/>
            <a:ext cx="752449" cy="75244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7CA6768-3F1F-F449-B3F2-B79AB42AE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0302" y="5259029"/>
            <a:ext cx="1506710" cy="572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4A7008-1D47-C649-990D-B5FB6E737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36" y="4696328"/>
            <a:ext cx="2357860" cy="169765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650B142-D246-E14C-AF43-2FEE8A658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0044" y="5103773"/>
            <a:ext cx="1226505" cy="8827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71ADF6-6DDF-2740-BF1B-9D0C87DBEE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47" y="5278919"/>
            <a:ext cx="1915224" cy="55603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63815" y="1079334"/>
            <a:ext cx="7241558" cy="363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changes/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of target properties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cycles. Check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limit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average elevated temperature of about 300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impact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target material properties between 0.1 and 0.5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expected elevated temperatures</a:t>
            </a: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high Z materials: W, Ta, W-alloys,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candidate target materials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CAB4C7-37CD-4F42-BB04-ED862C5C3699}"/>
              </a:ext>
            </a:extLst>
          </p:cNvPr>
          <p:cNvGrpSpPr/>
          <p:nvPr/>
        </p:nvGrpSpPr>
        <p:grpSpPr>
          <a:xfrm>
            <a:off x="6674567" y="991993"/>
            <a:ext cx="5407756" cy="4240765"/>
            <a:chOff x="484328" y="526657"/>
            <a:chExt cx="8490618" cy="6158728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9AFDA4F-C03A-4C5E-BCAD-DFCD163A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4328" y="526657"/>
              <a:ext cx="8039910" cy="615872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B90CE9-DEB1-4A6C-8715-33FBED06E6D3}"/>
                </a:ext>
              </a:extLst>
            </p:cNvPr>
            <p:cNvSpPr/>
            <p:nvPr/>
          </p:nvSpPr>
          <p:spPr>
            <a:xfrm>
              <a:off x="4521251" y="4451737"/>
              <a:ext cx="4285532" cy="49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Period = 3.74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C0CB2-08CF-45F1-86EE-029A06794D41}"/>
                </a:ext>
              </a:extLst>
            </p:cNvPr>
            <p:cNvSpPr/>
            <p:nvPr/>
          </p:nvSpPr>
          <p:spPr>
            <a:xfrm>
              <a:off x="5300314" y="3776601"/>
              <a:ext cx="3506469" cy="491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Length = 0.4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1B9769-BBCC-49B8-847A-1CB62914DC73}"/>
                </a:ext>
              </a:extLst>
            </p:cNvPr>
            <p:cNvGrpSpPr/>
            <p:nvPr/>
          </p:nvGrpSpPr>
          <p:grpSpPr>
            <a:xfrm>
              <a:off x="3339224" y="1036856"/>
              <a:ext cx="5635722" cy="2636805"/>
              <a:chOff x="8233" y="770789"/>
              <a:chExt cx="5635722" cy="263680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8AF8BD-9414-4CE2-98F0-5CB11D9E8346}"/>
                  </a:ext>
                </a:extLst>
              </p:cNvPr>
              <p:cNvSpPr txBox="1"/>
              <p:nvPr/>
            </p:nvSpPr>
            <p:spPr>
              <a:xfrm>
                <a:off x="8233" y="770789"/>
                <a:ext cx="5635722" cy="44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Deposited Power Density in 0.1 mm W Foil</a:t>
                </a:r>
                <a:endPara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487CD18-6B38-4DA3-90A9-63BF7683C3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437"/>
              <a:stretch/>
            </p:blipFill>
            <p:spPr>
              <a:xfrm>
                <a:off x="254494" y="1197794"/>
                <a:ext cx="5166271" cy="2209800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EE0216-6AFB-4F00-8B50-1474F462353A}"/>
                </a:ext>
              </a:extLst>
            </p:cNvPr>
            <p:cNvSpPr/>
            <p:nvPr/>
          </p:nvSpPr>
          <p:spPr>
            <a:xfrm>
              <a:off x="1270746" y="5163306"/>
              <a:ext cx="7536037" cy="49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 @ 3.5 MeV e</a:t>
              </a:r>
              <a:r>
                <a:rPr lang="en-US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beam,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= 0.1 mm (rms)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F3A6AE-C355-4F6F-B078-D449019F6950}"/>
              </a:ext>
            </a:extLst>
          </p:cNvPr>
          <p:cNvSpPr txBox="1"/>
          <p:nvPr/>
        </p:nvSpPr>
        <p:spPr>
          <a:xfrm>
            <a:off x="7777373" y="896194"/>
            <a:ext cx="382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Geometry and Cycling Temperature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4DCF99-DF0A-424B-B922-1CC3137ED0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AE317E-2208-4CF7-99EB-1901AFCF4817}"/>
              </a:ext>
            </a:extLst>
          </p:cNvPr>
          <p:cNvSpPr txBox="1"/>
          <p:nvPr/>
        </p:nvSpPr>
        <p:spPr>
          <a:xfrm>
            <a:off x="130031" y="6108794"/>
            <a:ext cx="11931937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</p:spTree>
    <p:extLst>
      <p:ext uri="{BB962C8B-B14F-4D97-AF65-F5344CB8AC3E}">
        <p14:creationId xmlns:p14="http://schemas.microsoft.com/office/powerpoint/2010/main" val="2771090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and Low Power Target with Laser at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89134" y="1079334"/>
            <a:ext cx="7241558" cy="513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 lasers (532 nm) were used for testing 18 µm W foils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limits and beyond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Gopinath, S. Covrig “APEX Target Thermal Assessment”, PMAG0000-0001-A0001, 10/29/2020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 at LERF Laser Lab 6 would allow us to test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heat load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(significantly higher than could be achieved with 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beam) and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 materials in 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temperature range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contact conductance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high-Z materials and Cu or Al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ILC targets)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lightweight version of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(equivalent to the power density of a low-power stationary target, but without water cooling) will be studied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0A91A7-9AEE-4C61-90AE-41C249B4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6812" r="3647" b="14734"/>
          <a:stretch/>
        </p:blipFill>
        <p:spPr>
          <a:xfrm>
            <a:off x="7861849" y="881433"/>
            <a:ext cx="4041153" cy="2663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3E18E-60EB-43C0-BD52-3641F8D19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00" y="3588057"/>
            <a:ext cx="3436250" cy="281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78C4D-C2CC-4A56-AB58-87AF4C1DB6E2}"/>
              </a:ext>
            </a:extLst>
          </p:cNvPr>
          <p:cNvSpPr txBox="1"/>
          <p:nvPr/>
        </p:nvSpPr>
        <p:spPr>
          <a:xfrm>
            <a:off x="7865270" y="3170005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60808-3147-481B-8A9C-E1FCC2945A2E}"/>
              </a:ext>
            </a:extLst>
          </p:cNvPr>
          <p:cNvSpPr txBox="1"/>
          <p:nvPr/>
        </p:nvSpPr>
        <p:spPr>
          <a:xfrm>
            <a:off x="10402928" y="894668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CAD assembly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F3FE1-7188-495B-B0A9-54EDBAB94F45}"/>
              </a:ext>
            </a:extLst>
          </p:cNvPr>
          <p:cNvSpPr txBox="1"/>
          <p:nvPr/>
        </p:nvSpPr>
        <p:spPr>
          <a:xfrm>
            <a:off x="10811693" y="116926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Gopinath</a:t>
            </a:r>
          </a:p>
        </p:txBody>
      </p:sp>
    </p:spTree>
    <p:extLst>
      <p:ext uri="{BB962C8B-B14F-4D97-AF65-F5344CB8AC3E}">
        <p14:creationId xmlns:p14="http://schemas.microsoft.com/office/powerpoint/2010/main" val="313951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focused on developing 123 MeV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the year we want to complete a technical design report on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and test of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targets: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Prototype/proof-of-principle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low-power stationary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(&lt; 4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rotated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(17 ‒ 20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Research LLC is exploring (DOE SBIR)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 targets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(Ga-In-Sn /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Pb-Bi)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 tests: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damage and fatigue of target materials with pulsed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Mar 31 – Apr 5, 2023 (W, Ta) and in Fall 2023 (W-alloys)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of irradiated targets with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X-rays at DESY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Fatigue target tests with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LERF Laser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6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(Summer 2023)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5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Limit (</a:t>
            </a:r>
            <a:r>
              <a:rPr lang="en-US" dirty="0" err="1"/>
              <a:t>Plansee</a:t>
            </a:r>
            <a:r>
              <a:rPr lang="en-US" dirty="0"/>
              <a:t> and ANSYS </a:t>
            </a:r>
            <a:r>
              <a:rPr lang="en-US" dirty="0" err="1"/>
              <a:t>Granta</a:t>
            </a:r>
            <a:r>
              <a:rPr lang="en-US" dirty="0"/>
              <a:t> Data)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9BAEEF-4A8A-4A73-8DB2-77A7B630164A}"/>
              </a:ext>
            </a:extLst>
          </p:cNvPr>
          <p:cNvSpPr txBox="1"/>
          <p:nvPr/>
        </p:nvSpPr>
        <p:spPr>
          <a:xfrm>
            <a:off x="446606" y="5716164"/>
            <a:ext cx="79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Fatigue Limit =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(Number of Cycles)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Yield Strength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(T), where k = &lt;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759B3-195D-4388-B9CD-293CD08FE51D}"/>
              </a:ext>
            </a:extLst>
          </p:cNvPr>
          <p:cNvGrpSpPr/>
          <p:nvPr/>
        </p:nvGrpSpPr>
        <p:grpSpPr>
          <a:xfrm>
            <a:off x="224919" y="2173042"/>
            <a:ext cx="4171153" cy="3281460"/>
            <a:chOff x="224919" y="2173042"/>
            <a:chExt cx="4171153" cy="3281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46B0E-ADFD-4E06-91FC-E461FB41E97E}"/>
                </a:ext>
              </a:extLst>
            </p:cNvPr>
            <p:cNvSpPr txBox="1"/>
            <p:nvPr/>
          </p:nvSpPr>
          <p:spPr>
            <a:xfrm>
              <a:off x="839756" y="2173042"/>
              <a:ext cx="35563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Yield Strength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vs Temperature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181A9C-7273-41A8-B797-BA2BC58E24FC}"/>
                </a:ext>
              </a:extLst>
            </p:cNvPr>
            <p:cNvGrpSpPr/>
            <p:nvPr/>
          </p:nvGrpSpPr>
          <p:grpSpPr>
            <a:xfrm>
              <a:off x="224919" y="2576173"/>
              <a:ext cx="4171153" cy="2878329"/>
              <a:chOff x="224919" y="2576173"/>
              <a:chExt cx="4171153" cy="2878329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04E46EEA-2719-4A92-8EA9-CEAA284115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5510368"/>
                  </p:ext>
                </p:extLst>
              </p:nvPr>
            </p:nvGraphicFramePr>
            <p:xfrm>
              <a:off x="224919" y="2576173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0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4919" y="2576173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99FD91-469F-4E42-A348-3C8DE68B7A78}"/>
                  </a:ext>
                </a:extLst>
              </p:cNvPr>
              <p:cNvSpPr txBox="1"/>
              <p:nvPr/>
            </p:nvSpPr>
            <p:spPr>
              <a:xfrm>
                <a:off x="3392986" y="2716251"/>
                <a:ext cx="855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</a:t>
                </a:r>
                <a:b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Plansee</a:t>
                </a: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494778" y="1085850"/>
            <a:ext cx="11109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temperature reduces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strength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 cyclic thermal loading can initiate and grow cracks (fracture)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7FE12-B4D9-46C2-AA6B-D5816801AA03}"/>
              </a:ext>
            </a:extLst>
          </p:cNvPr>
          <p:cNvGrpSpPr/>
          <p:nvPr/>
        </p:nvGrpSpPr>
        <p:grpSpPr>
          <a:xfrm>
            <a:off x="4550274" y="2175779"/>
            <a:ext cx="4697968" cy="3301095"/>
            <a:chOff x="4550274" y="2175779"/>
            <a:chExt cx="4697968" cy="3301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E838AF-D63A-4E9C-9B35-750269FFABFD}"/>
                </a:ext>
              </a:extLst>
            </p:cNvPr>
            <p:cNvGrpSpPr/>
            <p:nvPr/>
          </p:nvGrpSpPr>
          <p:grpSpPr>
            <a:xfrm>
              <a:off x="4813682" y="2598545"/>
              <a:ext cx="4171153" cy="2878329"/>
              <a:chOff x="5993230" y="2598545"/>
              <a:chExt cx="4171153" cy="2878329"/>
            </a:xfrm>
          </p:grpSpPr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E1890FAB-F5BE-487C-B203-D2F5CE06AF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2948246"/>
                  </p:ext>
                </p:extLst>
              </p:nvPr>
            </p:nvGraphicFramePr>
            <p:xfrm>
              <a:off x="5993230" y="2598545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1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993230" y="2598545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7967B1-5F3C-44BD-9EB5-A1F79172158E}"/>
                  </a:ext>
                </a:extLst>
              </p:cNvPr>
              <p:cNvSpPr txBox="1"/>
              <p:nvPr/>
            </p:nvSpPr>
            <p:spPr>
              <a:xfrm>
                <a:off x="7978955" y="2716252"/>
                <a:ext cx="145735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at 22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</a:p>
              <a:p>
                <a:pPr algn="r"/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(ANSYS </a:t>
                </a:r>
                <a:r>
                  <a:rPr lang="fr-FR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Granta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DA340A-B7C7-4610-B604-FDB67AC5EF84}"/>
                </a:ext>
              </a:extLst>
            </p:cNvPr>
            <p:cNvSpPr txBox="1"/>
            <p:nvPr/>
          </p:nvSpPr>
          <p:spPr>
            <a:xfrm>
              <a:off x="4550274" y="2175779"/>
              <a:ext cx="4697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Max Alternating Stress vs Number of Cycles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D17D626-BCD5-4429-8EF2-91F6A76BC711}"/>
              </a:ext>
            </a:extLst>
          </p:cNvPr>
          <p:cNvSpPr/>
          <p:nvPr/>
        </p:nvSpPr>
        <p:spPr>
          <a:xfrm>
            <a:off x="9325376" y="2405844"/>
            <a:ext cx="264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17 kW Tungsten Target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Ø35 cm, 4 m/s rot. speed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BA0998-BBA7-4CFF-936E-64977D238B4D}"/>
              </a:ext>
            </a:extLst>
          </p:cNvPr>
          <p:cNvSpPr/>
          <p:nvPr/>
        </p:nvSpPr>
        <p:spPr>
          <a:xfrm>
            <a:off x="9218645" y="3086831"/>
            <a:ext cx="2859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6.5E+7 cycles/5000h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(6.5E+7 cycles) = 0.52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= 1020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(6.5E+7 cycles;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≈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MPa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55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Image 18">
            <a:extLst>
              <a:ext uri="{FF2B5EF4-FFF2-40B4-BE49-F238E27FC236}">
                <a16:creationId xmlns:a16="http://schemas.microsoft.com/office/drawing/2014/main" id="{0437F84A-245A-D043-8BD9-94945ABC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92" y="4677357"/>
            <a:ext cx="1643555" cy="808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4A287-6CBA-134B-A713-C38F503F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46" y="4820045"/>
            <a:ext cx="2837592" cy="648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8BB89-47A7-EF4F-8DC4-A3B58739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537" y="4258141"/>
            <a:ext cx="1672805" cy="2159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2BFAB-9838-F177-39A2-A56068DDA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04" y="4820045"/>
            <a:ext cx="1855989" cy="463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34ECA3-EEF8-4B5C-35AF-56DC2AED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5441" y="4645383"/>
            <a:ext cx="1320800" cy="83820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4914827-00BA-A680-D95A-CEECC77B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39C7F-0F8F-415F-AC78-7977ADBFA37D}"/>
              </a:ext>
            </a:extLst>
          </p:cNvPr>
          <p:cNvSpPr txBox="1"/>
          <p:nvPr/>
        </p:nvSpPr>
        <p:spPr>
          <a:xfrm>
            <a:off x="1238999" y="1176080"/>
            <a:ext cx="9714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J. Benesch, A. </a:t>
            </a:r>
            <a:r>
              <a:rPr lang="en-US" sz="2800" dirty="0" err="1"/>
              <a:t>Bogacz</a:t>
            </a:r>
            <a:r>
              <a:rPr lang="en-US" sz="2800" dirty="0"/>
              <a:t>, L. </a:t>
            </a:r>
            <a:r>
              <a:rPr lang="en-US" sz="2800" dirty="0" err="1"/>
              <a:t>Cardman</a:t>
            </a:r>
            <a:r>
              <a:rPr lang="en-US" sz="2800" dirty="0"/>
              <a:t>, J. Conway, S. Covrig, J. Grames, J. </a:t>
            </a:r>
            <a:r>
              <a:rPr lang="en-US" sz="2800" dirty="0" err="1"/>
              <a:t>Gubeli</a:t>
            </a:r>
            <a:r>
              <a:rPr lang="en-US" sz="2800" dirty="0"/>
              <a:t>, C. Gulliford, S. </a:t>
            </a:r>
            <a:r>
              <a:rPr lang="en-US" sz="2800" dirty="0" err="1"/>
              <a:t>Habet</a:t>
            </a:r>
            <a:r>
              <a:rPr lang="en-US" sz="2800" dirty="0"/>
              <a:t>, C. Hernandez-Garcia, A. Hofler, R.  </a:t>
            </a:r>
            <a:r>
              <a:rPr lang="en-US" sz="2800" dirty="0" err="1"/>
              <a:t>Kazimi</a:t>
            </a:r>
            <a:r>
              <a:rPr lang="en-US" sz="2800" dirty="0"/>
              <a:t>, V. </a:t>
            </a:r>
            <a:r>
              <a:rPr lang="en-US" sz="2800" dirty="0" err="1"/>
              <a:t>Kostroun</a:t>
            </a:r>
            <a:r>
              <a:rPr lang="en-US" sz="2800" dirty="0"/>
              <a:t>, F. Lin, V. Lizarraga-Rubio, M. </a:t>
            </a:r>
            <a:r>
              <a:rPr lang="en-US" sz="2800" dirty="0" err="1"/>
              <a:t>Poelker</a:t>
            </a:r>
            <a:r>
              <a:rPr lang="en-US" sz="2800" dirty="0"/>
              <a:t>, Y.  Roblin, A. </a:t>
            </a:r>
            <a:r>
              <a:rPr lang="en-US" sz="2800" dirty="0" err="1"/>
              <a:t>Seryi</a:t>
            </a:r>
            <a:r>
              <a:rPr lang="en-US" sz="2800" dirty="0"/>
              <a:t>, K. </a:t>
            </a:r>
            <a:r>
              <a:rPr lang="en-US" sz="2800" dirty="0" err="1"/>
              <a:t>Smolenski</a:t>
            </a:r>
            <a:r>
              <a:rPr lang="en-US" sz="2800" dirty="0"/>
              <a:t>, M. </a:t>
            </a:r>
            <a:r>
              <a:rPr lang="en-US" sz="2800" dirty="0" err="1"/>
              <a:t>Spata</a:t>
            </a:r>
            <a:r>
              <a:rPr lang="en-US" sz="2800" dirty="0"/>
              <a:t>, R. Suleiman, A. Sy, D.  Turner, A. Ushakov, C. Valerio, E. </a:t>
            </a:r>
            <a:r>
              <a:rPr lang="en-US" sz="2800" dirty="0" err="1"/>
              <a:t>Voutier</a:t>
            </a:r>
            <a:r>
              <a:rPr lang="en-US" sz="2800" dirty="0"/>
              <a:t>, S. Zhang, Y. Zhang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FB858B-EA1B-794E-8073-822663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 Positron Users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89482-7714-9E44-B459-8E7049D0D8CF}"/>
              </a:ext>
            </a:extLst>
          </p:cNvPr>
          <p:cNvSpPr/>
          <p:nvPr/>
        </p:nvSpPr>
        <p:spPr>
          <a:xfrm>
            <a:off x="186369" y="969424"/>
            <a:ext cx="647456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Users have made a strong case for 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beams at CEBAF 12 GeV</a:t>
            </a:r>
          </a:p>
          <a:p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would provide a new probe at Jefferson Lab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 – 2 conditionally approved PAC proposals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B ~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polarized (&gt;60%)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Hall C ~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2023 – We just returned from a workshop at the University of Virginia where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new proposals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being organized for submission to PAC 51.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EEA733-4D64-7648-800E-5D789E9C4133}"/>
              </a:ext>
            </a:extLst>
          </p:cNvPr>
          <p:cNvSpPr/>
          <p:nvPr/>
        </p:nvSpPr>
        <p:spPr>
          <a:xfrm rot="5400000">
            <a:off x="2383122" y="704095"/>
            <a:ext cx="1568672" cy="5993715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DE48DAD-6A49-A449-50DF-A520B743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CCE59-20D1-8EC5-8519-BB6CEB60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086" y="969423"/>
            <a:ext cx="4075314" cy="53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44197" y="1977923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29788" y="1002850"/>
          <a:ext cx="798962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4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2051B8E-6F86-FC42-91D3-3D7DD8CF3A65}"/>
              </a:ext>
            </a:extLst>
          </p:cNvPr>
          <p:cNvSpPr/>
          <p:nvPr/>
        </p:nvSpPr>
        <p:spPr>
          <a:xfrm>
            <a:off x="113371" y="853527"/>
            <a:ext cx="11965258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600" i="1" dirty="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2020 JLAAC Recommendations</a:t>
            </a:r>
          </a:p>
          <a:p>
            <a:endParaRPr lang="en-US" sz="1000" i="1" dirty="0">
              <a:solidFill>
                <a:srgbClr val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00B050"/>
                </a:solidFill>
                <a:latin typeface="Helvetica" pitchFamily="2" charset="0"/>
                <a:cs typeface="Arial" panose="020B0604020202020204" pitchFamily="34" charset="0"/>
              </a:rPr>
              <a:t>“R6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  <a:cs typeface="Arial" panose="020B0604020202020204" pitchFamily="34" charset="0"/>
              </a:rPr>
              <a:t>: Augment the scientific case with a plan to translate the R&amp;D into a realistic facility.”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Helvetica" pitchFamily="2" charset="0"/>
                <a:cs typeface="Arial" panose="020B0604020202020204" pitchFamily="34" charset="0"/>
              </a:rPr>
              <a:t>“R7</a:t>
            </a:r>
            <a:r>
              <a:rPr lang="en-US" sz="1600" i="1" dirty="0">
                <a:latin typeface="Helvetica" pitchFamily="2" charset="0"/>
                <a:cs typeface="Arial" panose="020B0604020202020204" pitchFamily="34" charset="0"/>
              </a:rPr>
              <a:t>: Include radiation protection considerations into the evaluation of the electron beam energy choice.”</a:t>
            </a:r>
          </a:p>
          <a:p>
            <a:pPr lvl="1"/>
            <a:endParaRPr lang="en-US" sz="1600" i="1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i="1" dirty="0">
                <a:latin typeface="Helvetica" pitchFamily="2" charset="0"/>
                <a:cs typeface="Arial" panose="020B0604020202020204" pitchFamily="34" charset="0"/>
              </a:rPr>
              <a:t>2021 JLAAC Recommendations</a:t>
            </a:r>
          </a:p>
          <a:p>
            <a:endParaRPr lang="en-US" sz="10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strike="sngStrike" dirty="0">
                <a:effectLst/>
                <a:latin typeface="Helvetica" pitchFamily="2" charset="0"/>
              </a:rPr>
              <a:t>“</a:t>
            </a:r>
            <a:r>
              <a:rPr lang="en-US" sz="1600" b="1" i="1" strike="sngStrike" dirty="0">
                <a:effectLst/>
                <a:latin typeface="Helvetica" pitchFamily="2" charset="0"/>
              </a:rPr>
              <a:t>R4:</a:t>
            </a:r>
            <a:r>
              <a:rPr lang="en-US" sz="1600" i="1" strike="sngStrike" dirty="0">
                <a:effectLst/>
                <a:latin typeface="Helvetica" pitchFamily="2" charset="0"/>
              </a:rPr>
              <a:t> Elaborate on the possibility for fielding a rapid operational switching mode between</a:t>
            </a:r>
            <a:r>
              <a:rPr lang="en-US" sz="1600" strike="sngStrike" dirty="0">
                <a:latin typeface="Helvetica" pitchFamily="2" charset="0"/>
              </a:rPr>
              <a:t> </a:t>
            </a:r>
            <a:r>
              <a:rPr lang="en-US" sz="1600" i="1" strike="sngStrike" dirty="0">
                <a:latin typeface="Helvetica" pitchFamily="2" charset="0"/>
              </a:rPr>
              <a:t>e</a:t>
            </a:r>
            <a:r>
              <a:rPr lang="en-US" sz="1600" i="1" strike="sngStrike" baseline="30000" dirty="0">
                <a:latin typeface="Helvetica" pitchFamily="2" charset="0"/>
              </a:rPr>
              <a:t>‒</a:t>
            </a:r>
            <a:r>
              <a:rPr lang="en-US" sz="1600" i="1" strike="sngStrike" dirty="0">
                <a:effectLst/>
                <a:latin typeface="Helvetica" pitchFamily="2" charset="0"/>
              </a:rPr>
              <a:t> and e</a:t>
            </a:r>
            <a:r>
              <a:rPr lang="en-US" sz="1600" i="1" strike="sngStrike" baseline="30000" dirty="0">
                <a:effectLst/>
                <a:latin typeface="Helvetica" pitchFamily="2" charset="0"/>
              </a:rPr>
              <a:t>+</a:t>
            </a:r>
            <a:r>
              <a:rPr lang="en-US" sz="1600" i="1" strike="sngStrike" dirty="0">
                <a:effectLst/>
                <a:latin typeface="Helvetica" pitchFamily="2" charset="0"/>
              </a:rPr>
              <a:t> operation in FFA arcs</a:t>
            </a:r>
            <a:r>
              <a:rPr lang="en-US" i="1" strike="sngStrike" dirty="0">
                <a:effectLst/>
                <a:latin typeface="Helvetica" pitchFamily="2" charset="0"/>
              </a:rPr>
              <a:t>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i="1" dirty="0">
              <a:solidFill>
                <a:srgbClr val="00B05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“</a:t>
            </a:r>
            <a:r>
              <a:rPr lang="en-US" sz="1600" b="1" i="1" dirty="0">
                <a:solidFill>
                  <a:srgbClr val="00B050"/>
                </a:solidFill>
                <a:latin typeface="Helvetica" pitchFamily="2" charset="0"/>
              </a:rPr>
              <a:t>Q5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: …required photocathodes to enable polarized e</a:t>
            </a:r>
            <a:r>
              <a:rPr lang="en-US" sz="1600" i="1" baseline="30000" dirty="0">
                <a:solidFill>
                  <a:srgbClr val="00B050"/>
                </a:solidFill>
                <a:latin typeface="Helvetica" pitchFamily="2" charset="0"/>
              </a:rPr>
              <a:t>+</a:t>
            </a:r>
            <a:r>
              <a:rPr lang="en-US" sz="1600" i="1" dirty="0">
                <a:solidFill>
                  <a:srgbClr val="00B050"/>
                </a:solidFill>
                <a:latin typeface="Helvetica" pitchFamily="2" charset="0"/>
              </a:rPr>
              <a:t> production should continue to be developed.”</a:t>
            </a:r>
            <a:endParaRPr lang="en-US" sz="1600" i="1" dirty="0">
              <a:solidFill>
                <a:srgbClr val="00B050"/>
              </a:solidFill>
              <a:effectLst/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900" i="1" dirty="0">
              <a:latin typeface="Helvetica" pitchFamily="2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Helvetica" pitchFamily="2" charset="0"/>
              </a:rPr>
              <a:t>“</a:t>
            </a:r>
            <a:r>
              <a:rPr lang="en-US" sz="1600" b="1" i="1" dirty="0">
                <a:effectLst/>
                <a:latin typeface="Helvetica" pitchFamily="2" charset="0"/>
              </a:rPr>
              <a:t>R20:</a:t>
            </a:r>
            <a:r>
              <a:rPr lang="en-US" sz="1600" i="1" dirty="0">
                <a:effectLst/>
                <a:latin typeface="Helvetica" pitchFamily="2" charset="0"/>
              </a:rPr>
              <a:t> Work out how efficient magnet polarity switching (~8 hours) could be implemented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i="1" dirty="0">
                <a:effectLst/>
                <a:latin typeface="Helvetica" pitchFamily="2" charset="0"/>
              </a:rPr>
              <a:t>between </a:t>
            </a:r>
            <a:r>
              <a:rPr lang="en-US" sz="1600" i="1" strike="sngStrike" dirty="0">
                <a:latin typeface="Helvetica" pitchFamily="2" charset="0"/>
              </a:rPr>
              <a:t>e</a:t>
            </a:r>
            <a:r>
              <a:rPr lang="en-US" sz="1600" i="1" strike="sngStrike" baseline="30000" dirty="0">
                <a:latin typeface="Helvetica" pitchFamily="2" charset="0"/>
              </a:rPr>
              <a:t>‒ </a:t>
            </a:r>
            <a:r>
              <a:rPr lang="en-US" sz="1600" i="1" dirty="0">
                <a:effectLst/>
                <a:latin typeface="Helvetica" pitchFamily="2" charset="0"/>
              </a:rPr>
              <a:t>and e</a:t>
            </a:r>
            <a:r>
              <a:rPr lang="en-US" sz="1600" i="1" baseline="30000" dirty="0">
                <a:effectLst/>
                <a:latin typeface="Helvetica" pitchFamily="2" charset="0"/>
              </a:rPr>
              <a:t>+</a:t>
            </a:r>
            <a:r>
              <a:rPr lang="en-US" sz="1600" i="1" dirty="0">
                <a:effectLst/>
                <a:latin typeface="Helvetica" pitchFamily="2" charset="0"/>
              </a:rPr>
              <a:t> operation.”</a:t>
            </a:r>
          </a:p>
          <a:p>
            <a:pPr lvl="1"/>
            <a:endParaRPr lang="en-US" sz="1400" dirty="0">
              <a:effectLst/>
              <a:latin typeface="Helvetica" pitchFamily="2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163667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At the last JLAAC we were exploring e+ production at 10, 100, 1000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the LERF into a Positron Injector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6871097" y="1700050"/>
            <a:ext cx="3018106" cy="859147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Today we are focused on producing 123 MeV e</a:t>
            </a:r>
            <a:r>
              <a:rPr lang="en-US" sz="1600" baseline="30000" dirty="0"/>
              <a:t>+</a:t>
            </a:r>
            <a:r>
              <a:rPr lang="en-US" sz="1600" dirty="0"/>
              <a:t> utilizing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7536180" y="2566107"/>
            <a:ext cx="520631" cy="1457253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86EAA3-1913-A6E6-D284-477AE520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205676" cy="55348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4037936" cy="553477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7038A3-38A9-F3F2-D694-F965D2313224}"/>
              </a:ext>
            </a:extLst>
          </p:cNvPr>
          <p:cNvGrpSpPr/>
          <p:nvPr/>
        </p:nvGrpSpPr>
        <p:grpSpPr>
          <a:xfrm>
            <a:off x="459127" y="1224554"/>
            <a:ext cx="11173116" cy="4794501"/>
            <a:chOff x="406623" y="1443849"/>
            <a:chExt cx="11173116" cy="47945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0C4A53-A960-9390-AA30-D5684CC2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79D6B1B-38AF-F9CE-E394-E69ACC48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E5ACF1F-AC89-1A2C-886A-7D70B93393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E97FCB-A1B0-34F3-1F9B-DBE838A7C1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D8D51AB-BCA2-D077-5E74-D2B18A0E018B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65CE4A72-A861-DB21-F6EE-500D6746D169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8E5775-BB56-489D-AD01-C68F404A38B0}"/>
                </a:ext>
              </a:extLst>
            </p:cNvPr>
            <p:cNvSpPr txBox="1"/>
            <p:nvPr/>
          </p:nvSpPr>
          <p:spPr>
            <a:xfrm>
              <a:off x="5355388" y="1523823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BCDAB150-F108-4D5C-8F0E-53EFD0D0F5F5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D3F085-8EBF-5590-A0D6-FE119FB7B0B8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4F3B16-5A43-3CB0-C9D3-87AE697667A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FA50628-91F5-DF62-09BF-016A1F48F92F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609768-28C3-FF02-59DE-A8E1FFB36CF4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0D1336-BF88-667B-ECA1-4880CDA13EC3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4DFD4D-1DD9-692D-4786-7E33ABDB7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7741E2-9CAA-E126-BD63-D3AFFEC71A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9647D09-9E47-A90D-F9B9-459672023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51BFB8-9408-F922-EFAE-D982D657C23B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60306F-0E83-3B20-D3AE-A2A155E64641}"/>
                </a:ext>
              </a:extLst>
            </p:cNvPr>
            <p:cNvSpPr txBox="1"/>
            <p:nvPr/>
          </p:nvSpPr>
          <p:spPr>
            <a:xfrm>
              <a:off x="8541381" y="4389909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71DEB2AF-57B2-3A03-9E99-0E29C48D6269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C505F-6218-CE58-EB2A-50C89475232B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14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576677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9DE1FC-1E59-4EAF-A38D-FDFB28DC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12" y="3776079"/>
            <a:ext cx="2628905" cy="6995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672694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87737" t="28204" b="34975"/>
          <a:stretch/>
        </p:blipFill>
        <p:spPr>
          <a:xfrm>
            <a:off x="7596989" y="3324835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3000"/>
          </a:blip>
          <a:srcRect l="87737" t="28204" b="34975"/>
          <a:stretch/>
        </p:blipFill>
        <p:spPr>
          <a:xfrm rot="10800000">
            <a:off x="1031742" y="3483985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575201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636898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511852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810389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746655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210036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748322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3155962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88625" y="4311486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3084722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586121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581597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668884" y="2652119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3060176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2122700" y="3921648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7519073" y="5451113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579226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</p:cNvCxnSpPr>
          <p:nvPr/>
        </p:nvCxnSpPr>
        <p:spPr>
          <a:xfrm>
            <a:off x="4175932" y="4184849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5321899" y="3571532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400892" y="848098"/>
            <a:ext cx="9032359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is developing a technical report on a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polarized e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polarized electron injector (10 MeV/10 mA)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1-3 mA LINAC (two C75 CM)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conversion target (~100 kW)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collection and momentum selection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AA33-22FF-4773-7EF0-A875EC19E6A8}"/>
              </a:ext>
            </a:extLst>
          </p:cNvPr>
          <p:cNvSpPr txBox="1"/>
          <p:nvPr/>
        </p:nvSpPr>
        <p:spPr>
          <a:xfrm>
            <a:off x="1579955" y="5467263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94971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A68-D09C-0DD5-99DB-BC51549A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05E-71D8-7017-6267-4AFF6BFD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14" y="906835"/>
            <a:ext cx="11885764" cy="5381694"/>
          </a:xfrm>
        </p:spPr>
        <p:txBody>
          <a:bodyPr>
            <a:normAutofit/>
          </a:bodyPr>
          <a:lstStyle/>
          <a:p>
            <a:r>
              <a:rPr lang="en-US" b="1" dirty="0"/>
              <a:t>Beginning in FY22 positron research was supported at the division level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~2 FTE spread across CIS, CASA, OPS departments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Includes one full-time scientist and one PhD grad student</a:t>
            </a:r>
          </a:p>
          <a:p>
            <a:pPr>
              <a:spcBef>
                <a:spcPts val="1800"/>
              </a:spcBef>
            </a:pPr>
            <a:r>
              <a:rPr lang="en-US" b="1" dirty="0"/>
              <a:t>In FY23 the </a:t>
            </a:r>
            <a:r>
              <a:rPr lang="en-US" b="1" dirty="0" err="1"/>
              <a:t>Ce</a:t>
            </a:r>
            <a:r>
              <a:rPr lang="en-US" b="1" baseline="30000" dirty="0" err="1"/>
              <a:t>+</a:t>
            </a:r>
            <a:r>
              <a:rPr lang="en-US" b="1" dirty="0" err="1"/>
              <a:t>BAF</a:t>
            </a:r>
            <a:r>
              <a:rPr lang="en-US" b="1" dirty="0"/>
              <a:t> working group has grown and with broader collaboration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JLab</a:t>
            </a:r>
            <a:r>
              <a:rPr lang="en-US" sz="1800" dirty="0"/>
              <a:t> Physics division supporting target and magnet R&amp;D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JLab</a:t>
            </a:r>
            <a:r>
              <a:rPr lang="en-US" sz="1800" dirty="0"/>
              <a:t> Eng. division supporting evaluation of electrical requirements (magnets reversal, diagnostics)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SRF discussions for NC capture </a:t>
            </a:r>
            <a:r>
              <a:rPr lang="en-US" sz="1800" dirty="0" err="1"/>
              <a:t>linac</a:t>
            </a:r>
            <a:r>
              <a:rPr lang="en-US" sz="1800" dirty="0"/>
              <a:t> R&amp;D and SRF integration starting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ORNL contributing to conceptual design of a 123 MeV e</a:t>
            </a:r>
            <a:r>
              <a:rPr lang="en-US" sz="1800" baseline="30000" dirty="0"/>
              <a:t>+</a:t>
            </a:r>
            <a:r>
              <a:rPr lang="en-US" sz="1800" dirty="0"/>
              <a:t> spin rotator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IJCLab</a:t>
            </a:r>
            <a:r>
              <a:rPr lang="en-US" sz="1800" dirty="0"/>
              <a:t> (France) remains an important collaborator, contributing to target development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HEP proposal submitted in support of e</a:t>
            </a:r>
            <a:r>
              <a:rPr lang="en-US" sz="1800" baseline="30000" dirty="0"/>
              <a:t>+</a:t>
            </a:r>
            <a:r>
              <a:rPr lang="en-US" sz="1800" dirty="0"/>
              <a:t> collaboration (SLAC/KEK/JLAB)</a:t>
            </a:r>
          </a:p>
          <a:p>
            <a:pPr lvl="1">
              <a:spcBef>
                <a:spcPts val="600"/>
              </a:spcBef>
            </a:pPr>
            <a:r>
              <a:rPr lang="en-US" sz="1800" dirty="0" err="1"/>
              <a:t>Xelera</a:t>
            </a:r>
            <a:r>
              <a:rPr lang="en-US" sz="1800" dirty="0"/>
              <a:t> Inc. awarded SBIR Phase 1 to evaluate a liquid metal target option</a:t>
            </a:r>
          </a:p>
          <a:p>
            <a:pPr>
              <a:spcBef>
                <a:spcPts val="1800"/>
              </a:spcBef>
            </a:pPr>
            <a:r>
              <a:rPr lang="en-US" b="1" dirty="0"/>
              <a:t>We will focus on three technical areas at this review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High power solid target development (my talk)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Start-to-End S2E simulation of polarized e</a:t>
            </a:r>
            <a:r>
              <a:rPr lang="en-US" sz="1800" baseline="30000" dirty="0"/>
              <a:t>+</a:t>
            </a:r>
            <a:r>
              <a:rPr lang="en-US" sz="1800" dirty="0"/>
              <a:t> collection at LERF (PhD student Sami </a:t>
            </a:r>
            <a:r>
              <a:rPr lang="en-US" sz="1800" dirty="0" err="1"/>
              <a:t>Habet’s</a:t>
            </a:r>
            <a:r>
              <a:rPr lang="en-US" sz="1800" dirty="0"/>
              <a:t> talk)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High polarization photocathode development (Marcy Stutzman’s talk)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866FA-26B1-5009-FB8F-C21DEED6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54991F-1C7B-CC57-E0D8-3FD83F29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</p:spTree>
    <p:extLst>
      <p:ext uri="{BB962C8B-B14F-4D97-AF65-F5344CB8AC3E}">
        <p14:creationId xmlns:p14="http://schemas.microsoft.com/office/powerpoint/2010/main" val="5179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6AD610-BB1D-44A0-B19C-B2D6E9C97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72"/>
          <a:stretch/>
        </p:blipFill>
        <p:spPr>
          <a:xfrm>
            <a:off x="4970305" y="2009106"/>
            <a:ext cx="3451539" cy="3548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D9461-BAD3-EE79-960D-6B82C79B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97" y="240539"/>
            <a:ext cx="11495028" cy="487490"/>
          </a:xfrm>
        </p:spPr>
        <p:txBody>
          <a:bodyPr>
            <a:normAutofit/>
          </a:bodyPr>
          <a:lstStyle/>
          <a:p>
            <a:r>
              <a:rPr lang="en-US" dirty="0"/>
              <a:t>Yield and Polarization at Target vs Energy. Polarized and Unpolarized  Modes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C9C8B-058B-1D9E-37DD-DEA2AA9A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4DA92-D222-568F-89D1-EE3A5D4C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620CF-70C4-D240-AEC2-AF52C9229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7645" r="55159" b="66707"/>
          <a:stretch/>
        </p:blipFill>
        <p:spPr>
          <a:xfrm>
            <a:off x="5540061" y="1025217"/>
            <a:ext cx="2556589" cy="934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76E33-C278-40B7-A335-914DECCFF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0" t="6599" r="4694" b="67753"/>
          <a:stretch/>
        </p:blipFill>
        <p:spPr>
          <a:xfrm>
            <a:off x="8830524" y="1025216"/>
            <a:ext cx="2971800" cy="93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B8395-6FF4-4CF5-818F-0B6798D4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4" y="2066354"/>
            <a:ext cx="4526303" cy="3727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9F185D-34FC-4720-BD49-76C4F6999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2" t="294" b="-294"/>
          <a:stretch/>
        </p:blipFill>
        <p:spPr>
          <a:xfrm>
            <a:off x="8590655" y="2009106"/>
            <a:ext cx="3451539" cy="3548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E1BFE4-DBB4-43DD-98F8-DE31A9AC87C9}"/>
              </a:ext>
            </a:extLst>
          </p:cNvPr>
          <p:cNvSpPr txBox="1"/>
          <p:nvPr/>
        </p:nvSpPr>
        <p:spPr>
          <a:xfrm>
            <a:off x="611385" y="175000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Polarization vs Energy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C96988-7952-4812-B3CA-55DF8E716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3180629"/>
            <a:ext cx="923926" cy="61135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5883A7-E448-46B4-9032-FEC9BF76E0BB}"/>
              </a:ext>
            </a:extLst>
          </p:cNvPr>
          <p:cNvCxnSpPr/>
          <p:nvPr/>
        </p:nvCxnSpPr>
        <p:spPr>
          <a:xfrm>
            <a:off x="6197600" y="4678680"/>
            <a:ext cx="0" cy="43688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911DB1-47A2-4E68-9496-A3C7CABE7061}"/>
              </a:ext>
            </a:extLst>
          </p:cNvPr>
          <p:cNvCxnSpPr/>
          <p:nvPr/>
        </p:nvCxnSpPr>
        <p:spPr>
          <a:xfrm flipH="1">
            <a:off x="5196840" y="4678680"/>
            <a:ext cx="100076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B17CC9-5EB4-45A0-8D09-8B12EF7B08C7}"/>
              </a:ext>
            </a:extLst>
          </p:cNvPr>
          <p:cNvCxnSpPr>
            <a:cxnSpLocks/>
          </p:cNvCxnSpPr>
          <p:nvPr/>
        </p:nvCxnSpPr>
        <p:spPr>
          <a:xfrm flipH="1">
            <a:off x="8884920" y="4168607"/>
            <a:ext cx="1514565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A027B6-52C0-4DDD-B28A-CD896F0377EC}"/>
              </a:ext>
            </a:extLst>
          </p:cNvPr>
          <p:cNvCxnSpPr>
            <a:cxnSpLocks/>
          </p:cNvCxnSpPr>
          <p:nvPr/>
        </p:nvCxnSpPr>
        <p:spPr>
          <a:xfrm>
            <a:off x="10399485" y="4168607"/>
            <a:ext cx="0" cy="87202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E10D043-ADD1-46AD-80EA-08348B5E9703}"/>
              </a:ext>
            </a:extLst>
          </p:cNvPr>
          <p:cNvSpPr/>
          <p:nvPr/>
        </p:nvSpPr>
        <p:spPr>
          <a:xfrm>
            <a:off x="7956770" y="2381616"/>
            <a:ext cx="107559" cy="122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B38F15-8B39-4B8C-A1EF-A7FF84B5F238}"/>
              </a:ext>
            </a:extLst>
          </p:cNvPr>
          <p:cNvSpPr txBox="1"/>
          <p:nvPr/>
        </p:nvSpPr>
        <p:spPr>
          <a:xfrm>
            <a:off x="4726291" y="2150112"/>
            <a:ext cx="36933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AF009B-A282-450C-AECC-A2D7C57A81E1}"/>
              </a:ext>
            </a:extLst>
          </p:cNvPr>
          <p:cNvSpPr txBox="1"/>
          <p:nvPr/>
        </p:nvSpPr>
        <p:spPr>
          <a:xfrm>
            <a:off x="8399775" y="2150112"/>
            <a:ext cx="369332" cy="409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42F33E-6820-44EA-8994-A3B0C19DB48A}"/>
              </a:ext>
            </a:extLst>
          </p:cNvPr>
          <p:cNvSpPr/>
          <p:nvPr/>
        </p:nvSpPr>
        <p:spPr>
          <a:xfrm>
            <a:off x="11462003" y="2315718"/>
            <a:ext cx="369331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C5B5C1-F427-461A-B868-B300F592D612}"/>
              </a:ext>
            </a:extLst>
          </p:cNvPr>
          <p:cNvSpPr txBox="1"/>
          <p:nvPr/>
        </p:nvSpPr>
        <p:spPr>
          <a:xfrm rot="5400000">
            <a:off x="6973372" y="1964086"/>
            <a:ext cx="369332" cy="8922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 MeV 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40BB5C-968A-4A74-A4E7-AB17998866AB}"/>
              </a:ext>
            </a:extLst>
          </p:cNvPr>
          <p:cNvSpPr txBox="1"/>
          <p:nvPr/>
        </p:nvSpPr>
        <p:spPr>
          <a:xfrm rot="5400000">
            <a:off x="6973372" y="1734239"/>
            <a:ext cx="369332" cy="1763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mm Tungsten Target 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72DBCB-DF60-4864-AB01-9A64D91E3713}"/>
              </a:ext>
            </a:extLst>
          </p:cNvPr>
          <p:cNvSpPr/>
          <p:nvPr/>
        </p:nvSpPr>
        <p:spPr>
          <a:xfrm>
            <a:off x="7816347" y="5433060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9837D6-9EEA-457C-AA32-9F1409B32BC8}"/>
              </a:ext>
            </a:extLst>
          </p:cNvPr>
          <p:cNvSpPr/>
          <p:nvPr/>
        </p:nvSpPr>
        <p:spPr>
          <a:xfrm>
            <a:off x="11501209" y="541056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047D63-B072-470A-87B4-2BAFE10EDB8B}"/>
              </a:ext>
            </a:extLst>
          </p:cNvPr>
          <p:cNvSpPr/>
          <p:nvPr/>
        </p:nvSpPr>
        <p:spPr>
          <a:xfrm>
            <a:off x="10880179" y="5357582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3376BC-286A-41C5-AB27-60E6AFD64895}"/>
              </a:ext>
            </a:extLst>
          </p:cNvPr>
          <p:cNvSpPr/>
          <p:nvPr/>
        </p:nvSpPr>
        <p:spPr>
          <a:xfrm>
            <a:off x="7195317" y="538008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41E617-698C-4CF8-8ADC-DE34515346AE}"/>
              </a:ext>
            </a:extLst>
          </p:cNvPr>
          <p:cNvSpPr/>
          <p:nvPr/>
        </p:nvSpPr>
        <p:spPr>
          <a:xfrm>
            <a:off x="7102902" y="5321599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358692-B881-48DF-BDB2-5D193C5980C2}"/>
              </a:ext>
            </a:extLst>
          </p:cNvPr>
          <p:cNvSpPr/>
          <p:nvPr/>
        </p:nvSpPr>
        <p:spPr>
          <a:xfrm>
            <a:off x="7729703" y="5334503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EA46BC-EC04-4280-AA1E-70117E54896C}"/>
              </a:ext>
            </a:extLst>
          </p:cNvPr>
          <p:cNvSpPr/>
          <p:nvPr/>
        </p:nvSpPr>
        <p:spPr>
          <a:xfrm>
            <a:off x="11415232" y="5318228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986547-34A7-462D-9D2E-61776B2FDC84}"/>
              </a:ext>
            </a:extLst>
          </p:cNvPr>
          <p:cNvSpPr/>
          <p:nvPr/>
        </p:nvSpPr>
        <p:spPr>
          <a:xfrm>
            <a:off x="10790201" y="5316464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058CD-FCC8-4FBE-B004-FA948C23E3CD}"/>
              </a:ext>
            </a:extLst>
          </p:cNvPr>
          <p:cNvSpPr/>
          <p:nvPr/>
        </p:nvSpPr>
        <p:spPr>
          <a:xfrm>
            <a:off x="5196840" y="5592774"/>
            <a:ext cx="673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Positron beamline has to be designed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efficient capture and transport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277294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Target Thickness and e</a:t>
            </a:r>
            <a:r>
              <a:rPr lang="en-US" baseline="30000" dirty="0"/>
              <a:t>+</a:t>
            </a:r>
            <a:r>
              <a:rPr lang="en-US" dirty="0"/>
              <a:t> Yield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Concept and High Power Target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04BD10-C4F2-4B52-B4ED-16BC4536550A}"/>
              </a:ext>
            </a:extLst>
          </p:cNvPr>
          <p:cNvGrpSpPr/>
          <p:nvPr/>
        </p:nvGrpSpPr>
        <p:grpSpPr>
          <a:xfrm>
            <a:off x="665431" y="1592364"/>
            <a:ext cx="4095006" cy="3855930"/>
            <a:chOff x="665431" y="1667773"/>
            <a:chExt cx="4095006" cy="38559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F5759B-D144-44ED-9B25-DB5E73CF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886" b="49867"/>
            <a:stretch/>
          </p:blipFill>
          <p:spPr>
            <a:xfrm>
              <a:off x="665431" y="1667773"/>
              <a:ext cx="4095006" cy="38559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05966A-D6D3-44CE-B2F6-5B7BCCD18964}"/>
                </a:ext>
              </a:extLst>
            </p:cNvPr>
            <p:cNvSpPr/>
            <p:nvPr/>
          </p:nvSpPr>
          <p:spPr>
            <a:xfrm>
              <a:off x="1620106" y="3430193"/>
              <a:ext cx="150663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Δp</a:t>
              </a:r>
              <a:r>
                <a:rPr lang="en-US" sz="125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/p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 = ±0.05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D1717-F9E9-429B-ABBC-E6009310CE05}"/>
                </a:ext>
              </a:extLst>
            </p:cNvPr>
            <p:cNvSpPr/>
            <p:nvPr/>
          </p:nvSpPr>
          <p:spPr>
            <a:xfrm>
              <a:off x="3650397" y="4307624"/>
              <a:ext cx="98091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Tungsten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6F5ECF-5FED-40CE-8017-EDD7A6D6C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7182" y="2651760"/>
              <a:ext cx="0" cy="229209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34A328E-87C5-4AE5-8569-31BC8579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830" y="2651760"/>
              <a:ext cx="7303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A3D9E1-7EC3-4A02-82E0-B31240FF7129}"/>
              </a:ext>
            </a:extLst>
          </p:cNvPr>
          <p:cNvSpPr txBox="1"/>
          <p:nvPr/>
        </p:nvSpPr>
        <p:spPr>
          <a:xfrm>
            <a:off x="674759" y="1253810"/>
            <a:ext cx="418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Yield vs Target Thickness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BC95E-91A1-4B4B-854C-F846F57E5A6D}"/>
              </a:ext>
            </a:extLst>
          </p:cNvPr>
          <p:cNvGrpSpPr/>
          <p:nvPr/>
        </p:nvGrpSpPr>
        <p:grpSpPr>
          <a:xfrm>
            <a:off x="5448658" y="2081831"/>
            <a:ext cx="6412442" cy="2484323"/>
            <a:chOff x="5448658" y="2081831"/>
            <a:chExt cx="6412442" cy="248432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0A3C52-8759-49DC-9212-A2F02C64095F}"/>
                    </a:ext>
                  </a:extLst>
                </p:cNvPr>
                <p:cNvSpPr/>
                <p:nvPr/>
              </p:nvSpPr>
              <p:spPr>
                <a:xfrm>
                  <a:off x="5512044" y="2081831"/>
                  <a:ext cx="6349056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For max </a:t>
                  </a:r>
                  <a:r>
                    <a:rPr lang="en-US" sz="2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FoM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(polarized mode) at 120 MeV 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285750" indent="-285750"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Optimal Thickness of W Target = </a:t>
                  </a:r>
                  <a:r>
                    <a:rPr lang="en-US" sz="2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 mm</a:t>
                  </a:r>
                </a:p>
                <a:p>
                  <a:pPr marL="285750" indent="-285750">
                    <a:spcBef>
                      <a:spcPts val="0"/>
                    </a:spcBef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Yield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</m:oMath>
                  </a14:m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sz="2000" baseline="300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0A3C52-8759-49DC-9212-A2F02C640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044" y="2081831"/>
                  <a:ext cx="6349056" cy="1323439"/>
                </a:xfrm>
                <a:prstGeom prst="rect">
                  <a:avLst/>
                </a:prstGeom>
                <a:blipFill>
                  <a:blip r:embed="rId3"/>
                  <a:stretch>
                    <a:fillRect l="-960" t="-2304" b="-78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AB067EC-A006-44D7-8AEB-EEF5D3D241B4}"/>
                    </a:ext>
                  </a:extLst>
                </p:cNvPr>
                <p:cNvSpPr/>
                <p:nvPr/>
              </p:nvSpPr>
              <p:spPr>
                <a:xfrm>
                  <a:off x="8574226" y="3840352"/>
                  <a:ext cx="318773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Power Deposited in Target</a:t>
                  </a:r>
                  <a:b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 kW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AB067EC-A006-44D7-8AEB-EEF5D3D241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4226" y="3840352"/>
                  <a:ext cx="3187732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1724" t="-4310" r="-1533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CB71694-99A8-47A1-A2C1-D307D4CED67D}"/>
                </a:ext>
              </a:extLst>
            </p:cNvPr>
            <p:cNvSpPr/>
            <p:nvPr/>
          </p:nvSpPr>
          <p:spPr>
            <a:xfrm>
              <a:off x="5491939" y="3842850"/>
              <a:ext cx="2614818" cy="72080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8033848-DA0C-4A17-83A8-45730E8D2EEA}"/>
                </a:ext>
              </a:extLst>
            </p:cNvPr>
            <p:cNvSpPr/>
            <p:nvPr/>
          </p:nvSpPr>
          <p:spPr>
            <a:xfrm>
              <a:off x="8619095" y="3842850"/>
              <a:ext cx="3097926" cy="72080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7BC5A31-623D-4046-A2E2-9462A0EC8106}"/>
                    </a:ext>
                  </a:extLst>
                </p:cNvPr>
                <p:cNvSpPr/>
                <p:nvPr/>
              </p:nvSpPr>
              <p:spPr>
                <a:xfrm>
                  <a:off x="5448658" y="3858268"/>
                  <a:ext cx="270138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High-Current e</a:t>
                  </a:r>
                  <a:r>
                    <a:rPr lang="en-US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Beam</a:t>
                  </a:r>
                  <a:b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7BC5A31-623D-4046-A2E2-9462A0EC81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8658" y="3858268"/>
                  <a:ext cx="2701381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2257" t="-4310" r="-1806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9601A18-26B1-42FB-A0C4-373F74D9600A}"/>
                </a:ext>
              </a:extLst>
            </p:cNvPr>
            <p:cNvSpPr/>
            <p:nvPr/>
          </p:nvSpPr>
          <p:spPr>
            <a:xfrm>
              <a:off x="5803450" y="2568122"/>
              <a:ext cx="4512971" cy="377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29F53F-D215-4BE6-A2F9-A7A394F0867F}"/>
                </a:ext>
              </a:extLst>
            </p:cNvPr>
            <p:cNvSpPr/>
            <p:nvPr/>
          </p:nvSpPr>
          <p:spPr>
            <a:xfrm>
              <a:off x="5803451" y="3019099"/>
              <a:ext cx="1767850" cy="377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7D87084-3D10-417F-98D4-A6A51DBCB064}"/>
                </a:ext>
              </a:extLst>
            </p:cNvPr>
            <p:cNvCxnSpPr>
              <a:cxnSpLocks/>
            </p:cNvCxnSpPr>
            <p:nvPr/>
          </p:nvCxnSpPr>
          <p:spPr>
            <a:xfrm>
              <a:off x="6799348" y="3396595"/>
              <a:ext cx="0" cy="427942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C889E20-609C-4561-B9E7-39A81B7487D3}"/>
                </a:ext>
              </a:extLst>
            </p:cNvPr>
            <p:cNvCxnSpPr>
              <a:cxnSpLocks/>
            </p:cNvCxnSpPr>
            <p:nvPr/>
          </p:nvCxnSpPr>
          <p:spPr>
            <a:xfrm>
              <a:off x="9593018" y="2946513"/>
              <a:ext cx="1" cy="900164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E46EA05-8BEF-4C51-A6B4-E564949DEBD3}"/>
                </a:ext>
              </a:extLst>
            </p:cNvPr>
            <p:cNvCxnSpPr>
              <a:cxnSpLocks/>
              <a:stCxn id="43" idx="3"/>
              <a:endCxn id="44" idx="1"/>
            </p:cNvCxnSpPr>
            <p:nvPr/>
          </p:nvCxnSpPr>
          <p:spPr>
            <a:xfrm>
              <a:off x="8106757" y="4203253"/>
              <a:ext cx="512338" cy="0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9735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4" ma:contentTypeDescription="Create a new document." ma:contentTypeScope="" ma:versionID="18edbcd4b235a34574e3983c575ee0cb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f42f9acb57690d5ab1c2c6a07e95cfc9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8F7E7B-73B9-4A38-A39A-0B2F3AF3B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6577</TotalTime>
  <Words>1981</Words>
  <Application>Microsoft Office PowerPoint</Application>
  <PresentationFormat>Widescreen</PresentationFormat>
  <Paragraphs>254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.PingFangSC-Regular</vt:lpstr>
      <vt:lpstr>Arial</vt:lpstr>
      <vt:lpstr>Calibri</vt:lpstr>
      <vt:lpstr>Cambria Math</vt:lpstr>
      <vt:lpstr>Helvetica</vt:lpstr>
      <vt:lpstr>PingFangSC-Regular</vt:lpstr>
      <vt:lpstr>Symbol</vt:lpstr>
      <vt:lpstr>Office Theme</vt:lpstr>
      <vt:lpstr>Acrobat Document</vt:lpstr>
      <vt:lpstr>Ce+BAF Concept and High Power Target</vt:lpstr>
      <vt:lpstr>Ce+BAF Working Group</vt:lpstr>
      <vt:lpstr>Jefferson Lab Positron Users Group</vt:lpstr>
      <vt:lpstr>12 GeV Ce+BAF : Polarized Electron or Polarized Positron Beams</vt:lpstr>
      <vt:lpstr>Turning the LERF into a Positron Injector Facility</vt:lpstr>
      <vt:lpstr>LERF Polarized Positron Injector Concept</vt:lpstr>
      <vt:lpstr>Present Workforce</vt:lpstr>
      <vt:lpstr>Yield and Polarization at Target vs Energy. Polarized and Unpolarized  Modes</vt:lpstr>
      <vt:lpstr>Optimal Target Thickness and e+ Yield  </vt:lpstr>
      <vt:lpstr>Concept and Challenges of High-Power Target</vt:lpstr>
      <vt:lpstr>Average Temperature and Radiation Damage in 17 kW Tungsten Target</vt:lpstr>
      <vt:lpstr>Thermal Cycling in 17 kW Tungsten Spinning Target (Ø35 cm, vrot = 4 m/s)</vt:lpstr>
      <vt:lpstr>Test of Target Materials with e‒ Beam at Mainz Microtron (MAMI)</vt:lpstr>
      <vt:lpstr>Test of Target Materials and Low Power Target with Laser at LERF Laser Lab 6</vt:lpstr>
      <vt:lpstr>Summary and Outlook</vt:lpstr>
      <vt:lpstr>PowerPoint Presentation</vt:lpstr>
      <vt:lpstr>Fatigue Limit (Plansee and ANSYS Granta Data)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205</cp:revision>
  <dcterms:created xsi:type="dcterms:W3CDTF">2023-02-20T01:51:32Z</dcterms:created>
  <dcterms:modified xsi:type="dcterms:W3CDTF">2023-03-03T21:56:11Z</dcterms:modified>
</cp:coreProperties>
</file>