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3"/>
  </p:notesMasterIdLst>
  <p:sldIdLst>
    <p:sldId id="256" r:id="rId5"/>
    <p:sldId id="392" r:id="rId6"/>
    <p:sldId id="323" r:id="rId7"/>
    <p:sldId id="327" r:id="rId8"/>
    <p:sldId id="402" r:id="rId9"/>
    <p:sldId id="347" r:id="rId10"/>
    <p:sldId id="269" r:id="rId11"/>
    <p:sldId id="40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28" autoAdjust="0"/>
    <p:restoredTop sz="86384" autoAdjust="0"/>
  </p:normalViewPr>
  <p:slideViewPr>
    <p:cSldViewPr snapToGrid="0" snapToObjects="1">
      <p:cViewPr varScale="1">
        <p:scale>
          <a:sx n="131" d="100"/>
          <a:sy n="131" d="100"/>
        </p:scale>
        <p:origin x="200" y="440"/>
      </p:cViewPr>
      <p:guideLst/>
    </p:cSldViewPr>
  </p:slideViewPr>
  <p:outlineViewPr>
    <p:cViewPr>
      <p:scale>
        <a:sx n="33" d="100"/>
        <a:sy n="33" d="100"/>
      </p:scale>
      <p:origin x="0" y="-101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431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5/12/23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25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72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489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Friday, May 12, 2023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Friday, May 12, 2023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232329"/>
            <a:ext cx="2293603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3" y="1720793"/>
            <a:ext cx="5402445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07" y="6459469"/>
            <a:ext cx="543044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79" y="6450043"/>
            <a:ext cx="2172748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3" y="5126730"/>
            <a:ext cx="540244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44325" y="561132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Friday, May 12,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653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Friday, May 12,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549" y="228282"/>
            <a:ext cx="12104451" cy="822464"/>
          </a:xfrm>
        </p:spPr>
        <p:txBody>
          <a:bodyPr/>
          <a:lstStyle/>
          <a:p>
            <a:pPr algn="ctr"/>
            <a:r>
              <a:rPr lang="en-US" dirty="0"/>
              <a:t>Building the next high voltage dc photogun polarized source for the ILC at JLab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13366" y="5393221"/>
            <a:ext cx="6337630" cy="929757"/>
          </a:xfrm>
        </p:spPr>
        <p:txBody>
          <a:bodyPr>
            <a:normAutofit fontScale="92500"/>
          </a:bodyPr>
          <a:lstStyle/>
          <a:p>
            <a:r>
              <a:rPr lang="en-US" sz="2000" dirty="0"/>
              <a:t>Carlos Hernandez-Garcia</a:t>
            </a:r>
          </a:p>
          <a:p>
            <a:r>
              <a:rPr lang="en-US" sz="2000" dirty="0"/>
              <a:t>On behalf of the Center for Injectors and Sources group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>
          <a:xfrm>
            <a:off x="2976683" y="6392656"/>
            <a:ext cx="5012285" cy="365125"/>
          </a:xfrm>
        </p:spPr>
        <p:txBody>
          <a:bodyPr/>
          <a:lstStyle/>
          <a:p>
            <a:r>
              <a:rPr lang="en-US" dirty="0"/>
              <a:t>C. Hernandez-Garcia International Workshop of Future Linear Colliders. May 16, 2023</a:t>
            </a:r>
          </a:p>
        </p:txBody>
      </p:sp>
      <p:pic>
        <p:nvPicPr>
          <p:cNvPr id="9" name="Picture 2" descr="BlackR30 electrode assembly inside gun chamber zoomed in.jpg">
            <a:extLst>
              <a:ext uri="{FF2B5EF4-FFF2-40B4-BE49-F238E27FC236}">
                <a16:creationId xmlns:a16="http://schemas.microsoft.com/office/drawing/2014/main" id="{DB0DAC41-18D4-954D-8E33-7962D818F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990" y="1277976"/>
            <a:ext cx="3836010" cy="511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351C93-0B15-554A-9AD5-9645A4766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822" y="2921808"/>
            <a:ext cx="4413239" cy="24714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BCB2AF-0C63-1547-8F8D-880FD51596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0" t="6820" r="1736" b="10210"/>
          <a:stretch/>
        </p:blipFill>
        <p:spPr>
          <a:xfrm>
            <a:off x="1001027" y="1277976"/>
            <a:ext cx="5804034" cy="200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32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E07E6-DFC1-4843-875C-71757548A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0936"/>
          </a:xfrm>
        </p:spPr>
        <p:txBody>
          <a:bodyPr>
            <a:normAutofit/>
          </a:bodyPr>
          <a:lstStyle/>
          <a:p>
            <a:r>
              <a:rPr lang="en-US" dirty="0"/>
              <a:t>JLab built two 200 kV guns with commercial inverted insulators for ILC in 2010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6F81D2-CA50-A54B-AC59-368B7079EB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71" t="18723" r="-1" b="37163"/>
          <a:stretch/>
        </p:blipFill>
        <p:spPr>
          <a:xfrm>
            <a:off x="0" y="3828781"/>
            <a:ext cx="3472774" cy="30292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56CFF2-7833-854C-9460-94E5F43271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 r="18805" b="252"/>
          <a:stretch/>
        </p:blipFill>
        <p:spPr>
          <a:xfrm>
            <a:off x="2" y="783219"/>
            <a:ext cx="3494962" cy="29327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C96E9D-D2CE-1343-AC59-39468DB51AFF}"/>
              </a:ext>
            </a:extLst>
          </p:cNvPr>
          <p:cNvSpPr txBox="1"/>
          <p:nvPr/>
        </p:nvSpPr>
        <p:spPr>
          <a:xfrm>
            <a:off x="4081529" y="1075694"/>
            <a:ext cx="2701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CEBAF Polarized Photogun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65B1A8-54EA-E34B-82B9-9542ADDE9331}"/>
              </a:ext>
            </a:extLst>
          </p:cNvPr>
          <p:cNvSpPr txBox="1"/>
          <p:nvPr/>
        </p:nvSpPr>
        <p:spPr>
          <a:xfrm>
            <a:off x="4049102" y="6111379"/>
            <a:ext cx="3105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Test Stand Polarized Photogun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547EF9-9392-F64E-9ED8-2ED7CB5908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138" r="10071" b="9590"/>
          <a:stretch/>
        </p:blipFill>
        <p:spPr>
          <a:xfrm rot="5400000">
            <a:off x="7322482" y="1840971"/>
            <a:ext cx="5501018" cy="34533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3D5370-E428-E641-9B02-1D2256349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352575" y="1569359"/>
            <a:ext cx="3524140" cy="4560651"/>
          </a:xfrm>
          <a:prstGeom prst="rect">
            <a:avLst/>
          </a:prstGeom>
        </p:spPr>
      </p:pic>
      <p:sp>
        <p:nvSpPr>
          <p:cNvPr id="13" name="Left Arrow 12">
            <a:extLst>
              <a:ext uri="{FF2B5EF4-FFF2-40B4-BE49-F238E27FC236}">
                <a16:creationId xmlns:a16="http://schemas.microsoft.com/office/drawing/2014/main" id="{C4E7D921-6137-4740-B32D-D4ECB84225AD}"/>
              </a:ext>
            </a:extLst>
          </p:cNvPr>
          <p:cNvSpPr/>
          <p:nvPr/>
        </p:nvSpPr>
        <p:spPr>
          <a:xfrm>
            <a:off x="3608962" y="1147863"/>
            <a:ext cx="447472" cy="2529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0E244F23-66E1-074C-9A67-EA7617FB4158}"/>
              </a:ext>
            </a:extLst>
          </p:cNvPr>
          <p:cNvSpPr/>
          <p:nvPr/>
        </p:nvSpPr>
        <p:spPr>
          <a:xfrm>
            <a:off x="3605719" y="6183549"/>
            <a:ext cx="447472" cy="2529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5D8FA5-2E15-E04C-89EB-5F8847296688}"/>
              </a:ext>
            </a:extLst>
          </p:cNvPr>
          <p:cNvSpPr txBox="1"/>
          <p:nvPr/>
        </p:nvSpPr>
        <p:spPr>
          <a:xfrm>
            <a:off x="7509753" y="3463047"/>
            <a:ext cx="5293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8 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46DE9C-9B5B-EE44-BD62-7C5360D5F2A2}"/>
              </a:ext>
            </a:extLst>
          </p:cNvPr>
          <p:cNvSpPr txBox="1"/>
          <p:nvPr/>
        </p:nvSpPr>
        <p:spPr>
          <a:xfrm>
            <a:off x="5483157" y="5327515"/>
            <a:ext cx="5293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5 in</a:t>
            </a:r>
          </a:p>
        </p:txBody>
      </p:sp>
    </p:spTree>
    <p:extLst>
      <p:ext uri="{BB962C8B-B14F-4D97-AF65-F5344CB8AC3E}">
        <p14:creationId xmlns:p14="http://schemas.microsoft.com/office/powerpoint/2010/main" val="3216651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8E561-4714-E54D-A5F1-B467EE760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710119"/>
          </a:xfrm>
        </p:spPr>
        <p:txBody>
          <a:bodyPr>
            <a:normAutofit fontScale="90000"/>
          </a:bodyPr>
          <a:lstStyle/>
          <a:p>
            <a:r>
              <a:rPr lang="en-US" dirty="0"/>
              <a:t>CEBAF Polarized Electron Load Lock Photogun: two decades delivering spin-polarized electron beam for nuclear physics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3931DD-B283-FA42-B6EE-4E49FE1A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Snowmass 2021 Electron Source Workshop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48A5F-555E-B249-A991-22685705D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0D5702-2B7B-7B41-AB60-380B76EE3800}"/>
              </a:ext>
            </a:extLst>
          </p:cNvPr>
          <p:cNvSpPr/>
          <p:nvPr/>
        </p:nvSpPr>
        <p:spPr>
          <a:xfrm>
            <a:off x="5400039" y="1037292"/>
            <a:ext cx="662389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</a:rPr>
              <a:t>Gun2 Photocathode </a:t>
            </a:r>
            <a:r>
              <a:rPr lang="en-US" sz="2000" dirty="0">
                <a:solidFill>
                  <a:prstClr val="black"/>
                </a:solidFill>
              </a:rPr>
              <a:t>(Fall 2016 – Spring 2017)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>
                <a:cs typeface="Arial"/>
              </a:rPr>
              <a:t>Strained </a:t>
            </a:r>
            <a:r>
              <a:rPr lang="en-US" dirty="0" err="1">
                <a:cs typeface="Arial"/>
              </a:rPr>
              <a:t>Superlattice</a:t>
            </a:r>
            <a:r>
              <a:rPr lang="en-US" dirty="0">
                <a:cs typeface="Arial"/>
              </a:rPr>
              <a:t> GaAs/</a:t>
            </a:r>
            <a:r>
              <a:rPr lang="en-US" dirty="0" err="1">
                <a:cs typeface="Arial"/>
              </a:rPr>
              <a:t>GaAsP</a:t>
            </a:r>
            <a:r>
              <a:rPr lang="en-US" dirty="0">
                <a:cs typeface="Arial"/>
              </a:rPr>
              <a:t> #5756-4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>
                <a:cs typeface="Arial"/>
              </a:rPr>
              <a:t>Good Polarization &gt;85% (measured at Mott polarimeter)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>
                <a:cs typeface="Arial"/>
              </a:rPr>
              <a:t>Good QE &gt; 1% after activation =&gt; 6 mA/Watt/% @ 780 nm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>
                <a:cs typeface="Arial"/>
              </a:rPr>
              <a:t>Lifetime about 200 C (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baseline="-25000" dirty="0">
                <a:latin typeface="Symbol" charset="2"/>
                <a:ea typeface="Symbol" charset="2"/>
                <a:cs typeface="Symbol" charset="2"/>
              </a:rPr>
              <a:t>4</a:t>
            </a:r>
            <a:r>
              <a:rPr lang="en-US" baseline="-25000" dirty="0">
                <a:ea typeface="Symbol" charset="2"/>
                <a:cs typeface="Symbol" charset="2"/>
              </a:rPr>
              <a:t>D</a:t>
            </a:r>
            <a:r>
              <a:rPr lang="en-US" dirty="0">
                <a:cs typeface="Arial"/>
              </a:rPr>
              <a:t> ~ 1mm) with intensity &lt; 200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>
                <a:cs typeface="Arial"/>
              </a:rPr>
              <a:t>A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>
                <a:cs typeface="Arial"/>
              </a:rPr>
              <a:t>CW rep. rate &gt;250 MHz =&gt; bunch charge &lt; 1 </a:t>
            </a:r>
            <a:r>
              <a:rPr lang="en-US" dirty="0" err="1">
                <a:cs typeface="Arial"/>
              </a:rPr>
              <a:t>pC</a:t>
            </a:r>
            <a:endParaRPr lang="en-US" dirty="0"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4AA1B8-8F72-B74B-82D2-F11FE7E6553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7609" r="8448"/>
          <a:stretch/>
        </p:blipFill>
        <p:spPr>
          <a:xfrm>
            <a:off x="5936225" y="2952304"/>
            <a:ext cx="5687761" cy="26520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0C05D0-9803-A748-907A-F0813F21FD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595" y="1822470"/>
            <a:ext cx="5089044" cy="35825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EF529A-9FC1-8D4C-9A4A-CA2B222F3648}"/>
              </a:ext>
            </a:extLst>
          </p:cNvPr>
          <p:cNvSpPr txBox="1"/>
          <p:nvPr/>
        </p:nvSpPr>
        <p:spPr>
          <a:xfrm>
            <a:off x="90512" y="830824"/>
            <a:ext cx="5194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P. Adderley </a:t>
            </a:r>
            <a:r>
              <a:rPr lang="en-US" sz="1600" i="1" dirty="0"/>
              <a:t>et al., </a:t>
            </a:r>
            <a:r>
              <a:rPr lang="en-US" sz="1600" dirty="0"/>
              <a:t>Phys. Rev. Accel. Beams </a:t>
            </a:r>
            <a:r>
              <a:rPr lang="en-US" sz="1600" b="1" dirty="0"/>
              <a:t>13</a:t>
            </a:r>
            <a:r>
              <a:rPr lang="en-US" sz="1600" dirty="0"/>
              <a:t>, 010101 (2010)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71D309-35A5-164E-8F12-E541C42CBAA4}"/>
              </a:ext>
            </a:extLst>
          </p:cNvPr>
          <p:cNvSpPr/>
          <p:nvPr/>
        </p:nvSpPr>
        <p:spPr>
          <a:xfrm>
            <a:off x="5912475" y="2224088"/>
            <a:ext cx="5974726" cy="598308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87E31A5-9AA5-1C44-A20C-D6BF795A94C8}"/>
              </a:ext>
            </a:extLst>
          </p:cNvPr>
          <p:cNvCxnSpPr>
            <a:cxnSpLocks/>
          </p:cNvCxnSpPr>
          <p:nvPr/>
        </p:nvCxnSpPr>
        <p:spPr>
          <a:xfrm flipH="1">
            <a:off x="1562793" y="2163395"/>
            <a:ext cx="318574" cy="70450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8D6BEA3-032B-6F47-98C4-3C0567EFE04B}"/>
              </a:ext>
            </a:extLst>
          </p:cNvPr>
          <p:cNvCxnSpPr>
            <a:cxnSpLocks/>
          </p:cNvCxnSpPr>
          <p:nvPr/>
        </p:nvCxnSpPr>
        <p:spPr>
          <a:xfrm flipH="1">
            <a:off x="3285565" y="2159778"/>
            <a:ext cx="288230" cy="95749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00FD3C6-601F-0A48-B0FA-7DCA3F84CEBB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638779" y="2454257"/>
            <a:ext cx="790587" cy="87993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B7ADC0F-772A-3741-8AEA-E3982238F4A6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860153" y="3940624"/>
            <a:ext cx="1800042" cy="44755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40088B8-D57F-0547-9DEC-16A0068F82F9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860153" y="4388178"/>
            <a:ext cx="149077" cy="26936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13">
            <a:extLst>
              <a:ext uri="{FF2B5EF4-FFF2-40B4-BE49-F238E27FC236}">
                <a16:creationId xmlns:a16="http://schemas.microsoft.com/office/drawing/2014/main" id="{DDF071BF-DEEC-8548-8629-156848978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9670" y="1929844"/>
            <a:ext cx="1188146" cy="2616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Activation Laser</a:t>
            </a:r>
          </a:p>
        </p:txBody>
      </p:sp>
      <p:sp>
        <p:nvSpPr>
          <p:cNvPr id="21" name="Text Box 13">
            <a:extLst>
              <a:ext uri="{FF2B5EF4-FFF2-40B4-BE49-F238E27FC236}">
                <a16:creationId xmlns:a16="http://schemas.microsoft.com/office/drawing/2014/main" id="{28EC968D-B9A3-6A4F-BA84-BFED06163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1488" y="1892565"/>
            <a:ext cx="1000595" cy="2616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HV Chamber</a:t>
            </a: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39150656-142A-A64F-83E7-375C11C0C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762" y="2023370"/>
            <a:ext cx="914033" cy="4308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Preparation</a:t>
            </a:r>
          </a:p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Chamber</a:t>
            </a:r>
          </a:p>
        </p:txBody>
      </p:sp>
      <p:sp>
        <p:nvSpPr>
          <p:cNvPr id="25" name="Text Box 13">
            <a:extLst>
              <a:ext uri="{FF2B5EF4-FFF2-40B4-BE49-F238E27FC236}">
                <a16:creationId xmlns:a16="http://schemas.microsoft.com/office/drawing/2014/main" id="{95FAFEE5-FE37-AC4D-9739-A827D2CA1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762" y="4172734"/>
            <a:ext cx="678391" cy="4308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GaAs</a:t>
            </a:r>
          </a:p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Storage</a:t>
            </a:r>
          </a:p>
        </p:txBody>
      </p:sp>
      <p:sp>
        <p:nvSpPr>
          <p:cNvPr id="28" name="Text Box 13">
            <a:extLst>
              <a:ext uri="{FF2B5EF4-FFF2-40B4-BE49-F238E27FC236}">
                <a16:creationId xmlns:a16="http://schemas.microsoft.com/office/drawing/2014/main" id="{55DE84D5-E3E7-294E-99F9-D4D3906D5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463" y="5259250"/>
            <a:ext cx="764953" cy="4308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Loading</a:t>
            </a:r>
          </a:p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Chamber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9A53CC0-92CB-0941-88AA-70EB17205DD3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1601940" y="4522859"/>
            <a:ext cx="382476" cy="73639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761E9405-B6E4-1F4D-A607-386CA69C6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5778" y="4871071"/>
            <a:ext cx="1781695" cy="112840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DD93C4-3EA2-9B4D-9BDC-E88F74E1AA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1515" y="4867178"/>
            <a:ext cx="1154074" cy="113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43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4B0B9-D1E9-034A-A267-07B5CE4F7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719847"/>
          </a:xfrm>
        </p:spPr>
        <p:txBody>
          <a:bodyPr>
            <a:normAutofit/>
          </a:bodyPr>
          <a:lstStyle/>
          <a:p>
            <a:r>
              <a:rPr lang="en-US" dirty="0"/>
              <a:t>Proposed new polarized beam sources from GaAs call for higher peak current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F1AC10-98CC-C043-8F56-220011999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Snowmass 2021 Electron Source Workshop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762C88-128F-7B45-B6E4-A1EFA3D90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16" y="1904668"/>
            <a:ext cx="11697729" cy="3158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F582C8-2958-1444-B082-35EDE281D2AE}"/>
              </a:ext>
            </a:extLst>
          </p:cNvPr>
          <p:cNvSpPr txBox="1"/>
          <p:nvPr/>
        </p:nvSpPr>
        <p:spPr>
          <a:xfrm>
            <a:off x="5287427" y="1131682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CW &lt;1 </a:t>
            </a:r>
            <a:r>
              <a:rPr lang="en-US" dirty="0" err="1">
                <a:solidFill>
                  <a:srgbClr val="FF0000"/>
                </a:solidFill>
              </a:rPr>
              <a:t>pC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515751-4C11-FB42-9A2B-201D2615DBBE}"/>
              </a:ext>
            </a:extLst>
          </p:cNvPr>
          <p:cNvSpPr txBox="1"/>
          <p:nvPr/>
        </p:nvSpPr>
        <p:spPr>
          <a:xfrm>
            <a:off x="8130673" y="1131682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Pulsed &gt; 1 </a:t>
            </a:r>
            <a:r>
              <a:rPr lang="en-US" dirty="0" err="1">
                <a:solidFill>
                  <a:srgbClr val="FF0000"/>
                </a:solidFill>
              </a:rPr>
              <a:t>nC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24FCA6-6D14-BB49-B412-78B477C783D5}"/>
              </a:ext>
            </a:extLst>
          </p:cNvPr>
          <p:cNvSpPr txBox="1"/>
          <p:nvPr/>
        </p:nvSpPr>
        <p:spPr>
          <a:xfrm>
            <a:off x="10211304" y="1131682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CW &gt; 10-100 </a:t>
            </a:r>
            <a:r>
              <a:rPr lang="en-US" dirty="0" err="1">
                <a:solidFill>
                  <a:srgbClr val="FF0000"/>
                </a:solidFill>
              </a:rPr>
              <a:t>pC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61DCB884-9C14-324C-A6B7-0A6035B53574}"/>
              </a:ext>
            </a:extLst>
          </p:cNvPr>
          <p:cNvSpPr/>
          <p:nvPr/>
        </p:nvSpPr>
        <p:spPr>
          <a:xfrm rot="5400000">
            <a:off x="5688692" y="-252288"/>
            <a:ext cx="220449" cy="3727051"/>
          </a:xfrm>
          <a:prstGeom prst="leftBrac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F2125D79-EAAB-8C48-83C4-BF1B2671DDDF}"/>
              </a:ext>
            </a:extLst>
          </p:cNvPr>
          <p:cNvSpPr/>
          <p:nvPr/>
        </p:nvSpPr>
        <p:spPr>
          <a:xfrm rot="5400000">
            <a:off x="8813857" y="349598"/>
            <a:ext cx="220449" cy="2523279"/>
          </a:xfrm>
          <a:prstGeom prst="leftBrac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23E80B84-1772-FC45-99F5-3D46B1703240}"/>
              </a:ext>
            </a:extLst>
          </p:cNvPr>
          <p:cNvSpPr/>
          <p:nvPr/>
        </p:nvSpPr>
        <p:spPr>
          <a:xfrm rot="5400000">
            <a:off x="10902074" y="781492"/>
            <a:ext cx="223616" cy="1656324"/>
          </a:xfrm>
          <a:prstGeom prst="leftBrac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9F5469B-B2DB-1341-86C2-B0D1CCB4234E}"/>
              </a:ext>
            </a:extLst>
          </p:cNvPr>
          <p:cNvCxnSpPr>
            <a:cxnSpLocks/>
          </p:cNvCxnSpPr>
          <p:nvPr/>
        </p:nvCxnSpPr>
        <p:spPr>
          <a:xfrm>
            <a:off x="6805915" y="1076638"/>
            <a:ext cx="0" cy="53906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98D3169-1CE3-2243-84AC-FF40B1335289}"/>
              </a:ext>
            </a:extLst>
          </p:cNvPr>
          <p:cNvCxnSpPr>
            <a:cxnSpLocks/>
          </p:cNvCxnSpPr>
          <p:nvPr/>
        </p:nvCxnSpPr>
        <p:spPr>
          <a:xfrm flipH="1">
            <a:off x="2152892" y="5555847"/>
            <a:ext cx="46530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89CBF7-585D-1142-9A8D-E49F8E162A22}"/>
              </a:ext>
            </a:extLst>
          </p:cNvPr>
          <p:cNvCxnSpPr>
            <a:cxnSpLocks/>
          </p:cNvCxnSpPr>
          <p:nvPr/>
        </p:nvCxnSpPr>
        <p:spPr>
          <a:xfrm>
            <a:off x="6805916" y="5939741"/>
            <a:ext cx="5036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BD86172-EB09-7C42-BB2A-FBBF87CDDE68}"/>
              </a:ext>
            </a:extLst>
          </p:cNvPr>
          <p:cNvSpPr txBox="1"/>
          <p:nvPr/>
        </p:nvSpPr>
        <p:spPr>
          <a:xfrm>
            <a:off x="4744514" y="5580834"/>
            <a:ext cx="1618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Older sources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923F3E-7E5E-2C4A-8F02-33CD288E5262}"/>
              </a:ext>
            </a:extLst>
          </p:cNvPr>
          <p:cNvSpPr txBox="1"/>
          <p:nvPr/>
        </p:nvSpPr>
        <p:spPr>
          <a:xfrm>
            <a:off x="7584117" y="5555847"/>
            <a:ext cx="1727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Newer sources</a:t>
            </a:r>
          </a:p>
        </p:txBody>
      </p:sp>
    </p:spTree>
    <p:extLst>
      <p:ext uri="{BB962C8B-B14F-4D97-AF65-F5344CB8AC3E}">
        <p14:creationId xmlns:p14="http://schemas.microsoft.com/office/powerpoint/2010/main" val="749502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67F94-B451-894F-BFA6-606EA161B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651" y="155644"/>
            <a:ext cx="11361906" cy="73930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Higher voltage photoguns help EIC, ILC and CLIC to operate to operate with shorter laser pulse length, higher bunch charge and/or smaller laser spot size </a:t>
            </a:r>
            <a:br>
              <a:rPr lang="en-US" dirty="0"/>
            </a:br>
            <a:r>
              <a:rPr lang="en-US" dirty="0"/>
              <a:t>(better emittance at higher peak current)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52F7C8-187D-B646-8170-BE852510FC8B}"/>
              </a:ext>
            </a:extLst>
          </p:cNvPr>
          <p:cNvSpPr txBox="1"/>
          <p:nvPr/>
        </p:nvSpPr>
        <p:spPr>
          <a:xfrm>
            <a:off x="510731" y="1194025"/>
            <a:ext cx="5361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300 kV Magnetized Beam Electron Source (</a:t>
            </a:r>
            <a:r>
              <a:rPr lang="en-US" sz="2000" dirty="0" err="1">
                <a:solidFill>
                  <a:srgbClr val="C00000"/>
                </a:solidFill>
              </a:rPr>
              <a:t>CsKSb</a:t>
            </a:r>
            <a:r>
              <a:rPr lang="en-US" sz="20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37BBEE-C74D-504B-B43A-99E753F7CE77}"/>
              </a:ext>
            </a:extLst>
          </p:cNvPr>
          <p:cNvSpPr txBox="1"/>
          <p:nvPr/>
        </p:nvSpPr>
        <p:spPr>
          <a:xfrm>
            <a:off x="187565" y="5037974"/>
            <a:ext cx="5967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C. Hernandez-Garcia </a:t>
            </a:r>
            <a:r>
              <a:rPr lang="en-US" sz="1600" i="1" dirty="0"/>
              <a:t>et al., </a:t>
            </a:r>
            <a:r>
              <a:rPr lang="en-US" sz="1600" dirty="0"/>
              <a:t>Phys. Rev. Accel. Beams </a:t>
            </a:r>
            <a:r>
              <a:rPr lang="en-US" sz="1600" b="1" dirty="0"/>
              <a:t>22</a:t>
            </a:r>
            <a:r>
              <a:rPr lang="en-US" sz="1600" dirty="0"/>
              <a:t>, 113401 (2019)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46271B-15F5-B54C-9129-C3F7B78EDE2F}"/>
              </a:ext>
            </a:extLst>
          </p:cNvPr>
          <p:cNvSpPr/>
          <p:nvPr/>
        </p:nvSpPr>
        <p:spPr>
          <a:xfrm>
            <a:off x="411892" y="5366807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R30 inverted geometry ceramic insulator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Conditioned to 350 kV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Operated &gt; 1000 h at 300 </a:t>
            </a:r>
            <a:r>
              <a:rPr lang="en-US" sz="1600" dirty="0" err="1"/>
              <a:t>keV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Delivered 4.5 mA CW un-polarized beam from </a:t>
            </a:r>
            <a:r>
              <a:rPr lang="en-US" sz="1600" dirty="0" err="1"/>
              <a:t>CsKSb</a:t>
            </a:r>
            <a:r>
              <a:rPr lang="en-US" sz="1600" dirty="0"/>
              <a:t> photocathodes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EB7FA5-9E9C-8E4A-BE5F-8602943680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09"/>
          <a:stretch/>
        </p:blipFill>
        <p:spPr>
          <a:xfrm>
            <a:off x="437745" y="1738726"/>
            <a:ext cx="5389124" cy="3201974"/>
          </a:xfrm>
          <a:prstGeom prst="rect">
            <a:avLst/>
          </a:prstGeom>
        </p:spPr>
      </p:pic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C55F169E-79EA-3641-B882-B398E64A95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28" t="13002" r="12826" b="357"/>
          <a:stretch/>
        </p:blipFill>
        <p:spPr>
          <a:xfrm>
            <a:off x="6838545" y="2801567"/>
            <a:ext cx="4182893" cy="3651101"/>
          </a:xfrm>
          <a:prstGeom prst="rect">
            <a:avLst/>
          </a:prstGeom>
        </p:spPr>
      </p:pic>
      <p:sp>
        <p:nvSpPr>
          <p:cNvPr id="12" name="Striped Right Arrow 11">
            <a:extLst>
              <a:ext uri="{FF2B5EF4-FFF2-40B4-BE49-F238E27FC236}">
                <a16:creationId xmlns:a16="http://schemas.microsoft.com/office/drawing/2014/main" id="{26F3ABFF-A9CE-6144-A6BF-9FA8BC12867A}"/>
              </a:ext>
            </a:extLst>
          </p:cNvPr>
          <p:cNvSpPr/>
          <p:nvPr/>
        </p:nvSpPr>
        <p:spPr>
          <a:xfrm>
            <a:off x="5888717" y="4324028"/>
            <a:ext cx="888156" cy="673726"/>
          </a:xfrm>
          <a:prstGeom prst="stripedRightArrow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48E683-774A-6742-B96C-E91741CCC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147" y="933856"/>
            <a:ext cx="2397578" cy="1838528"/>
          </a:xfrm>
          <a:prstGeom prst="rect">
            <a:avLst/>
          </a:prstGeom>
        </p:spPr>
      </p:pic>
      <p:sp>
        <p:nvSpPr>
          <p:cNvPr id="15" name="Line 66">
            <a:extLst>
              <a:ext uri="{FF2B5EF4-FFF2-40B4-BE49-F238E27FC236}">
                <a16:creationId xmlns:a16="http://schemas.microsoft.com/office/drawing/2014/main" id="{F4323B0B-E907-1548-B7B2-272C1E045A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04594" y="2024979"/>
            <a:ext cx="610823" cy="57602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F8C3BC-B1B2-ED4A-9C5A-764F708D6EF7}"/>
              </a:ext>
            </a:extLst>
          </p:cNvPr>
          <p:cNvSpPr txBox="1"/>
          <p:nvPr/>
        </p:nvSpPr>
        <p:spPr>
          <a:xfrm>
            <a:off x="9437789" y="1579553"/>
            <a:ext cx="16618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Factor 2 in charge</a:t>
            </a:r>
          </a:p>
          <a:p>
            <a:r>
              <a:rPr lang="en-US" sz="1600" dirty="0">
                <a:solidFill>
                  <a:srgbClr val="C00000"/>
                </a:solidFill>
              </a:rPr>
              <a:t>Factor ½ in pulse</a:t>
            </a:r>
          </a:p>
          <a:p>
            <a:r>
              <a:rPr lang="en-US" sz="1600" dirty="0">
                <a:solidFill>
                  <a:srgbClr val="C00000"/>
                </a:solidFill>
              </a:rPr>
              <a:t>Factor 0.7 in size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E2613B31-EDD9-4D43-9B35-AF2DB1ED389E}"/>
              </a:ext>
            </a:extLst>
          </p:cNvPr>
          <p:cNvSpPr/>
          <p:nvPr/>
        </p:nvSpPr>
        <p:spPr>
          <a:xfrm>
            <a:off x="9358009" y="1634247"/>
            <a:ext cx="136187" cy="77821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18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C2A17-A326-9342-A8BE-50DD00019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/>
              <a:t>Building a higher voltage Polarized Gun for CEBAF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C6EF915-2141-1C40-B630-A93C3ADA7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564" y="856807"/>
            <a:ext cx="12004435" cy="835806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1800" dirty="0">
                <a:latin typeface="Arial" panose="020B0604020202020204" pitchFamily="34" charset="0"/>
                <a:ea typeface="Century Gothic" charset="0"/>
              </a:rPr>
              <a:t>Applying the experience and lessons learned from the 300 kV magnetized beam photogun,  a 200 kV UHV polarized electron source for operation with GaAs/</a:t>
            </a:r>
            <a:r>
              <a:rPr lang="en-US" sz="1800" dirty="0" err="1">
                <a:latin typeface="Arial" panose="020B0604020202020204" pitchFamily="34" charset="0"/>
                <a:ea typeface="Century Gothic" charset="0"/>
              </a:rPr>
              <a:t>GaAsP</a:t>
            </a:r>
            <a:r>
              <a:rPr lang="en-US" sz="1800" dirty="0">
                <a:latin typeface="Arial" panose="020B0604020202020204" pitchFamily="34" charset="0"/>
                <a:ea typeface="Century Gothic" charset="0"/>
              </a:rPr>
              <a:t> was installed in CEBAF on April 2023 and conditioned to 240 kV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CCF6AD-35C6-3442-AB0C-C985C9B7447B}"/>
              </a:ext>
            </a:extLst>
          </p:cNvPr>
          <p:cNvSpPr/>
          <p:nvPr/>
        </p:nvSpPr>
        <p:spPr>
          <a:xfrm>
            <a:off x="308327" y="5873152"/>
            <a:ext cx="45457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Operate at &gt;200 kV without field emission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HV biasing uses R30 inverted ceramic insulator capable &gt;300 kV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Dynamic pressure (during beam delivery) ~ 1x10</a:t>
            </a:r>
            <a:r>
              <a:rPr lang="en-US" sz="1400" baseline="30000" dirty="0"/>
              <a:t>-12</a:t>
            </a:r>
            <a:r>
              <a:rPr lang="en-US" sz="1400" dirty="0"/>
              <a:t> Torr</a:t>
            </a:r>
          </a:p>
        </p:txBody>
      </p:sp>
      <p:sp>
        <p:nvSpPr>
          <p:cNvPr id="14" name="Striped Right Arrow 13">
            <a:extLst>
              <a:ext uri="{FF2B5EF4-FFF2-40B4-BE49-F238E27FC236}">
                <a16:creationId xmlns:a16="http://schemas.microsoft.com/office/drawing/2014/main" id="{ACBEDF98-ADF1-7748-8387-DDAFD952E9E5}"/>
              </a:ext>
            </a:extLst>
          </p:cNvPr>
          <p:cNvSpPr/>
          <p:nvPr/>
        </p:nvSpPr>
        <p:spPr>
          <a:xfrm>
            <a:off x="3417890" y="3200399"/>
            <a:ext cx="580178" cy="503575"/>
          </a:xfrm>
          <a:prstGeom prst="stripedRightArrow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CF87E7-E468-DC44-B5B2-6C5EB4A20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34332" y="1770434"/>
            <a:ext cx="3124165" cy="36284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CDA0D5-0E3A-4C4A-B1EB-742C839445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934"/>
          <a:stretch/>
        </p:blipFill>
        <p:spPr>
          <a:xfrm>
            <a:off x="3998069" y="1945531"/>
            <a:ext cx="2986392" cy="31079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002133-1AA1-5147-A7B6-D31CF1D971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490" t="7762" r="13050"/>
          <a:stretch/>
        </p:blipFill>
        <p:spPr>
          <a:xfrm rot="5400000">
            <a:off x="8007685" y="1587250"/>
            <a:ext cx="3054485" cy="3809966"/>
          </a:xfrm>
          <a:prstGeom prst="rect">
            <a:avLst/>
          </a:prstGeom>
        </p:spPr>
      </p:pic>
      <p:sp>
        <p:nvSpPr>
          <p:cNvPr id="20" name="Striped Right Arrow 19">
            <a:extLst>
              <a:ext uri="{FF2B5EF4-FFF2-40B4-BE49-F238E27FC236}">
                <a16:creationId xmlns:a16="http://schemas.microsoft.com/office/drawing/2014/main" id="{A27AED84-8492-004C-BD97-1B51088E8580}"/>
              </a:ext>
            </a:extLst>
          </p:cNvPr>
          <p:cNvSpPr/>
          <p:nvPr/>
        </p:nvSpPr>
        <p:spPr>
          <a:xfrm>
            <a:off x="7043065" y="3216612"/>
            <a:ext cx="580178" cy="503575"/>
          </a:xfrm>
          <a:prstGeom prst="stripedRightArrow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7471300-E14A-7E4E-B0B4-313B0DEE3854}"/>
              </a:ext>
            </a:extLst>
          </p:cNvPr>
          <p:cNvSpPr/>
          <p:nvPr/>
        </p:nvSpPr>
        <p:spPr>
          <a:xfrm>
            <a:off x="5227281" y="6006097"/>
            <a:ext cx="52169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Biased anode to repel 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Improved anode tube for better </a:t>
            </a:r>
            <a:r>
              <a:rPr lang="en-US" sz="1400" dirty="0" err="1"/>
              <a:t>pumpdown</a:t>
            </a:r>
            <a:r>
              <a:rPr lang="en-US" sz="1400" dirty="0"/>
              <a:t> behind anode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Higher operating voltage helps reducing ionization cross section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C525A2-2B10-FD49-AEC2-943CE10FE5A8}"/>
              </a:ext>
            </a:extLst>
          </p:cNvPr>
          <p:cNvSpPr txBox="1"/>
          <p:nvPr/>
        </p:nvSpPr>
        <p:spPr>
          <a:xfrm>
            <a:off x="1692613" y="5573949"/>
            <a:ext cx="1099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Reliability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E7D981-C42A-1F49-86D4-77C9F771BA97}"/>
              </a:ext>
            </a:extLst>
          </p:cNvPr>
          <p:cNvSpPr txBox="1"/>
          <p:nvPr/>
        </p:nvSpPr>
        <p:spPr>
          <a:xfrm>
            <a:off x="6407286" y="5590162"/>
            <a:ext cx="2779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Long photocathode lifetime</a:t>
            </a:r>
          </a:p>
        </p:txBody>
      </p:sp>
    </p:spTree>
    <p:extLst>
      <p:ext uri="{BB962C8B-B14F-4D97-AF65-F5344CB8AC3E}">
        <p14:creationId xmlns:p14="http://schemas.microsoft.com/office/powerpoint/2010/main" val="4030263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50D65-C64E-4A41-B54D-FA2A2B19F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25" y="204743"/>
            <a:ext cx="11697729" cy="815115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000" dirty="0"/>
              <a:t>Operating a photogun to 350 kV field emission free requires applying ~450 kV for field emission processing without HV components breakdown. JLab is testing a large insulator with SF</a:t>
            </a:r>
            <a:r>
              <a:rPr lang="en-US" sz="2000" baseline="-25000" dirty="0"/>
              <a:t>6</a:t>
            </a:r>
            <a:r>
              <a:rPr lang="en-US" sz="2000" dirty="0"/>
              <a:t> intervening layer, and recently applied 500 kV to unmodified epoxy </a:t>
            </a:r>
            <a:r>
              <a:rPr lang="en-US" sz="2000" dirty="0" err="1"/>
              <a:t>receptacle+cable</a:t>
            </a:r>
            <a:r>
              <a:rPr lang="en-US" sz="2000" dirty="0"/>
              <a:t>+ electrode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FA3638-D459-F94B-97FD-ED23AB69E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9247" y="11379926"/>
            <a:ext cx="3314700" cy="5486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EC7885-E639-7441-98BE-FB3984EB0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010326" y="11989525"/>
            <a:ext cx="5486400" cy="4114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5A791BB-FBCE-F849-A7CE-7C265521F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838" y="1908107"/>
            <a:ext cx="1941476" cy="32183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0B3ABD4-6D51-A942-BA59-672E3D3BB6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14" t="8141"/>
          <a:stretch/>
        </p:blipFill>
        <p:spPr>
          <a:xfrm rot="5400000">
            <a:off x="3397948" y="1887015"/>
            <a:ext cx="3586354" cy="32559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A96FA74-D808-BD49-97A6-D05D0D3AD9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34" t="26809" r="21626"/>
          <a:stretch/>
        </p:blipFill>
        <p:spPr>
          <a:xfrm>
            <a:off x="7947497" y="1546697"/>
            <a:ext cx="2900313" cy="395915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499B6FC-964E-714D-A807-77214F7FC9AA}"/>
              </a:ext>
            </a:extLst>
          </p:cNvPr>
          <p:cNvSpPr txBox="1"/>
          <p:nvPr/>
        </p:nvSpPr>
        <p:spPr>
          <a:xfrm>
            <a:off x="428018" y="5311302"/>
            <a:ext cx="18385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Picture of the tapered epoxy receptacle (left) next to the 500 kV doped alumina insulator with triple point junction shield and spherical test electrode.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870C00-715B-3042-BE9D-97C2A08F7118}"/>
              </a:ext>
            </a:extLst>
          </p:cNvPr>
          <p:cNvSpPr txBox="1"/>
          <p:nvPr/>
        </p:nvSpPr>
        <p:spPr>
          <a:xfrm>
            <a:off x="4276928" y="5444246"/>
            <a:ext cx="1838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Electrode-insulator assembly being lowered into the test chamber using an overhead crane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EE80EC-FF1F-8940-8F7B-43BACC5A1F90}"/>
              </a:ext>
            </a:extLst>
          </p:cNvPr>
          <p:cNvSpPr txBox="1"/>
          <p:nvPr/>
        </p:nvSpPr>
        <p:spPr>
          <a:xfrm>
            <a:off x="8122596" y="5635556"/>
            <a:ext cx="266537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Chalkboard SE Light" panose="03050602040202020205" pitchFamily="66" charset="77"/>
              </a:rPr>
              <a:t>Postdoctoral fellow Gabriel Palacios-Serrano installing the modified epoxy receptacle to the SF6 reservoir assembly on top of the testing chamber.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12715E-9033-434D-9EC0-89389810670F}"/>
              </a:ext>
            </a:extLst>
          </p:cNvPr>
          <p:cNvSpPr txBox="1"/>
          <p:nvPr/>
        </p:nvSpPr>
        <p:spPr>
          <a:xfrm>
            <a:off x="0" y="6506851"/>
            <a:ext cx="76754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C. Hernandez-Garcia </a:t>
            </a:r>
            <a:r>
              <a:rPr lang="en-US" sz="1100" i="1" dirty="0"/>
              <a:t>et al., Proceedings of the North America Particle Accelerator Conference, Albuquerque NM, 7-12 August, 2022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74019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6D3DE-19C6-8742-A216-077C5184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10936" cy="65175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JLab submitted a proposal to HEP to develop and HV test a new 500 kV insulator for a higher voltage gun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E4509-0F56-2B41-A4C6-F7DA1ABD6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255" y="1384344"/>
            <a:ext cx="5405248" cy="5473656"/>
          </a:xfrm>
        </p:spPr>
        <p:txBody>
          <a:bodyPr>
            <a:normAutofit/>
          </a:bodyPr>
          <a:lstStyle/>
          <a:p>
            <a:r>
              <a:rPr lang="en-US" sz="1600" dirty="0"/>
              <a:t>Designing a new inverted larger insulator than commercially available designed to fit commercial 500 kV cable</a:t>
            </a:r>
          </a:p>
          <a:p>
            <a:r>
              <a:rPr lang="en-US" sz="1600" dirty="0"/>
              <a:t>Partnering with industry to manufacture the new insulator </a:t>
            </a:r>
          </a:p>
          <a:p>
            <a:r>
              <a:rPr lang="en-US" sz="1600" dirty="0"/>
              <a:t>Larger electrode to accommodate larger laser spot size to reduce ion energy density on photocathode</a:t>
            </a:r>
          </a:p>
          <a:p>
            <a:r>
              <a:rPr lang="en-US" sz="1600" dirty="0"/>
              <a:t>Larger vacuum chamber with newest NEG ZAO wafer 1400 l/s modules from SAES</a:t>
            </a:r>
          </a:p>
          <a:p>
            <a:r>
              <a:rPr lang="en-US" sz="1600" dirty="0"/>
              <a:t>Biased anode to repel downstream ions</a:t>
            </a:r>
          </a:p>
          <a:p>
            <a:r>
              <a:rPr lang="en-US" sz="1600" dirty="0"/>
              <a:t>Higher operating voltage to:</a:t>
            </a:r>
          </a:p>
          <a:p>
            <a:pPr lvl="1"/>
            <a:r>
              <a:rPr lang="en-US" sz="1400" dirty="0"/>
              <a:t>Reduce hydrogen ionization cross section</a:t>
            </a:r>
          </a:p>
          <a:p>
            <a:pPr lvl="1"/>
            <a:r>
              <a:rPr lang="en-US" sz="1400" dirty="0"/>
              <a:t>Manage space charge for short bunch beams</a:t>
            </a:r>
          </a:p>
          <a:p>
            <a:pPr lvl="1"/>
            <a:r>
              <a:rPr lang="en-US" sz="1400" dirty="0"/>
              <a:t>Improve beam transmission at mA CW current</a:t>
            </a:r>
          </a:p>
          <a:p>
            <a:pPr lvl="1"/>
            <a:r>
              <a:rPr lang="en-US" sz="1400" dirty="0"/>
              <a:t>Inject directly into SRF booster w/o RF capture structure</a:t>
            </a:r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5A1BB0-B3AF-8A47-BD1E-71C15F04B30C}"/>
              </a:ext>
            </a:extLst>
          </p:cNvPr>
          <p:cNvSpPr txBox="1"/>
          <p:nvPr/>
        </p:nvSpPr>
        <p:spPr>
          <a:xfrm>
            <a:off x="214008" y="875490"/>
            <a:ext cx="2666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Development based 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329C30-0CA9-F54E-8ED4-64C234433EF6}"/>
              </a:ext>
            </a:extLst>
          </p:cNvPr>
          <p:cNvSpPr txBox="1"/>
          <p:nvPr/>
        </p:nvSpPr>
        <p:spPr>
          <a:xfrm>
            <a:off x="-818279" y="5577623"/>
            <a:ext cx="899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halkduster" panose="03050602040202020205" pitchFamily="66" charset="77"/>
              </a:rPr>
              <a:t>A polarized beam source providing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halkduster" panose="03050602040202020205" pitchFamily="66" charset="77"/>
              </a:rPr>
              <a:t>1 mA CW for a week = 600 Coulombs </a:t>
            </a:r>
          </a:p>
          <a:p>
            <a:pPr algn="ctr"/>
            <a:r>
              <a:rPr lang="en-US" sz="2400" b="1" dirty="0">
                <a:latin typeface="Chalkduster" panose="03050602040202020205" pitchFamily="66" charset="77"/>
              </a:rPr>
              <a:t>Lifetime must be longer than this!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F940EF6-11CC-AF47-960C-BE296C8ED0EC}"/>
              </a:ext>
            </a:extLst>
          </p:cNvPr>
          <p:cNvGrpSpPr/>
          <p:nvPr/>
        </p:nvGrpSpPr>
        <p:grpSpPr>
          <a:xfrm>
            <a:off x="6079787" y="3385227"/>
            <a:ext cx="3560325" cy="2344366"/>
            <a:chOff x="6079787" y="3385227"/>
            <a:chExt cx="3560325" cy="2344366"/>
          </a:xfrm>
        </p:grpSpPr>
        <p:pic>
          <p:nvPicPr>
            <p:cNvPr id="18" name="Content Placeholder 3">
              <a:extLst>
                <a:ext uri="{FF2B5EF4-FFF2-40B4-BE49-F238E27FC236}">
                  <a16:creationId xmlns:a16="http://schemas.microsoft.com/office/drawing/2014/main" id="{6AB69E3E-04B5-B24E-8455-9C4F3F5A49A9}"/>
                </a:ext>
              </a:extLst>
            </p:cNvPr>
            <p:cNvPicPr/>
            <p:nvPr/>
          </p:nvPicPr>
          <p:blipFill rotWithShape="1">
            <a:blip r:embed="rId2"/>
            <a:srcRect l="12509" t="4968" r="27705" b="34762"/>
            <a:stretch/>
          </p:blipFill>
          <p:spPr>
            <a:xfrm>
              <a:off x="6478622" y="3385227"/>
              <a:ext cx="3161490" cy="2344366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1C458BF-E153-AB44-8FC4-DE1CA85937BA}"/>
                </a:ext>
              </a:extLst>
            </p:cNvPr>
            <p:cNvCxnSpPr/>
            <p:nvPr/>
          </p:nvCxnSpPr>
          <p:spPr>
            <a:xfrm>
              <a:off x="6420255" y="3677056"/>
              <a:ext cx="0" cy="165370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856554B-FBD0-FB4F-8B0D-6562B7589A75}"/>
                </a:ext>
              </a:extLst>
            </p:cNvPr>
            <p:cNvSpPr txBox="1"/>
            <p:nvPr/>
          </p:nvSpPr>
          <p:spPr>
            <a:xfrm>
              <a:off x="6079787" y="4328808"/>
              <a:ext cx="64633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14 in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5A54202-EEBF-5C4F-8782-B19F50C13086}"/>
              </a:ext>
            </a:extLst>
          </p:cNvPr>
          <p:cNvGrpSpPr/>
          <p:nvPr/>
        </p:nvGrpSpPr>
        <p:grpSpPr>
          <a:xfrm>
            <a:off x="9140757" y="789765"/>
            <a:ext cx="3051243" cy="2718172"/>
            <a:chOff x="9140757" y="2258642"/>
            <a:chExt cx="3051243" cy="2718172"/>
          </a:xfrm>
        </p:grpSpPr>
        <p:pic>
          <p:nvPicPr>
            <p:cNvPr id="22" name="Content Placeholder 6">
              <a:extLst>
                <a:ext uri="{FF2B5EF4-FFF2-40B4-BE49-F238E27FC236}">
                  <a16:creationId xmlns:a16="http://schemas.microsoft.com/office/drawing/2014/main" id="{6226B5F9-C3F3-BF4B-BEDA-EE39CC733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02072" y="2258642"/>
              <a:ext cx="2489928" cy="2718172"/>
            </a:xfrm>
            <a:prstGeom prst="rect">
              <a:avLst/>
            </a:prstGeom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966DD4F-CA5F-B649-8998-C3F079285B4A}"/>
                </a:ext>
              </a:extLst>
            </p:cNvPr>
            <p:cNvCxnSpPr>
              <a:cxnSpLocks/>
            </p:cNvCxnSpPr>
            <p:nvPr/>
          </p:nvCxnSpPr>
          <p:spPr>
            <a:xfrm>
              <a:off x="9393677" y="4043464"/>
              <a:ext cx="0" cy="7522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7E51160-FEA9-C742-85EF-C34FD0B25A21}"/>
                </a:ext>
              </a:extLst>
            </p:cNvPr>
            <p:cNvSpPr txBox="1"/>
            <p:nvPr/>
          </p:nvSpPr>
          <p:spPr>
            <a:xfrm>
              <a:off x="9140757" y="4257471"/>
              <a:ext cx="52931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7 in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E1CFCFB-6330-C840-8FB0-4539C513C1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351"/>
          <a:stretch/>
        </p:blipFill>
        <p:spPr>
          <a:xfrm rot="5400000">
            <a:off x="5526226" y="1392976"/>
            <a:ext cx="2616740" cy="146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61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A5FD7C6451A74C97D39B31C97C4F89" ma:contentTypeVersion="11" ma:contentTypeDescription="Create a new document." ma:contentTypeScope="" ma:versionID="529e891fcf0f6787dbdb6355299d8b31">
  <xsd:schema xmlns:xsd="http://www.w3.org/2001/XMLSchema" xmlns:xs="http://www.w3.org/2001/XMLSchema" xmlns:p="http://schemas.microsoft.com/office/2006/metadata/properties" xmlns:ns1="http://schemas.microsoft.com/sharepoint/v3" xmlns:ns3="a70d8eeb-72b1-424a-a9ed-df5e2ed16667" xmlns:ns4="d5fb7fb9-b445-4de2-92ec-c83865c00062" targetNamespace="http://schemas.microsoft.com/office/2006/metadata/properties" ma:root="true" ma:fieldsID="0f347f0bdeefee5ef70c19d5f49f845d" ns1:_="" ns3:_="" ns4:_="">
    <xsd:import namespace="http://schemas.microsoft.com/sharepoint/v3"/>
    <xsd:import namespace="a70d8eeb-72b1-424a-a9ed-df5e2ed16667"/>
    <xsd:import namespace="d5fb7fb9-b445-4de2-92ec-c83865c0006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1:_ip_UnifiedCompliancePolicyProperties" minOccurs="0"/>
                <xsd:element ref="ns1:_ip_UnifiedCompliancePolicyUIAction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0d8eeb-72b1-424a-a9ed-df5e2ed166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fb7fb9-b445-4de2-92ec-c83865c0006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651BA44-A179-4D4E-B85F-D345665B00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9A00BE-2254-443E-8330-4B6A28640F2D}">
  <ds:schemaRefs>
    <ds:schemaRef ds:uri="http://schemas.microsoft.com/sharepoint/v3"/>
    <ds:schemaRef ds:uri="http://purl.org/dc/dcmitype/"/>
    <ds:schemaRef ds:uri="a70d8eeb-72b1-424a-a9ed-df5e2ed16667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d5fb7fb9-b445-4de2-92ec-c83865c00062"/>
    <ds:schemaRef ds:uri="http://purl.org/dc/terms/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8F8515A-23E4-4B19-8E91-76B249B84B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70d8eeb-72b1-424a-a9ed-df5e2ed16667"/>
    <ds:schemaRef ds:uri="d5fb7fb9-b445-4de2-92ec-c83865c000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 (1)</Template>
  <TotalTime>31637</TotalTime>
  <Words>708</Words>
  <Application>Microsoft Macintosh PowerPoint</Application>
  <PresentationFormat>Widescreen</PresentationFormat>
  <Paragraphs>80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PingFangSC-Regular</vt:lpstr>
      <vt:lpstr>.PingFangSC-Regular</vt:lpstr>
      <vt:lpstr>Arial</vt:lpstr>
      <vt:lpstr>Calibri</vt:lpstr>
      <vt:lpstr>Century Gothic</vt:lpstr>
      <vt:lpstr>Chalkboard SE Light</vt:lpstr>
      <vt:lpstr>Chalkduster</vt:lpstr>
      <vt:lpstr>Symbol</vt:lpstr>
      <vt:lpstr>Office Theme</vt:lpstr>
      <vt:lpstr>Building the next high voltage dc photogun polarized source for the ILC at JLab</vt:lpstr>
      <vt:lpstr>JLab built two 200 kV guns with commercial inverted insulators for ILC in 2010</vt:lpstr>
      <vt:lpstr>CEBAF Polarized Electron Load Lock Photogun: two decades delivering spin-polarized electron beam for nuclear physics</vt:lpstr>
      <vt:lpstr>Proposed new polarized beam sources from GaAs call for higher peak current</vt:lpstr>
      <vt:lpstr>Higher voltage photoguns help EIC, ILC and CLIC to operate to operate with shorter laser pulse length, higher bunch charge and/or smaller laser spot size  (better emittance at higher peak current)</vt:lpstr>
      <vt:lpstr>Building a higher voltage Polarized Gun for CEBAF</vt:lpstr>
      <vt:lpstr>Operating a photogun to 350 kV field emission free requires applying ~450 kV for field emission processing without HV components breakdown. JLab is testing a large insulator with SF6 intervening layer, and recently applied 500 kV to unmodified epoxy receptacle+cable+ electrode</vt:lpstr>
      <vt:lpstr>JLab submitted a proposal to HEP to develop and HV test a new 500 kV insulator for a higher voltage gun</vt:lpstr>
    </vt:vector>
  </TitlesOfParts>
  <Company>JLAB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Spata</dc:creator>
  <cp:lastModifiedBy>Carlos Hernandez-Garcia</cp:lastModifiedBy>
  <cp:revision>255</cp:revision>
  <dcterms:created xsi:type="dcterms:W3CDTF">2020-10-14T20:38:09Z</dcterms:created>
  <dcterms:modified xsi:type="dcterms:W3CDTF">2023-05-12T14:00:31Z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0x0101000EA5FD7C6451A74C97D39B31C97C4F89</vt:lpwstr>
  </property>
</Properties>
</file>