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56" r:id="rId2"/>
    <p:sldId id="276" r:id="rId3"/>
    <p:sldId id="314" r:id="rId4"/>
    <p:sldId id="315" r:id="rId5"/>
    <p:sldId id="299" r:id="rId6"/>
    <p:sldId id="317" r:id="rId7"/>
    <p:sldId id="320" r:id="rId8"/>
    <p:sldId id="275" r:id="rId9"/>
    <p:sldId id="305" r:id="rId10"/>
    <p:sldId id="318" r:id="rId11"/>
    <p:sldId id="300" r:id="rId12"/>
    <p:sldId id="316" r:id="rId13"/>
    <p:sldId id="302" r:id="rId14"/>
    <p:sldId id="298" r:id="rId15"/>
    <p:sldId id="303" r:id="rId16"/>
    <p:sldId id="319" r:id="rId17"/>
    <p:sldId id="304"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3419" autoAdjust="0"/>
  </p:normalViewPr>
  <p:slideViewPr>
    <p:cSldViewPr>
      <p:cViewPr>
        <p:scale>
          <a:sx n="119" d="100"/>
          <a:sy n="119" d="100"/>
        </p:scale>
        <p:origin x="-570"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25" d="100"/>
          <a:sy n="125" d="100"/>
        </p:scale>
        <p:origin x="2052" y="-6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D556F-C01A-43EF-950D-4113D694F8A3}" type="datetimeFigureOut">
              <a:rPr lang="en-US" smtClean="0"/>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726A6-3ADA-41F0-8DD0-23A7D18CE2B4}" type="slidenum">
              <a:rPr lang="en-US" smtClean="0"/>
              <a:t>‹#›</a:t>
            </a:fld>
            <a:endParaRPr lang="en-US"/>
          </a:p>
        </p:txBody>
      </p:sp>
    </p:spTree>
    <p:extLst>
      <p:ext uri="{BB962C8B-B14F-4D97-AF65-F5344CB8AC3E}">
        <p14:creationId xmlns:p14="http://schemas.microsoft.com/office/powerpoint/2010/main" val="107483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6726A6-3ADA-41F0-8DD0-23A7D18CE2B4}" type="slidenum">
              <a:rPr lang="en-US" smtClean="0"/>
              <a:t>1</a:t>
            </a:fld>
            <a:endParaRPr lang="en-US"/>
          </a:p>
        </p:txBody>
      </p:sp>
    </p:spTree>
    <p:extLst>
      <p:ext uri="{BB962C8B-B14F-4D97-AF65-F5344CB8AC3E}">
        <p14:creationId xmlns:p14="http://schemas.microsoft.com/office/powerpoint/2010/main" val="200558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energy bands diagram of unstrained GaAs at the center of Brillouin zone and the optical transitions between sublevels for circularly polarized light, right circularly polarized light (solid lines) and left circularly polarized light (dashed lines), with the relative transition probabilities given by circled numbers</a:t>
            </a:r>
          </a:p>
        </p:txBody>
      </p:sp>
      <p:sp>
        <p:nvSpPr>
          <p:cNvPr id="4" name="灯片编号占位符 3"/>
          <p:cNvSpPr>
            <a:spLocks noGrp="1"/>
          </p:cNvSpPr>
          <p:nvPr>
            <p:ph type="sldNum" sz="quarter" idx="10"/>
          </p:nvPr>
        </p:nvSpPr>
        <p:spPr/>
        <p:txBody>
          <a:bodyPr/>
          <a:lstStyle/>
          <a:p>
            <a:fld id="{356726A6-3ADA-41F0-8DD0-23A7D18CE2B4}" type="slidenum">
              <a:rPr lang="en-US" smtClean="0"/>
              <a:t>2</a:t>
            </a:fld>
            <a:endParaRPr lang="en-US"/>
          </a:p>
        </p:txBody>
      </p:sp>
    </p:spTree>
    <p:extLst>
      <p:ext uri="{BB962C8B-B14F-4D97-AF65-F5344CB8AC3E}">
        <p14:creationId xmlns:p14="http://schemas.microsoft.com/office/powerpoint/2010/main" val="28900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6726A6-3ADA-41F0-8DD0-23A7D18CE2B4}" type="slidenum">
              <a:rPr lang="en-US" smtClean="0"/>
              <a:t>8</a:t>
            </a:fld>
            <a:endParaRPr lang="en-US"/>
          </a:p>
        </p:txBody>
      </p:sp>
    </p:spTree>
    <p:extLst>
      <p:ext uri="{BB962C8B-B14F-4D97-AF65-F5344CB8AC3E}">
        <p14:creationId xmlns:p14="http://schemas.microsoft.com/office/powerpoint/2010/main" val="421724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Wingdings" panose="05000000000000000000" pitchFamily="2" charset="2"/>
              <a:buNone/>
            </a:pPr>
            <a:r>
              <a:rPr lang="en-US" altLang="zh-CN" sz="800" dirty="0" smtClean="0">
                <a:solidFill>
                  <a:srgbClr val="FF0000"/>
                </a:solidFill>
              </a:rPr>
              <a:t>Lower dopant concentration, higher ESP;</a:t>
            </a:r>
            <a:r>
              <a:rPr lang="en-US" altLang="zh-CN" sz="800" baseline="0" dirty="0" smtClean="0">
                <a:solidFill>
                  <a:srgbClr val="FF0000"/>
                </a:solidFill>
              </a:rPr>
              <a:t> </a:t>
            </a:r>
            <a:r>
              <a:rPr lang="en-US" altLang="zh-CN" sz="800" dirty="0" smtClean="0">
                <a:solidFill>
                  <a:srgbClr val="FF0000"/>
                </a:solidFill>
              </a:rPr>
              <a:t>Lower temperature, higher ESP</a:t>
            </a:r>
          </a:p>
        </p:txBody>
      </p:sp>
      <p:sp>
        <p:nvSpPr>
          <p:cNvPr id="4" name="灯片编号占位符 3"/>
          <p:cNvSpPr>
            <a:spLocks noGrp="1"/>
          </p:cNvSpPr>
          <p:nvPr>
            <p:ph type="sldNum" sz="quarter" idx="10"/>
          </p:nvPr>
        </p:nvSpPr>
        <p:spPr/>
        <p:txBody>
          <a:bodyPr/>
          <a:lstStyle/>
          <a:p>
            <a:fld id="{356726A6-3ADA-41F0-8DD0-23A7D18CE2B4}" type="slidenum">
              <a:rPr lang="en-US" smtClean="0"/>
              <a:t>12</a:t>
            </a:fld>
            <a:endParaRPr lang="en-US"/>
          </a:p>
        </p:txBody>
      </p:sp>
    </p:spTree>
    <p:extLst>
      <p:ext uri="{BB962C8B-B14F-4D97-AF65-F5344CB8AC3E}">
        <p14:creationId xmlns:p14="http://schemas.microsoft.com/office/powerpoint/2010/main" val="136049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ea typeface="SimSun" panose="02010600030101010101" pitchFamily="2" charset="-122"/>
                  </a:rPr>
                  <a:t>QE and ESP for bulk GaAs (110) with dopant concentration of </a:t>
                </a:r>
                <a14:m>
                  <m:oMath xmlns:m="http://schemas.openxmlformats.org/officeDocument/2006/math">
                    <m:r>
                      <a:rPr lang="en-US" altLang="zh-CN" sz="1200" i="1">
                        <a:latin typeface="Cambria Math" panose="02040503050406030204" pitchFamily="18" charset="0"/>
                        <a:ea typeface="SimSun" panose="02010600030101010101" pitchFamily="2" charset="-122"/>
                        <a:cs typeface="Times New Roman" panose="02020603050405020304" pitchFamily="18" charset="0"/>
                      </a:rPr>
                      <m:t>1×</m:t>
                    </m:r>
                    <m:sSup>
                      <m:sSupPr>
                        <m:ctrlPr>
                          <a:rPr lang="en-US" altLang="zh-CN" sz="1200" i="1">
                            <a:latin typeface="Cambria Math"/>
                            <a:cs typeface="Times New Roman" panose="02020603050405020304" pitchFamily="18" charset="0"/>
                          </a:rPr>
                        </m:ctrlPr>
                      </m:sSupPr>
                      <m:e>
                        <m:r>
                          <a:rPr lang="en-US" altLang="zh-CN" sz="1200" i="1">
                            <a:latin typeface="Cambria Math" panose="02040503050406030204" pitchFamily="18" charset="0"/>
                            <a:ea typeface="SimSun" panose="02010600030101010101" pitchFamily="2" charset="-122"/>
                            <a:cs typeface="Times New Roman" panose="02020603050405020304" pitchFamily="18" charset="0"/>
                          </a:rPr>
                          <m:t>10</m:t>
                        </m:r>
                      </m:e>
                      <m:sup>
                        <m:r>
                          <a:rPr lang="en-US" altLang="zh-CN" sz="1200" i="1">
                            <a:latin typeface="Cambria Math" panose="02040503050406030204" pitchFamily="18" charset="0"/>
                            <a:ea typeface="SimSun" panose="02010600030101010101" pitchFamily="2" charset="-122"/>
                            <a:cs typeface="Times New Roman" panose="02020603050405020304" pitchFamily="18" charset="0"/>
                          </a:rPr>
                          <m:t>19</m:t>
                        </m:r>
                      </m:sup>
                    </m:sSup>
                    <m:r>
                      <a:rPr lang="en-US" altLang="zh-CN" sz="1200" b="0" i="1">
                        <a:latin typeface="Cambria Math" panose="02040503050406030204" pitchFamily="18" charset="0"/>
                        <a:ea typeface="SimSun" panose="02010600030101010101" pitchFamily="2" charset="-122"/>
                        <a:cs typeface="Times New Roman" panose="02020603050405020304" pitchFamily="18" charset="0"/>
                      </a:rPr>
                      <m:t> </m:t>
                    </m:r>
                    <m:sSup>
                      <m:sSupPr>
                        <m:ctrlPr>
                          <a:rPr lang="en-US" altLang="zh-CN" sz="1200" b="0" i="1" smtClean="0">
                            <a:latin typeface="Cambria Math"/>
                            <a:ea typeface="SimSun" panose="02010600030101010101" pitchFamily="2" charset="-122"/>
                            <a:cs typeface="Times New Roman" panose="02020603050405020304" pitchFamily="18" charset="0"/>
                          </a:rPr>
                        </m:ctrlPr>
                      </m:sSupPr>
                      <m:e>
                        <m:r>
                          <a:rPr lang="en-US" altLang="zh-CN" sz="1200" b="0" i="1" smtClean="0">
                            <a:latin typeface="Cambria Math" panose="02040503050406030204" pitchFamily="18" charset="0"/>
                            <a:ea typeface="SimSun" panose="02010600030101010101" pitchFamily="2" charset="-122"/>
                            <a:cs typeface="Times New Roman" panose="02020603050405020304" pitchFamily="18" charset="0"/>
                          </a:rPr>
                          <m:t>𝑐𝑚</m:t>
                        </m:r>
                      </m:e>
                      <m:sup>
                        <m:r>
                          <a:rPr lang="en-US" altLang="zh-CN" sz="1200" b="0" i="1" smtClean="0">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altLang="zh-CN" sz="1200" dirty="0">
                    <a:latin typeface="Times New Roman" panose="02020603050405020304" pitchFamily="18" charset="0"/>
                    <a:ea typeface="SimSun" panose="02010600030101010101" pitchFamily="2" charset="-122"/>
                  </a:rPr>
                  <a:t> as a function of surface activation layer. Cycle number refers to the number of applications of Cs and </a:t>
                </a:r>
                <a:r>
                  <a:rPr lang="en-US" altLang="zh-CN" sz="1200" dirty="0" smtClean="0">
                    <a:latin typeface="Times New Roman" panose="02020603050405020304" pitchFamily="18" charset="0"/>
                    <a:ea typeface="SimSun" panose="02010600030101010101" pitchFamily="2" charset="-122"/>
                  </a:rPr>
                  <a:t>F</a:t>
                </a:r>
                <a:endParaRPr lang="en-US" altLang="zh-CN" sz="1200" dirty="0"/>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ea typeface="SimSun" panose="02010600030101010101" pitchFamily="2" charset="-122"/>
                  </a:rPr>
                  <a:t>QE and ESP for bulk GaAs (110) with dopant concentration of </a:t>
                </a:r>
                <a:r>
                  <a:rPr lang="en-US" altLang="zh-CN" sz="1200" i="0">
                    <a:latin typeface="Cambria Math" panose="02040503050406030204" pitchFamily="18" charset="0"/>
                    <a:ea typeface="SimSun" panose="02010600030101010101" pitchFamily="2" charset="-122"/>
                    <a:cs typeface="Times New Roman" panose="02020603050405020304" pitchFamily="18" charset="0"/>
                  </a:rPr>
                  <a:t>1×</a:t>
                </a:r>
                <a:r>
                  <a:rPr lang="en-US" altLang="zh-CN" sz="1200" i="0">
                    <a:latin typeface="Cambria Math" panose="02040503050406030204" pitchFamily="18" charset="0"/>
                    <a:cs typeface="Times New Roman" panose="02020603050405020304" pitchFamily="18" charset="0"/>
                  </a:rPr>
                  <a:t>〖</a:t>
                </a:r>
                <a:r>
                  <a:rPr lang="en-US" altLang="zh-CN" sz="1200" i="0">
                    <a:latin typeface="Cambria Math" panose="02040503050406030204" pitchFamily="18" charset="0"/>
                    <a:ea typeface="SimSun" panose="02010600030101010101" pitchFamily="2" charset="-122"/>
                    <a:cs typeface="Times New Roman" panose="02020603050405020304" pitchFamily="18" charset="0"/>
                  </a:rPr>
                  <a:t>10〗^19</a:t>
                </a:r>
                <a:r>
                  <a:rPr lang="en-US" altLang="zh-CN" sz="1200" b="0" i="0">
                    <a:latin typeface="Cambria Math" panose="02040503050406030204" pitchFamily="18" charset="0"/>
                    <a:ea typeface="SimSun" panose="02010600030101010101" pitchFamily="2" charset="-122"/>
                    <a:cs typeface="Times New Roman" panose="02020603050405020304" pitchFamily="18" charset="0"/>
                  </a:rPr>
                  <a:t>  </a:t>
                </a:r>
                <a:r>
                  <a:rPr lang="en-US" altLang="zh-CN" sz="1200" b="0" i="0" smtClean="0">
                    <a:latin typeface="Cambria Math" panose="02040503050406030204" pitchFamily="18" charset="0"/>
                    <a:ea typeface="SimSun" panose="02010600030101010101" pitchFamily="2" charset="-122"/>
                    <a:cs typeface="Times New Roman" panose="02020603050405020304" pitchFamily="18" charset="0"/>
                  </a:rPr>
                  <a:t>〖𝑐𝑚〗^(−3)</a:t>
                </a:r>
                <a:r>
                  <a:rPr lang="en-US" altLang="zh-CN" sz="1200" dirty="0">
                    <a:latin typeface="Times New Roman" panose="02020603050405020304" pitchFamily="18" charset="0"/>
                    <a:ea typeface="SimSun" panose="02010600030101010101" pitchFamily="2" charset="-122"/>
                  </a:rPr>
                  <a:t> as a function of surface activation layer. Cycle number refers to the number of applications of Cs and </a:t>
                </a:r>
                <a:r>
                  <a:rPr lang="en-US" altLang="zh-CN" sz="1200" dirty="0" smtClean="0">
                    <a:latin typeface="Times New Roman" panose="02020603050405020304" pitchFamily="18" charset="0"/>
                    <a:ea typeface="SimSun" panose="02010600030101010101" pitchFamily="2" charset="-122"/>
                  </a:rPr>
                  <a:t>F</a:t>
                </a:r>
                <a:endParaRPr lang="en-US" altLang="zh-CN" sz="1200" dirty="0"/>
              </a:p>
            </p:txBody>
          </p:sp>
        </mc:Fallback>
      </mc:AlternateContent>
      <p:sp>
        <p:nvSpPr>
          <p:cNvPr id="4" name="灯片编号占位符 3"/>
          <p:cNvSpPr>
            <a:spLocks noGrp="1"/>
          </p:cNvSpPr>
          <p:nvPr>
            <p:ph type="sldNum" sz="quarter" idx="10"/>
          </p:nvPr>
        </p:nvSpPr>
        <p:spPr/>
        <p:txBody>
          <a:bodyPr/>
          <a:lstStyle/>
          <a:p>
            <a:fld id="{356726A6-3ADA-41F0-8DD0-23A7D18CE2B4}" type="slidenum">
              <a:rPr lang="en-US" smtClean="0"/>
              <a:t>13</a:t>
            </a:fld>
            <a:endParaRPr lang="en-US"/>
          </a:p>
        </p:txBody>
      </p:sp>
    </p:spTree>
    <p:extLst>
      <p:ext uri="{BB962C8B-B14F-4D97-AF65-F5344CB8AC3E}">
        <p14:creationId xmlns:p14="http://schemas.microsoft.com/office/powerpoint/2010/main" val="206425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smtClean="0">
                    <a:latin typeface="Times New Roman" panose="02020603050405020304" pitchFamily="18" charset="0"/>
                    <a:ea typeface="SimSun" panose="02010600030101010101" pitchFamily="2" charset="-122"/>
                  </a:rPr>
                  <a:t>QE and ESP of bulk GaAs with three different cleave planes, Zn dopant concentration 1</a:t>
                </a:r>
                <a14:m>
                  <m:oMath xmlns:m="http://schemas.openxmlformats.org/officeDocument/2006/math">
                    <m:r>
                      <a:rPr lang="en-US" altLang="zh-CN" sz="2400" i="1">
                        <a:latin typeface="Cambria Math" panose="02040503050406030204" pitchFamily="18" charset="0"/>
                        <a:ea typeface="SimSun" panose="02010600030101010101" pitchFamily="2" charset="-122"/>
                        <a:cs typeface="Times New Roman" panose="02020603050405020304" pitchFamily="18" charset="0"/>
                      </a:rPr>
                      <m:t>×</m:t>
                    </m:r>
                  </m:oMath>
                </a14:m>
                <a:r>
                  <a:rPr lang="en-US" altLang="zh-CN" sz="2400" dirty="0">
                    <a:latin typeface="Times New Roman" panose="02020603050405020304" pitchFamily="18" charset="0"/>
                    <a:ea typeface="SimSun" panose="02010600030101010101" pitchFamily="2" charset="-122"/>
                  </a:rPr>
                  <a:t>10</a:t>
                </a:r>
                <a:r>
                  <a:rPr lang="en-US" altLang="zh-CN" sz="2400" baseline="30000" dirty="0">
                    <a:latin typeface="Times New Roman" panose="02020603050405020304" pitchFamily="18" charset="0"/>
                    <a:ea typeface="SimSun" panose="02010600030101010101" pitchFamily="2" charset="-122"/>
                  </a:rPr>
                  <a:t>19</a:t>
                </a:r>
                <a:r>
                  <a:rPr lang="en-US" altLang="zh-CN" sz="2400" dirty="0">
                    <a:latin typeface="Times New Roman" panose="02020603050405020304" pitchFamily="18" charset="0"/>
                    <a:ea typeface="SimSun" panose="02010600030101010101" pitchFamily="2" charset="-122"/>
                  </a:rPr>
                  <a:t> </a:t>
                </a:r>
                <a:r>
                  <a:rPr lang="en-US" altLang="zh-CN" sz="2400" dirty="0" smtClean="0">
                    <a:latin typeface="Times New Roman" panose="02020603050405020304" pitchFamily="18" charset="0"/>
                    <a:ea typeface="SimSun" panose="02010600030101010101" pitchFamily="2" charset="-122"/>
                  </a:rPr>
                  <a:t>cm</a:t>
                </a:r>
                <a:r>
                  <a:rPr lang="en-US" altLang="zh-CN" sz="2400" baseline="30000" dirty="0" smtClean="0">
                    <a:latin typeface="Times New Roman" panose="02020603050405020304" pitchFamily="18" charset="0"/>
                    <a:ea typeface="SimSun" panose="02010600030101010101" pitchFamily="2" charset="-122"/>
                  </a:rPr>
                  <a:t>-3</a:t>
                </a:r>
                <a:r>
                  <a:rPr lang="en-US" altLang="zh-CN" sz="2400" dirty="0" smtClean="0">
                    <a:latin typeface="Times New Roman" panose="02020603050405020304" pitchFamily="18" charset="0"/>
                    <a:ea typeface="SimSun" panose="02010600030101010101" pitchFamily="2" charset="-122"/>
                  </a:rPr>
                  <a:t>, measured </a:t>
                </a:r>
                <a:r>
                  <a:rPr lang="en-US" altLang="zh-CN" sz="2400" dirty="0">
                    <a:latin typeface="Times New Roman" panose="02020603050405020304" pitchFamily="18" charset="0"/>
                    <a:ea typeface="SimSun" panose="02010600030101010101" pitchFamily="2" charset="-122"/>
                  </a:rPr>
                  <a:t>at room </a:t>
                </a:r>
                <a:r>
                  <a:rPr lang="en-US" altLang="zh-CN" sz="2400" dirty="0" smtClean="0">
                    <a:latin typeface="Times New Roman" panose="02020603050405020304" pitchFamily="18" charset="0"/>
                    <a:ea typeface="SimSun" panose="02010600030101010101" pitchFamily="2" charset="-122"/>
                  </a:rPr>
                  <a:t>temperature</a:t>
                </a:r>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smtClean="0">
                    <a:latin typeface="Times New Roman" panose="02020603050405020304" pitchFamily="18" charset="0"/>
                    <a:ea typeface="SimSun" panose="02010600030101010101" pitchFamily="2" charset="-122"/>
                  </a:rPr>
                  <a:t>QE and ESP of bulk GaAs with three different cleave planes, Zn dopant concentration 1</a:t>
                </a:r>
                <a:r>
                  <a:rPr lang="en-US" altLang="zh-CN" sz="2400" i="0">
                    <a:latin typeface="Cambria Math" panose="020405030504060302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rPr>
                  <a:t>10</a:t>
                </a:r>
                <a:r>
                  <a:rPr lang="en-US" altLang="zh-CN" sz="2400" baseline="30000" dirty="0">
                    <a:latin typeface="Times New Roman" panose="02020603050405020304" pitchFamily="18" charset="0"/>
                    <a:ea typeface="SimSun" panose="02010600030101010101" pitchFamily="2" charset="-122"/>
                  </a:rPr>
                  <a:t>19</a:t>
                </a:r>
                <a:r>
                  <a:rPr lang="en-US" altLang="zh-CN" sz="2400" dirty="0">
                    <a:latin typeface="Times New Roman" panose="02020603050405020304" pitchFamily="18" charset="0"/>
                    <a:ea typeface="SimSun" panose="02010600030101010101" pitchFamily="2" charset="-122"/>
                  </a:rPr>
                  <a:t> </a:t>
                </a:r>
                <a:r>
                  <a:rPr lang="en-US" altLang="zh-CN" sz="2400" dirty="0" smtClean="0">
                    <a:latin typeface="Times New Roman" panose="02020603050405020304" pitchFamily="18" charset="0"/>
                    <a:ea typeface="SimSun" panose="02010600030101010101" pitchFamily="2" charset="-122"/>
                  </a:rPr>
                  <a:t>cm</a:t>
                </a:r>
                <a:r>
                  <a:rPr lang="en-US" altLang="zh-CN" sz="2400" baseline="30000" dirty="0" smtClean="0">
                    <a:latin typeface="Times New Roman" panose="02020603050405020304" pitchFamily="18" charset="0"/>
                    <a:ea typeface="SimSun" panose="02010600030101010101" pitchFamily="2" charset="-122"/>
                  </a:rPr>
                  <a:t>-3</a:t>
                </a:r>
                <a:r>
                  <a:rPr lang="en-US" altLang="zh-CN" sz="2400" dirty="0" smtClean="0">
                    <a:latin typeface="Times New Roman" panose="02020603050405020304" pitchFamily="18" charset="0"/>
                    <a:ea typeface="SimSun" panose="02010600030101010101" pitchFamily="2" charset="-122"/>
                  </a:rPr>
                  <a:t>, measured </a:t>
                </a:r>
                <a:r>
                  <a:rPr lang="en-US" altLang="zh-CN" sz="2400" dirty="0">
                    <a:latin typeface="Times New Roman" panose="02020603050405020304" pitchFamily="18" charset="0"/>
                    <a:ea typeface="SimSun" panose="02010600030101010101" pitchFamily="2" charset="-122"/>
                  </a:rPr>
                  <a:t>at room </a:t>
                </a:r>
                <a:r>
                  <a:rPr lang="en-US" altLang="zh-CN" sz="2400" dirty="0" smtClean="0">
                    <a:latin typeface="Times New Roman" panose="02020603050405020304" pitchFamily="18" charset="0"/>
                    <a:ea typeface="SimSun" panose="02010600030101010101" pitchFamily="2" charset="-122"/>
                  </a:rPr>
                  <a:t>temperature</a:t>
                </a:r>
              </a:p>
            </p:txBody>
          </p:sp>
        </mc:Fallback>
      </mc:AlternateContent>
      <p:sp>
        <p:nvSpPr>
          <p:cNvPr id="4" name="灯片编号占位符 3"/>
          <p:cNvSpPr>
            <a:spLocks noGrp="1"/>
          </p:cNvSpPr>
          <p:nvPr>
            <p:ph type="sldNum" sz="quarter" idx="10"/>
          </p:nvPr>
        </p:nvSpPr>
        <p:spPr/>
        <p:txBody>
          <a:bodyPr/>
          <a:lstStyle/>
          <a:p>
            <a:fld id="{356726A6-3ADA-41F0-8DD0-23A7D18CE2B4}" type="slidenum">
              <a:rPr lang="en-US" smtClean="0"/>
              <a:t>14</a:t>
            </a:fld>
            <a:endParaRPr lang="en-US"/>
          </a:p>
        </p:txBody>
      </p:sp>
    </p:spTree>
    <p:extLst>
      <p:ext uri="{BB962C8B-B14F-4D97-AF65-F5344CB8AC3E}">
        <p14:creationId xmlns:p14="http://schemas.microsoft.com/office/powerpoint/2010/main" val="341896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polarization exceeds max theory value, but also point out that Dan Peirce saw polarization &gt; 50%</a:t>
            </a:r>
          </a:p>
          <a:p>
            <a:r>
              <a:rPr lang="en-US" dirty="0" smtClean="0"/>
              <a:t>Sure, this might be caused by systematic error, wrong analyzing power,</a:t>
            </a:r>
            <a:r>
              <a:rPr lang="en-US" baseline="0" dirty="0" smtClean="0"/>
              <a:t> or interesting physics</a:t>
            </a:r>
            <a:endParaRPr lang="en-US" dirty="0" smtClean="0"/>
          </a:p>
          <a:p>
            <a:endParaRPr lang="en-US" dirty="0"/>
          </a:p>
        </p:txBody>
      </p:sp>
      <p:sp>
        <p:nvSpPr>
          <p:cNvPr id="4" name="Slide Number Placeholder 3"/>
          <p:cNvSpPr>
            <a:spLocks noGrp="1"/>
          </p:cNvSpPr>
          <p:nvPr>
            <p:ph type="sldNum" sz="quarter" idx="10"/>
          </p:nvPr>
        </p:nvSpPr>
        <p:spPr/>
        <p:txBody>
          <a:bodyPr/>
          <a:lstStyle/>
          <a:p>
            <a:fld id="{356726A6-3ADA-41F0-8DD0-23A7D18CE2B4}" type="slidenum">
              <a:rPr lang="en-US" smtClean="0"/>
              <a:t>15</a:t>
            </a:fld>
            <a:endParaRPr lang="en-US"/>
          </a:p>
        </p:txBody>
      </p:sp>
    </p:spTree>
    <p:extLst>
      <p:ext uri="{BB962C8B-B14F-4D97-AF65-F5344CB8AC3E}">
        <p14:creationId xmlns:p14="http://schemas.microsoft.com/office/powerpoint/2010/main" val="134252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200400" y="6367438"/>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200400" y="6367438"/>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lvl1pPr>
              <a:defRPr sz="3600">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830763"/>
          </a:xfrm>
        </p:spPr>
        <p:txBody>
          <a:bodyPr/>
          <a:lstStyle>
            <a:lvl1pPr>
              <a:defRPr sz="2800"/>
            </a:lvl1pPr>
            <a:lvl2pPr marL="742950" indent="-285750">
              <a:buFont typeface="Wingdings" panose="05000000000000000000" pitchFamily="2" charset="2"/>
              <a:buChar cha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82000" y="6416675"/>
            <a:ext cx="609600" cy="365125"/>
          </a:xfrm>
          <a:prstGeom prst="rect">
            <a:avLst/>
          </a:prstGeom>
        </p:spPr>
        <p:txBody>
          <a:bodyPr/>
          <a:lstStyle/>
          <a:p>
            <a:fld id="{B6F15528-21DE-4FAA-801E-634DDDAF4B2B}" type="slidenum">
              <a:rPr lang="en-US" smtClean="0"/>
              <a:pPr/>
              <a:t>‹#›</a:t>
            </a:fld>
            <a:endParaRPr lang="en-US" dirty="0"/>
          </a:p>
        </p:txBody>
      </p:sp>
      <p:sp>
        <p:nvSpPr>
          <p:cNvPr id="7" name="Line 2"/>
          <p:cNvSpPr>
            <a:spLocks noChangeShapeType="1"/>
          </p:cNvSpPr>
          <p:nvPr userDrawn="1"/>
        </p:nvSpPr>
        <p:spPr bwMode="auto">
          <a:xfrm>
            <a:off x="0" y="914400"/>
            <a:ext cx="9144000" cy="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200400" y="6367438"/>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200400" y="6367438"/>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3200400" y="6367438"/>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3200400" y="6367438"/>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82000" y="6416675"/>
            <a:ext cx="6096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200400" y="6367438"/>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200400" y="6367438"/>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oleObject5.bin"/><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0.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image" Target="../media/image4.emf"/><Relationship Id="rId5" Type="http://schemas.openxmlformats.org/officeDocument/2006/relationships/image" Target="../media/image8.png"/><Relationship Id="rId10" Type="http://schemas.openxmlformats.org/officeDocument/2006/relationships/oleObject" Target="../embeddings/oleObject20.bin"/><Relationship Id="rId4" Type="http://schemas.openxmlformats.org/officeDocument/2006/relationships/image" Target="../media/image5.emf"/><Relationship Id="rId9"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382000" cy="2057400"/>
          </a:xfrm>
        </p:spPr>
        <p:txBody>
          <a:bodyPr>
            <a:normAutofit/>
          </a:bodyPr>
          <a:lstStyle/>
          <a:p>
            <a:r>
              <a:rPr lang="en-US" sz="4000" dirty="0">
                <a:solidFill>
                  <a:srgbClr val="0070C0"/>
                </a:solidFill>
              </a:rPr>
              <a:t>Spin Polarization Sensitivity of Electrons Emitted from Bulk GaAs Photocathodes</a:t>
            </a:r>
          </a:p>
        </p:txBody>
      </p:sp>
      <p:sp>
        <p:nvSpPr>
          <p:cNvPr id="3" name="Subtitle 2"/>
          <p:cNvSpPr>
            <a:spLocks noGrp="1"/>
          </p:cNvSpPr>
          <p:nvPr>
            <p:ph type="subTitle" idx="1"/>
          </p:nvPr>
        </p:nvSpPr>
        <p:spPr>
          <a:xfrm>
            <a:off x="1371600" y="3124200"/>
            <a:ext cx="6400800" cy="1371600"/>
          </a:xfrm>
        </p:spPr>
        <p:txBody>
          <a:bodyPr>
            <a:normAutofit/>
          </a:bodyPr>
          <a:lstStyle/>
          <a:p>
            <a:r>
              <a:rPr lang="en-US" sz="3600" dirty="0" smtClean="0">
                <a:solidFill>
                  <a:schemeClr val="tx1">
                    <a:lumMod val="85000"/>
                    <a:lumOff val="15000"/>
                  </a:schemeClr>
                </a:solidFill>
              </a:rPr>
              <a:t>Wei Liu</a:t>
            </a:r>
          </a:p>
          <a:p>
            <a:r>
              <a:rPr lang="en-US" altLang="zh-CN" sz="2400" i="1" dirty="0">
                <a:solidFill>
                  <a:schemeClr val="tx1">
                    <a:lumMod val="85000"/>
                    <a:lumOff val="15000"/>
                  </a:schemeClr>
                </a:solidFill>
              </a:rPr>
              <a:t>Brookhaven National </a:t>
            </a:r>
            <a:r>
              <a:rPr lang="en-US" altLang="zh-CN" sz="2400" i="1" dirty="0" smtClean="0">
                <a:solidFill>
                  <a:schemeClr val="tx1">
                    <a:lumMod val="85000"/>
                    <a:lumOff val="15000"/>
                  </a:schemeClr>
                </a:solidFill>
              </a:rPr>
              <a:t>Laboratory</a:t>
            </a:r>
            <a:endParaRPr lang="en-US" altLang="zh-CN" sz="2400" i="1" dirty="0">
              <a:solidFill>
                <a:schemeClr val="tx1">
                  <a:lumMod val="85000"/>
                  <a:lumOff val="15000"/>
                </a:schemeClr>
              </a:solidFill>
            </a:endParaRPr>
          </a:p>
        </p:txBody>
      </p:sp>
      <p:sp>
        <p:nvSpPr>
          <p:cNvPr id="4" name="Subtitle 2"/>
          <p:cNvSpPr txBox="1">
            <a:spLocks/>
          </p:cNvSpPr>
          <p:nvPr/>
        </p:nvSpPr>
        <p:spPr>
          <a:xfrm>
            <a:off x="1028700" y="4800600"/>
            <a:ext cx="70866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CN" sz="2800" dirty="0">
                <a:solidFill>
                  <a:schemeClr val="tx1">
                    <a:lumMod val="75000"/>
                    <a:lumOff val="25000"/>
                  </a:schemeClr>
                </a:solidFill>
              </a:rPr>
              <a:t>Matt </a:t>
            </a:r>
            <a:r>
              <a:rPr lang="en-US" altLang="zh-CN" sz="2800" dirty="0" err="1">
                <a:solidFill>
                  <a:schemeClr val="tx1">
                    <a:lumMod val="75000"/>
                    <a:lumOff val="25000"/>
                  </a:schemeClr>
                </a:solidFill>
              </a:rPr>
              <a:t>Poelker</a:t>
            </a:r>
            <a:r>
              <a:rPr lang="en-US" altLang="zh-CN" sz="2800" dirty="0">
                <a:solidFill>
                  <a:schemeClr val="tx1">
                    <a:lumMod val="75000"/>
                    <a:lumOff val="25000"/>
                  </a:schemeClr>
                </a:solidFill>
              </a:rPr>
              <a:t>, </a:t>
            </a:r>
            <a:r>
              <a:rPr lang="en-US" altLang="zh-CN" sz="2800" dirty="0" err="1" smtClean="0">
                <a:solidFill>
                  <a:schemeClr val="tx1">
                    <a:lumMod val="75000"/>
                    <a:lumOff val="25000"/>
                  </a:schemeClr>
                </a:solidFill>
              </a:rPr>
              <a:t>Shukui</a:t>
            </a:r>
            <a:r>
              <a:rPr lang="en-US" altLang="zh-CN" sz="2800" dirty="0" smtClean="0">
                <a:solidFill>
                  <a:schemeClr val="tx1">
                    <a:lumMod val="75000"/>
                    <a:lumOff val="25000"/>
                  </a:schemeClr>
                </a:solidFill>
              </a:rPr>
              <a:t> </a:t>
            </a:r>
            <a:r>
              <a:rPr lang="en-US" altLang="zh-CN" sz="2800" dirty="0">
                <a:solidFill>
                  <a:schemeClr val="tx1">
                    <a:lumMod val="75000"/>
                    <a:lumOff val="25000"/>
                  </a:schemeClr>
                </a:solidFill>
              </a:rPr>
              <a:t>Zhang, </a:t>
            </a:r>
            <a:r>
              <a:rPr lang="en-US" altLang="zh-CN" sz="2800" dirty="0" smtClean="0">
                <a:solidFill>
                  <a:schemeClr val="tx1">
                    <a:lumMod val="75000"/>
                    <a:lumOff val="25000"/>
                  </a:schemeClr>
                </a:solidFill>
              </a:rPr>
              <a:t>Marcy Stutzman</a:t>
            </a:r>
            <a:endParaRPr lang="en-US" sz="2800" dirty="0" smtClean="0">
              <a:solidFill>
                <a:schemeClr val="tx1">
                  <a:lumMod val="75000"/>
                  <a:lumOff val="25000"/>
                </a:schemeClr>
              </a:solidFill>
            </a:endParaRPr>
          </a:p>
          <a:p>
            <a:r>
              <a:rPr lang="en-US" sz="2600" i="1" dirty="0" smtClean="0">
                <a:solidFill>
                  <a:schemeClr val="tx1">
                    <a:lumMod val="75000"/>
                    <a:lumOff val="25000"/>
                  </a:schemeClr>
                </a:solidFill>
              </a:rPr>
              <a:t>Jefferson Lab</a:t>
            </a:r>
          </a:p>
        </p:txBody>
      </p:sp>
      <p:sp>
        <p:nvSpPr>
          <p:cNvPr id="6" name="TextBox 5"/>
          <p:cNvSpPr txBox="1"/>
          <p:nvPr/>
        </p:nvSpPr>
        <p:spPr>
          <a:xfrm>
            <a:off x="2819400" y="6324600"/>
            <a:ext cx="3252942"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PSTP 2017, October 19, 2017</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723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Photocurrent evolution while cooling GaAs</a:t>
            </a:r>
            <a:endParaRPr lang="zh-CN" altLang="en-US" dirty="0"/>
          </a:p>
        </p:txBody>
      </p:sp>
      <p:sp>
        <p:nvSpPr>
          <p:cNvPr id="4" name="灯片编号占位符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905919231"/>
              </p:ext>
            </p:extLst>
          </p:nvPr>
        </p:nvGraphicFramePr>
        <p:xfrm>
          <a:off x="2819400" y="1143000"/>
          <a:ext cx="6324600" cy="4427220"/>
        </p:xfrm>
        <a:graphic>
          <a:graphicData uri="http://schemas.openxmlformats.org/presentationml/2006/ole">
            <mc:AlternateContent xmlns:mc="http://schemas.openxmlformats.org/markup-compatibility/2006">
              <mc:Choice xmlns:v="urn:schemas-microsoft-com:vml" Requires="v">
                <p:oleObj spid="_x0000_s16424" name="Acrobat Document" r:id="rId3" imgW="10329480" imgH="7258680" progId="AcroExch.Document.11">
                  <p:embed/>
                </p:oleObj>
              </mc:Choice>
              <mc:Fallback>
                <p:oleObj name="Acrobat Document" r:id="rId3" imgW="10329480" imgH="725868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43000"/>
                        <a:ext cx="6324600" cy="4427220"/>
                      </a:xfrm>
                      <a:prstGeom prst="rect">
                        <a:avLst/>
                      </a:prstGeom>
                      <a:noFill/>
                    </p:spPr>
                  </p:pic>
                </p:oleObj>
              </mc:Fallback>
            </mc:AlternateContent>
          </a:graphicData>
        </a:graphic>
      </p:graphicFrame>
      <p:sp>
        <p:nvSpPr>
          <p:cNvPr id="9" name="文本框 8"/>
          <p:cNvSpPr txBox="1"/>
          <p:nvPr/>
        </p:nvSpPr>
        <p:spPr>
          <a:xfrm>
            <a:off x="3827905" y="5543490"/>
            <a:ext cx="4307589" cy="400110"/>
          </a:xfrm>
          <a:prstGeom prst="rect">
            <a:avLst/>
          </a:prstGeom>
          <a:noFill/>
        </p:spPr>
        <p:txBody>
          <a:bodyPr wrap="none" rtlCol="0">
            <a:spAutoFit/>
          </a:bodyPr>
          <a:lstStyle/>
          <a:p>
            <a:r>
              <a:rPr lang="en-US" altLang="zh-CN" sz="2000" dirty="0" smtClean="0">
                <a:latin typeface="Times New Roman" panose="02020603050405020304" pitchFamily="18" charset="0"/>
                <a:cs typeface="Times New Roman" panose="02020603050405020304" pitchFamily="18" charset="0"/>
              </a:rPr>
              <a:t>Cathodes cool down from 300 K to 77K</a:t>
            </a:r>
            <a:endParaRPr lang="zh-CN" altLang="en-US" sz="20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76200" y="1981200"/>
            <a:ext cx="2819400" cy="3353118"/>
          </a:xfrm>
        </p:spPr>
        <p:txBody>
          <a:bodyPr/>
          <a:lstStyle/>
          <a:p>
            <a:r>
              <a:rPr lang="en-US" altLang="zh-CN" dirty="0" smtClean="0"/>
              <a:t>High dopant</a:t>
            </a:r>
          </a:p>
          <a:p>
            <a:pPr lvl="1"/>
            <a:r>
              <a:rPr lang="en-US" altLang="zh-CN" dirty="0" smtClean="0"/>
              <a:t>300K: QE=6.9%</a:t>
            </a:r>
          </a:p>
          <a:p>
            <a:pPr lvl="1"/>
            <a:r>
              <a:rPr lang="en-US" altLang="zh-CN" dirty="0" smtClean="0"/>
              <a:t>77K: QE=10%</a:t>
            </a:r>
            <a:endParaRPr lang="en-US" altLang="zh-CN" dirty="0"/>
          </a:p>
          <a:p>
            <a:r>
              <a:rPr lang="en-US" altLang="zh-CN" dirty="0" smtClean="0"/>
              <a:t>Low dopant</a:t>
            </a:r>
          </a:p>
          <a:p>
            <a:pPr lvl="1"/>
            <a:r>
              <a:rPr lang="en-US" altLang="zh-CN" dirty="0" smtClean="0"/>
              <a:t>300K: QE=1.5%</a:t>
            </a:r>
          </a:p>
          <a:p>
            <a:pPr lvl="1"/>
            <a:r>
              <a:rPr lang="en-US" altLang="zh-CN" dirty="0" smtClean="0"/>
              <a:t>77K: QE=0.79%</a:t>
            </a:r>
            <a:endParaRPr lang="en-US" altLang="zh-CN" dirty="0"/>
          </a:p>
          <a:p>
            <a:endParaRPr lang="zh-CN" altLang="en-US" dirty="0"/>
          </a:p>
        </p:txBody>
      </p:sp>
      <p:sp>
        <p:nvSpPr>
          <p:cNvPr id="5" name="TextBox 4"/>
          <p:cNvSpPr txBox="1"/>
          <p:nvPr/>
        </p:nvSpPr>
        <p:spPr>
          <a:xfrm>
            <a:off x="3810000" y="2667000"/>
            <a:ext cx="708848" cy="369332"/>
          </a:xfrm>
          <a:prstGeom prst="rect">
            <a:avLst/>
          </a:prstGeom>
          <a:noFill/>
        </p:spPr>
        <p:txBody>
          <a:bodyPr wrap="none" rtlCol="0">
            <a:spAutoFit/>
          </a:bodyPr>
          <a:lstStyle/>
          <a:p>
            <a:r>
              <a:rPr lang="en-US" smtClean="0"/>
              <a:t>300 K</a:t>
            </a:r>
            <a:endParaRPr lang="en-US"/>
          </a:p>
        </p:txBody>
      </p:sp>
      <p:sp>
        <p:nvSpPr>
          <p:cNvPr id="10" name="TextBox 9"/>
          <p:cNvSpPr txBox="1"/>
          <p:nvPr/>
        </p:nvSpPr>
        <p:spPr>
          <a:xfrm>
            <a:off x="6911152" y="1600200"/>
            <a:ext cx="591829" cy="369332"/>
          </a:xfrm>
          <a:prstGeom prst="rect">
            <a:avLst/>
          </a:prstGeom>
          <a:noFill/>
        </p:spPr>
        <p:txBody>
          <a:bodyPr wrap="none" rtlCol="0">
            <a:spAutoFit/>
          </a:bodyPr>
          <a:lstStyle/>
          <a:p>
            <a:r>
              <a:rPr lang="en-US" dirty="0" smtClean="0"/>
              <a:t>77 K</a:t>
            </a:r>
            <a:endParaRPr lang="en-US" dirty="0"/>
          </a:p>
        </p:txBody>
      </p:sp>
      <p:sp>
        <p:nvSpPr>
          <p:cNvPr id="11" name="TextBox 10"/>
          <p:cNvSpPr txBox="1"/>
          <p:nvPr/>
        </p:nvSpPr>
        <p:spPr>
          <a:xfrm>
            <a:off x="6453952" y="4202668"/>
            <a:ext cx="591829" cy="369332"/>
          </a:xfrm>
          <a:prstGeom prst="rect">
            <a:avLst/>
          </a:prstGeom>
          <a:noFill/>
        </p:spPr>
        <p:txBody>
          <a:bodyPr wrap="none" rtlCol="0">
            <a:spAutoFit/>
          </a:bodyPr>
          <a:lstStyle/>
          <a:p>
            <a:r>
              <a:rPr lang="en-US" dirty="0" smtClean="0"/>
              <a:t>77 K</a:t>
            </a:r>
            <a:endParaRPr lang="en-US" dirty="0"/>
          </a:p>
        </p:txBody>
      </p:sp>
    </p:spTree>
    <p:extLst>
      <p:ext uri="{BB962C8B-B14F-4D97-AF65-F5344CB8AC3E}">
        <p14:creationId xmlns:p14="http://schemas.microsoft.com/office/powerpoint/2010/main" val="3653808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and dopant dependence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381000" y="5818405"/>
            <a:ext cx="7162800" cy="830997"/>
          </a:xfrm>
          <a:prstGeom prst="rect">
            <a:avLst/>
          </a:prstGeom>
          <a:ln w="19050">
            <a:noFill/>
          </a:ln>
        </p:spPr>
        <p:txBody>
          <a:bodyPr wrap="square">
            <a:spAutoFit/>
          </a:bodyPr>
          <a:lstStyle/>
          <a:p>
            <a:pPr marL="285750" indent="-28575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ESP@300 K: high dopant: 30%, low dopant: 41%</a:t>
            </a:r>
          </a:p>
          <a:p>
            <a:pPr marL="285750" indent="-28575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ESP@77 K: high dopant: 41%, low dopant: 52%</a:t>
            </a:r>
          </a:p>
        </p:txBody>
      </p:sp>
      <p:grpSp>
        <p:nvGrpSpPr>
          <p:cNvPr id="11" name="组合 10"/>
          <p:cNvGrpSpPr/>
          <p:nvPr/>
        </p:nvGrpSpPr>
        <p:grpSpPr>
          <a:xfrm>
            <a:off x="457200" y="953897"/>
            <a:ext cx="8375904" cy="4791583"/>
            <a:chOff x="381000" y="949697"/>
            <a:chExt cx="8375904" cy="4791583"/>
          </a:xfrm>
        </p:grpSpPr>
        <p:graphicFrame>
          <p:nvGraphicFramePr>
            <p:cNvPr id="10" name="对象 9"/>
            <p:cNvGraphicFramePr>
              <a:graphicFrameLocks noChangeAspect="1"/>
            </p:cNvGraphicFramePr>
            <p:nvPr>
              <p:extLst>
                <p:ext uri="{D42A27DB-BD31-4B8C-83A1-F6EECF244321}">
                  <p14:modId xmlns:p14="http://schemas.microsoft.com/office/powerpoint/2010/main" val="2097323507"/>
                </p:ext>
              </p:extLst>
            </p:nvPr>
          </p:nvGraphicFramePr>
          <p:xfrm>
            <a:off x="4953000" y="986400"/>
            <a:ext cx="3803904" cy="4754880"/>
          </p:xfrm>
          <a:graphic>
            <a:graphicData uri="http://schemas.openxmlformats.org/presentationml/2006/ole">
              <mc:AlternateContent xmlns:mc="http://schemas.openxmlformats.org/markup-compatibility/2006">
                <mc:Choice xmlns:v="urn:schemas-microsoft-com:vml" Requires="v">
                  <p:oleObj spid="_x0000_s11485" name="Acrobat Document" r:id="rId3" imgW="10972557" imgH="13715865" progId="AcroExch.Document.11">
                    <p:embed/>
                  </p:oleObj>
                </mc:Choice>
                <mc:Fallback>
                  <p:oleObj name="Acrobat Document" r:id="rId3" imgW="10972557" imgH="13715865" progId="AcroExch.Document.11">
                    <p:embed/>
                    <p:pic>
                      <p:nvPicPr>
                        <p:cNvPr id="0" name=""/>
                        <p:cNvPicPr/>
                        <p:nvPr/>
                      </p:nvPicPr>
                      <p:blipFill>
                        <a:blip r:embed="rId4"/>
                        <a:stretch>
                          <a:fillRect/>
                        </a:stretch>
                      </p:blipFill>
                      <p:spPr>
                        <a:xfrm>
                          <a:off x="4953000" y="986400"/>
                          <a:ext cx="3803904" cy="475488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68725765"/>
                </p:ext>
              </p:extLst>
            </p:nvPr>
          </p:nvGraphicFramePr>
          <p:xfrm>
            <a:off x="609600" y="986400"/>
            <a:ext cx="3803904" cy="4754880"/>
          </p:xfrm>
          <a:graphic>
            <a:graphicData uri="http://schemas.openxmlformats.org/presentationml/2006/ole">
              <mc:AlternateContent xmlns:mc="http://schemas.openxmlformats.org/markup-compatibility/2006">
                <mc:Choice xmlns:v="urn:schemas-microsoft-com:vml" Requires="v">
                  <p:oleObj spid="_x0000_s11486" name="Acrobat Document" r:id="rId5" imgW="10972557" imgH="13715865" progId="AcroExch.Document.11">
                    <p:embed/>
                  </p:oleObj>
                </mc:Choice>
                <mc:Fallback>
                  <p:oleObj name="Acrobat Document" r:id="rId5" imgW="10972557" imgH="13715865" progId="AcroExch.Document.11">
                    <p:embed/>
                    <p:pic>
                      <p:nvPicPr>
                        <p:cNvPr id="0" name=""/>
                        <p:cNvPicPr/>
                        <p:nvPr/>
                      </p:nvPicPr>
                      <p:blipFill>
                        <a:blip r:embed="rId6"/>
                        <a:stretch>
                          <a:fillRect/>
                        </a:stretch>
                      </p:blipFill>
                      <p:spPr>
                        <a:xfrm>
                          <a:off x="609600" y="986400"/>
                          <a:ext cx="3803904" cy="4754880"/>
                        </a:xfrm>
                        <a:prstGeom prst="rect">
                          <a:avLst/>
                        </a:prstGeom>
                      </p:spPr>
                    </p:pic>
                  </p:oleObj>
                </mc:Fallback>
              </mc:AlternateContent>
            </a:graphicData>
          </a:graphic>
        </p:graphicFrame>
        <p:grpSp>
          <p:nvGrpSpPr>
            <p:cNvPr id="16" name="组合 15"/>
            <p:cNvGrpSpPr/>
            <p:nvPr/>
          </p:nvGrpSpPr>
          <p:grpSpPr>
            <a:xfrm>
              <a:off x="381000" y="949697"/>
              <a:ext cx="5072343" cy="369332"/>
              <a:chOff x="381000" y="949697"/>
              <a:chExt cx="5072343" cy="369332"/>
            </a:xfrm>
          </p:grpSpPr>
          <p:sp>
            <p:nvSpPr>
              <p:cNvPr id="13" name="文本框 12"/>
              <p:cNvSpPr txBox="1"/>
              <p:nvPr/>
            </p:nvSpPr>
            <p:spPr>
              <a:xfrm>
                <a:off x="381000" y="949697"/>
                <a:ext cx="768159" cy="369332"/>
              </a:xfrm>
              <a:prstGeom prst="rect">
                <a:avLst/>
              </a:prstGeom>
              <a:noFill/>
            </p:spPr>
            <p:txBody>
              <a:bodyPr wrap="none" rtlCol="0">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300 K</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4800600" y="949697"/>
                <a:ext cx="652743" cy="369332"/>
              </a:xfrm>
              <a:prstGeom prst="rect">
                <a:avLst/>
              </a:prstGeom>
              <a:noFill/>
            </p:spPr>
            <p:txBody>
              <a:bodyPr wrap="none" rtlCol="0">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77 K</a:t>
                </a:r>
                <a:endParaRPr lang="zh-CN" altLang="en-US" b="1" dirty="0">
                  <a:solidFill>
                    <a:srgbClr val="FF000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642670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and dopant dependence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89698798"/>
              </p:ext>
            </p:extLst>
          </p:nvPr>
        </p:nvGraphicFramePr>
        <p:xfrm>
          <a:off x="685800" y="1079066"/>
          <a:ext cx="7467600" cy="5245534"/>
        </p:xfrm>
        <a:graphic>
          <a:graphicData uri="http://schemas.openxmlformats.org/presentationml/2006/ole">
            <mc:AlternateContent xmlns:mc="http://schemas.openxmlformats.org/markup-compatibility/2006">
              <mc:Choice xmlns:v="urn:schemas-microsoft-com:vml" Requires="v">
                <p:oleObj spid="_x0000_s15418" name="Acrobat Document" r:id="rId4" imgW="7753215" imgH="5448300" progId="AcroExch.Document.11">
                  <p:embed/>
                </p:oleObj>
              </mc:Choice>
              <mc:Fallback>
                <p:oleObj name="Acrobat Document" r:id="rId4" imgW="7753215" imgH="5448300" progId="AcroExch.Document.11">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79066"/>
                        <a:ext cx="7467600" cy="5245534"/>
                      </a:xfrm>
                      <a:prstGeom prst="rect">
                        <a:avLst/>
                      </a:prstGeom>
                      <a:noFill/>
                    </p:spPr>
                  </p:pic>
                </p:oleObj>
              </mc:Fallback>
            </mc:AlternateContent>
          </a:graphicData>
        </a:graphic>
      </p:graphicFrame>
      <p:sp>
        <p:nvSpPr>
          <p:cNvPr id="8" name="Rectangle 11"/>
          <p:cNvSpPr/>
          <p:nvPr/>
        </p:nvSpPr>
        <p:spPr>
          <a:xfrm>
            <a:off x="457200" y="6305490"/>
            <a:ext cx="7924800" cy="400110"/>
          </a:xfrm>
          <a:prstGeom prst="rect">
            <a:avLst/>
          </a:prstGeom>
          <a:ln w="19050">
            <a:noFill/>
          </a:ln>
        </p:spPr>
        <p:txBody>
          <a:bodyPr wrap="square">
            <a:spAutoFit/>
          </a:bodyPr>
          <a:lstStyle/>
          <a:p>
            <a:r>
              <a:rPr lang="en-US" altLang="zh-CN" sz="2000" dirty="0" smtClean="0"/>
              <a:t>Polarization</a:t>
            </a:r>
            <a:r>
              <a:rPr lang="zh-CN" altLang="en-US" sz="2000" dirty="0" smtClean="0"/>
              <a:t> </a:t>
            </a:r>
            <a:r>
              <a:rPr lang="en-US" altLang="zh-CN" sz="2000" dirty="0" smtClean="0"/>
              <a:t>is</a:t>
            </a:r>
            <a:r>
              <a:rPr lang="zh-CN" altLang="en-US" sz="2000" dirty="0" smtClean="0"/>
              <a:t> </a:t>
            </a:r>
            <a:r>
              <a:rPr lang="en-US" altLang="zh-CN" sz="2000" dirty="0" smtClean="0"/>
              <a:t>inversely</a:t>
            </a:r>
            <a:r>
              <a:rPr lang="zh-CN" altLang="en-US" sz="2000" dirty="0" smtClean="0"/>
              <a:t> </a:t>
            </a:r>
            <a:r>
              <a:rPr lang="en-US" altLang="zh-CN" sz="2000" dirty="0" smtClean="0"/>
              <a:t>proportional</a:t>
            </a:r>
            <a:r>
              <a:rPr lang="zh-CN" altLang="en-US" sz="2000" dirty="0" smtClean="0"/>
              <a:t> </a:t>
            </a:r>
            <a:r>
              <a:rPr lang="en-US" altLang="zh-CN" sz="2000" dirty="0" smtClean="0"/>
              <a:t>to</a:t>
            </a:r>
            <a:r>
              <a:rPr lang="zh-CN" altLang="en-US" sz="2000" dirty="0" smtClean="0"/>
              <a:t> </a:t>
            </a:r>
            <a:r>
              <a:rPr lang="en-US" altLang="zh-CN" sz="2000" dirty="0" smtClean="0"/>
              <a:t>temperature</a:t>
            </a:r>
            <a:r>
              <a:rPr lang="zh-CN" altLang="en-US" sz="2000" dirty="0" smtClean="0"/>
              <a:t> </a:t>
            </a:r>
            <a:r>
              <a:rPr lang="en-US" altLang="zh-CN" sz="2000" dirty="0" smtClean="0"/>
              <a:t>and</a:t>
            </a:r>
            <a:r>
              <a:rPr lang="zh-CN" altLang="en-US" sz="2000" dirty="0" smtClean="0"/>
              <a:t> </a:t>
            </a:r>
            <a:r>
              <a:rPr lang="en-US" altLang="zh-CN" sz="2000" dirty="0" smtClean="0"/>
              <a:t>dopant</a:t>
            </a:r>
            <a:r>
              <a:rPr lang="zh-CN" altLang="en-US" sz="2000" dirty="0" smtClean="0"/>
              <a:t> </a:t>
            </a:r>
            <a:r>
              <a:rPr lang="en-US" altLang="zh-CN" sz="2000" dirty="0" smtClean="0"/>
              <a:t>density</a:t>
            </a:r>
            <a:endParaRPr lang="en-US" sz="2000" baseline="-25000" dirty="0" smtClean="0"/>
          </a:p>
        </p:txBody>
      </p:sp>
    </p:spTree>
    <p:extLst>
      <p:ext uri="{BB962C8B-B14F-4D97-AF65-F5344CB8AC3E}">
        <p14:creationId xmlns:p14="http://schemas.microsoft.com/office/powerpoint/2010/main" val="3842858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008837898"/>
              </p:ext>
            </p:extLst>
          </p:nvPr>
        </p:nvGraphicFramePr>
        <p:xfrm>
          <a:off x="152400" y="1066799"/>
          <a:ext cx="4550400" cy="5688000"/>
        </p:xfrm>
        <a:graphic>
          <a:graphicData uri="http://schemas.openxmlformats.org/presentationml/2006/ole">
            <mc:AlternateContent xmlns:mc="http://schemas.openxmlformats.org/markup-compatibility/2006">
              <mc:Choice xmlns:v="urn:schemas-microsoft-com:vml" Requires="v">
                <p:oleObj spid="_x0000_s14446" name="Acrobat Document" r:id="rId4" imgW="10972557" imgH="13715865" progId="AcroExch.Document.11">
                  <p:embed/>
                </p:oleObj>
              </mc:Choice>
              <mc:Fallback>
                <p:oleObj name="Acrobat Document" r:id="rId4" imgW="10972557" imgH="13715865" progId="AcroExch.Document.11">
                  <p:embed/>
                  <p:pic>
                    <p:nvPicPr>
                      <p:cNvPr id="0" name=""/>
                      <p:cNvPicPr/>
                      <p:nvPr/>
                    </p:nvPicPr>
                    <p:blipFill>
                      <a:blip r:embed="rId5"/>
                      <a:stretch>
                        <a:fillRect/>
                      </a:stretch>
                    </p:blipFill>
                    <p:spPr>
                      <a:xfrm>
                        <a:off x="152400" y="1066799"/>
                        <a:ext cx="4550400" cy="56880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Activation layer dependence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4343400" y="4186297"/>
            <a:ext cx="4572000" cy="2062103"/>
          </a:xfrm>
          <a:prstGeom prst="rect">
            <a:avLst/>
          </a:prstGeom>
          <a:ln w="19050">
            <a:noFill/>
          </a:ln>
        </p:spPr>
        <p:txBody>
          <a:bodyPr wrap="square">
            <a:spAutoFit/>
          </a:bodyPr>
          <a:lstStyle/>
          <a:p>
            <a:r>
              <a:rPr lang="en-US" sz="3200" dirty="0" smtClean="0"/>
              <a:t>Max ESP</a:t>
            </a:r>
          </a:p>
          <a:p>
            <a:pPr marL="457200" indent="-457200">
              <a:buFont typeface="Arial" panose="020B0604020202020204" pitchFamily="34" charset="0"/>
              <a:buChar char="•"/>
            </a:pPr>
            <a:r>
              <a:rPr lang="en-US" sz="3200" dirty="0" smtClean="0"/>
              <a:t>only Cs: </a:t>
            </a:r>
            <a:r>
              <a:rPr lang="en-US" sz="3200" dirty="0" smtClean="0">
                <a:solidFill>
                  <a:srgbClr val="FF0000"/>
                </a:solidFill>
              </a:rPr>
              <a:t>36%</a:t>
            </a:r>
            <a:endParaRPr lang="en-US" sz="3200" dirty="0" smtClean="0"/>
          </a:p>
          <a:p>
            <a:pPr marL="457200" indent="-457200">
              <a:buFont typeface="Arial" panose="020B0604020202020204" pitchFamily="34" charset="0"/>
              <a:buChar char="•"/>
            </a:pPr>
            <a:r>
              <a:rPr lang="en-US" sz="3200" dirty="0" smtClean="0"/>
              <a:t>1</a:t>
            </a:r>
            <a:r>
              <a:rPr lang="en-US" sz="3200" baseline="30000" dirty="0" smtClean="0"/>
              <a:t>st</a:t>
            </a:r>
            <a:r>
              <a:rPr lang="en-US" sz="3200" dirty="0" smtClean="0"/>
              <a:t> cycle: </a:t>
            </a:r>
            <a:r>
              <a:rPr lang="en-US" sz="3200" dirty="0" smtClean="0">
                <a:solidFill>
                  <a:srgbClr val="FF0000"/>
                </a:solidFill>
              </a:rPr>
              <a:t>32%</a:t>
            </a:r>
            <a:endParaRPr lang="en-US" sz="3200" dirty="0" smtClean="0"/>
          </a:p>
          <a:p>
            <a:pPr marL="457200" indent="-457200">
              <a:buFont typeface="Arial" panose="020B0604020202020204" pitchFamily="34" charset="0"/>
              <a:buChar char="•"/>
            </a:pPr>
            <a:r>
              <a:rPr lang="en-US" sz="3200" dirty="0" smtClean="0"/>
              <a:t>6</a:t>
            </a:r>
            <a:r>
              <a:rPr lang="en-US" sz="3200" baseline="30000" dirty="0" smtClean="0"/>
              <a:t>th</a:t>
            </a:r>
            <a:r>
              <a:rPr lang="en-US" sz="3200" dirty="0" smtClean="0"/>
              <a:t> and 13</a:t>
            </a:r>
            <a:r>
              <a:rPr lang="en-US" sz="3200" baseline="30000" dirty="0" smtClean="0"/>
              <a:t>th</a:t>
            </a:r>
            <a:r>
              <a:rPr lang="en-US" sz="3200" dirty="0" smtClean="0"/>
              <a:t> cycles: </a:t>
            </a:r>
            <a:r>
              <a:rPr lang="en-US" sz="3200" dirty="0" smtClean="0">
                <a:solidFill>
                  <a:srgbClr val="FF0000"/>
                </a:solidFill>
              </a:rPr>
              <a:t>30%</a:t>
            </a:r>
            <a:r>
              <a:rPr lang="en-US" sz="3200" dirty="0" smtClean="0"/>
              <a:t> </a:t>
            </a:r>
          </a:p>
        </p:txBody>
      </p:sp>
      <p:sp>
        <p:nvSpPr>
          <p:cNvPr id="8" name="Rectangle 11"/>
          <p:cNvSpPr/>
          <p:nvPr/>
        </p:nvSpPr>
        <p:spPr>
          <a:xfrm>
            <a:off x="4702800" y="1747897"/>
            <a:ext cx="4212600" cy="1569660"/>
          </a:xfrm>
          <a:prstGeom prst="rect">
            <a:avLst/>
          </a:prstGeom>
          <a:ln w="19050">
            <a:noFill/>
          </a:ln>
        </p:spPr>
        <p:txBody>
          <a:bodyPr wrap="square">
            <a:spAutoFit/>
          </a:bodyPr>
          <a:lstStyle/>
          <a:p>
            <a:r>
              <a:rPr lang="en-US" sz="3200" dirty="0" smtClean="0"/>
              <a:t>Thinner thickness of activation layer, lower QE and </a:t>
            </a:r>
            <a:r>
              <a:rPr lang="en-US" sz="3200" dirty="0" err="1" smtClean="0"/>
              <a:t>P</a:t>
            </a:r>
            <a:r>
              <a:rPr lang="en-US" sz="3200" baseline="-25000" dirty="0" err="1" smtClean="0"/>
              <a:t>esc</a:t>
            </a:r>
            <a:endParaRPr lang="en-US" sz="3200" baseline="-25000" dirty="0" smtClean="0"/>
          </a:p>
        </p:txBody>
      </p:sp>
    </p:spTree>
    <p:extLst>
      <p:ext uri="{BB962C8B-B14F-4D97-AF65-F5344CB8AC3E}">
        <p14:creationId xmlns:p14="http://schemas.microsoft.com/office/powerpoint/2010/main" val="2280440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165054735"/>
              </p:ext>
            </p:extLst>
          </p:nvPr>
        </p:nvGraphicFramePr>
        <p:xfrm>
          <a:off x="4307400" y="990600"/>
          <a:ext cx="4608000" cy="5760000"/>
        </p:xfrm>
        <a:graphic>
          <a:graphicData uri="http://schemas.openxmlformats.org/presentationml/2006/ole">
            <mc:AlternateContent xmlns:mc="http://schemas.openxmlformats.org/markup-compatibility/2006">
              <mc:Choice xmlns:v="urn:schemas-microsoft-com:vml" Requires="v">
                <p:oleObj spid="_x0000_s13428" name="Acrobat Document" r:id="rId4" imgW="10972557" imgH="13715865" progId="AcroExch.Document.11">
                  <p:embed/>
                </p:oleObj>
              </mc:Choice>
              <mc:Fallback>
                <p:oleObj name="Acrobat Document" r:id="rId4" imgW="10972557" imgH="13715865" progId="AcroExch.Document.11">
                  <p:embed/>
                  <p:pic>
                    <p:nvPicPr>
                      <p:cNvPr id="0" name=""/>
                      <p:cNvPicPr/>
                      <p:nvPr/>
                    </p:nvPicPr>
                    <p:blipFill>
                      <a:blip r:embed="rId5"/>
                      <a:stretch>
                        <a:fillRect/>
                      </a:stretch>
                    </p:blipFill>
                    <p:spPr>
                      <a:xfrm>
                        <a:off x="4307400" y="990600"/>
                        <a:ext cx="4608000" cy="57600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Cleave plane dependence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76200" y="1718106"/>
            <a:ext cx="4495800" cy="3539430"/>
          </a:xfrm>
          <a:prstGeom prst="rect">
            <a:avLst/>
          </a:prstGeom>
          <a:ln w="19050">
            <a:noFill/>
          </a:ln>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leave </a:t>
            </a:r>
            <a:r>
              <a:rPr lang="en-US" sz="2800" dirty="0">
                <a:latin typeface="Times New Roman" panose="02020603050405020304" pitchFamily="18" charset="0"/>
                <a:cs typeface="Times New Roman" panose="02020603050405020304" pitchFamily="18" charset="0"/>
              </a:rPr>
              <a:t>plane samples (100) and (110) provided higher QE compared to cleave plane (111A</a:t>
            </a:r>
            <a:r>
              <a:rPr lang="en-US" sz="2800" dirty="0" smtClean="0">
                <a:latin typeface="Times New Roman" panose="02020603050405020304" pitchFamily="18" charset="0"/>
                <a:cs typeface="Times New Roman" panose="02020603050405020304" pitchFamily="18" charset="0"/>
              </a:rPr>
              <a:t>) </a:t>
            </a:r>
          </a:p>
          <a:p>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here </a:t>
            </a:r>
            <a:r>
              <a:rPr lang="en-US" sz="2800" dirty="0">
                <a:latin typeface="Times New Roman" panose="02020603050405020304" pitchFamily="18" charset="0"/>
                <a:cs typeface="Times New Roman" panose="02020603050405020304" pitchFamily="18" charset="0"/>
              </a:rPr>
              <a:t>was no ESP sensitivity to crystal </a:t>
            </a:r>
            <a:r>
              <a:rPr lang="en-US" sz="2800" dirty="0" smtClean="0">
                <a:latin typeface="Times New Roman" panose="02020603050405020304" pitchFamily="18" charset="0"/>
                <a:cs typeface="Times New Roman" panose="02020603050405020304" pitchFamily="18" charset="0"/>
              </a:rPr>
              <a:t>orientation (plane)</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437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Reported maximum ESP values from GaAs</a:t>
            </a:r>
            <a:endParaRPr lang="en-US" dirty="0"/>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028506746"/>
                  </p:ext>
                </p:extLst>
              </p:nvPr>
            </p:nvGraphicFramePr>
            <p:xfrm>
              <a:off x="310245" y="1557528"/>
              <a:ext cx="8528955" cy="2523744"/>
            </p:xfrm>
            <a:graphic>
              <a:graphicData uri="http://schemas.openxmlformats.org/drawingml/2006/table">
                <a:tbl>
                  <a:tblPr firstRow="1" firstCol="1" bandRow="1"/>
                  <a:tblGrid>
                    <a:gridCol w="1836993">
                      <a:extLst>
                        <a:ext uri="{9D8B030D-6E8A-4147-A177-3AD203B41FA5}">
                          <a16:colId xmlns:a16="http://schemas.microsoft.com/office/drawing/2014/main" xmlns="" val="3292682689"/>
                        </a:ext>
                      </a:extLst>
                    </a:gridCol>
                    <a:gridCol w="1578926">
                      <a:extLst>
                        <a:ext uri="{9D8B030D-6E8A-4147-A177-3AD203B41FA5}">
                          <a16:colId xmlns:a16="http://schemas.microsoft.com/office/drawing/2014/main" xmlns="" val="3789391516"/>
                        </a:ext>
                      </a:extLst>
                    </a:gridCol>
                    <a:gridCol w="2369836">
                      <a:extLst>
                        <a:ext uri="{9D8B030D-6E8A-4147-A177-3AD203B41FA5}">
                          <a16:colId xmlns:a16="http://schemas.microsoft.com/office/drawing/2014/main" xmlns="" val="349802307"/>
                        </a:ext>
                      </a:extLst>
                    </a:gridCol>
                    <a:gridCol w="1524000">
                      <a:extLst>
                        <a:ext uri="{9D8B030D-6E8A-4147-A177-3AD203B41FA5}">
                          <a16:colId xmlns:a16="http://schemas.microsoft.com/office/drawing/2014/main" xmlns="" val="2234803030"/>
                        </a:ext>
                      </a:extLst>
                    </a:gridCol>
                    <a:gridCol w="1219200">
                      <a:extLst>
                        <a:ext uri="{9D8B030D-6E8A-4147-A177-3AD203B41FA5}">
                          <a16:colId xmlns:a16="http://schemas.microsoft.com/office/drawing/2014/main" xmlns="" val="546713799"/>
                        </a:ext>
                      </a:extLst>
                    </a:gridCol>
                  </a:tblGrid>
                  <a:tr h="417614">
                    <a:tc>
                      <a:txBody>
                        <a:bodyPr/>
                        <a:lstStyle/>
                        <a:p>
                          <a:pPr marL="0" marR="0" algn="ctr">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note</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Dopant Concentration</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a:t>
                          </a:r>
                          <a:r>
                            <a:rPr lang="en-US" sz="1800" i="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Temperature (K)</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 </a:t>
                          </a:r>
                          <a:r>
                            <a:rPr lang="en-US" sz="1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ESP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7421127"/>
                      </a:ext>
                    </a:extLst>
                  </a:tr>
                  <a:tr h="146300">
                    <a:tc>
                      <a:txBody>
                        <a:bodyPr/>
                        <a:lstStyle/>
                        <a:p>
                          <a:pPr marL="0" marR="0" algn="ctr">
                            <a:lnSpc>
                              <a:spcPct val="115000"/>
                            </a:lnSpc>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This work</a:t>
                          </a:r>
                          <a:endParaRPr lang="en-US" sz="1800"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tcPr>
                    </a:tc>
                    <a:tc>
                      <a:txBody>
                        <a:bodyPr/>
                        <a:lstStyle/>
                        <a:p>
                          <a:pPr>
                            <a:lnSpc>
                              <a:spcPct val="115000"/>
                            </a:lnSpc>
                          </a:pPr>
                          <a:endParaRPr lang="en-US" sz="1800" dirty="0">
                            <a:solidFill>
                              <a:srgbClr val="0000FF"/>
                            </a:solidFill>
                            <a:effectLst/>
                            <a:latin typeface="Calibri" panose="020F0502020204030204" pitchFamily="34" charset="0"/>
                          </a:endParaRPr>
                        </a:p>
                      </a:txBody>
                      <a:tcPr marL="12828" marR="1282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5−6×</m:t>
                                </m:r>
                                <m:sSup>
                                  <m:sSupPr>
                                    <m:ctrlPr>
                                      <a:rPr lang="en-US" sz="1800" i="1">
                                        <a:solidFill>
                                          <a:srgbClr val="0000FF"/>
                                        </a:solidFill>
                                        <a:effectLst/>
                                        <a:latin typeface="Cambria Math"/>
                                        <a:ea typeface="Times New Roman" panose="02020603050405020304" pitchFamily="18" charset="0"/>
                                        <a:cs typeface="Times New Roman" panose="02020603050405020304" pitchFamily="18" charset="0"/>
                                      </a:rPr>
                                    </m:ctrlPr>
                                  </m:sSupPr>
                                  <m:e>
                                    <m:r>
                                      <a:rPr lang="en-US" sz="18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8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17</m:t>
                                    </m:r>
                                  </m:sup>
                                </m:sSup>
                              </m:oMath>
                            </m:oMathPara>
                          </a14:m>
                          <a:endParaRPr lang="en-US" sz="1800"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77 </a:t>
                          </a:r>
                          <a:endParaRPr lang="en-US" sz="1800"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en-US" sz="1800"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tcPr>
                    </a:tc>
                    <a:extLst>
                      <a:ext uri="{0D108BD9-81ED-4DB2-BD59-A6C34878D82A}">
                        <a16:rowId xmlns:a16="http://schemas.microsoft.com/office/drawing/2014/main" xmlns="" val="2417356990"/>
                      </a:ext>
                    </a:extLst>
                  </a:tr>
                  <a:tr h="144563">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Ref. </a:t>
                          </a:r>
                          <a:r>
                            <a:rPr lang="en-US" sz="1800" dirty="0" smtClean="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(Pierce)</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9050" cap="flat" cmpd="sng" algn="ctr">
                          <a:solidFill>
                            <a:srgbClr val="0000FF"/>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PEA</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9050" cap="flat" cmpd="sng" algn="ctr">
                          <a:solidFill>
                            <a:srgbClr val="0000FF"/>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1.3×</m:t>
                                </m:r>
                                <m:sSup>
                                  <m:sSupPr>
                                    <m:ctrlPr>
                                      <a:rPr lang="en-US" sz="1800" i="1">
                                        <a:solidFill>
                                          <a:schemeClr val="tx1">
                                            <a:lumMod val="75000"/>
                                            <a:lumOff val="25000"/>
                                          </a:schemeClr>
                                        </a:solidFill>
                                        <a:effectLst/>
                                        <a:latin typeface="Cambria Math"/>
                                        <a:ea typeface="Times New Roman" panose="02020603050405020304" pitchFamily="18" charset="0"/>
                                        <a:cs typeface="Times New Roman" panose="02020603050405020304" pitchFamily="18" charset="0"/>
                                      </a:rPr>
                                    </m:ctrlPr>
                                  </m:sSupPr>
                                  <m:e>
                                    <m:r>
                                      <a:rPr lang="en-US" sz="18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8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19</m:t>
                                    </m:r>
                                  </m:sup>
                                </m:sSup>
                              </m:oMath>
                            </m:oMathPara>
                          </a14:m>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9050" cap="flat" cmpd="sng" algn="ctr">
                          <a:solidFill>
                            <a:srgbClr val="0000FF"/>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&lt; 10 </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9050" cap="flat" cmpd="sng" algn="ctr">
                          <a:solidFill>
                            <a:srgbClr val="0000FF"/>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9050" cap="flat" cmpd="sng" algn="ctr">
                          <a:solidFill>
                            <a:srgbClr val="0000FF"/>
                          </a:solidFill>
                          <a:prstDash val="solid"/>
                          <a:round/>
                          <a:headEnd type="none" w="med" len="med"/>
                          <a:tailEnd type="none" w="med" len="med"/>
                        </a:lnT>
                        <a:lnB>
                          <a:noFill/>
                        </a:lnB>
                      </a:tcPr>
                    </a:tc>
                    <a:extLst>
                      <a:ext uri="{0D108BD9-81ED-4DB2-BD59-A6C34878D82A}">
                        <a16:rowId xmlns:a16="http://schemas.microsoft.com/office/drawing/2014/main" xmlns="" val="1561771441"/>
                      </a:ext>
                    </a:extLst>
                  </a:tr>
                  <a:tr h="275405">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Ref. </a:t>
                          </a:r>
                          <a:r>
                            <a:rPr lang="en-US" sz="1800" dirty="0" smtClean="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(Maruyama)</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0.2 um thick</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1800" i="1">
                                        <a:solidFill>
                                          <a:schemeClr val="tx1">
                                            <a:lumMod val="75000"/>
                                            <a:lumOff val="25000"/>
                                          </a:schemeClr>
                                        </a:solidFill>
                                        <a:effectLst/>
                                        <a:latin typeface="Cambria Math"/>
                                        <a:ea typeface="Times New Roman" panose="02020603050405020304" pitchFamily="18" charset="0"/>
                                        <a:cs typeface="Times New Roman" panose="02020603050405020304" pitchFamily="18" charset="0"/>
                                      </a:rPr>
                                    </m:ctrlPr>
                                  </m:sSupPr>
                                  <m:e>
                                    <m:r>
                                      <a:rPr lang="en-US" sz="18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8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18</m:t>
                                    </m:r>
                                  </m:sup>
                                </m:sSup>
                              </m:oMath>
                            </m:oMathPara>
                          </a14:m>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300 </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extLst>
                      <a:ext uri="{0D108BD9-81ED-4DB2-BD59-A6C34878D82A}">
                        <a16:rowId xmlns:a16="http://schemas.microsoft.com/office/drawing/2014/main" xmlns="" val="1104238517"/>
                      </a:ext>
                    </a:extLst>
                  </a:tr>
                  <a:tr h="144563">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Ref. </a:t>
                          </a:r>
                          <a:r>
                            <a:rPr lang="en-US" sz="1800" dirty="0" smtClean="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(Fishman)</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1800" i="1">
                                        <a:solidFill>
                                          <a:schemeClr val="tx1">
                                            <a:lumMod val="75000"/>
                                            <a:lumOff val="25000"/>
                                          </a:schemeClr>
                                        </a:solidFill>
                                        <a:effectLst/>
                                        <a:latin typeface="Cambria Math"/>
                                        <a:ea typeface="Times New Roman" panose="02020603050405020304" pitchFamily="18" charset="0"/>
                                        <a:cs typeface="Times New Roman" panose="02020603050405020304" pitchFamily="18" charset="0"/>
                                      </a:rPr>
                                    </m:ctrlPr>
                                  </m:sSupPr>
                                  <m:e>
                                    <m:r>
                                      <a:rPr lang="en-US" sz="18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8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19</m:t>
                                    </m:r>
                                  </m:sup>
                                </m:sSup>
                              </m:oMath>
                            </m:oMathPara>
                          </a14:m>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4.2 </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extLst>
                      <a:ext uri="{0D108BD9-81ED-4DB2-BD59-A6C34878D82A}">
                        <a16:rowId xmlns:a16="http://schemas.microsoft.com/office/drawing/2014/main" xmlns="" val="1049084393"/>
                      </a:ext>
                    </a:extLst>
                  </a:tr>
                  <a:tr h="557717">
                    <a:tc>
                      <a:txBody>
                        <a:bodyPr/>
                        <a:lstStyle/>
                        <a:p>
                          <a:pPr marL="0" marR="0" algn="ctr">
                            <a:lnSpc>
                              <a:spcPct val="115000"/>
                            </a:lnSpc>
                            <a:spcBef>
                              <a:spcPts val="0"/>
                            </a:spcBef>
                            <a:spcAft>
                              <a:spcPts val="0"/>
                            </a:spcAft>
                          </a:pPr>
                          <a:r>
                            <a:rPr lang="en-US" sz="1800" dirty="0" smtClean="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Ref. 4 (</a:t>
                          </a: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Hartmann)</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Time resolved – Max. value</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2−3×</m:t>
                                </m:r>
                                <m:sSup>
                                  <m:sSupPr>
                                    <m:ctrlPr>
                                      <a:rPr lang="en-US" sz="1800" i="1">
                                        <a:solidFill>
                                          <a:schemeClr val="tx1">
                                            <a:lumMod val="75000"/>
                                            <a:lumOff val="25000"/>
                                          </a:schemeClr>
                                        </a:solidFill>
                                        <a:effectLst/>
                                        <a:latin typeface="Cambria Math"/>
                                        <a:ea typeface="Times New Roman" panose="02020603050405020304" pitchFamily="18" charset="0"/>
                                        <a:cs typeface="Times New Roman" panose="02020603050405020304" pitchFamily="18" charset="0"/>
                                      </a:rPr>
                                    </m:ctrlPr>
                                  </m:sSupPr>
                                  <m:e>
                                    <m:r>
                                      <a:rPr lang="en-US" sz="18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800" i="1">
                                        <a:solidFill>
                                          <a:schemeClr val="tx1">
                                            <a:lumMod val="75000"/>
                                            <a:lumOff val="25000"/>
                                          </a:schemeClr>
                                        </a:solidFill>
                                        <a:effectLst/>
                                        <a:latin typeface="Cambria Math" panose="02040503050406030204" pitchFamily="18" charset="0"/>
                                        <a:ea typeface="Times New Roman" panose="02020603050405020304" pitchFamily="18" charset="0"/>
                                        <a:cs typeface="Times New Roman" panose="02020603050405020304" pitchFamily="18" charset="0"/>
                                      </a:rPr>
                                      <m:t>19</m:t>
                                    </m:r>
                                  </m:sup>
                                </m:sSup>
                              </m:oMath>
                            </m:oMathPara>
                          </a14:m>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300 </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90681960"/>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028506746"/>
                  </p:ext>
                </p:extLst>
              </p:nvPr>
            </p:nvGraphicFramePr>
            <p:xfrm>
              <a:off x="310245" y="1557528"/>
              <a:ext cx="8528955" cy="2523744"/>
            </p:xfrm>
            <a:graphic>
              <a:graphicData uri="http://schemas.openxmlformats.org/drawingml/2006/table">
                <a:tbl>
                  <a:tblPr firstRow="1" firstCol="1" bandRow="1"/>
                  <a:tblGrid>
                    <a:gridCol w="1836993">
                      <a:extLst>
                        <a:ext uri="{9D8B030D-6E8A-4147-A177-3AD203B41FA5}">
                          <a16:colId xmlns:a16="http://schemas.microsoft.com/office/drawing/2014/main" val="3292682689"/>
                        </a:ext>
                      </a:extLst>
                    </a:gridCol>
                    <a:gridCol w="1578926">
                      <a:extLst>
                        <a:ext uri="{9D8B030D-6E8A-4147-A177-3AD203B41FA5}">
                          <a16:colId xmlns:a16="http://schemas.microsoft.com/office/drawing/2014/main" val="3789391516"/>
                        </a:ext>
                      </a:extLst>
                    </a:gridCol>
                    <a:gridCol w="2369836">
                      <a:extLst>
                        <a:ext uri="{9D8B030D-6E8A-4147-A177-3AD203B41FA5}">
                          <a16:colId xmlns:a16="http://schemas.microsoft.com/office/drawing/2014/main" val="349802307"/>
                        </a:ext>
                      </a:extLst>
                    </a:gridCol>
                    <a:gridCol w="1524000">
                      <a:extLst>
                        <a:ext uri="{9D8B030D-6E8A-4147-A177-3AD203B41FA5}">
                          <a16:colId xmlns:a16="http://schemas.microsoft.com/office/drawing/2014/main" val="2234803030"/>
                        </a:ext>
                      </a:extLst>
                    </a:gridCol>
                    <a:gridCol w="1219200">
                      <a:extLst>
                        <a:ext uri="{9D8B030D-6E8A-4147-A177-3AD203B41FA5}">
                          <a16:colId xmlns:a16="http://schemas.microsoft.com/office/drawing/2014/main" val="546713799"/>
                        </a:ext>
                      </a:extLst>
                    </a:gridCol>
                  </a:tblGrid>
                  <a:tr h="630936">
                    <a:tc>
                      <a:txBody>
                        <a:bodyPr/>
                        <a:lstStyle/>
                        <a:p>
                          <a:pPr marL="0" marR="0" algn="ctr">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note</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Dopant Concentration</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a:t>
                          </a:r>
                          <a:r>
                            <a:rPr lang="en-US" sz="1800" i="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Temperature (K)</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 </a:t>
                          </a:r>
                          <a:r>
                            <a:rPr lang="en-US" sz="1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ESP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421127"/>
                      </a:ext>
                    </a:extLst>
                  </a:tr>
                  <a:tr h="315468">
                    <a:tc>
                      <a:txBody>
                        <a:bodyPr/>
                        <a:lstStyle/>
                        <a:p>
                          <a:pPr marL="0" marR="0" algn="ctr">
                            <a:lnSpc>
                              <a:spcPct val="115000"/>
                            </a:lnSpc>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This work</a:t>
                          </a:r>
                          <a:endParaRPr lang="en-US" sz="1800"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tcPr>
                    </a:tc>
                    <a:tc>
                      <a:txBody>
                        <a:bodyPr/>
                        <a:lstStyle/>
                        <a:p>
                          <a:pPr>
                            <a:lnSpc>
                              <a:spcPct val="115000"/>
                            </a:lnSpc>
                          </a:pPr>
                          <a:endParaRPr lang="en-US" sz="1800" dirty="0">
                            <a:solidFill>
                              <a:srgbClr val="0000FF"/>
                            </a:solidFill>
                            <a:effectLst/>
                            <a:latin typeface="Calibri" panose="020F0502020204030204" pitchFamily="34" charset="0"/>
                          </a:endParaRPr>
                        </a:p>
                      </a:txBody>
                      <a:tcPr marL="12828" marR="1282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tcPr>
                    </a:tc>
                    <a:tc>
                      <a:txBody>
                        <a:bodyPr/>
                        <a:lstStyle/>
                        <a:p>
                          <a:endParaRPr lang="zh-CN"/>
                        </a:p>
                      </a:txBody>
                      <a:tcPr marL="12828" marR="1282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blipFill>
                          <a:blip r:embed="rId3"/>
                          <a:stretch>
                            <a:fillRect l="-144216" t="-217308" r="-116452" b="-534615"/>
                          </a:stretch>
                        </a:blipFill>
                      </a:tcPr>
                    </a:tc>
                    <a:tc>
                      <a:txBody>
                        <a:bodyPr/>
                        <a:lstStyle/>
                        <a:p>
                          <a:pPr marL="0" marR="0" algn="ctr">
                            <a:lnSpc>
                              <a:spcPct val="115000"/>
                            </a:lnSpc>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77 </a:t>
                          </a:r>
                          <a:endParaRPr lang="en-US" sz="1800"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en-US" sz="1800"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2417356990"/>
                      </a:ext>
                    </a:extLst>
                  </a:tr>
                  <a:tr h="315468">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Ref. </a:t>
                          </a:r>
                          <a:r>
                            <a:rPr lang="en-US" sz="1800" dirty="0" smtClean="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(Pierce)</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9050" cap="flat" cmpd="sng" algn="ctr">
                          <a:solidFill>
                            <a:srgbClr val="0000FF"/>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PEA</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9050" cap="flat" cmpd="sng" algn="ctr">
                          <a:solidFill>
                            <a:srgbClr val="0000FF"/>
                          </a:solidFill>
                          <a:prstDash val="solid"/>
                          <a:round/>
                          <a:headEnd type="none" w="med" len="med"/>
                          <a:tailEnd type="none" w="med" len="med"/>
                        </a:lnT>
                        <a:lnB>
                          <a:noFill/>
                        </a:lnB>
                      </a:tcPr>
                    </a:tc>
                    <a:tc>
                      <a:txBody>
                        <a:bodyPr/>
                        <a:lstStyle/>
                        <a:p>
                          <a:endParaRPr lang="zh-CN"/>
                        </a:p>
                      </a:txBody>
                      <a:tcPr marL="12828" marR="12828" marT="0" marB="0" anchor="ctr">
                        <a:lnL>
                          <a:noFill/>
                        </a:lnL>
                        <a:lnR>
                          <a:noFill/>
                        </a:lnR>
                        <a:lnT w="19050" cap="flat" cmpd="sng" algn="ctr">
                          <a:solidFill>
                            <a:srgbClr val="0000FF"/>
                          </a:solidFill>
                          <a:prstDash val="solid"/>
                          <a:round/>
                          <a:headEnd type="none" w="med" len="med"/>
                          <a:tailEnd type="none" w="med" len="med"/>
                        </a:lnT>
                        <a:lnB>
                          <a:noFill/>
                        </a:lnB>
                        <a:blipFill>
                          <a:blip r:embed="rId3"/>
                          <a:stretch>
                            <a:fillRect l="-144216" t="-317308" r="-116452" b="-434615"/>
                          </a:stretch>
                        </a:blipFill>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&lt; 10 </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9050" cap="flat" cmpd="sng" algn="ctr">
                          <a:solidFill>
                            <a:srgbClr val="0000FF"/>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w="19050" cap="flat" cmpd="sng" algn="ctr">
                          <a:solidFill>
                            <a:srgbClr val="0000FF"/>
                          </a:solidFill>
                          <a:prstDash val="solid"/>
                          <a:round/>
                          <a:headEnd type="none" w="med" len="med"/>
                          <a:tailEnd type="none" w="med" len="med"/>
                        </a:lnT>
                        <a:lnB>
                          <a:noFill/>
                        </a:lnB>
                      </a:tcPr>
                    </a:tc>
                    <a:extLst>
                      <a:ext uri="{0D108BD9-81ED-4DB2-BD59-A6C34878D82A}">
                        <a16:rowId xmlns:a16="http://schemas.microsoft.com/office/drawing/2014/main" val="1561771441"/>
                      </a:ext>
                    </a:extLst>
                  </a:tr>
                  <a:tr h="315468">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Ref. </a:t>
                          </a:r>
                          <a:r>
                            <a:rPr lang="en-US" sz="1800" dirty="0" smtClean="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(Maruyama)</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0.2 um thick</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endParaRPr lang="zh-CN"/>
                        </a:p>
                      </a:txBody>
                      <a:tcPr marL="12828" marR="12828" marT="0" marB="0" anchor="ctr">
                        <a:lnL>
                          <a:noFill/>
                        </a:lnL>
                        <a:lnR>
                          <a:noFill/>
                        </a:lnR>
                        <a:lnT>
                          <a:noFill/>
                        </a:lnT>
                        <a:lnB>
                          <a:noFill/>
                        </a:lnB>
                        <a:blipFill>
                          <a:blip r:embed="rId3"/>
                          <a:stretch>
                            <a:fillRect l="-144216" t="-425490" r="-116452" b="-343137"/>
                          </a:stretch>
                        </a:blipFill>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300 </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extLst>
                      <a:ext uri="{0D108BD9-81ED-4DB2-BD59-A6C34878D82A}">
                        <a16:rowId xmlns:a16="http://schemas.microsoft.com/office/drawing/2014/main" val="1104238517"/>
                      </a:ext>
                    </a:extLst>
                  </a:tr>
                  <a:tr h="315468">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Ref. </a:t>
                          </a:r>
                          <a:r>
                            <a:rPr lang="en-US" sz="1800" dirty="0" smtClean="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(Fishman)</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endParaRPr lang="zh-CN"/>
                        </a:p>
                      </a:txBody>
                      <a:tcPr marL="12828" marR="12828" marT="0" marB="0" anchor="ctr">
                        <a:lnL>
                          <a:noFill/>
                        </a:lnL>
                        <a:lnR>
                          <a:noFill/>
                        </a:lnR>
                        <a:lnT>
                          <a:noFill/>
                        </a:lnT>
                        <a:lnB>
                          <a:noFill/>
                        </a:lnB>
                        <a:blipFill>
                          <a:blip r:embed="rId3"/>
                          <a:stretch>
                            <a:fillRect l="-144216" t="-515385" r="-116452" b="-236538"/>
                          </a:stretch>
                        </a:blipFill>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4.2 </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a:noFill/>
                        </a:lnB>
                      </a:tcPr>
                    </a:tc>
                    <a:extLst>
                      <a:ext uri="{0D108BD9-81ED-4DB2-BD59-A6C34878D82A}">
                        <a16:rowId xmlns:a16="http://schemas.microsoft.com/office/drawing/2014/main" val="1049084393"/>
                      </a:ext>
                    </a:extLst>
                  </a:tr>
                  <a:tr h="630936">
                    <a:tc>
                      <a:txBody>
                        <a:bodyPr/>
                        <a:lstStyle/>
                        <a:p>
                          <a:pPr marL="0" marR="0" algn="ctr">
                            <a:lnSpc>
                              <a:spcPct val="115000"/>
                            </a:lnSpc>
                            <a:spcBef>
                              <a:spcPts val="0"/>
                            </a:spcBef>
                            <a:spcAft>
                              <a:spcPts val="0"/>
                            </a:spcAft>
                          </a:pPr>
                          <a:r>
                            <a:rPr lang="en-US" sz="1800" dirty="0" smtClean="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Ref. 4 (</a:t>
                          </a: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Hartmann)</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Time resolved – Max. value</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endParaRPr lang="zh-CN"/>
                        </a:p>
                      </a:txBody>
                      <a:tcPr marL="12828" marR="12828" marT="0" marB="0" anchor="ctr">
                        <a:lnL>
                          <a:noFill/>
                        </a:lnL>
                        <a:lnR>
                          <a:noFill/>
                        </a:lnR>
                        <a:lnT>
                          <a:noFill/>
                        </a:lnT>
                        <a:lnB w="19050" cap="flat" cmpd="sng" algn="ctr">
                          <a:solidFill>
                            <a:schemeClr val="tx1"/>
                          </a:solidFill>
                          <a:prstDash val="solid"/>
                          <a:round/>
                          <a:headEnd type="none" w="med" len="med"/>
                          <a:tailEnd type="none" w="med" len="med"/>
                        </a:lnB>
                        <a:blipFill>
                          <a:blip r:embed="rId3"/>
                          <a:stretch>
                            <a:fillRect l="-144216" t="-307692" r="-116452" b="-18269"/>
                          </a:stretch>
                        </a:blipFill>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300 </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n-US" sz="1800" dirty="0">
                            <a:solidFill>
                              <a:schemeClr val="tx1">
                                <a:lumMod val="75000"/>
                                <a:lumOff val="25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12828" marR="12828" marT="0"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681960"/>
                      </a:ext>
                    </a:extLst>
                  </a:tr>
                </a:tbl>
              </a:graphicData>
            </a:graphic>
          </p:graphicFrame>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6" name="Rectangle 1"/>
          <p:cNvSpPr>
            <a:spLocks noChangeArrowheads="1"/>
          </p:cNvSpPr>
          <p:nvPr/>
        </p:nvSpPr>
        <p:spPr bwMode="auto">
          <a:xfrm>
            <a:off x="3810000" y="1365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152400" y="4879776"/>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80000" lvl="0" indent="-457200" eaLnBrk="0" fontAlgn="base" hangingPunct="0">
              <a:spcBef>
                <a:spcPct val="0"/>
              </a:spcBef>
              <a:spcAft>
                <a:spcPct val="0"/>
              </a:spcAft>
            </a:pPr>
            <a:r>
              <a:rPr lang="en-US" sz="1400" dirty="0" smtClean="0">
                <a:latin typeface="Times New Roman" panose="02020603050405020304" pitchFamily="18" charset="0"/>
                <a:ea typeface="SimSun" panose="02010600030101010101" pitchFamily="2" charset="-122"/>
                <a:cs typeface="Times New Roman" panose="02020603050405020304" pitchFamily="18" charset="0"/>
              </a:rPr>
              <a:t>[1] D</a:t>
            </a:r>
            <a:r>
              <a:rPr lang="en-US" sz="1400" dirty="0">
                <a:latin typeface="Times New Roman" panose="02020603050405020304" pitchFamily="18" charset="0"/>
                <a:ea typeface="SimSun" panose="02010600030101010101" pitchFamily="2" charset="-122"/>
                <a:cs typeface="Times New Roman" panose="02020603050405020304" pitchFamily="18" charset="0"/>
              </a:rPr>
              <a:t>. T. Pierce and F. Meier, Phys. Rev. B 13, 5484 (1976</a:t>
            </a:r>
            <a:r>
              <a:rPr lang="en-US" sz="1400" dirty="0" smtClean="0">
                <a:latin typeface="Times New Roman" panose="02020603050405020304" pitchFamily="18" charset="0"/>
                <a:ea typeface="SimSun" panose="02010600030101010101" pitchFamily="2" charset="-122"/>
                <a:cs typeface="Times New Roman" panose="02020603050405020304" pitchFamily="18" charset="0"/>
              </a:rPr>
              <a:t>)</a:t>
            </a:r>
          </a:p>
          <a:p>
            <a:pPr marL="180000" lvl="0" indent="-457200" eaLnBrk="0" fontAlgn="base" hangingPunct="0">
              <a:spcBef>
                <a:spcPct val="0"/>
              </a:spcBef>
              <a:spcAft>
                <a:spcPct val="0"/>
              </a:spcAft>
            </a:pPr>
            <a:r>
              <a:rPr lang="en-US" sz="1400" dirty="0" smtClean="0">
                <a:latin typeface="Times New Roman" panose="02020603050405020304" pitchFamily="18" charset="0"/>
                <a:ea typeface="ArialUnicodeMS"/>
                <a:cs typeface="Times New Roman" panose="02020603050405020304" pitchFamily="18" charset="0"/>
              </a:rPr>
              <a:t>[2] T</a:t>
            </a:r>
            <a:r>
              <a:rPr lang="en-US" sz="1400" dirty="0">
                <a:latin typeface="Times New Roman" panose="02020603050405020304" pitchFamily="18" charset="0"/>
                <a:ea typeface="ArialUnicodeMS"/>
                <a:cs typeface="Times New Roman" panose="02020603050405020304" pitchFamily="18" charset="0"/>
              </a:rPr>
              <a:t>. Maruyama, R. </a:t>
            </a:r>
            <a:r>
              <a:rPr lang="en-US" sz="1400" dirty="0" err="1">
                <a:latin typeface="Times New Roman" panose="02020603050405020304" pitchFamily="18" charset="0"/>
                <a:ea typeface="ArialUnicodeMS"/>
                <a:cs typeface="Times New Roman" panose="02020603050405020304" pitchFamily="18" charset="0"/>
              </a:rPr>
              <a:t>Prepost</a:t>
            </a:r>
            <a:r>
              <a:rPr lang="en-US" sz="1400" dirty="0">
                <a:latin typeface="Times New Roman" panose="02020603050405020304" pitchFamily="18" charset="0"/>
                <a:ea typeface="ArialUnicodeMS"/>
                <a:cs typeface="Times New Roman" panose="02020603050405020304" pitchFamily="18" charset="0"/>
              </a:rPr>
              <a:t>, E. L. </a:t>
            </a:r>
            <a:r>
              <a:rPr lang="en-US" sz="1400" dirty="0" err="1">
                <a:latin typeface="Times New Roman" panose="02020603050405020304" pitchFamily="18" charset="0"/>
                <a:ea typeface="ArialUnicodeMS"/>
                <a:cs typeface="Times New Roman" panose="02020603050405020304" pitchFamily="18" charset="0"/>
              </a:rPr>
              <a:t>Garwin</a:t>
            </a:r>
            <a:r>
              <a:rPr lang="en-US" sz="1400" dirty="0">
                <a:latin typeface="Times New Roman" panose="02020603050405020304" pitchFamily="18" charset="0"/>
                <a:ea typeface="ArialUnicodeMS"/>
                <a:cs typeface="Times New Roman" panose="02020603050405020304" pitchFamily="18" charset="0"/>
              </a:rPr>
              <a:t>, C. K. Sinclair, B. Dunham, and S. </a:t>
            </a:r>
            <a:r>
              <a:rPr lang="en-US" sz="1400" dirty="0" err="1">
                <a:latin typeface="Times New Roman" panose="02020603050405020304" pitchFamily="18" charset="0"/>
                <a:ea typeface="ArialUnicodeMS"/>
                <a:cs typeface="Times New Roman" panose="02020603050405020304" pitchFamily="18" charset="0"/>
              </a:rPr>
              <a:t>Kalem</a:t>
            </a:r>
            <a:r>
              <a:rPr lang="en-US" sz="1400" dirty="0">
                <a:latin typeface="Times New Roman" panose="02020603050405020304" pitchFamily="18" charset="0"/>
                <a:ea typeface="SimSun" panose="02010600030101010101" pitchFamily="2" charset="-122"/>
                <a:cs typeface="Times New Roman" panose="02020603050405020304" pitchFamily="18" charset="0"/>
              </a:rPr>
              <a:t>, Appl. Phys. Lett. 55, 1686 (1989</a:t>
            </a:r>
            <a:r>
              <a:rPr lang="en-US" sz="1400" dirty="0" smtClean="0">
                <a:latin typeface="Times New Roman" panose="02020603050405020304" pitchFamily="18" charset="0"/>
                <a:ea typeface="SimSun" panose="02010600030101010101" pitchFamily="2" charset="-122"/>
                <a:cs typeface="Times New Roman" panose="02020603050405020304" pitchFamily="18" charset="0"/>
              </a:rPr>
              <a:t>)</a:t>
            </a:r>
          </a:p>
          <a:p>
            <a:pPr marL="180000" lvl="0" indent="-457200" eaLnBrk="0" fontAlgn="base" hangingPunct="0">
              <a:spcBef>
                <a:spcPct val="0"/>
              </a:spcBef>
              <a:spcAft>
                <a:spcPct val="0"/>
              </a:spcAft>
            </a:pP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[3] Guy </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Fishman, and Georges </a:t>
            </a:r>
            <a:r>
              <a:rPr lang="en-US" altLang="en-US" sz="1400" dirty="0" err="1">
                <a:latin typeface="Times New Roman" panose="02020603050405020304" pitchFamily="18" charset="0"/>
                <a:ea typeface="Times New Roman" panose="02020603050405020304" pitchFamily="18" charset="0"/>
                <a:cs typeface="Times New Roman" panose="02020603050405020304" pitchFamily="18" charset="0"/>
              </a:rPr>
              <a:t>Lampel</a:t>
            </a:r>
            <a:r>
              <a:rPr lang="en-US" altLang="en-US" sz="1400" dirty="0">
                <a:latin typeface="Times New Roman" panose="02020603050405020304" pitchFamily="18" charset="0"/>
                <a:ea typeface="Times New Roman" panose="02020603050405020304" pitchFamily="18" charset="0"/>
                <a:cs typeface="Times New Roman" panose="02020603050405020304" pitchFamily="18" charset="0"/>
              </a:rPr>
              <a:t>, Phys. Rev. B 16, 820 (1977)</a:t>
            </a:r>
            <a:endParaRPr kumimoji="0" lang="en-US"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8000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P. Hartmann,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Aufbau</a:t>
            </a: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einer</a:t>
            </a: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gepulsten</a:t>
            </a: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Quelle</a:t>
            </a: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polarisierter</a:t>
            </a: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Elektronen</a:t>
            </a: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Dissertation, Shaker </a:t>
            </a:r>
            <a:r>
              <a:rPr kumimoji="0" lang="en-US" altLang="en-US" sz="1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Verlag</a:t>
            </a: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Aachen, 1998</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Oval 9"/>
          <p:cNvSpPr/>
          <p:nvPr/>
        </p:nvSpPr>
        <p:spPr>
          <a:xfrm>
            <a:off x="8001000" y="25146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051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extLst>
              <p:ext uri="{D42A27DB-BD31-4B8C-83A1-F6EECF244321}">
                <p14:modId xmlns:p14="http://schemas.microsoft.com/office/powerpoint/2010/main" val="616017049"/>
              </p:ext>
            </p:extLst>
          </p:nvPr>
        </p:nvGraphicFramePr>
        <p:xfrm>
          <a:off x="1143000" y="985803"/>
          <a:ext cx="6781800" cy="4729197"/>
        </p:xfrm>
        <a:graphic>
          <a:graphicData uri="http://schemas.openxmlformats.org/presentationml/2006/ole">
            <mc:AlternateContent xmlns:mc="http://schemas.openxmlformats.org/markup-compatibility/2006">
              <mc:Choice xmlns:v="urn:schemas-microsoft-com:vml" Requires="v">
                <p:oleObj spid="_x0000_s17444" name="Acrobat Document" r:id="rId3" imgW="10329480" imgH="7258680" progId="AcroExch.Document.11">
                  <p:embed/>
                </p:oleObj>
              </mc:Choice>
              <mc:Fallback>
                <p:oleObj name="Acrobat Document" r:id="rId3" imgW="10329480" imgH="72586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85803"/>
                        <a:ext cx="6781800" cy="4729197"/>
                      </a:xfrm>
                      <a:prstGeom prst="rect">
                        <a:avLst/>
                      </a:prstGeom>
                      <a:noFill/>
                    </p:spPr>
                  </p:pic>
                </p:oleObj>
              </mc:Fallback>
            </mc:AlternateContent>
          </a:graphicData>
        </a:graphic>
      </p:graphicFrame>
      <p:sp>
        <p:nvSpPr>
          <p:cNvPr id="2" name="标题 1"/>
          <p:cNvSpPr>
            <a:spLocks noGrp="1"/>
          </p:cNvSpPr>
          <p:nvPr>
            <p:ph type="title"/>
          </p:nvPr>
        </p:nvSpPr>
        <p:spPr/>
        <p:txBody>
          <a:bodyPr>
            <a:normAutofit/>
          </a:bodyPr>
          <a:lstStyle/>
          <a:p>
            <a:r>
              <a:rPr lang="en-US" altLang="zh-CN" dirty="0"/>
              <a:t>Maximum ESP versus </a:t>
            </a:r>
            <a:r>
              <a:rPr lang="en-US" altLang="zh-CN" dirty="0" err="1" smtClean="0"/>
              <a:t>P</a:t>
            </a:r>
            <a:r>
              <a:rPr lang="en-US" altLang="zh-CN" baseline="-25000" dirty="0" err="1" smtClean="0"/>
              <a:t>esc</a:t>
            </a:r>
            <a:endParaRPr lang="zh-CN" altLang="en-US" baseline="-25000" dirty="0"/>
          </a:p>
        </p:txBody>
      </p:sp>
      <p:sp>
        <p:nvSpPr>
          <p:cNvPr id="3" name="内容占位符 2"/>
          <p:cNvSpPr>
            <a:spLocks noGrp="1"/>
          </p:cNvSpPr>
          <p:nvPr>
            <p:ph idx="1"/>
          </p:nvPr>
        </p:nvSpPr>
        <p:spPr>
          <a:xfrm>
            <a:off x="76200" y="5486400"/>
            <a:ext cx="8915400" cy="1219200"/>
          </a:xfrm>
        </p:spPr>
        <p:txBody>
          <a:bodyPr>
            <a:noAutofit/>
          </a:bodyPr>
          <a:lstStyle/>
          <a:p>
            <a:r>
              <a:rPr lang="en-US" altLang="zh-CN" sz="2400" dirty="0" smtClean="0"/>
              <a:t>ESP</a:t>
            </a:r>
            <a:r>
              <a:rPr lang="zh-CN" altLang="en-US" sz="2400" dirty="0" smtClean="0"/>
              <a:t> </a:t>
            </a:r>
            <a:r>
              <a:rPr lang="en-US" altLang="zh-CN" sz="2400" dirty="0" smtClean="0"/>
              <a:t>is </a:t>
            </a:r>
            <a:r>
              <a:rPr lang="en-US" altLang="zh-CN" sz="2400" dirty="0"/>
              <a:t>inversely proportional to </a:t>
            </a:r>
            <a:r>
              <a:rPr lang="en-US" altLang="zh-CN" sz="2400" dirty="0" err="1" smtClean="0"/>
              <a:t>P</a:t>
            </a:r>
            <a:r>
              <a:rPr lang="en-US" altLang="zh-CN" sz="2400" baseline="-25000" dirty="0" err="1" smtClean="0"/>
              <a:t>esc</a:t>
            </a:r>
            <a:r>
              <a:rPr lang="en-US" altLang="zh-CN" sz="2400" baseline="-25000" dirty="0"/>
              <a:t> </a:t>
            </a:r>
            <a:r>
              <a:rPr lang="en-US" altLang="zh-CN" sz="2400" dirty="0" smtClean="0"/>
              <a:t>(excepted “cleave plane”)</a:t>
            </a:r>
            <a:endParaRPr lang="en-US" altLang="zh-CN" sz="2400" baseline="-25000" dirty="0"/>
          </a:p>
          <a:p>
            <a:r>
              <a:rPr lang="en-US" altLang="zh-CN" sz="2400" dirty="0" smtClean="0"/>
              <a:t>In </a:t>
            </a:r>
            <a:r>
              <a:rPr lang="en-US" altLang="zh-CN" sz="2400" dirty="0"/>
              <a:t>general, it can be said that ESP can be increased at the expense of QE</a:t>
            </a:r>
            <a:endParaRPr lang="zh-CN" altLang="en-US" sz="2400" dirty="0"/>
          </a:p>
        </p:txBody>
      </p:sp>
      <p:sp>
        <p:nvSpPr>
          <p:cNvPr id="4" name="灯片编号占位符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337224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Conclusions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
        <p:nvSpPr>
          <p:cNvPr id="5" name="Rectangle 2"/>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Rectangle 7"/>
              <p:cNvSpPr/>
              <p:nvPr/>
            </p:nvSpPr>
            <p:spPr>
              <a:xfrm>
                <a:off x="99060" y="1482943"/>
                <a:ext cx="8915400" cy="3108543"/>
              </a:xfrm>
              <a:prstGeom prst="rect">
                <a:avLst/>
              </a:prstGeom>
              <a:ln w="19050">
                <a:noFill/>
              </a:ln>
            </p:spPr>
            <p:txBody>
              <a:bodyPr wrap="square">
                <a:spAutoFit/>
              </a:bodyPr>
              <a:lstStyle/>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systematic experimental evaluation of polarization sensitivities </a:t>
                </a:r>
                <a:r>
                  <a:rPr lang="en-US" sz="2800" dirty="0" smtClean="0">
                    <a:latin typeface="Times New Roman" panose="02020603050405020304" pitchFamily="18" charset="0"/>
                    <a:cs typeface="Times New Roman" panose="02020603050405020304" pitchFamily="18" charset="0"/>
                  </a:rPr>
                  <a:t>to four factors has been presented</a:t>
                </a: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Both </a:t>
                </a:r>
                <a:r>
                  <a:rPr lang="en-US" sz="2800" dirty="0" smtClean="0">
                    <a:solidFill>
                      <a:srgbClr val="FF0000"/>
                    </a:solidFill>
                    <a:latin typeface="Times New Roman" panose="02020603050405020304" pitchFamily="18" charset="0"/>
                    <a:cs typeface="Times New Roman" panose="02020603050405020304" pitchFamily="18" charset="0"/>
                  </a:rPr>
                  <a:t>Lower temperature</a:t>
                </a: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lower dopant concentration</a:t>
                </a:r>
                <a:r>
                  <a:rPr lang="en-US" sz="2800" dirty="0" smtClean="0">
                    <a:latin typeface="Times New Roman" panose="02020603050405020304" pitchFamily="18" charset="0"/>
                    <a:cs typeface="Times New Roman" panose="02020603050405020304" pitchFamily="18" charset="0"/>
                  </a:rPr>
                  <a:t> and </a:t>
                </a:r>
                <a:r>
                  <a:rPr lang="en-US" sz="2800" dirty="0" smtClean="0">
                    <a:solidFill>
                      <a:srgbClr val="FF0000"/>
                    </a:solidFill>
                    <a:latin typeface="Times New Roman" panose="02020603050405020304" pitchFamily="18" charset="0"/>
                    <a:cs typeface="Times New Roman" panose="02020603050405020304" pitchFamily="18" charset="0"/>
                  </a:rPr>
                  <a:t>thinner activation layer</a:t>
                </a:r>
                <a:r>
                  <a:rPr lang="en-US" sz="2800" dirty="0" smtClean="0">
                    <a:latin typeface="Times New Roman" panose="02020603050405020304" pitchFamily="18" charset="0"/>
                    <a:cs typeface="Times New Roman" panose="02020603050405020304" pitchFamily="18" charset="0"/>
                  </a:rPr>
                  <a:t> lead to </a:t>
                </a:r>
                <a:r>
                  <a:rPr lang="en-US" sz="2800" dirty="0" smtClean="0">
                    <a:solidFill>
                      <a:srgbClr val="FF0000"/>
                    </a:solidFill>
                    <a:latin typeface="Times New Roman" panose="02020603050405020304" pitchFamily="18" charset="0"/>
                    <a:cs typeface="Times New Roman" panose="02020603050405020304" pitchFamily="18" charset="0"/>
                  </a:rPr>
                  <a:t>higher polarization</a:t>
                </a:r>
                <a:r>
                  <a:rPr lang="en-US" sz="2800" dirty="0" smtClean="0">
                    <a:latin typeface="Times New Roman" panose="02020603050405020304" pitchFamily="18" charset="0"/>
                    <a:cs typeface="Times New Roman" panose="02020603050405020304" pitchFamily="18" charset="0"/>
                  </a:rPr>
                  <a:t>.</a:t>
                </a:r>
                <a:endParaRPr lang="en-US" sz="2800" dirty="0" smtClean="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solidFill>
                      <a:srgbClr val="FF0000"/>
                    </a:solidFill>
                    <a:latin typeface="Times New Roman" panose="02020603050405020304" pitchFamily="18" charset="0"/>
                    <a:cs typeface="Times New Roman" panose="02020603050405020304" pitchFamily="18" charset="0"/>
                  </a:rPr>
                  <a:t>Polarization </a:t>
                </a:r>
                <a:r>
                  <a:rPr lang="en-US" sz="2800" dirty="0">
                    <a:solidFill>
                      <a:srgbClr val="FF0000"/>
                    </a:solidFill>
                    <a:latin typeface="Times New Roman" panose="02020603050405020304" pitchFamily="18" charset="0"/>
                    <a:cs typeface="Times New Roman" panose="02020603050405020304" pitchFamily="18" charset="0"/>
                  </a:rPr>
                  <a:t>can be increased at the expense of </a:t>
                </a:r>
                <a:r>
                  <a:rPr lang="en-US" sz="2800" dirty="0" smtClean="0">
                    <a:solidFill>
                      <a:srgbClr val="FF0000"/>
                    </a:solidFill>
                    <a:latin typeface="Times New Roman" panose="02020603050405020304" pitchFamily="18" charset="0"/>
                    <a:cs typeface="Times New Roman" panose="02020603050405020304" pitchFamily="18" charset="0"/>
                  </a:rPr>
                  <a:t>QE</a:t>
                </a:r>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A maximum polarization of </a:t>
                </a:r>
                <a:r>
                  <a:rPr lang="en-US" sz="2800" dirty="0" smtClean="0">
                    <a:solidFill>
                      <a:srgbClr val="FF0000"/>
                    </a:solidFill>
                    <a:latin typeface="Times New Roman" panose="02020603050405020304" pitchFamily="18" charset="0"/>
                    <a:cs typeface="Times New Roman" panose="02020603050405020304" pitchFamily="18" charset="0"/>
                  </a:rPr>
                  <a:t>52%</a:t>
                </a:r>
                <a:r>
                  <a:rPr lang="en-US" sz="2800" dirty="0" smtClean="0">
                    <a:latin typeface="Times New Roman" panose="02020603050405020304" pitchFamily="18" charset="0"/>
                    <a:cs typeface="Times New Roman" panose="02020603050405020304" pitchFamily="18" charset="0"/>
                  </a:rPr>
                  <a:t> was obtained from low dopant sample (</a:t>
                </a:r>
                <a:r>
                  <a:rPr lang="en-US" altLang="zh-CN" sz="2800" dirty="0">
                    <a:latin typeface="Times New Roman" panose="02020603050405020304" pitchFamily="18" charset="0"/>
                    <a:ea typeface="STKaiti" panose="02010600040101010101" pitchFamily="2" charset="-122"/>
                  </a:rPr>
                  <a:t>5</a:t>
                </a:r>
                <a14:m>
                  <m:oMath xmlns:m="http://schemas.openxmlformats.org/officeDocument/2006/math">
                    <m:r>
                      <a:rPr lang="en-US" altLang="zh-CN" sz="2800" i="1">
                        <a:latin typeface="Cambria Math" panose="02040503050406030204" pitchFamily="18" charset="0"/>
                        <a:ea typeface="SimSun" panose="02010600030101010101" pitchFamily="2" charset="-122"/>
                        <a:cs typeface="Times New Roman" panose="02020603050405020304" pitchFamily="18" charset="0"/>
                      </a:rPr>
                      <m:t>×</m:t>
                    </m:r>
                  </m:oMath>
                </a14:m>
                <a:r>
                  <a:rPr lang="en-US" altLang="zh-CN" sz="2800" dirty="0">
                    <a:latin typeface="Times New Roman" panose="02020603050405020304" pitchFamily="18" charset="0"/>
                    <a:ea typeface="STKaiti" panose="02010600040101010101" pitchFamily="2" charset="-122"/>
                  </a:rPr>
                  <a:t>10</a:t>
                </a:r>
                <a:r>
                  <a:rPr lang="en-US" altLang="zh-CN" sz="2800" baseline="30000" dirty="0">
                    <a:latin typeface="Times New Roman" panose="02020603050405020304" pitchFamily="18" charset="0"/>
                    <a:ea typeface="STKaiti" panose="02010600040101010101" pitchFamily="2" charset="-122"/>
                  </a:rPr>
                  <a:t>17</a:t>
                </a:r>
                <a:r>
                  <a:rPr lang="en-US" altLang="zh-CN" sz="2800" dirty="0">
                    <a:latin typeface="Times New Roman" panose="02020603050405020304" pitchFamily="18" charset="0"/>
                    <a:ea typeface="STKaiti" panose="02010600040101010101" pitchFamily="2" charset="-122"/>
                  </a:rPr>
                  <a:t> cm</a:t>
                </a:r>
                <a:r>
                  <a:rPr lang="en-US" altLang="zh-CN" sz="2800" baseline="30000" dirty="0">
                    <a:latin typeface="Times New Roman" panose="02020603050405020304" pitchFamily="18" charset="0"/>
                    <a:ea typeface="STKaiti" panose="02010600040101010101" pitchFamily="2" charset="-122"/>
                  </a:rPr>
                  <a:t>-3 </a:t>
                </a:r>
                <a:r>
                  <a:rPr lang="en-US" sz="2800" dirty="0" smtClean="0">
                    <a:latin typeface="Times New Roman" panose="02020603050405020304" pitchFamily="18" charset="0"/>
                    <a:cs typeface="Times New Roman" panose="02020603050405020304" pitchFamily="18" charset="0"/>
                  </a:rPr>
                  <a:t>) at low temperature (77 K)</a:t>
                </a:r>
              </a:p>
            </p:txBody>
          </p:sp>
        </mc:Choice>
        <mc:Fallback xmlns="">
          <p:sp>
            <p:nvSpPr>
              <p:cNvPr id="8" name="Rectangle 7"/>
              <p:cNvSpPr>
                <a:spLocks noRot="1" noChangeAspect="1" noMove="1" noResize="1" noEditPoints="1" noAdjustHandles="1" noChangeArrowheads="1" noChangeShapeType="1" noTextEdit="1"/>
              </p:cNvSpPr>
              <p:nvPr/>
            </p:nvSpPr>
            <p:spPr>
              <a:xfrm>
                <a:off x="99060" y="1482943"/>
                <a:ext cx="8915400" cy="3108543"/>
              </a:xfrm>
              <a:prstGeom prst="rect">
                <a:avLst/>
              </a:prstGeom>
              <a:blipFill>
                <a:blip r:embed="rId2"/>
                <a:stretch>
                  <a:fillRect l="-1162" t="-1961" r="-1094" b="-4510"/>
                </a:stretch>
              </a:blipFill>
              <a:ln w="19050">
                <a:noFill/>
              </a:ln>
            </p:spPr>
            <p:txBody>
              <a:bodyPr/>
              <a:lstStyle/>
              <a:p>
                <a:r>
                  <a:rPr lang="zh-CN" altLang="en-US">
                    <a:noFill/>
                  </a:rPr>
                  <a:t> </a:t>
                </a:r>
              </a:p>
            </p:txBody>
          </p:sp>
        </mc:Fallback>
      </mc:AlternateContent>
      <p:sp>
        <p:nvSpPr>
          <p:cNvPr id="3" name="文本框 2"/>
          <p:cNvSpPr txBox="1"/>
          <p:nvPr/>
        </p:nvSpPr>
        <p:spPr>
          <a:xfrm>
            <a:off x="1348906" y="6047343"/>
            <a:ext cx="7142148" cy="369332"/>
          </a:xfrm>
          <a:prstGeom prst="rect">
            <a:avLst/>
          </a:prstGeom>
          <a:noFill/>
        </p:spPr>
        <p:txBody>
          <a:bodyPr wrap="none" rtlCol="0">
            <a:spAutoFit/>
          </a:bodyPr>
          <a:lstStyle/>
          <a:p>
            <a:r>
              <a:rPr lang="en-US" altLang="zh-CN" i="1" dirty="0" smtClean="0">
                <a:latin typeface="Times New Roman" panose="02020603050405020304" pitchFamily="18" charset="0"/>
                <a:cs typeface="Times New Roman" panose="02020603050405020304" pitchFamily="18" charset="0"/>
              </a:rPr>
              <a:t>This</a:t>
            </a:r>
            <a:r>
              <a:rPr lang="zh-CN" altLang="en-US" i="1" dirty="0" smtClean="0">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rPr>
              <a:t>work</a:t>
            </a:r>
            <a:r>
              <a:rPr lang="zh-CN" altLang="en-US" i="1" dirty="0" smtClean="0">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rPr>
              <a:t>can</a:t>
            </a:r>
            <a:r>
              <a:rPr lang="zh-CN" altLang="en-US" i="1" dirty="0" smtClean="0">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rPr>
              <a:t>be</a:t>
            </a:r>
            <a:r>
              <a:rPr lang="zh-CN" altLang="en-US" i="1" dirty="0" smtClean="0">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rPr>
              <a:t>found</a:t>
            </a:r>
            <a:r>
              <a:rPr lang="zh-CN" altLang="en-US" i="1" dirty="0" smtClean="0">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rPr>
              <a:t>at: Wei Liu, etc., J. Appl. Phys. 122, 035703 (2017)</a:t>
            </a:r>
            <a:endParaRPr lang="zh-CN"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076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09800"/>
            <a:ext cx="7772400" cy="2057400"/>
          </a:xfrm>
        </p:spPr>
        <p:txBody>
          <a:bodyPr>
            <a:normAutofit/>
          </a:bodyPr>
          <a:lstStyle/>
          <a:p>
            <a:r>
              <a:rPr lang="en-US" sz="5400" dirty="0" smtClean="0">
                <a:solidFill>
                  <a:srgbClr val="0070C0"/>
                </a:solidFill>
              </a:rPr>
              <a:t>Thanks for your attention</a:t>
            </a:r>
            <a:endParaRPr lang="en-US" sz="5400" dirty="0">
              <a:solidFill>
                <a:srgbClr val="0070C0"/>
              </a:solidFill>
            </a:endParaRPr>
          </a:p>
        </p:txBody>
      </p:sp>
    </p:spTree>
    <p:extLst>
      <p:ext uri="{BB962C8B-B14F-4D97-AF65-F5344CB8AC3E}">
        <p14:creationId xmlns:p14="http://schemas.microsoft.com/office/powerpoint/2010/main" val="262009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of spin-polarized electrons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5" name="Picture 4"/>
          <p:cNvPicPr>
            <a:picLocks noChangeAspect="1"/>
          </p:cNvPicPr>
          <p:nvPr/>
        </p:nvPicPr>
        <p:blipFill>
          <a:blip r:embed="rId3"/>
          <a:stretch>
            <a:fillRect/>
          </a:stretch>
        </p:blipFill>
        <p:spPr>
          <a:xfrm>
            <a:off x="2667000" y="1066799"/>
            <a:ext cx="6324600" cy="4906135"/>
          </a:xfrm>
          <a:prstGeom prst="rect">
            <a:avLst/>
          </a:prstGeom>
        </p:spPr>
      </p:pic>
      <p:cxnSp>
        <p:nvCxnSpPr>
          <p:cNvPr id="8" name="Straight Arrow Connector 7"/>
          <p:cNvCxnSpPr/>
          <p:nvPr/>
        </p:nvCxnSpPr>
        <p:spPr>
          <a:xfrm>
            <a:off x="2716692" y="3965755"/>
            <a:ext cx="1017108" cy="876912"/>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442668" y="6125333"/>
            <a:ext cx="2905154" cy="400110"/>
          </a:xfrm>
          <a:prstGeom prst="rect">
            <a:avLst/>
          </a:prstGeom>
        </p:spPr>
        <p:txBody>
          <a:bodyPr wrap="none">
            <a:spAutoFit/>
          </a:bodyPr>
          <a:lstStyle/>
          <a:p>
            <a:r>
              <a:rPr lang="en-US" altLang="zh-CN" sz="2000" dirty="0">
                <a:latin typeface="Times New Roman" panose="02020603050405020304" pitchFamily="18" charset="0"/>
                <a:cs typeface="Times New Roman" panose="02020603050405020304" pitchFamily="18" charset="0"/>
              </a:rPr>
              <a:t>The energy bands diagram</a:t>
            </a:r>
            <a:endParaRPr lang="zh-CN" altLang="en-US" sz="2000" dirty="0"/>
          </a:p>
        </p:txBody>
      </p:sp>
      <p:sp>
        <p:nvSpPr>
          <p:cNvPr id="12" name="矩形 11"/>
          <p:cNvSpPr/>
          <p:nvPr/>
        </p:nvSpPr>
        <p:spPr>
          <a:xfrm>
            <a:off x="6019800" y="6125333"/>
            <a:ext cx="2472152" cy="400110"/>
          </a:xfrm>
          <a:prstGeom prst="rect">
            <a:avLst/>
          </a:prstGeom>
        </p:spPr>
        <p:txBody>
          <a:bodyPr wrap="none">
            <a:spAutoFit/>
          </a:bodyPr>
          <a:lstStyle/>
          <a:p>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optical </a:t>
            </a:r>
            <a:r>
              <a:rPr lang="en-US" altLang="zh-CN" sz="2000" dirty="0" smtClean="0">
                <a:latin typeface="Times New Roman" panose="02020603050405020304" pitchFamily="18" charset="0"/>
                <a:cs typeface="Times New Roman" panose="02020603050405020304" pitchFamily="18" charset="0"/>
              </a:rPr>
              <a:t>transitions</a:t>
            </a:r>
            <a:endParaRPr lang="zh-CN" alt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446" y="3470456"/>
                <a:ext cx="3329354" cy="990599"/>
              </a:xfrm>
            </p:spPr>
            <p:txBody>
              <a:bodyPr>
                <a:noAutofit/>
              </a:bodyPr>
              <a:lstStyle/>
              <a:p>
                <a:pPr marL="0" indent="0">
                  <a:buNone/>
                </a:pPr>
                <a:r>
                  <a:rPr lang="en-US" sz="2400" dirty="0" smtClean="0">
                    <a:latin typeface="Times New Roman" panose="02020603050405020304" pitchFamily="18" charset="0"/>
                    <a:cs typeface="Times New Roman" panose="02020603050405020304" pitchFamily="18" charset="0"/>
                  </a:rPr>
                  <a:t>For </a:t>
                </a:r>
                <a14:m>
                  <m:oMath xmlns:m="http://schemas.openxmlformats.org/officeDocument/2006/math">
                    <m:sSub>
                      <m:sSubPr>
                        <m:ctrlPr>
                          <a:rPr lang="en-US" sz="2400" i="1" smtClean="0">
                            <a:latin typeface="Cambria Math"/>
                          </a:rPr>
                        </m:ctrlPr>
                      </m:sSubPr>
                      <m:e>
                        <m:r>
                          <a:rPr lang="en-US" sz="2400" i="1">
                            <a:latin typeface="Cambria Math" panose="02040503050406030204" pitchFamily="18" charset="0"/>
                          </a:rPr>
                          <m:t>𝐸</m:t>
                        </m:r>
                      </m:e>
                      <m:sub>
                        <m:r>
                          <a:rPr lang="en-US" sz="2400" i="1">
                            <a:latin typeface="Cambria Math" panose="02040503050406030204" pitchFamily="18" charset="0"/>
                          </a:rPr>
                          <m:t>𝑔</m:t>
                        </m:r>
                      </m:sub>
                    </m:sSub>
                    <m:r>
                      <a:rPr lang="en-US" sz="2400" i="1">
                        <a:latin typeface="Cambria Math" panose="02040503050406030204" pitchFamily="18" charset="0"/>
                      </a:rPr>
                      <m:t>&lt;</m:t>
                    </m:r>
                    <m:r>
                      <a:rPr lang="en-US" sz="2400" b="0" i="1" smtClean="0">
                        <a:latin typeface="Cambria Math" panose="02040503050406030204" pitchFamily="18" charset="0"/>
                      </a:rPr>
                      <m:t>h</m:t>
                    </m:r>
                    <m:r>
                      <a:rPr lang="en-US" sz="2400" i="1">
                        <a:latin typeface="Cambria Math" panose="02040503050406030204" pitchFamily="18" charset="0"/>
                      </a:rPr>
                      <m:t>𝜈</m:t>
                    </m:r>
                    <m:r>
                      <a:rPr lang="en-US" sz="2400" i="1">
                        <a:latin typeface="Cambria Math" panose="02040503050406030204" pitchFamily="18" charset="0"/>
                      </a:rPr>
                      <m:t>&lt;</m:t>
                    </m:r>
                    <m:sSub>
                      <m:sSubPr>
                        <m:ctrlPr>
                          <a:rPr lang="en-US" sz="2400" i="1">
                            <a:latin typeface="Cambria Math"/>
                          </a:rPr>
                        </m:ctrlPr>
                      </m:sSubPr>
                      <m:e>
                        <m:r>
                          <m:rPr>
                            <m:sty m:val="p"/>
                          </m:rPr>
                          <a:rPr lang="en-US" sz="2400">
                            <a:latin typeface="Cambria Math" panose="02040503050406030204" pitchFamily="18" charset="0"/>
                          </a:rPr>
                          <m:t>E</m:t>
                        </m:r>
                      </m:e>
                      <m:sub>
                        <m:r>
                          <a:rPr lang="en-US" sz="2400" i="1">
                            <a:latin typeface="Cambria Math" panose="02040503050406030204" pitchFamily="18" charset="0"/>
                          </a:rPr>
                          <m:t>𝑔</m:t>
                        </m:r>
                      </m:sub>
                    </m:sSub>
                    <m:r>
                      <a:rPr lang="en-US" sz="2400" i="1">
                        <a:latin typeface="Cambria Math" panose="02040503050406030204" pitchFamily="18" charset="0"/>
                      </a:rPr>
                      <m:t>+</m:t>
                    </m:r>
                    <m:r>
                      <m:rPr>
                        <m:sty m:val="p"/>
                      </m:rPr>
                      <a:rPr lang="en-US" sz="2400">
                        <a:latin typeface="Cambria Math" panose="02040503050406030204" pitchFamily="18" charset="0"/>
                      </a:rPr>
                      <m:t>Δ</m:t>
                    </m:r>
                  </m:oMath>
                </a14:m>
                <a:r>
                  <a:rPr lang="en-US" sz="2400" b="0" i="1" dirty="0" smtClean="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en-US" sz="2400" b="0" i="1" smtClean="0">
                          <a:solidFill>
                            <a:srgbClr val="0000FF"/>
                          </a:solidFill>
                          <a:latin typeface="Cambria Math" panose="02040503050406030204" pitchFamily="18" charset="0"/>
                        </a:rPr>
                        <m:t>𝑃</m:t>
                      </m:r>
                      <m:r>
                        <a:rPr lang="en-US" sz="2400" b="0" i="1" smtClean="0">
                          <a:solidFill>
                            <a:srgbClr val="0000FF"/>
                          </a:solidFill>
                          <a:latin typeface="Cambria Math" panose="02040503050406030204" pitchFamily="18" charset="0"/>
                        </a:rPr>
                        <m:t>=</m:t>
                      </m:r>
                      <m:f>
                        <m:fPr>
                          <m:ctrlPr>
                            <a:rPr lang="en-US" sz="2400" b="0" i="1" smtClean="0">
                              <a:solidFill>
                                <a:srgbClr val="0000FF"/>
                              </a:solidFill>
                              <a:latin typeface="Cambria Math"/>
                            </a:rPr>
                          </m:ctrlPr>
                        </m:fPr>
                        <m:num>
                          <m:r>
                            <a:rPr lang="en-US" sz="2400" b="0" i="1" smtClean="0">
                              <a:solidFill>
                                <a:srgbClr val="0000FF"/>
                              </a:solidFill>
                              <a:latin typeface="Cambria Math" panose="02040503050406030204" pitchFamily="18" charset="0"/>
                            </a:rPr>
                            <m:t>3−1</m:t>
                          </m:r>
                        </m:num>
                        <m:den>
                          <m:r>
                            <a:rPr lang="en-US" sz="2400" b="0" i="1" smtClean="0">
                              <a:solidFill>
                                <a:srgbClr val="0000FF"/>
                              </a:solidFill>
                              <a:latin typeface="Cambria Math" panose="02040503050406030204" pitchFamily="18" charset="0"/>
                            </a:rPr>
                            <m:t>3+1</m:t>
                          </m:r>
                        </m:den>
                      </m:f>
                      <m:r>
                        <a:rPr lang="en-US" sz="2400" b="0" i="1" smtClean="0">
                          <a:solidFill>
                            <a:srgbClr val="0000FF"/>
                          </a:solidFill>
                          <a:latin typeface="Cambria Math" panose="02040503050406030204" pitchFamily="18" charset="0"/>
                        </a:rPr>
                        <m:t>=50%</m:t>
                      </m:r>
                    </m:oMath>
                  </m:oMathPara>
                </a14:m>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446" y="3470456"/>
                <a:ext cx="3329354" cy="990599"/>
              </a:xfrm>
              <a:blipFill>
                <a:blip r:embed="rId6"/>
                <a:stretch>
                  <a:fillRect l="-2930" t="-4908" b="-147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5051" y="5115580"/>
                <a:ext cx="372494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In general, </a:t>
                </a:r>
                <a14:m>
                  <m:oMath xmlns:m="http://schemas.openxmlformats.org/officeDocument/2006/math">
                    <m:r>
                      <a:rPr lang="en-US" sz="2800" i="1" dirty="0" smtClean="0">
                        <a:solidFill>
                          <a:srgbClr val="FF0000"/>
                        </a:solidFill>
                        <a:latin typeface="Cambria Math" panose="02040503050406030204" pitchFamily="18" charset="0"/>
                        <a:cs typeface="Times New Roman" panose="02020603050405020304" pitchFamily="18" charset="0"/>
                      </a:rPr>
                      <m:t>𝑃</m:t>
                    </m:r>
                    <m:r>
                      <a:rPr lang="en-US" sz="2800" i="1" dirty="0" smtClean="0">
                        <a:solidFill>
                          <a:srgbClr val="FF0000"/>
                        </a:solidFill>
                        <a:latin typeface="Cambria Math" panose="02040503050406030204" pitchFamily="18" charset="0"/>
                        <a:cs typeface="Times New Roman" panose="02020603050405020304" pitchFamily="18" charset="0"/>
                      </a:rPr>
                      <m:t>&lt;50%</m:t>
                    </m:r>
                  </m:oMath>
                </a14:m>
                <a:endParaRPr lang="en-US"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5051" y="5115580"/>
                <a:ext cx="3724949" cy="523220"/>
              </a:xfrm>
              <a:prstGeom prst="rect">
                <a:avLst/>
              </a:prstGeom>
              <a:blipFill>
                <a:blip r:embed="rId7"/>
                <a:stretch>
                  <a:fillRect l="-3437" t="-11628" b="-313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527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Factors affected the spin polarization</a:t>
            </a:r>
            <a:endParaRPr lang="zh-CN" altLang="en-US" dirty="0"/>
          </a:p>
        </p:txBody>
      </p:sp>
      <p:sp>
        <p:nvSpPr>
          <p:cNvPr id="4" name="灯片编号占位符 3"/>
          <p:cNvSpPr>
            <a:spLocks noGrp="1"/>
          </p:cNvSpPr>
          <p:nvPr>
            <p:ph type="sldNum" sz="quarter" idx="12"/>
          </p:nvPr>
        </p:nvSpPr>
        <p:spPr/>
        <p:txBody>
          <a:bodyPr/>
          <a:lstStyle/>
          <a:p>
            <a:fld id="{B6F15528-21DE-4FAA-801E-634DDDAF4B2B}" type="slidenum">
              <a:rPr lang="en-US" smtClean="0"/>
              <a:pPr/>
              <a:t>3</a:t>
            </a:fld>
            <a:endParaRPr lang="en-US" dirty="0"/>
          </a:p>
        </p:txBody>
      </p:sp>
      <p:grpSp>
        <p:nvGrpSpPr>
          <p:cNvPr id="5" name="Group 9"/>
          <p:cNvGrpSpPr>
            <a:grpSpLocks noChangeAspect="1"/>
          </p:cNvGrpSpPr>
          <p:nvPr/>
        </p:nvGrpSpPr>
        <p:grpSpPr>
          <a:xfrm>
            <a:off x="3750191" y="1258670"/>
            <a:ext cx="5165209" cy="4608730"/>
            <a:chOff x="1313668" y="1712229"/>
            <a:chExt cx="3876240" cy="3458631"/>
          </a:xfrm>
        </p:grpSpPr>
        <p:pic>
          <p:nvPicPr>
            <p:cNvPr id="6" name="Picture 5"/>
            <p:cNvPicPr>
              <a:picLocks noChangeAspect="1"/>
            </p:cNvPicPr>
            <p:nvPr/>
          </p:nvPicPr>
          <p:blipFill>
            <a:blip r:embed="rId2"/>
            <a:stretch>
              <a:fillRect/>
            </a:stretch>
          </p:blipFill>
          <p:spPr>
            <a:xfrm>
              <a:off x="1313668" y="1926492"/>
              <a:ext cx="3876240" cy="3244368"/>
            </a:xfrm>
            <a:prstGeom prst="rect">
              <a:avLst/>
            </a:prstGeom>
          </p:spPr>
        </p:pic>
        <p:sp>
          <p:nvSpPr>
            <p:cNvPr id="7" name="Rectangle 6"/>
            <p:cNvSpPr/>
            <p:nvPr/>
          </p:nvSpPr>
          <p:spPr>
            <a:xfrm>
              <a:off x="1942697" y="3112220"/>
              <a:ext cx="970817" cy="485040"/>
            </a:xfrm>
            <a:prstGeom prst="rect">
              <a:avLst/>
            </a:prstGeom>
          </p:spPr>
          <p:txBody>
            <a:bodyPr wrap="square">
              <a:spAutoFit/>
            </a:bodyPr>
            <a:lstStyle/>
            <a:p>
              <a:pPr algn="ctr"/>
              <a:r>
                <a:rPr lang="en-US" altLang="zh-CN" b="1" dirty="0" smtClean="0">
                  <a:solidFill>
                    <a:srgbClr val="FF0000"/>
                  </a:solidFill>
                </a:rPr>
                <a:t>Absorption of photons</a:t>
              </a:r>
              <a:endParaRPr lang="en-US" b="1" dirty="0">
                <a:solidFill>
                  <a:srgbClr val="FF0000"/>
                </a:solidFill>
              </a:endParaRPr>
            </a:p>
          </p:txBody>
        </p:sp>
        <p:sp>
          <p:nvSpPr>
            <p:cNvPr id="8" name="Rectangle 7"/>
            <p:cNvSpPr/>
            <p:nvPr/>
          </p:nvSpPr>
          <p:spPr>
            <a:xfrm>
              <a:off x="2171434" y="1712229"/>
              <a:ext cx="1411283" cy="485040"/>
            </a:xfrm>
            <a:prstGeom prst="rect">
              <a:avLst/>
            </a:prstGeom>
          </p:spPr>
          <p:txBody>
            <a:bodyPr wrap="square">
              <a:spAutoFit/>
            </a:bodyPr>
            <a:lstStyle/>
            <a:p>
              <a:pPr algn="ctr"/>
              <a:r>
                <a:rPr lang="en-US" altLang="zh-CN" b="1" dirty="0" smtClean="0">
                  <a:solidFill>
                    <a:srgbClr val="FF0000"/>
                  </a:solidFill>
                </a:rPr>
                <a:t>Transportation of photoelectrons</a:t>
              </a:r>
              <a:endParaRPr lang="en-US" b="1" dirty="0">
                <a:solidFill>
                  <a:srgbClr val="FF0000"/>
                </a:solidFill>
              </a:endParaRPr>
            </a:p>
          </p:txBody>
        </p:sp>
        <p:sp>
          <p:nvSpPr>
            <p:cNvPr id="9" name="Rectangle 8"/>
            <p:cNvSpPr/>
            <p:nvPr/>
          </p:nvSpPr>
          <p:spPr>
            <a:xfrm>
              <a:off x="3760297" y="1883782"/>
              <a:ext cx="1315242" cy="48504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dirty="0" smtClean="0">
                  <a:solidFill>
                    <a:srgbClr val="FF0000"/>
                  </a:solidFill>
                </a:rPr>
                <a:t>Emission of photoelectrons</a:t>
              </a:r>
              <a:endParaRPr lang="en-US" b="1" dirty="0">
                <a:solidFill>
                  <a:srgbClr val="FF0000"/>
                </a:solidFill>
              </a:endParaRPr>
            </a:p>
          </p:txBody>
        </p:sp>
      </p:grpSp>
      <p:sp>
        <p:nvSpPr>
          <p:cNvPr id="3" name="内容占位符 2"/>
          <p:cNvSpPr>
            <a:spLocks noGrp="1"/>
          </p:cNvSpPr>
          <p:nvPr>
            <p:ph idx="1"/>
          </p:nvPr>
        </p:nvSpPr>
        <p:spPr>
          <a:xfrm>
            <a:off x="152400" y="1143000"/>
            <a:ext cx="3733800" cy="4343400"/>
          </a:xfrm>
        </p:spPr>
        <p:txBody>
          <a:bodyPr>
            <a:normAutofit/>
          </a:bodyPr>
          <a:lstStyle/>
          <a:p>
            <a:r>
              <a:rPr lang="en-US" altLang="zh-CN" dirty="0" smtClean="0">
                <a:latin typeface="Times New Roman" panose="02020603050405020304" pitchFamily="18" charset="0"/>
                <a:ea typeface="STKaiti" panose="02010600040101010101" pitchFamily="2" charset="-122"/>
                <a:cs typeface="Times New Roman" panose="02020603050405020304" pitchFamily="18" charset="0"/>
              </a:rPr>
              <a:t>Material quality</a:t>
            </a:r>
            <a:endParaRPr lang="en-US" altLang="zh-CN" dirty="0">
              <a:latin typeface="Times New Roman" panose="02020603050405020304" pitchFamily="18" charset="0"/>
              <a:ea typeface="STKaiti" panose="02010600040101010101" pitchFamily="2" charset="-122"/>
              <a:cs typeface="Times New Roman" panose="02020603050405020304" pitchFamily="18" charset="0"/>
            </a:endParaRPr>
          </a:p>
          <a:p>
            <a:r>
              <a:rPr lang="en-US" altLang="zh-CN" dirty="0" smtClean="0">
                <a:solidFill>
                  <a:srgbClr val="0000FF"/>
                </a:solidFill>
                <a:latin typeface="Times New Roman" panose="02020603050405020304" pitchFamily="18" charset="0"/>
                <a:ea typeface="STKaiti" panose="02010600040101010101" pitchFamily="2" charset="-122"/>
                <a:cs typeface="Times New Roman" panose="02020603050405020304" pitchFamily="18" charset="0"/>
              </a:rPr>
              <a:t>Temperature</a:t>
            </a:r>
            <a:endParaRPr lang="en-US" altLang="zh-CN" dirty="0">
              <a:solidFill>
                <a:srgbClr val="0000FF"/>
              </a:solidFill>
              <a:latin typeface="Times New Roman" panose="02020603050405020304" pitchFamily="18" charset="0"/>
              <a:ea typeface="STKaiti" panose="02010600040101010101" pitchFamily="2" charset="-122"/>
              <a:cs typeface="Times New Roman" panose="02020603050405020304" pitchFamily="18" charset="0"/>
            </a:endParaRPr>
          </a:p>
          <a:p>
            <a:r>
              <a:rPr lang="en-US" altLang="zh-CN" dirty="0" smtClean="0">
                <a:solidFill>
                  <a:srgbClr val="0000FF"/>
                </a:solidFill>
                <a:latin typeface="Times New Roman" panose="02020603050405020304" pitchFamily="18" charset="0"/>
                <a:ea typeface="STKaiti" panose="02010600040101010101" pitchFamily="2" charset="-122"/>
                <a:cs typeface="Times New Roman" panose="02020603050405020304" pitchFamily="18" charset="0"/>
              </a:rPr>
              <a:t>Dopant density</a:t>
            </a:r>
          </a:p>
          <a:p>
            <a:r>
              <a:rPr lang="en-US" altLang="zh-CN" dirty="0" smtClean="0">
                <a:solidFill>
                  <a:srgbClr val="0000FF"/>
                </a:solidFill>
                <a:latin typeface="Times New Roman" panose="02020603050405020304" pitchFamily="18" charset="0"/>
                <a:ea typeface="STKaiti" panose="02010600040101010101" pitchFamily="2" charset="-122"/>
                <a:cs typeface="Times New Roman" panose="02020603050405020304" pitchFamily="18" charset="0"/>
              </a:rPr>
              <a:t>Thickness</a:t>
            </a:r>
            <a:endParaRPr lang="en-US" altLang="zh-CN" dirty="0">
              <a:solidFill>
                <a:srgbClr val="0000FF"/>
              </a:solidFill>
              <a:latin typeface="Times New Roman" panose="02020603050405020304" pitchFamily="18" charset="0"/>
              <a:ea typeface="STKaiti" panose="02010600040101010101" pitchFamily="2" charset="-122"/>
              <a:cs typeface="Times New Roman" panose="02020603050405020304" pitchFamily="18" charset="0"/>
            </a:endParaRPr>
          </a:p>
          <a:p>
            <a:r>
              <a:rPr lang="en-US" altLang="zh-CN" dirty="0" smtClean="0">
                <a:latin typeface="Times New Roman" panose="02020603050405020304" pitchFamily="18" charset="0"/>
                <a:ea typeface="STKaiti" panose="02010600040101010101" pitchFamily="2" charset="-122"/>
                <a:cs typeface="Times New Roman" panose="02020603050405020304" pitchFamily="18" charset="0"/>
              </a:rPr>
              <a:t>Activation layer</a:t>
            </a:r>
            <a:endParaRPr lang="en-US" altLang="zh-CN" dirty="0">
              <a:latin typeface="Times New Roman" panose="02020603050405020304" pitchFamily="18" charset="0"/>
              <a:ea typeface="STKaiti" panose="02010600040101010101" pitchFamily="2" charset="-122"/>
              <a:cs typeface="Times New Roman" panose="02020603050405020304" pitchFamily="18" charset="0"/>
            </a:endParaRPr>
          </a:p>
          <a:p>
            <a:r>
              <a:rPr lang="en-US" altLang="zh-CN" dirty="0" smtClean="0">
                <a:latin typeface="Times New Roman" panose="02020603050405020304" pitchFamily="18" charset="0"/>
                <a:ea typeface="STKaiti" panose="02010600040101010101" pitchFamily="2" charset="-122"/>
                <a:cs typeface="Times New Roman" panose="02020603050405020304" pitchFamily="18" charset="0"/>
              </a:rPr>
              <a:t>Surface contamination </a:t>
            </a:r>
            <a:endParaRPr lang="en-US" altLang="zh-CN" dirty="0">
              <a:latin typeface="Times New Roman" panose="02020603050405020304" pitchFamily="18" charset="0"/>
              <a:ea typeface="STKaiti" panose="02010600040101010101" pitchFamily="2" charset="-122"/>
              <a:cs typeface="Times New Roman" panose="02020603050405020304" pitchFamily="18" charset="0"/>
            </a:endParaRPr>
          </a:p>
          <a:p>
            <a:r>
              <a:rPr lang="en-US" altLang="zh-CN" dirty="0" smtClean="0">
                <a:latin typeface="Times New Roman" panose="02020603050405020304" pitchFamily="18" charset="0"/>
                <a:ea typeface="STKaiti" panose="02010600040101010101" pitchFamily="2" charset="-122"/>
                <a:cs typeface="Times New Roman" panose="02020603050405020304" pitchFamily="18" charset="0"/>
              </a:rPr>
              <a:t>Laser</a:t>
            </a:r>
            <a:endParaRPr lang="en-US" altLang="zh-CN" dirty="0">
              <a:latin typeface="Times New Roman" panose="02020603050405020304" pitchFamily="18" charset="0"/>
              <a:ea typeface="STKaiti" panose="02010600040101010101" pitchFamily="2" charset="-122"/>
              <a:cs typeface="Times New Roman" panose="02020603050405020304" pitchFamily="18" charset="0"/>
            </a:endParaRPr>
          </a:p>
          <a:p>
            <a:r>
              <a:rPr lang="en-US" altLang="zh-CN" dirty="0" smtClean="0">
                <a:latin typeface="Times New Roman" panose="02020603050405020304" pitchFamily="18" charset="0"/>
                <a:ea typeface="STKaiti" panose="02010600040101010101" pitchFamily="2" charset="-122"/>
                <a:cs typeface="Times New Roman" panose="02020603050405020304" pitchFamily="18" charset="0"/>
              </a:rPr>
              <a:t>Others</a:t>
            </a:r>
            <a:endParaRPr lang="en-US" altLang="zh-CN" dirty="0">
              <a:latin typeface="Times New Roman" panose="02020603050405020304" pitchFamily="18" charset="0"/>
              <a:ea typeface="STKaiti" panose="02010600040101010101" pitchFamily="2" charset="-122"/>
              <a:cs typeface="Times New Roman" panose="02020603050405020304" pitchFamily="18" charset="0"/>
            </a:endParaRPr>
          </a:p>
        </p:txBody>
      </p:sp>
      <p:sp>
        <p:nvSpPr>
          <p:cNvPr id="10" name="文本框 9"/>
          <p:cNvSpPr txBox="1"/>
          <p:nvPr/>
        </p:nvSpPr>
        <p:spPr>
          <a:xfrm>
            <a:off x="5235213" y="5682734"/>
            <a:ext cx="2055371" cy="400110"/>
          </a:xfrm>
          <a:prstGeom prst="rect">
            <a:avLst/>
          </a:prstGeom>
          <a:noFill/>
        </p:spPr>
        <p:txBody>
          <a:bodyPr wrap="none" rtlCol="0">
            <a:spAutoFit/>
          </a:bodyPr>
          <a:lstStyle/>
          <a:p>
            <a:r>
              <a:rPr lang="en-US" altLang="zh-CN" sz="2000" dirty="0" smtClean="0">
                <a:latin typeface="Times New Roman" panose="02020603050405020304" pitchFamily="18" charset="0"/>
                <a:cs typeface="Times New Roman" panose="02020603050405020304" pitchFamily="18" charset="0"/>
              </a:rPr>
              <a:t>Three-Step Model</a:t>
            </a:r>
            <a:endParaRPr lang="zh-CN" altLang="en-US" sz="20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762000" y="5493603"/>
            <a:ext cx="3810000" cy="954107"/>
          </a:xfrm>
          <a:prstGeom prst="rect">
            <a:avLst/>
          </a:prstGeom>
          <a:noFill/>
        </p:spPr>
        <p:txBody>
          <a:bodyPr wrap="square" rtlCol="0">
            <a:spAutoFit/>
          </a:bodyPr>
          <a:lstStyle/>
          <a:p>
            <a:pPr algn="just"/>
            <a:r>
              <a:rPr lang="en-US" altLang="zh-CN" sz="2800" dirty="0" smtClean="0">
                <a:solidFill>
                  <a:srgbClr val="FF0000"/>
                </a:solidFill>
                <a:latin typeface="Times New Roman" panose="02020603050405020304" pitchFamily="18" charset="0"/>
                <a:cs typeface="Times New Roman" panose="02020603050405020304" pitchFamily="18" charset="0"/>
              </a:rPr>
              <a:t>The QE is also affected by these factors</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8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Spin relaxation mechanism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066801"/>
                <a:ext cx="8229600" cy="5029200"/>
              </a:xfrm>
            </p:spPr>
            <p:txBody>
              <a:bodyPr>
                <a:normAutofit fontScale="92500"/>
              </a:bodyPr>
              <a:lstStyle/>
              <a:p>
                <a:r>
                  <a:rPr lang="en-US" altLang="zh-CN" dirty="0" smtClean="0">
                    <a:latin typeface="Times New Roman" panose="02020603050405020304" pitchFamily="18" charset="0"/>
                    <a:cs typeface="Times New Roman" panose="02020603050405020304" pitchFamily="18" charset="0"/>
                  </a:rPr>
                  <a:t>The equilibrium polarization of electrons in conduction band</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Times New Roman" panose="02020603050405020304" pitchFamily="18" charset="0"/>
                        </a:rPr>
                        <m:t>𝑃</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𝑃</m:t>
                          </m:r>
                        </m:e>
                        <m:sub>
                          <m:r>
                            <a:rPr lang="en-US" altLang="zh-CN" b="0" i="1" smtClean="0">
                              <a:latin typeface="Cambria Math" panose="02040503050406030204" pitchFamily="18" charset="0"/>
                              <a:cs typeface="Times New Roman" panose="02020603050405020304" pitchFamily="18" charset="0"/>
                            </a:rPr>
                            <m:t>0</m:t>
                          </m:r>
                        </m:sub>
                      </m:sSub>
                      <m:f>
                        <m:fPr>
                          <m:ctrlPr>
                            <a:rPr lang="en-US" altLang="zh-CN" b="0" i="1" smtClean="0">
                              <a:latin typeface="Cambria Math"/>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1</m:t>
                          </m:r>
                        </m:num>
                        <m:den>
                          <m:r>
                            <a:rPr lang="en-US" altLang="zh-CN" b="0" i="1" smtClean="0">
                              <a:latin typeface="Cambria Math" panose="02040503050406030204" pitchFamily="18" charset="0"/>
                              <a:cs typeface="Times New Roman" panose="02020603050405020304" pitchFamily="18" charset="0"/>
                            </a:rPr>
                            <m:t>1+</m:t>
                          </m:r>
                          <m:f>
                            <m:fPr>
                              <m:ctrlPr>
                                <a:rPr lang="en-US" altLang="zh-CN" b="0" i="1" smtClean="0">
                                  <a:latin typeface="Cambria Math"/>
                                  <a:cs typeface="Times New Roman" panose="02020603050405020304" pitchFamily="18" charset="0"/>
                                </a:rPr>
                              </m:ctrlPr>
                            </m:fPr>
                            <m:num>
                              <m:r>
                                <a:rPr lang="zh-CN" altLang="en-US" b="0" i="1" smtClean="0">
                                  <a:latin typeface="Cambria Math" panose="02040503050406030204" pitchFamily="18" charset="0"/>
                                  <a:cs typeface="Times New Roman" panose="02020603050405020304" pitchFamily="18" charset="0"/>
                                </a:rPr>
                                <m:t>𝜏</m:t>
                              </m:r>
                            </m:num>
                            <m:den>
                              <m:sSub>
                                <m:sSubPr>
                                  <m:ctrlPr>
                                    <a:rPr lang="en-US" altLang="zh-CN" b="0" i="1" smtClean="0">
                                      <a:latin typeface="Cambria Math"/>
                                      <a:cs typeface="Times New Roman" panose="02020603050405020304" pitchFamily="18" charset="0"/>
                                    </a:rPr>
                                  </m:ctrlPr>
                                </m:sSubPr>
                                <m:e>
                                  <m:r>
                                    <a:rPr lang="zh-CN" altLang="en-US" b="0" i="1" smtClean="0">
                                      <a:latin typeface="Cambria Math" panose="02040503050406030204" pitchFamily="18" charset="0"/>
                                      <a:cs typeface="Times New Roman" panose="02020603050405020304" pitchFamily="18" charset="0"/>
                                    </a:rPr>
                                    <m:t>𝜏</m:t>
                                  </m:r>
                                </m:e>
                                <m:sub>
                                  <m:r>
                                    <a:rPr lang="en-US" altLang="zh-CN" b="0" i="1" smtClean="0">
                                      <a:latin typeface="Cambria Math" panose="02040503050406030204" pitchFamily="18" charset="0"/>
                                      <a:cs typeface="Times New Roman" panose="02020603050405020304" pitchFamily="18" charset="0"/>
                                    </a:rPr>
                                    <m:t>𝑠</m:t>
                                  </m:r>
                                </m:sub>
                              </m:sSub>
                            </m:den>
                          </m:f>
                        </m:den>
                      </m:f>
                    </m:oMath>
                  </m:oMathPara>
                </a14:m>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For highly doping p-type GaAs photocathodes, the spin relaxation time can be given by </a:t>
                </a:r>
                <a14:m>
                  <m:oMath xmlns:m="http://schemas.openxmlformats.org/officeDocument/2006/math">
                    <m:f>
                      <m:fPr>
                        <m:ctrlPr>
                          <a:rPr lang="en-US" altLang="zh-CN" b="0" i="1" smtClean="0">
                            <a:latin typeface="Cambria Math"/>
                            <a:cs typeface="Times New Roman" panose="02020603050405020304" pitchFamily="18" charset="0"/>
                          </a:rPr>
                        </m:ctrlPr>
                      </m:fPr>
                      <m:num>
                        <m:r>
                          <a:rPr lang="en-US" altLang="zh-CN" b="0" i="0" smtClean="0">
                            <a:latin typeface="Cambria Math" panose="02040503050406030204" pitchFamily="18" charset="0"/>
                            <a:cs typeface="Times New Roman" panose="02020603050405020304" pitchFamily="18" charset="0"/>
                          </a:rPr>
                          <m:t>1</m:t>
                        </m:r>
                      </m:num>
                      <m:den>
                        <m:sSub>
                          <m:sSubPr>
                            <m:ctrlPr>
                              <a:rPr lang="en-US" altLang="zh-CN" i="1" smtClean="0">
                                <a:latin typeface="Cambria Math"/>
                                <a:cs typeface="Times New Roman" panose="02020603050405020304" pitchFamily="18" charset="0"/>
                              </a:rPr>
                            </m:ctrlPr>
                          </m:sSubPr>
                          <m:e>
                            <m:r>
                              <a:rPr lang="zh-CN" altLang="en-US" i="1" smtClean="0">
                                <a:latin typeface="Cambria Math" panose="02040503050406030204" pitchFamily="18" charset="0"/>
                                <a:cs typeface="Times New Roman" panose="02020603050405020304" pitchFamily="18" charset="0"/>
                              </a:rPr>
                              <m:t>𝜏</m:t>
                            </m:r>
                          </m:e>
                          <m:sub>
                            <m:r>
                              <a:rPr lang="en-US" altLang="zh-CN" b="0" i="1" smtClean="0">
                                <a:latin typeface="Cambria Math" panose="02040503050406030204" pitchFamily="18" charset="0"/>
                                <a:cs typeface="Times New Roman" panose="02020603050405020304" pitchFamily="18" charset="0"/>
                              </a:rPr>
                              <m:t>𝑠</m:t>
                            </m:r>
                          </m:sub>
                        </m:sSub>
                      </m:den>
                    </m:f>
                    <m:r>
                      <a:rPr lang="en-US" altLang="zh-CN" b="0" i="1" smtClean="0">
                        <a:latin typeface="Cambria Math" panose="02040503050406030204" pitchFamily="18" charset="0"/>
                        <a:cs typeface="Times New Roman" panose="02020603050405020304" pitchFamily="18" charset="0"/>
                      </a:rPr>
                      <m:t>=</m:t>
                    </m:r>
                    <m:f>
                      <m:fPr>
                        <m:ctrlPr>
                          <a:rPr lang="en-US" altLang="zh-CN" b="0" i="1" smtClean="0">
                            <a:latin typeface="Cambria Math"/>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1</m:t>
                        </m:r>
                      </m:num>
                      <m:den>
                        <m:sSubSup>
                          <m:sSubSupPr>
                            <m:ctrlPr>
                              <a:rPr lang="en-US" altLang="zh-CN" b="0" i="1" smtClean="0">
                                <a:latin typeface="Cambria Math"/>
                                <a:cs typeface="Times New Roman" panose="02020603050405020304" pitchFamily="18" charset="0"/>
                              </a:rPr>
                            </m:ctrlPr>
                          </m:sSubSupPr>
                          <m:e>
                            <m:r>
                              <a:rPr lang="zh-CN" altLang="en-US" b="0" i="1" smtClean="0">
                                <a:latin typeface="Cambria Math" panose="02040503050406030204" pitchFamily="18" charset="0"/>
                                <a:cs typeface="Times New Roman" panose="02020603050405020304" pitchFamily="18" charset="0"/>
                              </a:rPr>
                              <m:t>𝜏</m:t>
                            </m:r>
                          </m:e>
                          <m:sub>
                            <m:r>
                              <a:rPr lang="en-US" altLang="zh-CN" b="0" i="1" smtClean="0">
                                <a:latin typeface="Cambria Math" panose="02040503050406030204" pitchFamily="18" charset="0"/>
                                <a:cs typeface="Times New Roman" panose="02020603050405020304" pitchFamily="18" charset="0"/>
                              </a:rPr>
                              <m:t>𝑠</m:t>
                            </m:r>
                          </m:sub>
                          <m:sup>
                            <m:r>
                              <a:rPr lang="en-US" altLang="zh-CN" b="0" i="1" smtClean="0">
                                <a:latin typeface="Cambria Math" panose="02040503050406030204" pitchFamily="18" charset="0"/>
                                <a:cs typeface="Times New Roman" panose="02020603050405020304" pitchFamily="18" charset="0"/>
                              </a:rPr>
                              <m:t>𝐷𝑃</m:t>
                            </m:r>
                          </m:sup>
                        </m:sSubSup>
                      </m:den>
                    </m:f>
                    <m:r>
                      <a:rPr lang="en-US" altLang="zh-CN" b="0" i="1" smtClean="0">
                        <a:latin typeface="Cambria Math" panose="02040503050406030204" pitchFamily="18" charset="0"/>
                        <a:cs typeface="Times New Roman" panose="02020603050405020304" pitchFamily="18" charset="0"/>
                      </a:rPr>
                      <m:t>+</m:t>
                    </m:r>
                    <m:f>
                      <m:fPr>
                        <m:ctrlPr>
                          <a:rPr lang="en-US" altLang="zh-CN" b="0" i="1" smtClean="0">
                            <a:latin typeface="Cambria Math"/>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1</m:t>
                        </m:r>
                      </m:num>
                      <m:den>
                        <m:sSubSup>
                          <m:sSubSupPr>
                            <m:ctrlPr>
                              <a:rPr lang="en-US" altLang="zh-CN" b="0" i="1" smtClean="0">
                                <a:latin typeface="Cambria Math"/>
                                <a:cs typeface="Times New Roman" panose="02020603050405020304" pitchFamily="18" charset="0"/>
                              </a:rPr>
                            </m:ctrlPr>
                          </m:sSubSupPr>
                          <m:e>
                            <m:r>
                              <a:rPr lang="zh-CN" altLang="en-US" b="0" i="1" smtClean="0">
                                <a:latin typeface="Cambria Math" panose="02040503050406030204" pitchFamily="18" charset="0"/>
                                <a:cs typeface="Times New Roman" panose="02020603050405020304" pitchFamily="18" charset="0"/>
                              </a:rPr>
                              <m:t>𝜏</m:t>
                            </m:r>
                          </m:e>
                          <m:sub>
                            <m:r>
                              <a:rPr lang="en-US" altLang="zh-CN" b="0" i="1" smtClean="0">
                                <a:latin typeface="Cambria Math" panose="02040503050406030204" pitchFamily="18" charset="0"/>
                                <a:cs typeface="Times New Roman" panose="02020603050405020304" pitchFamily="18" charset="0"/>
                              </a:rPr>
                              <m:t>𝑠</m:t>
                            </m:r>
                          </m:sub>
                          <m:sup>
                            <m:r>
                              <a:rPr lang="en-US" altLang="zh-CN" b="0" i="1" smtClean="0">
                                <a:latin typeface="Cambria Math" panose="02040503050406030204" pitchFamily="18" charset="0"/>
                                <a:cs typeface="Times New Roman" panose="02020603050405020304" pitchFamily="18" charset="0"/>
                              </a:rPr>
                              <m:t>𝐵𝐴𝑃</m:t>
                            </m:r>
                          </m:sup>
                        </m:sSubSup>
                      </m:den>
                    </m:f>
                  </m:oMath>
                </a14:m>
                <a:r>
                  <a:rPr lang="en-US" altLang="zh-CN" dirty="0" smtClean="0">
                    <a:latin typeface="Times New Roman" panose="02020603050405020304" pitchFamily="18" charset="0"/>
                    <a:cs typeface="Times New Roman" panose="02020603050405020304" pitchFamily="18" charset="0"/>
                  </a:rPr>
                  <a:t>, with</a:t>
                </a:r>
              </a:p>
              <a:p>
                <a:pPr marL="0" indent="0">
                  <a:buNone/>
                </a:pPr>
                <a14:m>
                  <m:oMathPara xmlns:m="http://schemas.openxmlformats.org/officeDocument/2006/math">
                    <m:oMathParaPr>
                      <m:jc m:val="centerGroup"/>
                    </m:oMathParaPr>
                    <m:oMath xmlns:m="http://schemas.openxmlformats.org/officeDocument/2006/math">
                      <m:f>
                        <m:fPr>
                          <m:ctrlPr>
                            <a:rPr lang="en-US" altLang="zh-CN" i="1" smtClean="0">
                              <a:latin typeface="Cambria Math"/>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1</m:t>
                          </m:r>
                        </m:num>
                        <m:den>
                          <m:sSubSup>
                            <m:sSubSupPr>
                              <m:ctrlPr>
                                <a:rPr lang="en-US" altLang="zh-CN" i="1" smtClean="0">
                                  <a:latin typeface="Cambria Math"/>
                                  <a:cs typeface="Times New Roman" panose="02020603050405020304" pitchFamily="18" charset="0"/>
                                </a:rPr>
                              </m:ctrlPr>
                            </m:sSubSupPr>
                            <m:e>
                              <m:r>
                                <a:rPr lang="zh-CN" altLang="en-US" i="1" smtClean="0">
                                  <a:latin typeface="Cambria Math" panose="02040503050406030204" pitchFamily="18" charset="0"/>
                                  <a:cs typeface="Times New Roman" panose="02020603050405020304" pitchFamily="18" charset="0"/>
                                </a:rPr>
                                <m:t>𝜏</m:t>
                              </m:r>
                            </m:e>
                            <m:sub>
                              <m:r>
                                <a:rPr lang="en-US" altLang="zh-CN" b="0" i="1" smtClean="0">
                                  <a:latin typeface="Cambria Math" panose="02040503050406030204" pitchFamily="18" charset="0"/>
                                  <a:cs typeface="Times New Roman" panose="02020603050405020304" pitchFamily="18" charset="0"/>
                                </a:rPr>
                                <m:t>𝑠</m:t>
                              </m:r>
                            </m:sub>
                            <m:sup>
                              <m:r>
                                <a:rPr lang="en-US" altLang="zh-CN" b="0" i="1" smtClean="0">
                                  <a:latin typeface="Cambria Math" panose="02040503050406030204" pitchFamily="18" charset="0"/>
                                  <a:cs typeface="Times New Roman" panose="02020603050405020304" pitchFamily="18" charset="0"/>
                                </a:rPr>
                                <m:t>𝐷𝑃</m:t>
                              </m:r>
                            </m:sup>
                          </m:sSubSup>
                        </m:den>
                      </m:f>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𝑄</m:t>
                      </m:r>
                      <m:sSub>
                        <m:sSubPr>
                          <m:ctrlPr>
                            <a:rPr lang="en-US" altLang="zh-CN" b="0" i="1" smtClean="0">
                              <a:latin typeface="Cambria Math"/>
                              <a:cs typeface="Times New Roman" panose="02020603050405020304" pitchFamily="18" charset="0"/>
                            </a:rPr>
                          </m:ctrlPr>
                        </m:sSubPr>
                        <m:e>
                          <m:r>
                            <a:rPr lang="zh-CN" altLang="en-US" b="0" i="1" smtClean="0">
                              <a:latin typeface="Cambria Math" panose="02040503050406030204" pitchFamily="18" charset="0"/>
                              <a:cs typeface="Times New Roman" panose="02020603050405020304" pitchFamily="18" charset="0"/>
                            </a:rPr>
                            <m:t>𝜏</m:t>
                          </m:r>
                        </m:e>
                        <m:sub>
                          <m:r>
                            <a:rPr lang="en-US" altLang="zh-CN" b="0" i="1" smtClean="0">
                              <a:latin typeface="Cambria Math" panose="02040503050406030204" pitchFamily="18" charset="0"/>
                              <a:cs typeface="Times New Roman" panose="02020603050405020304" pitchFamily="18" charset="0"/>
                            </a:rPr>
                            <m:t>𝑝</m:t>
                          </m:r>
                        </m:sub>
                      </m:sSub>
                      <m:sSup>
                        <m:sSupPr>
                          <m:ctrlPr>
                            <a:rPr lang="en-US" altLang="zh-CN" b="0" i="1" smtClean="0">
                              <a:latin typeface="Cambria Math"/>
                              <a:cs typeface="Times New Roman" panose="02020603050405020304" pitchFamily="18" charset="0"/>
                            </a:rPr>
                          </m:ctrlPr>
                        </m:sSupPr>
                        <m:e>
                          <m:sSub>
                            <m:sSubPr>
                              <m:ctrlPr>
                                <a:rPr lang="en-US" altLang="zh-CN" b="0" i="1" smtClean="0">
                                  <a:latin typeface="Cambria Math"/>
                                  <a:cs typeface="Times New Roman" panose="02020603050405020304" pitchFamily="18" charset="0"/>
                                </a:rPr>
                              </m:ctrlPr>
                            </m:sSubPr>
                            <m:e>
                              <m:r>
                                <a:rPr lang="zh-CN" altLang="en-US" b="0" i="1" smtClean="0">
                                  <a:latin typeface="Cambria Math" panose="02040503050406030204" pitchFamily="18" charset="0"/>
                                  <a:cs typeface="Times New Roman" panose="02020603050405020304" pitchFamily="18" charset="0"/>
                                </a:rPr>
                                <m:t>𝛼</m:t>
                              </m:r>
                            </m:e>
                            <m:sub>
                              <m:r>
                                <a:rPr lang="en-US" altLang="zh-CN" b="0" i="1" smtClean="0">
                                  <a:latin typeface="Cambria Math" panose="02040503050406030204" pitchFamily="18" charset="0"/>
                                  <a:cs typeface="Times New Roman" panose="02020603050405020304" pitchFamily="18" charset="0"/>
                                </a:rPr>
                                <m:t>0</m:t>
                              </m:r>
                            </m:sub>
                          </m:sSub>
                        </m:e>
                        <m:sup>
                          <m:r>
                            <a:rPr lang="en-US" altLang="zh-CN" b="0" i="1" smtClean="0">
                              <a:latin typeface="Cambria Math" panose="02040503050406030204" pitchFamily="18" charset="0"/>
                              <a:cs typeface="Times New Roman" panose="02020603050405020304" pitchFamily="18" charset="0"/>
                            </a:rPr>
                            <m:t>2</m:t>
                          </m:r>
                        </m:sup>
                      </m:sSup>
                      <m:f>
                        <m:fPr>
                          <m:ctrlPr>
                            <a:rPr lang="en-US" altLang="zh-CN" b="0" i="1" smtClean="0">
                              <a:latin typeface="Cambria Math"/>
                              <a:cs typeface="Times New Roman" panose="02020603050405020304" pitchFamily="18" charset="0"/>
                            </a:rPr>
                          </m:ctrlPr>
                        </m:fPr>
                        <m:num>
                          <m:sSup>
                            <m:sSupPr>
                              <m:ctrlPr>
                                <a:rPr lang="en-US" altLang="zh-CN" b="0" i="1" smtClean="0">
                                  <a:latin typeface="Cambria Math"/>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m:t>
                              </m:r>
                              <m:sSub>
                                <m:sSubPr>
                                  <m:ctrlPr>
                                    <a:rPr lang="en-US" altLang="zh-CN" i="1">
                                      <a:latin typeface="Cambria Math"/>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𝑘</m:t>
                                  </m:r>
                                </m:e>
                                <m:sub>
                                  <m:r>
                                    <a:rPr lang="en-US" altLang="zh-CN" b="0" i="1" smtClean="0">
                                      <a:latin typeface="Cambria Math" panose="02040503050406030204" pitchFamily="18" charset="0"/>
                                      <a:cs typeface="Times New Roman" panose="02020603050405020304" pitchFamily="18" charset="0"/>
                                    </a:rPr>
                                    <m:t>𝐵</m:t>
                                  </m:r>
                                </m:sub>
                              </m:sSub>
                              <m:r>
                                <a:rPr lang="en-US" altLang="zh-CN" b="0" i="1" smtClean="0">
                                  <a:latin typeface="Cambria Math" panose="02040503050406030204" pitchFamily="18" charset="0"/>
                                  <a:cs typeface="Times New Roman" panose="02020603050405020304" pitchFamily="18" charset="0"/>
                                </a:rPr>
                                <m:t>𝑇</m:t>
                              </m:r>
                              <m:r>
                                <a:rPr lang="en-US" altLang="zh-CN" b="0" i="1" smtClean="0">
                                  <a:latin typeface="Cambria Math" panose="02040503050406030204" pitchFamily="18" charset="0"/>
                                  <a:cs typeface="Times New Roman" panose="02020603050405020304" pitchFamily="18" charset="0"/>
                                </a:rPr>
                                <m:t>)</m:t>
                              </m:r>
                            </m:e>
                            <m:sup>
                              <m:r>
                                <a:rPr lang="en-US" altLang="zh-CN" b="0" i="1" smtClean="0">
                                  <a:latin typeface="Cambria Math" panose="02040503050406030204" pitchFamily="18" charset="0"/>
                                  <a:cs typeface="Times New Roman" panose="02020603050405020304" pitchFamily="18" charset="0"/>
                                </a:rPr>
                                <m:t>3</m:t>
                              </m:r>
                            </m:sup>
                          </m:sSup>
                        </m:num>
                        <m:den>
                          <m:sSup>
                            <m:sSupPr>
                              <m:ctrlPr>
                                <a:rPr lang="zh-CN" altLang="en-US" i="1">
                                  <a:latin typeface="Cambria Math"/>
                                </a:rPr>
                              </m:ctrlPr>
                            </m:sSupPr>
                            <m:e>
                              <m:r>
                                <a:rPr lang="en-US" altLang="zh-CN">
                                  <a:latin typeface="Cambria Math" panose="02040503050406030204" pitchFamily="18" charset="0"/>
                                </a:rPr>
                                <m:t>ℏ</m:t>
                              </m:r>
                            </m:e>
                            <m:sup>
                              <m:r>
                                <a:rPr lang="en-US" altLang="zh-CN">
                                  <a:latin typeface="Cambria Math" panose="02040503050406030204" pitchFamily="18" charset="0"/>
                                </a:rPr>
                                <m:t>2</m:t>
                              </m:r>
                            </m:sup>
                          </m:sSup>
                          <m:sSub>
                            <m:sSubPr>
                              <m:ctrlPr>
                                <a:rPr lang="en-US" altLang="zh-CN" b="0" i="1" smtClean="0">
                                  <a:latin typeface="Cambria Math"/>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𝐸</m:t>
                              </m:r>
                            </m:e>
                            <m:sub>
                              <m:r>
                                <a:rPr lang="en-US" altLang="zh-CN" b="0" i="1" smtClean="0">
                                  <a:latin typeface="Cambria Math" panose="02040503050406030204" pitchFamily="18" charset="0"/>
                                  <a:cs typeface="Times New Roman" panose="02020603050405020304" pitchFamily="18" charset="0"/>
                                </a:rPr>
                                <m:t>𝑔</m:t>
                              </m:r>
                            </m:sub>
                          </m:sSub>
                        </m:den>
                      </m:f>
                    </m:oMath>
                  </m:oMathPara>
                </a14:m>
                <a:endParaRPr lang="en-US" altLang="zh-CN"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a:rPr>
                          </m:ctrlPr>
                        </m:fPr>
                        <m:num>
                          <m:r>
                            <a:rPr lang="en-US" altLang="zh-CN">
                              <a:latin typeface="Cambria Math" panose="02040503050406030204" pitchFamily="18" charset="0"/>
                            </a:rPr>
                            <m:t>1</m:t>
                          </m:r>
                        </m:num>
                        <m:den>
                          <m:sSubSup>
                            <m:sSubSupPr>
                              <m:ctrlPr>
                                <a:rPr lang="zh-CN" altLang="zh-CN" i="1">
                                  <a:latin typeface="Cambria Math"/>
                                </a:rPr>
                              </m:ctrlPr>
                            </m:sSubSupPr>
                            <m:e>
                              <m:r>
                                <a:rPr lang="en-US" altLang="zh-CN" i="1">
                                  <a:latin typeface="Cambria Math" panose="02040503050406030204" pitchFamily="18" charset="0"/>
                                </a:rPr>
                                <m:t>𝜏</m:t>
                              </m:r>
                            </m:e>
                            <m:sub>
                              <m:r>
                                <a:rPr lang="en-US" altLang="zh-CN" i="1">
                                  <a:latin typeface="Cambria Math" panose="02040503050406030204" pitchFamily="18" charset="0"/>
                                </a:rPr>
                                <m:t>𝑠</m:t>
                              </m:r>
                            </m:sub>
                            <m:sup>
                              <m:r>
                                <a:rPr lang="en-US" altLang="zh-CN" i="1">
                                  <a:latin typeface="Cambria Math" panose="02040503050406030204" pitchFamily="18" charset="0"/>
                                </a:rPr>
                                <m:t>𝐵𝐴𝑃</m:t>
                              </m:r>
                            </m:sup>
                          </m:sSubSup>
                        </m:den>
                      </m:f>
                      <m:r>
                        <a:rPr lang="en-US" altLang="zh-CN">
                          <a:latin typeface="Cambria Math" panose="02040503050406030204" pitchFamily="18" charset="0"/>
                        </a:rPr>
                        <m:t>=</m:t>
                      </m:r>
                      <m:f>
                        <m:fPr>
                          <m:ctrlPr>
                            <a:rPr lang="zh-CN" altLang="zh-CN" i="1">
                              <a:latin typeface="Cambria Math"/>
                            </a:rPr>
                          </m:ctrlPr>
                        </m:fPr>
                        <m:num>
                          <m:r>
                            <a:rPr lang="en-US" altLang="zh-CN">
                              <a:latin typeface="Cambria Math" panose="02040503050406030204" pitchFamily="18" charset="0"/>
                            </a:rPr>
                            <m:t>3</m:t>
                          </m:r>
                        </m:num>
                        <m:den>
                          <m:sSub>
                            <m:sSubPr>
                              <m:ctrlPr>
                                <a:rPr lang="zh-CN" altLang="zh-CN" i="1">
                                  <a:latin typeface="Cambria Math"/>
                                </a:rPr>
                              </m:ctrlPr>
                            </m:sSubPr>
                            <m:e>
                              <m:r>
                                <a:rPr lang="en-US" altLang="zh-CN" i="1">
                                  <a:latin typeface="Cambria Math" panose="02040503050406030204" pitchFamily="18" charset="0"/>
                                </a:rPr>
                                <m:t>𝜏</m:t>
                              </m:r>
                            </m:e>
                            <m:sub>
                              <m:r>
                                <a:rPr lang="en-US" altLang="zh-CN">
                                  <a:latin typeface="Cambria Math" panose="02040503050406030204" pitchFamily="18" charset="0"/>
                                </a:rPr>
                                <m:t>0</m:t>
                              </m:r>
                            </m:sub>
                          </m:sSub>
                        </m:den>
                      </m:f>
                      <m:sSub>
                        <m:sSubPr>
                          <m:ctrlPr>
                            <a:rPr lang="zh-CN" altLang="zh-CN" i="1">
                              <a:latin typeface="Cambria Math"/>
                            </a:rPr>
                          </m:ctrlPr>
                        </m:sSubPr>
                        <m:e>
                          <m:r>
                            <a:rPr lang="en-US" altLang="zh-CN" i="1">
                              <a:latin typeface="Cambria Math" panose="02040503050406030204" pitchFamily="18" charset="0"/>
                            </a:rPr>
                            <m:t>𝑁</m:t>
                          </m:r>
                        </m:e>
                        <m:sub>
                          <m:r>
                            <a:rPr lang="en-US" altLang="zh-CN" i="1">
                              <a:latin typeface="Cambria Math" panose="02040503050406030204" pitchFamily="18" charset="0"/>
                            </a:rPr>
                            <m:t>h</m:t>
                          </m:r>
                        </m:sub>
                      </m:sSub>
                      <m:sSubSup>
                        <m:sSubSupPr>
                          <m:ctrlPr>
                            <a:rPr lang="zh-CN" altLang="zh-CN" i="1">
                              <a:latin typeface="Cambria Math"/>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𝐵</m:t>
                          </m:r>
                        </m:sub>
                        <m:sup>
                          <m:r>
                            <a:rPr lang="en-US" altLang="zh-CN">
                              <a:latin typeface="Cambria Math" panose="02040503050406030204" pitchFamily="18" charset="0"/>
                            </a:rPr>
                            <m:t>3</m:t>
                          </m:r>
                        </m:sup>
                      </m:sSubSup>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𝑘</m:t>
                              </m:r>
                            </m:sub>
                          </m:sSub>
                        </m:num>
                        <m:den>
                          <m:sSub>
                            <m:sSubPr>
                              <m:ctrlPr>
                                <a:rPr lang="zh-CN" altLang="zh-CN" i="1">
                                  <a:latin typeface="Cambria Math"/>
                                </a:rPr>
                              </m:ctrlPr>
                            </m:sSubPr>
                            <m:e>
                              <m:r>
                                <a:rPr lang="en-US" altLang="zh-CN" i="1">
                                  <a:latin typeface="Cambria Math" panose="02040503050406030204" pitchFamily="18" charset="0"/>
                                </a:rPr>
                                <m:t>𝑣</m:t>
                              </m:r>
                            </m:e>
                            <m:sub>
                              <m:r>
                                <a:rPr lang="en-US" altLang="zh-CN" i="1">
                                  <a:latin typeface="Cambria Math" panose="02040503050406030204" pitchFamily="18" charset="0"/>
                                </a:rPr>
                                <m:t>𝐵</m:t>
                              </m:r>
                            </m:sub>
                          </m:sSub>
                        </m:den>
                      </m:f>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𝑘</m:t>
                              </m:r>
                            </m:e>
                            <m:sub>
                              <m:r>
                                <a:rPr lang="en-US" altLang="zh-CN" i="1">
                                  <a:latin typeface="Cambria Math" panose="02040503050406030204" pitchFamily="18" charset="0"/>
                                </a:rPr>
                                <m:t>𝐵</m:t>
                              </m:r>
                            </m:sub>
                          </m:sSub>
                          <m:r>
                            <a:rPr lang="en-US" altLang="zh-CN" i="1">
                              <a:latin typeface="Cambria Math" panose="02040503050406030204" pitchFamily="18" charset="0"/>
                            </a:rPr>
                            <m:t>𝑇</m:t>
                          </m:r>
                        </m:num>
                        <m:den>
                          <m:sSub>
                            <m:sSubPr>
                              <m:ctrlPr>
                                <a:rPr lang="zh-CN" altLang="zh-CN" i="1">
                                  <a:latin typeface="Cambria Math"/>
                                </a:rPr>
                              </m:ctrlPr>
                            </m:sSubPr>
                            <m:e>
                              <m:r>
                                <a:rPr lang="en-US" altLang="zh-CN" i="1">
                                  <a:latin typeface="Cambria Math" panose="02040503050406030204" pitchFamily="18" charset="0"/>
                                </a:rPr>
                                <m:t>𝐸</m:t>
                              </m:r>
                            </m:e>
                            <m:sub>
                              <m:r>
                                <a:rPr lang="en-US" altLang="zh-CN" i="1">
                                  <a:latin typeface="Cambria Math" panose="02040503050406030204" pitchFamily="18" charset="0"/>
                                </a:rPr>
                                <m:t>𝑓</m:t>
                              </m:r>
                            </m:sub>
                          </m:sSub>
                        </m:den>
                      </m:f>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066801"/>
                <a:ext cx="8229600" cy="5029200"/>
              </a:xfrm>
              <a:blipFill>
                <a:blip r:embed="rId4"/>
                <a:stretch>
                  <a:fillRect l="-1111" t="-109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83773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 and DP mechanism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786064918"/>
              </p:ext>
            </p:extLst>
          </p:nvPr>
        </p:nvGraphicFramePr>
        <p:xfrm>
          <a:off x="966584" y="1066799"/>
          <a:ext cx="7482258" cy="5257802"/>
        </p:xfrm>
        <a:graphic>
          <a:graphicData uri="http://schemas.openxmlformats.org/presentationml/2006/ole">
            <mc:AlternateContent xmlns:mc="http://schemas.openxmlformats.org/markup-compatibility/2006">
              <mc:Choice xmlns:v="urn:schemas-microsoft-com:vml" Requires="v">
                <p:oleObj spid="_x0000_s12431" name="Acrobat Document" r:id="rId3" imgW="7753215" imgH="5448300" progId="AcroExch.Document.DC">
                  <p:embed/>
                </p:oleObj>
              </mc:Choice>
              <mc:Fallback>
                <p:oleObj name="Acrobat Document" r:id="rId3" imgW="7753215" imgH="5448300" progId="AcroExch.Document.DC">
                  <p:embed/>
                  <p:pic>
                    <p:nvPicPr>
                      <p:cNvPr id="0" name=""/>
                      <p:cNvPicPr/>
                      <p:nvPr/>
                    </p:nvPicPr>
                    <p:blipFill>
                      <a:blip r:embed="rId4"/>
                      <a:stretch>
                        <a:fillRect/>
                      </a:stretch>
                    </p:blipFill>
                    <p:spPr>
                      <a:xfrm>
                        <a:off x="966584" y="1066799"/>
                        <a:ext cx="7482258" cy="5257802"/>
                      </a:xfrm>
                      <a:prstGeom prst="rect">
                        <a:avLst/>
                      </a:prstGeom>
                    </p:spPr>
                  </p:pic>
                </p:oleObj>
              </mc:Fallback>
            </mc:AlternateContent>
          </a:graphicData>
        </a:graphic>
      </p:graphicFrame>
      <p:sp>
        <p:nvSpPr>
          <p:cNvPr id="10" name="Rectangle 9"/>
          <p:cNvSpPr/>
          <p:nvPr/>
        </p:nvSpPr>
        <p:spPr>
          <a:xfrm>
            <a:off x="2269313" y="6183868"/>
            <a:ext cx="4876800" cy="369332"/>
          </a:xfrm>
          <a:prstGeom prst="rect">
            <a:avLst/>
          </a:prstGeom>
        </p:spPr>
        <p:txBody>
          <a:bodyPr wrap="square">
            <a:spAutoFit/>
          </a:bodyPr>
          <a:lstStyle/>
          <a:p>
            <a:pPr algn="ctr"/>
            <a:r>
              <a:rPr lang="en-US" dirty="0">
                <a:latin typeface="Times New Roman" panose="02020603050405020304" pitchFamily="18" charset="0"/>
                <a:ea typeface="SimSun" panose="02010600030101010101" pitchFamily="2" charset="-122"/>
              </a:rPr>
              <a:t>Temperature dependence of the spin relaxation </a:t>
            </a:r>
            <a:r>
              <a:rPr lang="en-US" dirty="0" smtClean="0">
                <a:latin typeface="Times New Roman" panose="02020603050405020304" pitchFamily="18" charset="0"/>
                <a:ea typeface="SimSun" panose="02010600030101010101" pitchFamily="2" charset="-122"/>
              </a:rPr>
              <a:t>rate</a:t>
            </a:r>
            <a:endParaRPr lang="en-US" dirty="0"/>
          </a:p>
        </p:txBody>
      </p:sp>
    </p:spTree>
    <p:extLst>
      <p:ext uri="{BB962C8B-B14F-4D97-AF65-F5344CB8AC3E}">
        <p14:creationId xmlns:p14="http://schemas.microsoft.com/office/powerpoint/2010/main" val="3889455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 of electron escape probability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066800"/>
                <a:ext cx="8229600" cy="5349875"/>
              </a:xfrm>
            </p:spPr>
            <p:txBody>
              <a:bodyPr>
                <a:normAutofit/>
              </a:bodyPr>
              <a:lstStyle/>
              <a:p>
                <a:r>
                  <a:rPr lang="en-US" altLang="zh-CN" dirty="0" smtClean="0"/>
                  <a:t>The QE can be derived base on Three-Step </a:t>
                </a:r>
                <a:r>
                  <a:rPr lang="en-US" altLang="zh-CN" dirty="0"/>
                  <a:t>M</a:t>
                </a:r>
                <a:r>
                  <a:rPr lang="en-US" altLang="zh-CN" dirty="0" smtClean="0"/>
                  <a:t>odel</a:t>
                </a:r>
              </a:p>
              <a:p>
                <a:pPr marL="0" indent="0">
                  <a:buNone/>
                </a:pPr>
                <a14:m>
                  <m:oMathPara xmlns:m="http://schemas.openxmlformats.org/officeDocument/2006/math">
                    <m:oMathParaPr>
                      <m:jc m:val="centerGroup"/>
                    </m:oMathParaPr>
                    <m:oMath xmlns:m="http://schemas.openxmlformats.org/officeDocument/2006/math">
                      <m:r>
                        <m:rPr>
                          <m:sty m:val="p"/>
                        </m:rPr>
                        <a:rPr lang="en-US" altLang="zh-CN">
                          <a:latin typeface="Cambria Math" charset="0"/>
                        </a:rPr>
                        <m:t>QE</m:t>
                      </m:r>
                      <m:r>
                        <a:rPr lang="en-US" altLang="zh-CN">
                          <a:latin typeface="Cambria Math" charset="0"/>
                        </a:rPr>
                        <m:t>=(1</m:t>
                      </m:r>
                      <m:r>
                        <a:rPr lang="en-US" altLang="zh-CN" i="1">
                          <a:latin typeface="Cambria Math" charset="0"/>
                        </a:rPr>
                        <m:t>−</m:t>
                      </m:r>
                      <m:r>
                        <m:rPr>
                          <m:sty m:val="p"/>
                        </m:rPr>
                        <a:rPr lang="en-US" altLang="zh-CN">
                          <a:latin typeface="Cambria Math" charset="0"/>
                        </a:rPr>
                        <m:t>R</m:t>
                      </m:r>
                      <m:r>
                        <a:rPr lang="en-US" altLang="zh-CN">
                          <a:latin typeface="Cambria Math" charset="0"/>
                        </a:rPr>
                        <m:t>)</m:t>
                      </m:r>
                      <m:f>
                        <m:fPr>
                          <m:ctrlPr>
                            <a:rPr lang="zh-CN" altLang="zh-CN" i="1">
                              <a:latin typeface="Cambria Math"/>
                            </a:rPr>
                          </m:ctrlPr>
                        </m:fPr>
                        <m:num>
                          <m:sSub>
                            <m:sSubPr>
                              <m:ctrlPr>
                                <a:rPr lang="zh-CN" altLang="zh-CN" i="1">
                                  <a:latin typeface="Cambria Math"/>
                                </a:rPr>
                              </m:ctrlPr>
                            </m:sSubPr>
                            <m:e>
                              <m:r>
                                <m:rPr>
                                  <m:sty m:val="p"/>
                                </m:rPr>
                                <a:rPr lang="en-US" altLang="zh-CN">
                                  <a:latin typeface="Cambria Math" charset="0"/>
                                </a:rPr>
                                <m:t>P</m:t>
                              </m:r>
                            </m:e>
                            <m:sub>
                              <m:r>
                                <m:rPr>
                                  <m:sty m:val="p"/>
                                </m:rPr>
                                <a:rPr lang="en-US" altLang="zh-CN">
                                  <a:latin typeface="Cambria Math" charset="0"/>
                                </a:rPr>
                                <m:t>esc</m:t>
                              </m:r>
                            </m:sub>
                          </m:sSub>
                        </m:num>
                        <m:den>
                          <m:r>
                            <a:rPr lang="en-US" altLang="zh-CN">
                              <a:latin typeface="Cambria Math" charset="0"/>
                            </a:rPr>
                            <m:t>1+</m:t>
                          </m:r>
                          <m:f>
                            <m:fPr>
                              <m:ctrlPr>
                                <a:rPr lang="zh-CN" altLang="zh-CN" i="1">
                                  <a:latin typeface="Cambria Math"/>
                                </a:rPr>
                              </m:ctrlPr>
                            </m:fPr>
                            <m:num>
                              <m:r>
                                <a:rPr lang="en-US" altLang="zh-CN">
                                  <a:latin typeface="Cambria Math" charset="0"/>
                                </a:rPr>
                                <m:t>1</m:t>
                              </m:r>
                            </m:num>
                            <m:den>
                              <m:r>
                                <m:rPr>
                                  <m:sty m:val="p"/>
                                </m:rPr>
                                <a:rPr lang="en-US" altLang="zh-CN">
                                  <a:latin typeface="Cambria Math" charset="0"/>
                                </a:rPr>
                                <m:t>αL</m:t>
                              </m:r>
                            </m:den>
                          </m:f>
                        </m:den>
                      </m:f>
                    </m:oMath>
                  </m:oMathPara>
                </a14:m>
                <a:endParaRPr lang="en-US" altLang="zh-CN" dirty="0"/>
              </a:p>
              <a:p>
                <a:r>
                  <a:rPr lang="en-US" altLang="zh-CN" dirty="0"/>
                  <a:t>T</a:t>
                </a:r>
                <a:r>
                  <a:rPr lang="en-US" altLang="zh-CN" dirty="0" smtClean="0"/>
                  <a:t>he electron escape probability can be solved from this equation and given by</a:t>
                </a:r>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r>
                            <m:rPr>
                              <m:sty m:val="p"/>
                            </m:rPr>
                            <a:rPr lang="en-US" altLang="zh-CN">
                              <a:latin typeface="Cambria Math" charset="0"/>
                            </a:rPr>
                            <m:t>P</m:t>
                          </m:r>
                        </m:e>
                        <m:sub>
                          <m:r>
                            <m:rPr>
                              <m:sty m:val="p"/>
                            </m:rPr>
                            <a:rPr lang="en-US" altLang="zh-CN">
                              <a:latin typeface="Cambria Math" charset="0"/>
                            </a:rPr>
                            <m:t>esc</m:t>
                          </m:r>
                        </m:sub>
                      </m:sSub>
                      <m:r>
                        <a:rPr lang="en-US" altLang="zh-CN">
                          <a:latin typeface="Cambria Math" charset="0"/>
                        </a:rPr>
                        <m:t>=(1+</m:t>
                      </m:r>
                      <m:f>
                        <m:fPr>
                          <m:ctrlPr>
                            <a:rPr lang="zh-CN" altLang="zh-CN" i="1">
                              <a:latin typeface="Cambria Math"/>
                            </a:rPr>
                          </m:ctrlPr>
                        </m:fPr>
                        <m:num>
                          <m:r>
                            <a:rPr lang="en-US" altLang="zh-CN">
                              <a:latin typeface="Cambria Math" charset="0"/>
                            </a:rPr>
                            <m:t>1</m:t>
                          </m:r>
                        </m:num>
                        <m:den>
                          <m:r>
                            <m:rPr>
                              <m:sty m:val="p"/>
                            </m:rPr>
                            <a:rPr lang="en-US" altLang="zh-CN">
                              <a:latin typeface="Cambria Math" charset="0"/>
                            </a:rPr>
                            <m:t>αL</m:t>
                          </m:r>
                        </m:den>
                      </m:f>
                      <m:r>
                        <a:rPr lang="en-US" altLang="zh-CN">
                          <a:latin typeface="Cambria Math" charset="0"/>
                        </a:rPr>
                        <m:t>)</m:t>
                      </m:r>
                      <m:f>
                        <m:fPr>
                          <m:ctrlPr>
                            <a:rPr lang="zh-CN" altLang="zh-CN" i="1">
                              <a:latin typeface="Cambria Math"/>
                            </a:rPr>
                          </m:ctrlPr>
                        </m:fPr>
                        <m:num>
                          <m:r>
                            <m:rPr>
                              <m:sty m:val="p"/>
                            </m:rPr>
                            <a:rPr lang="en-US" altLang="zh-CN">
                              <a:latin typeface="Cambria Math" charset="0"/>
                            </a:rPr>
                            <m:t>QE</m:t>
                          </m:r>
                        </m:num>
                        <m:den>
                          <m:r>
                            <a:rPr lang="en-US" altLang="zh-CN">
                              <a:latin typeface="Cambria Math" charset="0"/>
                            </a:rPr>
                            <m:t>(1</m:t>
                          </m:r>
                          <m:r>
                            <a:rPr lang="en-US" altLang="zh-CN" i="1">
                              <a:latin typeface="Cambria Math" charset="0"/>
                            </a:rPr>
                            <m:t>−</m:t>
                          </m:r>
                          <m:r>
                            <m:rPr>
                              <m:sty m:val="p"/>
                            </m:rPr>
                            <a:rPr lang="en-US" altLang="zh-CN">
                              <a:latin typeface="Cambria Math" charset="0"/>
                            </a:rPr>
                            <m:t>R</m:t>
                          </m:r>
                          <m:r>
                            <a:rPr lang="en-US" altLang="zh-CN">
                              <a:latin typeface="Cambria Math" charset="0"/>
                            </a:rPr>
                            <m:t>)</m:t>
                          </m:r>
                        </m:den>
                      </m:f>
                    </m:oMath>
                  </m:oMathPara>
                </a14:m>
                <a:endParaRPr lang="en-US" altLang="zh-CN" dirty="0"/>
              </a:p>
              <a:p>
                <a:r>
                  <a:rPr lang="en-US" altLang="zh-CN" dirty="0" smtClean="0"/>
                  <a:t>By measuring the QE as a function of the wavelength, one can obtain the electron escape probability that would prove relevant for interpreting polarization behavior</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066800"/>
                <a:ext cx="8229600" cy="5349875"/>
              </a:xfrm>
              <a:blipFill>
                <a:blip r:embed="rId2"/>
                <a:stretch>
                  <a:fillRect l="-1333" t="-1025" r="-2444" b="-1708"/>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81109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382000" y="6416675"/>
            <a:ext cx="457200" cy="365125"/>
          </a:xfrm>
          <a:prstGeom prst="rect">
            <a:avLst/>
          </a:prstGeom>
        </p:spPr>
        <p:txBody>
          <a:bodyPr/>
          <a:lstStyle/>
          <a:p>
            <a:fld id="{B6F15528-21DE-4FAA-801E-634DDDAF4B2B}" type="slidenum">
              <a:rPr lang="en-US" smtClean="0"/>
              <a:pPr/>
              <a:t>7</a:t>
            </a:fld>
            <a:endParaRPr lang="en-US"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1" name="内容占位符 2"/>
              <p:cNvSpPr txBox="1">
                <a:spLocks/>
              </p:cNvSpPr>
              <p:nvPr/>
            </p:nvSpPr>
            <p:spPr>
              <a:xfrm>
                <a:off x="457200" y="838200"/>
                <a:ext cx="3276600" cy="19208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𝑅</m:t>
                      </m:r>
                      <m:r>
                        <a:rPr lang="en-US" altLang="zh-CN" b="0" i="1" smtClean="0">
                          <a:latin typeface="Cambria Math" panose="02040503050406030204" pitchFamily="18" charset="0"/>
                        </a:rPr>
                        <m:t>=</m:t>
                      </m:r>
                      <m:sSub>
                        <m:sSubPr>
                          <m:ctrlPr>
                            <a:rPr lang="en-US" altLang="zh-CN" b="0" i="1" smtClean="0">
                              <a:latin typeface="Cambria Math"/>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𝜆</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oMath>
                  </m:oMathPara>
                </a14:m>
                <a:endParaRPr lang="en-US" altLang="zh-CN"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𝛼</m:t>
                      </m:r>
                      <m:r>
                        <a:rPr lang="en-US" altLang="zh-CN" b="0" i="1" smtClean="0">
                          <a:latin typeface="Cambria Math" panose="02040503050406030204" pitchFamily="18" charset="0"/>
                        </a:rPr>
                        <m:t>=</m:t>
                      </m:r>
                      <m:sSub>
                        <m:sSubPr>
                          <m:ctrlPr>
                            <a:rPr lang="en-US" altLang="zh-CN" b="0" i="1" smtClean="0">
                              <a:latin typeface="Cambria Math"/>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𝜆</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oMath>
                  </m:oMathPara>
                </a14:m>
                <a:endParaRPr lang="en-US" altLang="zh-CN" dirty="0" smtClean="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𝐿</m:t>
                      </m:r>
                      <m:r>
                        <a:rPr lang="en-US" altLang="zh-CN" b="0" i="1" smtClean="0">
                          <a:latin typeface="Cambria Math" panose="02040503050406030204" pitchFamily="18" charset="0"/>
                        </a:rPr>
                        <m:t>=</m:t>
                      </m:r>
                      <m:sSub>
                        <m:sSubPr>
                          <m:ctrlPr>
                            <a:rPr lang="en-US" altLang="zh-CN" b="0" i="1" smtClean="0">
                              <a:latin typeface="Cambria Math"/>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oMath>
                  </m:oMathPara>
                </a14:m>
                <a:endParaRPr lang="zh-CN" altLang="en-US" dirty="0"/>
              </a:p>
            </p:txBody>
          </p:sp>
        </mc:Choice>
        <mc:Fallback xmlns="">
          <p:sp>
            <p:nvSpPr>
              <p:cNvPr id="11" name="内容占位符 2"/>
              <p:cNvSpPr txBox="1">
                <a:spLocks noRot="1" noChangeAspect="1" noMove="1" noResize="1" noEditPoints="1" noAdjustHandles="1" noChangeArrowheads="1" noChangeShapeType="1" noTextEdit="1"/>
              </p:cNvSpPr>
              <p:nvPr/>
            </p:nvSpPr>
            <p:spPr>
              <a:xfrm>
                <a:off x="457200" y="838200"/>
                <a:ext cx="3276600" cy="1920876"/>
              </a:xfrm>
              <a:prstGeom prst="rect">
                <a:avLst/>
              </a:prstGeom>
              <a:blipFill>
                <a:blip r:embed="rId3"/>
                <a:stretch>
                  <a:fillRect/>
                </a:stretch>
              </a:blipFill>
            </p:spPr>
            <p:txBody>
              <a:bodyPr/>
              <a:lstStyle/>
              <a:p>
                <a:r>
                  <a:rPr lang="zh-CN" altLang="en-US">
                    <a:noFill/>
                  </a:rPr>
                  <a:t> </a:t>
                </a:r>
              </a:p>
            </p:txBody>
          </p:sp>
        </mc:Fallback>
      </mc:AlternateContent>
      <p:grpSp>
        <p:nvGrpSpPr>
          <p:cNvPr id="15" name="组合 14"/>
          <p:cNvGrpSpPr/>
          <p:nvPr/>
        </p:nvGrpSpPr>
        <p:grpSpPr>
          <a:xfrm>
            <a:off x="120650" y="3429000"/>
            <a:ext cx="4222750" cy="3167380"/>
            <a:chOff x="120650" y="3429000"/>
            <a:chExt cx="4222750" cy="3167380"/>
          </a:xfrm>
        </p:grpSpPr>
        <p:pic>
          <p:nvPicPr>
            <p:cNvPr id="5" name="图片 4"/>
            <p:cNvPicPr/>
            <p:nvPr/>
          </p:nvPicPr>
          <p:blipFill>
            <a:blip r:embed="rId4">
              <a:extLst>
                <a:ext uri="{28A0092B-C50C-407E-A947-70E740481C1C}">
                  <a14:useLocalDpi xmlns:a14="http://schemas.microsoft.com/office/drawing/2010/main" val="0"/>
                </a:ext>
              </a:extLst>
            </a:blip>
            <a:srcRect/>
            <a:stretch>
              <a:fillRect/>
            </a:stretch>
          </p:blipFill>
          <p:spPr bwMode="auto">
            <a:xfrm>
              <a:off x="120650" y="3429000"/>
              <a:ext cx="4222750" cy="3167380"/>
            </a:xfrm>
            <a:prstGeom prst="rect">
              <a:avLst/>
            </a:prstGeom>
            <a:noFill/>
            <a:ln>
              <a:noFill/>
            </a:ln>
          </p:spPr>
        </p:pic>
        <mc:AlternateContent xmlns:mc="http://schemas.openxmlformats.org/markup-compatibility/2006" xmlns:a14="http://schemas.microsoft.com/office/drawing/2010/main">
          <mc:Choice Requires="a14">
            <p:sp>
              <p:nvSpPr>
                <p:cNvPr id="12" name="矩形 11"/>
                <p:cNvSpPr/>
                <p:nvPr/>
              </p:nvSpPr>
              <p:spPr>
                <a:xfrm>
                  <a:off x="914400" y="3810000"/>
                  <a:ext cx="14301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𝜆</m:t>
                        </m:r>
                        <m:r>
                          <a:rPr lang="en-US" altLang="zh-CN" b="0" i="1" smtClean="0">
                            <a:latin typeface="Cambria Math" panose="02040503050406030204" pitchFamily="18" charset="0"/>
                          </a:rPr>
                          <m:t>=650 </m:t>
                        </m:r>
                        <m:r>
                          <a:rPr lang="en-US" altLang="zh-CN" b="0" i="1" smtClean="0">
                            <a:latin typeface="Cambria Math" panose="02040503050406030204" pitchFamily="18" charset="0"/>
                          </a:rPr>
                          <m:t>𝑛𝑚</m:t>
                        </m:r>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914400" y="3810000"/>
                  <a:ext cx="1430135" cy="369332"/>
                </a:xfrm>
                <a:prstGeom prst="rect">
                  <a:avLst/>
                </a:prstGeom>
                <a:blipFill>
                  <a:blip r:embed="rId5"/>
                  <a:stretch>
                    <a:fillRect/>
                  </a:stretch>
                </a:blipFill>
              </p:spPr>
              <p:txBody>
                <a:bodyPr/>
                <a:lstStyle/>
                <a:p>
                  <a:r>
                    <a:rPr lang="zh-CN" altLang="en-US">
                      <a:noFill/>
                    </a:rPr>
                    <a:t> </a:t>
                  </a:r>
                </a:p>
              </p:txBody>
            </p:sp>
          </mc:Fallback>
        </mc:AlternateContent>
      </p:grpSp>
      <p:grpSp>
        <p:nvGrpSpPr>
          <p:cNvPr id="16" name="组合 15"/>
          <p:cNvGrpSpPr/>
          <p:nvPr/>
        </p:nvGrpSpPr>
        <p:grpSpPr>
          <a:xfrm>
            <a:off x="4624070" y="3429000"/>
            <a:ext cx="4215130" cy="3167380"/>
            <a:chOff x="4624070" y="3429000"/>
            <a:chExt cx="4215130" cy="3167380"/>
          </a:xfrm>
        </p:grpSpPr>
        <p:pic>
          <p:nvPicPr>
            <p:cNvPr id="6" name="图片 5"/>
            <p:cNvPicPr/>
            <p:nvPr/>
          </p:nvPicPr>
          <p:blipFill>
            <a:blip r:embed="rId6">
              <a:extLst>
                <a:ext uri="{28A0092B-C50C-407E-A947-70E740481C1C}">
                  <a14:useLocalDpi xmlns:a14="http://schemas.microsoft.com/office/drawing/2010/main" val="0"/>
                </a:ext>
              </a:extLst>
            </a:blip>
            <a:srcRect/>
            <a:stretch>
              <a:fillRect/>
            </a:stretch>
          </p:blipFill>
          <p:spPr bwMode="auto">
            <a:xfrm>
              <a:off x="4624070" y="3429000"/>
              <a:ext cx="4215130" cy="3167380"/>
            </a:xfrm>
            <a:prstGeom prst="rect">
              <a:avLst/>
            </a:prstGeom>
            <a:noFill/>
            <a:ln>
              <a:noFill/>
            </a:ln>
          </p:spPr>
        </p:pic>
        <mc:AlternateContent xmlns:mc="http://schemas.openxmlformats.org/markup-compatibility/2006" xmlns:a14="http://schemas.microsoft.com/office/drawing/2010/main">
          <mc:Choice Requires="a14">
            <p:sp>
              <p:nvSpPr>
                <p:cNvPr id="13" name="矩形 12"/>
                <p:cNvSpPr/>
                <p:nvPr/>
              </p:nvSpPr>
              <p:spPr>
                <a:xfrm>
                  <a:off x="5301500" y="3810000"/>
                  <a:ext cx="14301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𝜆</m:t>
                        </m:r>
                        <m:r>
                          <a:rPr lang="en-US" altLang="zh-CN" b="0" i="1" smtClean="0">
                            <a:latin typeface="Cambria Math" panose="02040503050406030204" pitchFamily="18" charset="0"/>
                          </a:rPr>
                          <m:t>=650 </m:t>
                        </m:r>
                        <m:r>
                          <a:rPr lang="en-US" altLang="zh-CN" b="0" i="1" smtClean="0">
                            <a:latin typeface="Cambria Math" panose="02040503050406030204" pitchFamily="18" charset="0"/>
                          </a:rPr>
                          <m:t>𝑛𝑚</m:t>
                        </m:r>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5301500" y="3810000"/>
                  <a:ext cx="1430135" cy="369332"/>
                </a:xfrm>
                <a:prstGeom prst="rect">
                  <a:avLst/>
                </a:prstGeom>
                <a:blipFill>
                  <a:blip r:embed="rId7"/>
                  <a:stretch>
                    <a:fillRect/>
                  </a:stretch>
                </a:blipFill>
              </p:spPr>
              <p:txBody>
                <a:bodyPr/>
                <a:lstStyle/>
                <a:p>
                  <a:r>
                    <a:rPr lang="zh-CN" altLang="en-US">
                      <a:noFill/>
                    </a:rPr>
                    <a:t> </a:t>
                  </a:r>
                </a:p>
              </p:txBody>
            </p:sp>
          </mc:Fallback>
        </mc:AlternateContent>
      </p:grpSp>
      <p:grpSp>
        <p:nvGrpSpPr>
          <p:cNvPr id="17" name="组合 16"/>
          <p:cNvGrpSpPr/>
          <p:nvPr/>
        </p:nvGrpSpPr>
        <p:grpSpPr>
          <a:xfrm>
            <a:off x="4343400" y="152400"/>
            <a:ext cx="4572000" cy="3200400"/>
            <a:chOff x="4343400" y="152400"/>
            <a:chExt cx="4572000" cy="3200400"/>
          </a:xfrm>
        </p:grpSpPr>
        <mc:AlternateContent xmlns:mc="http://schemas.openxmlformats.org/markup-compatibility/2006" xmlns:a14="http://schemas.microsoft.com/office/drawing/2010/main">
          <mc:Choice Requires="a14">
            <p:graphicFrame>
              <p:nvGraphicFramePr>
                <p:cNvPr id="8" name="对象 7"/>
                <p:cNvGraphicFramePr>
                  <a:graphicFrameLocks noChangeAspect="1"/>
                </p:cNvGraphicFramePr>
                <p:nvPr>
                  <p:extLst>
                    <p:ext uri="{D42A27DB-BD31-4B8C-83A1-F6EECF244321}">
                      <p14:modId xmlns:p14="http://schemas.microsoft.com/office/powerpoint/2010/main" val="2726345443"/>
                    </p:ext>
                  </p:extLst>
                </p:nvPr>
              </p:nvGraphicFramePr>
              <p:xfrm>
                <a:off x="4343400" y="152400"/>
                <a:ext cx="4572000" cy="3200400"/>
              </p:xfrm>
              <a:graphic>
                <a:graphicData uri="http://schemas.openxmlformats.org/presentationml/2006/ole">
                  <mc:AlternateContent>
                    <mc:Choice xmlns:v="urn:schemas-microsoft-com:vml" Requires="v">
                      <p:oleObj spid="_x0000_s18465" name="Acrobat Document" r:id="rId8" imgW="10329480" imgH="7258680" progId="AcroExch.Document.11">
                        <p:embed/>
                      </p:oleObj>
                    </mc:Choice>
                    <mc:Fallback>
                      <p:oleObj name="Acrobat Document" r:id="rId8" imgW="10329480" imgH="7258680" progId="AcroExch.Document.11">
                        <p:embed/>
                        <p:pic>
                          <p:nvPicPr>
                            <p:cNvPr id="0" name="Object 1"/>
                            <p:cNvPicPr>
                              <a:picLocks noChangeAspect="1" noChangeArrowheads="1"/>
                            </p:cNvPicPr>
                            <p:nvPr/>
                          </p:nvPicPr>
                          <p:blipFill>
                            <a:blip r:embed="rId9">
                              <a:extLst>
                                <a:ext uri="{28A0092B-C50C-407E-A947-70E740481C1C}">
                                  <a14:useLocalDpi val="0"/>
                                </a:ext>
                              </a:extLst>
                            </a:blip>
                            <a:srcRect/>
                            <a:stretch>
                              <a:fillRect/>
                            </a:stretch>
                          </p:blipFill>
                          <p:spPr bwMode="auto">
                            <a:xfrm>
                              <a:off x="4343400" y="152400"/>
                              <a:ext cx="4572000" cy="3200400"/>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8" name="对象 7"/>
                <p:cNvGraphicFramePr>
                  <a:graphicFrameLocks noChangeAspect="1"/>
                </p:cNvGraphicFramePr>
                <p:nvPr>
                  <p:extLst>
                    <p:ext uri="{D42A27DB-BD31-4B8C-83A1-F6EECF244321}">
                      <p14:modId xmlns:p14="http://schemas.microsoft.com/office/powerpoint/2010/main" val="2726345443"/>
                    </p:ext>
                  </p:extLst>
                </p:nvPr>
              </p:nvGraphicFramePr>
              <p:xfrm>
                <a:off x="4343400" y="152400"/>
                <a:ext cx="4572000" cy="3200400"/>
              </p:xfrm>
              <a:graphic>
                <a:graphicData uri="http://schemas.openxmlformats.org/presentationml/2006/ole">
                  <mc:AlternateContent>
                    <mc:Choice xmlns:v="urn:schemas-microsoft-com:vml" Requires="v">
                      <p:oleObj spid="_x0000_s18456" name="Acrobat Document" r:id="rId10" imgW="10329480" imgH="7258680" progId="AcroExch.Document.11">
                        <p:embed/>
                      </p:oleObj>
                    </mc:Choice>
                    <mc:Fallback>
                      <p:oleObj name="Acrobat Document" r:id="rId10" imgW="10329480" imgH="7258680" progId="AcroExch.Document.11">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152400"/>
                              <a:ext cx="45720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4" name="矩形 13"/>
                <p:cNvSpPr/>
                <p:nvPr/>
              </p:nvSpPr>
              <p:spPr>
                <a:xfrm>
                  <a:off x="6459186" y="485922"/>
                  <a:ext cx="21448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𝑁</m:t>
                        </m:r>
                        <m:r>
                          <a:rPr lang="en-US" altLang="zh-CN" b="0" i="1" smtClean="0">
                            <a:latin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19</m:t>
                            </m:r>
                          </m:sup>
                        </m:sSup>
                        <m:r>
                          <a:rPr lang="en-US" altLang="zh-CN" b="0" i="1" smtClean="0">
                            <a:latin typeface="Cambria Math" panose="02040503050406030204" pitchFamily="18" charset="0"/>
                            <a:ea typeface="Cambria Math" panose="02040503050406030204" pitchFamily="18" charset="0"/>
                          </a:rPr>
                          <m:t> </m:t>
                        </m:r>
                        <m:sSup>
                          <m:sSupPr>
                            <m:ctrlPr>
                              <a:rPr lang="en-US" altLang="zh-CN" b="0" i="1" smtClean="0">
                                <a:latin typeface="Cambria Math"/>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𝑐𝑚</m:t>
                            </m:r>
                          </m:e>
                          <m:sup>
                            <m:r>
                              <a:rPr lang="en-US" altLang="zh-CN" b="0" i="1" smtClean="0">
                                <a:latin typeface="Cambria Math" panose="02040503050406030204" pitchFamily="18" charset="0"/>
                                <a:ea typeface="Cambria Math" panose="02040503050406030204" pitchFamily="18" charset="0"/>
                              </a:rPr>
                              <m:t>−3</m:t>
                            </m:r>
                          </m:sup>
                        </m:sSup>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6459186" y="485922"/>
                  <a:ext cx="2144883" cy="369332"/>
                </a:xfrm>
                <a:prstGeom prst="rect">
                  <a:avLst/>
                </a:prstGeom>
                <a:blipFill>
                  <a:blip r:embed="rId12"/>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443588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of electron spin polarization (ESP)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grpSp>
        <p:nvGrpSpPr>
          <p:cNvPr id="13" name="Group 12"/>
          <p:cNvGrpSpPr/>
          <p:nvPr/>
        </p:nvGrpSpPr>
        <p:grpSpPr>
          <a:xfrm>
            <a:off x="190279" y="1295400"/>
            <a:ext cx="4915121" cy="4970621"/>
            <a:chOff x="209005" y="1295400"/>
            <a:chExt cx="4915121" cy="4970621"/>
          </a:xfrm>
        </p:grpSpPr>
        <p:pic>
          <p:nvPicPr>
            <p:cNvPr id="6" name="Picture 5"/>
            <p:cNvPicPr>
              <a:picLocks noChangeAspect="1"/>
            </p:cNvPicPr>
            <p:nvPr/>
          </p:nvPicPr>
          <p:blipFill>
            <a:blip r:embed="rId3"/>
            <a:stretch>
              <a:fillRect/>
            </a:stretch>
          </p:blipFill>
          <p:spPr>
            <a:xfrm>
              <a:off x="209005" y="1295400"/>
              <a:ext cx="4915121" cy="4315058"/>
            </a:xfrm>
            <a:prstGeom prst="rect">
              <a:avLst/>
            </a:prstGeom>
          </p:spPr>
        </p:pic>
        <p:sp>
          <p:nvSpPr>
            <p:cNvPr id="8" name="Rectangle 7"/>
            <p:cNvSpPr/>
            <p:nvPr/>
          </p:nvSpPr>
          <p:spPr>
            <a:xfrm>
              <a:off x="323526" y="5681246"/>
              <a:ext cx="4629474" cy="584775"/>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Schematic of experimental apparatus for measuring ESP of photocathodes</a:t>
              </a:r>
            </a:p>
          </p:txBody>
        </p:sp>
      </p:grpSp>
      <p:grpSp>
        <p:nvGrpSpPr>
          <p:cNvPr id="12" name="Group 11"/>
          <p:cNvGrpSpPr/>
          <p:nvPr/>
        </p:nvGrpSpPr>
        <p:grpSpPr>
          <a:xfrm>
            <a:off x="5067067" y="1054873"/>
            <a:ext cx="3924533" cy="2804270"/>
            <a:chOff x="5067067" y="1054873"/>
            <a:chExt cx="3924533" cy="2804270"/>
          </a:xfrm>
        </p:grpSpPr>
        <p:pic>
          <p:nvPicPr>
            <p:cNvPr id="5" name="Picture 4"/>
            <p:cNvPicPr>
              <a:picLocks noChangeAspect="1"/>
            </p:cNvPicPr>
            <p:nvPr/>
          </p:nvPicPr>
          <p:blipFill>
            <a:blip r:embed="rId4"/>
            <a:stretch>
              <a:fillRect/>
            </a:stretch>
          </p:blipFill>
          <p:spPr>
            <a:xfrm>
              <a:off x="5067067" y="1054873"/>
              <a:ext cx="3880869" cy="2022359"/>
            </a:xfrm>
            <a:prstGeom prst="rect">
              <a:avLst/>
            </a:prstGeom>
          </p:spPr>
        </p:pic>
        <p:sp>
          <p:nvSpPr>
            <p:cNvPr id="9" name="Rectangle 8"/>
            <p:cNvSpPr/>
            <p:nvPr/>
          </p:nvSpPr>
          <p:spPr>
            <a:xfrm>
              <a:off x="5181600" y="3274368"/>
              <a:ext cx="3810000" cy="584775"/>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Spin-polarized electrons incident to the target and scatter with target nuclei</a:t>
              </a:r>
            </a:p>
          </p:txBody>
        </p:sp>
      </p:grpSp>
      <p:grpSp>
        <p:nvGrpSpPr>
          <p:cNvPr id="17" name="组合 16"/>
          <p:cNvGrpSpPr/>
          <p:nvPr/>
        </p:nvGrpSpPr>
        <p:grpSpPr>
          <a:xfrm>
            <a:off x="4953000" y="3915306"/>
            <a:ext cx="4014240" cy="2595448"/>
            <a:chOff x="4953000" y="3915306"/>
            <a:chExt cx="4014240" cy="2595448"/>
          </a:xfrm>
        </p:grpSpPr>
        <p:grpSp>
          <p:nvGrpSpPr>
            <p:cNvPr id="11" name="Group 10"/>
            <p:cNvGrpSpPr/>
            <p:nvPr/>
          </p:nvGrpSpPr>
          <p:grpSpPr>
            <a:xfrm>
              <a:off x="4953000" y="3915306"/>
              <a:ext cx="4014240" cy="2595448"/>
              <a:chOff x="4953000" y="3658905"/>
              <a:chExt cx="4014240" cy="2595448"/>
            </a:xfrm>
          </p:grpSpPr>
          <p:pic>
            <p:nvPicPr>
              <p:cNvPr id="7" name="Picture 6"/>
              <p:cNvPicPr>
                <a:picLocks noChangeAspect="1"/>
              </p:cNvPicPr>
              <p:nvPr/>
            </p:nvPicPr>
            <p:blipFill>
              <a:blip r:embed="rId5"/>
              <a:stretch>
                <a:fillRect/>
              </a:stretch>
            </p:blipFill>
            <p:spPr>
              <a:xfrm>
                <a:off x="5012110" y="3658905"/>
                <a:ext cx="3674690" cy="2360896"/>
              </a:xfrm>
              <a:prstGeom prst="rect">
                <a:avLst/>
              </a:prstGeom>
            </p:spPr>
          </p:pic>
          <p:sp>
            <p:nvSpPr>
              <p:cNvPr id="10" name="Rectangle 9"/>
              <p:cNvSpPr/>
              <p:nvPr/>
            </p:nvSpPr>
            <p:spPr>
              <a:xfrm>
                <a:off x="4953000" y="5915799"/>
                <a:ext cx="4014240"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The cross section drawing of </a:t>
                </a:r>
                <a:r>
                  <a:rPr lang="en-US" sz="1600" dirty="0">
                    <a:solidFill>
                      <a:srgbClr val="0000FF"/>
                    </a:solidFill>
                    <a:latin typeface="Times New Roman" panose="02020603050405020304" pitchFamily="18" charset="0"/>
                    <a:cs typeface="Times New Roman" panose="02020603050405020304" pitchFamily="18" charset="0"/>
                  </a:rPr>
                  <a:t>Mott </a:t>
                </a:r>
                <a:r>
                  <a:rPr lang="en-US" sz="1600" dirty="0" err="1">
                    <a:solidFill>
                      <a:srgbClr val="0000FF"/>
                    </a:solidFill>
                    <a:latin typeface="Times New Roman" panose="02020603050405020304" pitchFamily="18" charset="0"/>
                    <a:cs typeface="Times New Roman" panose="02020603050405020304" pitchFamily="18" charset="0"/>
                  </a:rPr>
                  <a:t>polarimeter</a:t>
                </a:r>
                <a:endParaRPr lang="en-US" sz="1600" dirty="0">
                  <a:solidFill>
                    <a:srgbClr val="0000FF"/>
                  </a:solidFill>
                  <a:latin typeface="Times New Roman" panose="02020603050405020304" pitchFamily="18" charset="0"/>
                  <a:cs typeface="Times New Roman" panose="02020603050405020304" pitchFamily="18" charset="0"/>
                </a:endParaRPr>
              </a:p>
            </p:txBody>
          </p:sp>
        </p:grpSp>
        <p:sp>
          <p:nvSpPr>
            <p:cNvPr id="14" name="TextBox 15"/>
            <p:cNvSpPr txBox="1"/>
            <p:nvPr/>
          </p:nvSpPr>
          <p:spPr>
            <a:xfrm>
              <a:off x="7459723" y="5681246"/>
              <a:ext cx="617477" cy="369332"/>
            </a:xfrm>
            <a:prstGeom prst="rect">
              <a:avLst/>
            </a:prstGeom>
            <a:noFill/>
          </p:spPr>
          <p:txBody>
            <a:bodyPr wrap="none" rtlCol="0">
              <a:spAutoFit/>
            </a:bodyPr>
            <a:lstStyle/>
            <a:p>
              <a:r>
                <a:rPr lang="en-US" altLang="zh-CN" b="1" dirty="0">
                  <a:solidFill>
                    <a:srgbClr val="FF0000"/>
                  </a:solidFill>
                </a:rPr>
                <a:t>CEM</a:t>
              </a:r>
              <a:endParaRPr lang="zh-CN" altLang="en-US" sz="1600" b="1" dirty="0">
                <a:solidFill>
                  <a:srgbClr val="FF0000"/>
                </a:solidFill>
              </a:endParaRPr>
            </a:p>
          </p:txBody>
        </p:sp>
        <p:sp>
          <p:nvSpPr>
            <p:cNvPr id="15" name="TextBox 16"/>
            <p:cNvSpPr txBox="1"/>
            <p:nvPr/>
          </p:nvSpPr>
          <p:spPr>
            <a:xfrm>
              <a:off x="6553200" y="5269468"/>
              <a:ext cx="774379" cy="369332"/>
            </a:xfrm>
            <a:prstGeom prst="rect">
              <a:avLst/>
            </a:prstGeom>
            <a:noFill/>
          </p:spPr>
          <p:txBody>
            <a:bodyPr wrap="none" rtlCol="0">
              <a:spAutoFit/>
            </a:bodyPr>
            <a:lstStyle/>
            <a:p>
              <a:r>
                <a:rPr lang="en-US" altLang="zh-CN" b="1" dirty="0">
                  <a:solidFill>
                    <a:srgbClr val="FF0000"/>
                  </a:solidFill>
                </a:rPr>
                <a:t>T</a:t>
              </a:r>
              <a:r>
                <a:rPr lang="en-US" altLang="zh-CN" b="1" dirty="0" smtClean="0">
                  <a:solidFill>
                    <a:srgbClr val="FF0000"/>
                  </a:solidFill>
                </a:rPr>
                <a:t>arget</a:t>
              </a:r>
              <a:endParaRPr lang="zh-CN" altLang="en-US" b="1" dirty="0">
                <a:solidFill>
                  <a:srgbClr val="FF0000"/>
                </a:solidFill>
              </a:endParaRPr>
            </a:p>
          </p:txBody>
        </p:sp>
        <p:sp>
          <p:nvSpPr>
            <p:cNvPr id="16" name="TextBox 17"/>
            <p:cNvSpPr txBox="1"/>
            <p:nvPr/>
          </p:nvSpPr>
          <p:spPr>
            <a:xfrm>
              <a:off x="5791200" y="5681246"/>
              <a:ext cx="620683" cy="369332"/>
            </a:xfrm>
            <a:prstGeom prst="rect">
              <a:avLst/>
            </a:prstGeom>
            <a:noFill/>
          </p:spPr>
          <p:txBody>
            <a:bodyPr wrap="none" rtlCol="0">
              <a:spAutoFit/>
            </a:bodyPr>
            <a:lstStyle/>
            <a:p>
              <a:r>
                <a:rPr lang="en-US" altLang="zh-CN" b="1" dirty="0">
                  <a:solidFill>
                    <a:srgbClr val="FF0000"/>
                  </a:solidFill>
                </a:rPr>
                <a:t>CEM</a:t>
              </a:r>
              <a:endParaRPr lang="zh-CN" altLang="en-US" sz="1600" b="1" dirty="0">
                <a:solidFill>
                  <a:srgbClr val="FF0000"/>
                </a:solidFill>
              </a:endParaRPr>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95600" y="1752474"/>
                <a:ext cx="2667000" cy="685926"/>
              </a:xfrm>
            </p:spPr>
            <p:txBody>
              <a:bodyPr>
                <a:normAutofit/>
              </a:bodyPr>
              <a:lstStyle/>
              <a:p>
                <a:pPr marL="0" indent="0">
                  <a:buNone/>
                </a:pPr>
                <a:r>
                  <a:rPr lang="en-US" altLang="zh-CN" sz="2400" b="1" smtClean="0">
                    <a:solidFill>
                      <a:srgbClr val="FF0000"/>
                    </a:solidFill>
                  </a:rPr>
                  <a:t>A=</a:t>
                </a:r>
                <a14:m>
                  <m:oMath xmlns:m="http://schemas.openxmlformats.org/officeDocument/2006/math">
                    <m:f>
                      <m:fPr>
                        <m:ctrlPr>
                          <a:rPr lang="en-US" sz="2400" b="1" i="1" smtClean="0">
                            <a:solidFill>
                              <a:srgbClr val="FF0000"/>
                            </a:solidFill>
                            <a:latin typeface="Cambria Math"/>
                          </a:rPr>
                        </m:ctrlPr>
                      </m:fPr>
                      <m:num>
                        <m:sSub>
                          <m:sSubPr>
                            <m:ctrlPr>
                              <a:rPr lang="en-US" sz="2400" b="1" i="1">
                                <a:solidFill>
                                  <a:srgbClr val="FF0000"/>
                                </a:solidFill>
                                <a:latin typeface="Cambria Math"/>
                              </a:rPr>
                            </m:ctrlPr>
                          </m:sSubPr>
                          <m:e>
                            <m:r>
                              <a:rPr lang="en-US" sz="2400" b="1" i="1">
                                <a:solidFill>
                                  <a:srgbClr val="FF0000"/>
                                </a:solidFill>
                                <a:latin typeface="Cambria Math" panose="02040503050406030204" pitchFamily="18" charset="0"/>
                              </a:rPr>
                              <m:t>𝑵</m:t>
                            </m:r>
                          </m:e>
                          <m:sub>
                            <m:r>
                              <a:rPr lang="en-US" sz="2400" b="1">
                                <a:solidFill>
                                  <a:srgbClr val="FF0000"/>
                                </a:solidFill>
                                <a:latin typeface="Cambria Math" panose="02040503050406030204" pitchFamily="18" charset="0"/>
                              </a:rPr>
                              <m:t>↑</m:t>
                            </m:r>
                          </m:sub>
                        </m:sSub>
                        <m:r>
                          <a:rPr lang="en-US" sz="2400" b="1" i="1">
                            <a:solidFill>
                              <a:srgbClr val="FF0000"/>
                            </a:solidFill>
                            <a:latin typeface="Cambria Math" panose="02040503050406030204" pitchFamily="18" charset="0"/>
                          </a:rPr>
                          <m:t>−</m:t>
                        </m:r>
                        <m:sSub>
                          <m:sSubPr>
                            <m:ctrlPr>
                              <a:rPr lang="en-US" sz="2400" b="1" i="1">
                                <a:solidFill>
                                  <a:srgbClr val="FF0000"/>
                                </a:solidFill>
                                <a:latin typeface="Cambria Math"/>
                              </a:rPr>
                            </m:ctrlPr>
                          </m:sSubPr>
                          <m:e>
                            <m:r>
                              <a:rPr lang="en-US" sz="2400" b="1" i="1">
                                <a:solidFill>
                                  <a:srgbClr val="FF0000"/>
                                </a:solidFill>
                                <a:latin typeface="Cambria Math" panose="02040503050406030204" pitchFamily="18" charset="0"/>
                              </a:rPr>
                              <m:t>𝑵</m:t>
                            </m:r>
                          </m:e>
                          <m:sub>
                            <m:r>
                              <a:rPr lang="en-US" sz="2400" b="1">
                                <a:solidFill>
                                  <a:srgbClr val="FF0000"/>
                                </a:solidFill>
                                <a:latin typeface="Cambria Math" panose="02040503050406030204" pitchFamily="18" charset="0"/>
                              </a:rPr>
                              <m:t>↓</m:t>
                            </m:r>
                          </m:sub>
                        </m:sSub>
                      </m:num>
                      <m:den>
                        <m:sSub>
                          <m:sSubPr>
                            <m:ctrlPr>
                              <a:rPr lang="en-US" sz="2400" b="1" i="1">
                                <a:solidFill>
                                  <a:srgbClr val="FF0000"/>
                                </a:solidFill>
                                <a:latin typeface="Cambria Math"/>
                              </a:rPr>
                            </m:ctrlPr>
                          </m:sSubPr>
                          <m:e>
                            <m:r>
                              <a:rPr lang="en-US" sz="2400" b="1" i="1">
                                <a:solidFill>
                                  <a:srgbClr val="FF0000"/>
                                </a:solidFill>
                                <a:latin typeface="Cambria Math" panose="02040503050406030204" pitchFamily="18" charset="0"/>
                              </a:rPr>
                              <m:t>𝑵</m:t>
                            </m:r>
                          </m:e>
                          <m:sub>
                            <m:r>
                              <a:rPr lang="en-US" sz="2400" b="1">
                                <a:solidFill>
                                  <a:srgbClr val="FF0000"/>
                                </a:solidFill>
                                <a:latin typeface="Cambria Math" panose="02040503050406030204" pitchFamily="18" charset="0"/>
                              </a:rPr>
                              <m:t>↑</m:t>
                            </m:r>
                          </m:sub>
                        </m:sSub>
                        <m:r>
                          <a:rPr lang="en-US" sz="2400" b="1">
                            <a:solidFill>
                              <a:srgbClr val="FF0000"/>
                            </a:solidFill>
                            <a:latin typeface="Cambria Math" panose="02040503050406030204" pitchFamily="18" charset="0"/>
                          </a:rPr>
                          <m:t>+</m:t>
                        </m:r>
                        <m:sSub>
                          <m:sSubPr>
                            <m:ctrlPr>
                              <a:rPr lang="en-US" sz="2400" b="1" i="1">
                                <a:solidFill>
                                  <a:srgbClr val="FF0000"/>
                                </a:solidFill>
                                <a:latin typeface="Cambria Math"/>
                              </a:rPr>
                            </m:ctrlPr>
                          </m:sSubPr>
                          <m:e>
                            <m:r>
                              <a:rPr lang="en-US" sz="2400" b="1" i="1">
                                <a:solidFill>
                                  <a:srgbClr val="FF0000"/>
                                </a:solidFill>
                                <a:latin typeface="Cambria Math" panose="02040503050406030204" pitchFamily="18" charset="0"/>
                              </a:rPr>
                              <m:t>𝑵</m:t>
                            </m:r>
                          </m:e>
                          <m:sub>
                            <m:r>
                              <a:rPr lang="en-US" sz="2400" b="1">
                                <a:solidFill>
                                  <a:srgbClr val="FF0000"/>
                                </a:solidFill>
                                <a:latin typeface="Cambria Math" panose="02040503050406030204" pitchFamily="18" charset="0"/>
                              </a:rPr>
                              <m:t>↓</m:t>
                            </m:r>
                          </m:sub>
                        </m:sSub>
                      </m:den>
                    </m:f>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𝐏</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a:solidFill>
                          <a:srgbClr val="FF0000"/>
                        </a:solidFill>
                        <a:latin typeface="Cambria Math" panose="02040503050406030204" pitchFamily="18" charset="0"/>
                      </a:rPr>
                      <m:t>𝐒</m:t>
                    </m:r>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𝛉</m:t>
                    </m:r>
                    <m:r>
                      <a:rPr lang="en-US" sz="2400" b="1">
                        <a:solidFill>
                          <a:srgbClr val="FF0000"/>
                        </a:solidFill>
                        <a:latin typeface="Cambria Math" panose="02040503050406030204" pitchFamily="18" charset="0"/>
                      </a:rPr>
                      <m:t>)</m:t>
                    </m:r>
                  </m:oMath>
                </a14:m>
                <a:endParaRPr lang="en-US" sz="2400"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95600" y="1752474"/>
                <a:ext cx="2667000" cy="685926"/>
              </a:xfrm>
              <a:blipFill rotWithShape="0">
                <a:blip r:embed="rId6"/>
                <a:stretch>
                  <a:fillRect l="-3425"/>
                </a:stretch>
              </a:blipFill>
            </p:spPr>
            <p:txBody>
              <a:bodyPr/>
              <a:lstStyle/>
              <a:p>
                <a:r>
                  <a:rPr lang="en-US">
                    <a:noFill/>
                  </a:rPr>
                  <a:t> </a:t>
                </a:r>
              </a:p>
            </p:txBody>
          </p:sp>
        </mc:Fallback>
      </mc:AlternateContent>
    </p:spTree>
    <p:extLst>
      <p:ext uri="{BB962C8B-B14F-4D97-AF65-F5344CB8AC3E}">
        <p14:creationId xmlns:p14="http://schemas.microsoft.com/office/powerpoint/2010/main" val="65770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idx="1"/>
                <p:extLst>
                  <p:ext uri="{D42A27DB-BD31-4B8C-83A1-F6EECF244321}">
                    <p14:modId xmlns:p14="http://schemas.microsoft.com/office/powerpoint/2010/main" val="200779785"/>
                  </p:ext>
                </p:extLst>
              </p:nvPr>
            </p:nvGraphicFramePr>
            <p:xfrm>
              <a:off x="418478" y="1040991"/>
              <a:ext cx="8307043" cy="1752600"/>
            </p:xfrm>
            <a:graphic>
              <a:graphicData uri="http://schemas.openxmlformats.org/drawingml/2006/table">
                <a:tbl>
                  <a:tblPr firstRow="1" firstCol="1" bandRow="1"/>
                  <a:tblGrid>
                    <a:gridCol w="1919918">
                      <a:extLst>
                        <a:ext uri="{9D8B030D-6E8A-4147-A177-3AD203B41FA5}">
                          <a16:colId xmlns:a16="http://schemas.microsoft.com/office/drawing/2014/main" xmlns="" val="840159624"/>
                        </a:ext>
                      </a:extLst>
                    </a:gridCol>
                    <a:gridCol w="1361563">
                      <a:extLst>
                        <a:ext uri="{9D8B030D-6E8A-4147-A177-3AD203B41FA5}">
                          <a16:colId xmlns:a16="http://schemas.microsoft.com/office/drawing/2014/main" xmlns="" val="3815964589"/>
                        </a:ext>
                      </a:extLst>
                    </a:gridCol>
                    <a:gridCol w="1193287">
                      <a:extLst>
                        <a:ext uri="{9D8B030D-6E8A-4147-A177-3AD203B41FA5}">
                          <a16:colId xmlns:a16="http://schemas.microsoft.com/office/drawing/2014/main" xmlns="" val="2567484725"/>
                        </a:ext>
                      </a:extLst>
                    </a:gridCol>
                    <a:gridCol w="1193287">
                      <a:extLst>
                        <a:ext uri="{9D8B030D-6E8A-4147-A177-3AD203B41FA5}">
                          <a16:colId xmlns:a16="http://schemas.microsoft.com/office/drawing/2014/main" xmlns="" val="214041188"/>
                        </a:ext>
                      </a:extLst>
                    </a:gridCol>
                    <a:gridCol w="1361563">
                      <a:extLst>
                        <a:ext uri="{9D8B030D-6E8A-4147-A177-3AD203B41FA5}">
                          <a16:colId xmlns:a16="http://schemas.microsoft.com/office/drawing/2014/main" xmlns="" val="3271960506"/>
                        </a:ext>
                      </a:extLst>
                    </a:gridCol>
                    <a:gridCol w="1277425">
                      <a:extLst>
                        <a:ext uri="{9D8B030D-6E8A-4147-A177-3AD203B41FA5}">
                          <a16:colId xmlns:a16="http://schemas.microsoft.com/office/drawing/2014/main" xmlns="" val="2287074270"/>
                        </a:ext>
                      </a:extLst>
                    </a:gridCol>
                  </a:tblGrid>
                  <a:tr h="225452">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Cleave plane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(111A)</a:t>
                          </a:r>
                          <a:endParaRPr lang="en-US" sz="12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12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2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9223903"/>
                      </a:ext>
                    </a:extLst>
                  </a:tr>
                  <a:tr h="227729">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Dopant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GaAs-Zn</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GaAs-Zn</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GaAs-Zn</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GaAs-Zn</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GaAs-Zn</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794294230"/>
                      </a:ext>
                    </a:extLst>
                  </a:tr>
                  <a:tr h="227729">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Orientation</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(111A)</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extLst>
                      <a:ext uri="{0D108BD9-81ED-4DB2-BD59-A6C34878D82A}">
                        <a16:rowId xmlns:a16="http://schemas.microsoft.com/office/drawing/2014/main" xmlns="" val="3787487210"/>
                      </a:ext>
                    </a:extLst>
                  </a:tr>
                  <a:tr h="377118">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Carrier concentration (a./c.c.)</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1.1</m:t>
                                </m:r>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−1.14×</m:t>
                                </m:r>
                                <m:sSup>
                                  <m:sSupPr>
                                    <m:ctrlPr>
                                      <a:rPr lang="en-US" sz="1200" i="1" kern="1200">
                                        <a:solidFill>
                                          <a:srgbClr val="000000"/>
                                        </a:solidFill>
                                        <a:effectLst/>
                                        <a:latin typeface="Cambria Math"/>
                                        <a:ea typeface="Times New Roman" panose="02020603050405020304" pitchFamily="18" charset="0"/>
                                        <a:cs typeface="Times New Roman" panose="02020603050405020304" pitchFamily="18" charset="0"/>
                                      </a:rPr>
                                    </m:ctrlPr>
                                  </m:sSupPr>
                                  <m:e>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m:t>
                                    </m:r>
                                  </m:sup>
                                </m:sSup>
                              </m:oMath>
                            </m:oMathPara>
                          </a14:m>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1.3</m:t>
                                </m:r>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−1.4×</m:t>
                                </m:r>
                                <m:sSup>
                                  <m:sSupPr>
                                    <m:ctrlPr>
                                      <a:rPr lang="en-US" sz="1200" i="1" kern="1200">
                                        <a:solidFill>
                                          <a:srgbClr val="000000"/>
                                        </a:solidFill>
                                        <a:effectLst/>
                                        <a:latin typeface="Cambria Math"/>
                                        <a:ea typeface="Times New Roman" panose="02020603050405020304" pitchFamily="18" charset="0"/>
                                        <a:cs typeface="Times New Roman" panose="02020603050405020304" pitchFamily="18" charset="0"/>
                                      </a:rPr>
                                    </m:ctrlPr>
                                  </m:sSupPr>
                                  <m:e>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m:t>
                                    </m:r>
                                  </m:sup>
                                </m:sSup>
                              </m:oMath>
                            </m:oMathPara>
                          </a14:m>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1200" i="1" kern="120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−1.3×</m:t>
                                </m:r>
                                <m:sSup>
                                  <m:sSupPr>
                                    <m:ctrlPr>
                                      <a:rPr lang="en-US" sz="1200" i="1" kern="1200">
                                        <a:solidFill>
                                          <a:srgbClr val="FF0000"/>
                                        </a:solidFill>
                                        <a:effectLst/>
                                        <a:latin typeface="Cambria Math"/>
                                        <a:ea typeface="Times New Roman" panose="02020603050405020304" pitchFamily="18" charset="0"/>
                                        <a:cs typeface="Times New Roman" panose="02020603050405020304" pitchFamily="18" charset="0"/>
                                      </a:rPr>
                                    </m:ctrlPr>
                                  </m:sSupPr>
                                  <m:e>
                                    <m:r>
                                      <a:rPr lang="en-US" sz="1200" i="1" kern="120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200" i="1" kern="120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19</m:t>
                                    </m:r>
                                  </m:sup>
                                </m:sSup>
                              </m:oMath>
                            </m:oMathPara>
                          </a14:m>
                          <a:endParaRPr lang="en-US"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1.6</m:t>
                                </m:r>
                                <m:r>
                                  <a:rPr lang="en-US" sz="1200" i="1" kern="120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−1.79×</m:t>
                                </m:r>
                                <m:sSup>
                                  <m:sSupPr>
                                    <m:ctrlPr>
                                      <a:rPr lang="en-US" sz="1200" i="1" kern="1200">
                                        <a:solidFill>
                                          <a:srgbClr val="FF0000"/>
                                        </a:solidFill>
                                        <a:effectLst/>
                                        <a:latin typeface="Cambria Math"/>
                                        <a:ea typeface="Times New Roman" panose="02020603050405020304" pitchFamily="18" charset="0"/>
                                        <a:cs typeface="Times New Roman" panose="02020603050405020304" pitchFamily="18" charset="0"/>
                                      </a:rPr>
                                    </m:ctrlPr>
                                  </m:sSupPr>
                                  <m:e>
                                    <m:r>
                                      <a:rPr lang="en-US" sz="1200" i="1" kern="120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200" i="1" kern="120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18</m:t>
                                    </m:r>
                                  </m:sup>
                                </m:sSup>
                              </m:oMath>
                            </m:oMathPara>
                          </a14:m>
                          <a:endParaRPr lang="en-US"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5.01</m:t>
                                </m:r>
                                <m:r>
                                  <a:rPr lang="en-US" sz="1200" i="1" kern="120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−6.0×</m:t>
                                </m:r>
                                <m:sSup>
                                  <m:sSupPr>
                                    <m:ctrlPr>
                                      <a:rPr lang="en-US" sz="1200" i="1" kern="1200">
                                        <a:solidFill>
                                          <a:srgbClr val="FF0000"/>
                                        </a:solidFill>
                                        <a:effectLst/>
                                        <a:latin typeface="Cambria Math"/>
                                        <a:ea typeface="Times New Roman" panose="02020603050405020304" pitchFamily="18" charset="0"/>
                                        <a:cs typeface="Times New Roman" panose="02020603050405020304" pitchFamily="18" charset="0"/>
                                      </a:rPr>
                                    </m:ctrlPr>
                                  </m:sSupPr>
                                  <m:e>
                                    <m:r>
                                      <a:rPr lang="en-US" sz="1200" i="1" kern="120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200" i="1" kern="120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17</m:t>
                                    </m:r>
                                  </m:sup>
                                </m:sSup>
                              </m:oMath>
                            </m:oMathPara>
                          </a14:m>
                          <a:endParaRPr lang="en-US" sz="12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extLst>
                      <a:ext uri="{0D108BD9-81ED-4DB2-BD59-A6C34878D82A}">
                        <a16:rowId xmlns:a16="http://schemas.microsoft.com/office/drawing/2014/main" xmlns="" val="1640625657"/>
                      </a:ext>
                    </a:extLst>
                  </a:tr>
                  <a:tr h="227729">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Resistivity (ohm.cm)</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7.17</m:t>
                                </m:r>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−7.38×</m:t>
                                </m:r>
                                <m:sSup>
                                  <m:sSupPr>
                                    <m:ctrlPr>
                                      <a:rPr lang="en-US" sz="1200" i="1" kern="1200">
                                        <a:solidFill>
                                          <a:srgbClr val="000000"/>
                                        </a:solidFill>
                                        <a:effectLst/>
                                        <a:latin typeface="Cambria Math"/>
                                        <a:ea typeface="Times New Roman" panose="02020603050405020304" pitchFamily="18" charset="0"/>
                                        <a:cs typeface="Times New Roman" panose="02020603050405020304" pitchFamily="18" charset="0"/>
                                      </a:rPr>
                                    </m:ctrlPr>
                                  </m:sSupPr>
                                  <m:e>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6.1</m:t>
                                </m:r>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−6.6×</m:t>
                                </m:r>
                                <m:sSup>
                                  <m:sSupPr>
                                    <m:ctrlPr>
                                      <a:rPr lang="en-US" sz="1200" i="1" kern="1200">
                                        <a:solidFill>
                                          <a:srgbClr val="000000"/>
                                        </a:solidFill>
                                        <a:effectLst/>
                                        <a:latin typeface="Cambria Math"/>
                                        <a:ea typeface="Times New Roman" panose="02020603050405020304" pitchFamily="18" charset="0"/>
                                        <a:cs typeface="Times New Roman" panose="02020603050405020304" pitchFamily="18" charset="0"/>
                                      </a:rPr>
                                    </m:ctrlPr>
                                  </m:sSupPr>
                                  <m:e>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6.6</m:t>
                                </m:r>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−7.7×</m:t>
                                </m:r>
                                <m:sSup>
                                  <m:sSupPr>
                                    <m:ctrlPr>
                                      <a:rPr lang="en-US" sz="1200" i="1" kern="1200">
                                        <a:solidFill>
                                          <a:srgbClr val="000000"/>
                                        </a:solidFill>
                                        <a:effectLst/>
                                        <a:latin typeface="Cambria Math"/>
                                        <a:ea typeface="Times New Roman" panose="02020603050405020304" pitchFamily="18" charset="0"/>
                                        <a:cs typeface="Times New Roman" panose="02020603050405020304" pitchFamily="18" charset="0"/>
                                      </a:rPr>
                                    </m:ctrlPr>
                                  </m:sSupPr>
                                  <m:e>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2.48</m:t>
                                </m:r>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−2.68×</m:t>
                                </m:r>
                                <m:sSup>
                                  <m:sSupPr>
                                    <m:ctrlPr>
                                      <a:rPr lang="en-US" sz="1200" i="1" kern="1200">
                                        <a:solidFill>
                                          <a:srgbClr val="000000"/>
                                        </a:solidFill>
                                        <a:effectLst/>
                                        <a:latin typeface="Cambria Math"/>
                                        <a:ea typeface="Times New Roman" panose="02020603050405020304" pitchFamily="18" charset="0"/>
                                        <a:cs typeface="Times New Roman" panose="02020603050405020304" pitchFamily="18" charset="0"/>
                                      </a:rPr>
                                    </m:ctrlPr>
                                  </m:sSupPr>
                                  <m:e>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5.4</m:t>
                                </m:r>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−6.23×</m:t>
                                </m:r>
                                <m:sSup>
                                  <m:sSupPr>
                                    <m:ctrlPr>
                                      <a:rPr lang="en-US" sz="1200" i="1" kern="1200">
                                        <a:solidFill>
                                          <a:srgbClr val="000000"/>
                                        </a:solidFill>
                                        <a:effectLst/>
                                        <a:latin typeface="Cambria Math"/>
                                        <a:ea typeface="Times New Roman" panose="02020603050405020304" pitchFamily="18" charset="0"/>
                                        <a:cs typeface="Times New Roman" panose="02020603050405020304" pitchFamily="18" charset="0"/>
                                      </a:rPr>
                                    </m:ctrlPr>
                                  </m:sSupPr>
                                  <m:e>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extLst>
                      <a:ext uri="{0D108BD9-81ED-4DB2-BD59-A6C34878D82A}">
                        <a16:rowId xmlns:a16="http://schemas.microsoft.com/office/drawing/2014/main" xmlns="" val="2929007113"/>
                      </a:ext>
                    </a:extLst>
                  </a:tr>
                  <a:tr h="227729">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Mobility (cm</a:t>
                          </a:r>
                          <a:r>
                            <a:rPr lang="en-US" sz="12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/v.s.)</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77−78</m:t>
                                </m:r>
                              </m:oMath>
                            </m:oMathPara>
                          </a14:m>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71−74</m:t>
                                </m:r>
                              </m:oMath>
                            </m:oMathPara>
                          </a14:m>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74</m:t>
                                </m:r>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−80</m:t>
                                </m:r>
                              </m:oMath>
                            </m:oMathPara>
                          </a14:m>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141</m:t>
                                </m:r>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−146</m:t>
                                </m:r>
                              </m:oMath>
                            </m:oMathPara>
                          </a14:m>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193</m:t>
                                </m:r>
                                <m:r>
                                  <a:rPr lang="en-US" sz="12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−200</m:t>
                                </m:r>
                              </m:oMath>
                            </m:oMathPara>
                          </a14:m>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extLst>
                      <a:ext uri="{0D108BD9-81ED-4DB2-BD59-A6C34878D82A}">
                        <a16:rowId xmlns:a16="http://schemas.microsoft.com/office/drawing/2014/main" xmlns="" val="844799000"/>
                      </a:ext>
                    </a:extLst>
                  </a:tr>
                  <a:tr h="239114">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Thickness (µm)</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500−550</m:t>
                                </m:r>
                              </m:oMath>
                            </m:oMathPara>
                          </a14:m>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475−525</m:t>
                                </m:r>
                              </m:oMath>
                            </m:oMathPara>
                          </a14:m>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600−650</m:t>
                                </m:r>
                              </m:oMath>
                            </m:oMathPara>
                          </a14:m>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325−375</m:t>
                                </m:r>
                              </m:oMath>
                            </m:oMathPara>
                          </a14:m>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425−475</m:t>
                                </m:r>
                              </m:oMath>
                            </m:oMathPara>
                          </a14:m>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47143"/>
                      </a:ext>
                    </a:extLst>
                  </a:tr>
                </a:tbl>
              </a:graphicData>
            </a:graphic>
          </p:graphicFrame>
        </mc:Choice>
        <mc:Fallback xmlns="">
          <p:graphicFrame>
            <p:nvGraphicFramePr>
              <p:cNvPr id="7" name="Content Placeholder 6"/>
              <p:cNvGraphicFramePr>
                <a:graphicFrameLocks noGrp="1"/>
              </p:cNvGraphicFramePr>
              <p:nvPr>
                <p:ph idx="1"/>
                <p:extLst>
                  <p:ext uri="{D42A27DB-BD31-4B8C-83A1-F6EECF244321}">
                    <p14:modId xmlns:p14="http://schemas.microsoft.com/office/powerpoint/2010/main" val="200779785"/>
                  </p:ext>
                </p:extLst>
              </p:nvPr>
            </p:nvGraphicFramePr>
            <p:xfrm>
              <a:off x="418478" y="1040991"/>
              <a:ext cx="8307043" cy="1752600"/>
            </p:xfrm>
            <a:graphic>
              <a:graphicData uri="http://schemas.openxmlformats.org/drawingml/2006/table">
                <a:tbl>
                  <a:tblPr firstRow="1" firstCol="1" bandRow="1"/>
                  <a:tblGrid>
                    <a:gridCol w="1919918">
                      <a:extLst>
                        <a:ext uri="{9D8B030D-6E8A-4147-A177-3AD203B41FA5}">
                          <a16:colId xmlns:a16="http://schemas.microsoft.com/office/drawing/2014/main" val="840159624"/>
                        </a:ext>
                      </a:extLst>
                    </a:gridCol>
                    <a:gridCol w="1361563">
                      <a:extLst>
                        <a:ext uri="{9D8B030D-6E8A-4147-A177-3AD203B41FA5}">
                          <a16:colId xmlns:a16="http://schemas.microsoft.com/office/drawing/2014/main" val="3815964589"/>
                        </a:ext>
                      </a:extLst>
                    </a:gridCol>
                    <a:gridCol w="1193287">
                      <a:extLst>
                        <a:ext uri="{9D8B030D-6E8A-4147-A177-3AD203B41FA5}">
                          <a16:colId xmlns:a16="http://schemas.microsoft.com/office/drawing/2014/main" val="2567484725"/>
                        </a:ext>
                      </a:extLst>
                    </a:gridCol>
                    <a:gridCol w="1193287">
                      <a:extLst>
                        <a:ext uri="{9D8B030D-6E8A-4147-A177-3AD203B41FA5}">
                          <a16:colId xmlns:a16="http://schemas.microsoft.com/office/drawing/2014/main" val="214041188"/>
                        </a:ext>
                      </a:extLst>
                    </a:gridCol>
                    <a:gridCol w="1361563">
                      <a:extLst>
                        <a:ext uri="{9D8B030D-6E8A-4147-A177-3AD203B41FA5}">
                          <a16:colId xmlns:a16="http://schemas.microsoft.com/office/drawing/2014/main" val="3271960506"/>
                        </a:ext>
                      </a:extLst>
                    </a:gridCol>
                    <a:gridCol w="1277425">
                      <a:extLst>
                        <a:ext uri="{9D8B030D-6E8A-4147-A177-3AD203B41FA5}">
                          <a16:colId xmlns:a16="http://schemas.microsoft.com/office/drawing/2014/main" val="2287074270"/>
                        </a:ext>
                      </a:extLst>
                    </a:gridCol>
                  </a:tblGrid>
                  <a:tr h="225452">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Cleave plane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(111A)</a:t>
                          </a:r>
                          <a:endParaRPr lang="en-US" sz="12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12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2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223903"/>
                      </a:ext>
                    </a:extLst>
                  </a:tr>
                  <a:tr h="227729">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Dopant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GaAs-Zn</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GaAs-Zn</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GaAs-Zn</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GaAs-Zn</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GaAs-Zn</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94294230"/>
                      </a:ext>
                    </a:extLst>
                  </a:tr>
                  <a:tr h="227729">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Orientation</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(111A)</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en-US" sz="12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extLst>
                      <a:ext uri="{0D108BD9-81ED-4DB2-BD59-A6C34878D82A}">
                        <a16:rowId xmlns:a16="http://schemas.microsoft.com/office/drawing/2014/main" val="3787487210"/>
                      </a:ext>
                    </a:extLst>
                  </a:tr>
                  <a:tr h="377118">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Carrier concentration (a./c.c.)</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endParaRPr lang="zh-CN"/>
                        </a:p>
                      </a:txBody>
                      <a:tcPr marL="39209" marR="39209" marT="0" marB="0" anchor="ctr">
                        <a:lnL>
                          <a:noFill/>
                        </a:lnL>
                        <a:lnR>
                          <a:noFill/>
                        </a:lnR>
                        <a:lnT>
                          <a:noFill/>
                        </a:lnT>
                        <a:lnB>
                          <a:noFill/>
                        </a:lnB>
                        <a:blipFill>
                          <a:blip r:embed="rId2"/>
                          <a:stretch>
                            <a:fillRect l="-140625" t="-187097" r="-369196" b="-201613"/>
                          </a:stretch>
                        </a:blipFill>
                      </a:tcPr>
                    </a:tc>
                    <a:tc>
                      <a:txBody>
                        <a:bodyPr/>
                        <a:lstStyle/>
                        <a:p>
                          <a:endParaRPr lang="zh-CN"/>
                        </a:p>
                      </a:txBody>
                      <a:tcPr marL="39209" marR="39209" marT="0" marB="0" anchor="ctr">
                        <a:lnL>
                          <a:noFill/>
                        </a:lnL>
                        <a:lnR>
                          <a:noFill/>
                        </a:lnR>
                        <a:lnT>
                          <a:noFill/>
                        </a:lnT>
                        <a:lnB>
                          <a:noFill/>
                        </a:lnB>
                        <a:blipFill>
                          <a:blip r:embed="rId2"/>
                          <a:stretch>
                            <a:fillRect l="-275000" t="-187097" r="-321939" b="-201613"/>
                          </a:stretch>
                        </a:blipFill>
                      </a:tcPr>
                    </a:tc>
                    <a:tc>
                      <a:txBody>
                        <a:bodyPr/>
                        <a:lstStyle/>
                        <a:p>
                          <a:endParaRPr lang="zh-CN"/>
                        </a:p>
                      </a:txBody>
                      <a:tcPr marL="39209" marR="39209" marT="0" marB="0" anchor="ctr">
                        <a:lnL>
                          <a:noFill/>
                        </a:lnL>
                        <a:lnR>
                          <a:noFill/>
                        </a:lnR>
                        <a:lnT>
                          <a:noFill/>
                        </a:lnT>
                        <a:lnB>
                          <a:noFill/>
                        </a:lnB>
                        <a:blipFill>
                          <a:blip r:embed="rId2"/>
                          <a:stretch>
                            <a:fillRect l="-375000" t="-187097" r="-221939" b="-201613"/>
                          </a:stretch>
                        </a:blipFill>
                      </a:tcPr>
                    </a:tc>
                    <a:tc>
                      <a:txBody>
                        <a:bodyPr/>
                        <a:lstStyle/>
                        <a:p>
                          <a:endParaRPr lang="zh-CN"/>
                        </a:p>
                      </a:txBody>
                      <a:tcPr marL="39209" marR="39209" marT="0" marB="0" anchor="ctr">
                        <a:lnL>
                          <a:noFill/>
                        </a:lnL>
                        <a:lnR>
                          <a:noFill/>
                        </a:lnR>
                        <a:lnT>
                          <a:noFill/>
                        </a:lnT>
                        <a:lnB>
                          <a:noFill/>
                        </a:lnB>
                        <a:blipFill>
                          <a:blip r:embed="rId2"/>
                          <a:stretch>
                            <a:fillRect l="-417489" t="-187097" r="-95067" b="-201613"/>
                          </a:stretch>
                        </a:blipFill>
                      </a:tcPr>
                    </a:tc>
                    <a:tc>
                      <a:txBody>
                        <a:bodyPr/>
                        <a:lstStyle/>
                        <a:p>
                          <a:endParaRPr lang="zh-CN"/>
                        </a:p>
                      </a:txBody>
                      <a:tcPr marL="39209" marR="39209" marT="0" marB="0" anchor="ctr">
                        <a:lnL>
                          <a:noFill/>
                        </a:lnL>
                        <a:lnR>
                          <a:noFill/>
                        </a:lnR>
                        <a:lnT>
                          <a:noFill/>
                        </a:lnT>
                        <a:lnB>
                          <a:noFill/>
                        </a:lnB>
                        <a:blipFill>
                          <a:blip r:embed="rId2"/>
                          <a:stretch>
                            <a:fillRect l="-549524" t="-187097" r="-952" b="-201613"/>
                          </a:stretch>
                        </a:blipFill>
                      </a:tcPr>
                    </a:tc>
                    <a:extLst>
                      <a:ext uri="{0D108BD9-81ED-4DB2-BD59-A6C34878D82A}">
                        <a16:rowId xmlns:a16="http://schemas.microsoft.com/office/drawing/2014/main" val="1640625657"/>
                      </a:ext>
                    </a:extLst>
                  </a:tr>
                  <a:tr h="227729">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Resistivity (ohm.cm)</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endParaRPr lang="zh-CN"/>
                        </a:p>
                      </a:txBody>
                      <a:tcPr marL="39209" marR="39209" marT="0" marB="0" anchor="ctr">
                        <a:lnL>
                          <a:noFill/>
                        </a:lnL>
                        <a:lnR>
                          <a:noFill/>
                        </a:lnR>
                        <a:lnT>
                          <a:noFill/>
                        </a:lnT>
                        <a:lnB>
                          <a:noFill/>
                        </a:lnB>
                        <a:blipFill>
                          <a:blip r:embed="rId2"/>
                          <a:stretch>
                            <a:fillRect l="-140625" t="-468421" r="-369196" b="-228947"/>
                          </a:stretch>
                        </a:blipFill>
                      </a:tcPr>
                    </a:tc>
                    <a:tc>
                      <a:txBody>
                        <a:bodyPr/>
                        <a:lstStyle/>
                        <a:p>
                          <a:endParaRPr lang="zh-CN"/>
                        </a:p>
                      </a:txBody>
                      <a:tcPr marL="39209" marR="39209" marT="0" marB="0" anchor="ctr">
                        <a:lnL>
                          <a:noFill/>
                        </a:lnL>
                        <a:lnR>
                          <a:noFill/>
                        </a:lnR>
                        <a:lnT>
                          <a:noFill/>
                        </a:lnT>
                        <a:lnB>
                          <a:noFill/>
                        </a:lnB>
                        <a:blipFill>
                          <a:blip r:embed="rId2"/>
                          <a:stretch>
                            <a:fillRect l="-275000" t="-468421" r="-321939" b="-228947"/>
                          </a:stretch>
                        </a:blipFill>
                      </a:tcPr>
                    </a:tc>
                    <a:tc>
                      <a:txBody>
                        <a:bodyPr/>
                        <a:lstStyle/>
                        <a:p>
                          <a:endParaRPr lang="zh-CN"/>
                        </a:p>
                      </a:txBody>
                      <a:tcPr marL="39209" marR="39209" marT="0" marB="0" anchor="ctr">
                        <a:lnL>
                          <a:noFill/>
                        </a:lnL>
                        <a:lnR>
                          <a:noFill/>
                        </a:lnR>
                        <a:lnT>
                          <a:noFill/>
                        </a:lnT>
                        <a:lnB>
                          <a:noFill/>
                        </a:lnB>
                        <a:blipFill>
                          <a:blip r:embed="rId2"/>
                          <a:stretch>
                            <a:fillRect l="-375000" t="-468421" r="-221939" b="-228947"/>
                          </a:stretch>
                        </a:blipFill>
                      </a:tcPr>
                    </a:tc>
                    <a:tc>
                      <a:txBody>
                        <a:bodyPr/>
                        <a:lstStyle/>
                        <a:p>
                          <a:endParaRPr lang="zh-CN"/>
                        </a:p>
                      </a:txBody>
                      <a:tcPr marL="39209" marR="39209" marT="0" marB="0" anchor="ctr">
                        <a:lnL>
                          <a:noFill/>
                        </a:lnL>
                        <a:lnR>
                          <a:noFill/>
                        </a:lnR>
                        <a:lnT>
                          <a:noFill/>
                        </a:lnT>
                        <a:lnB>
                          <a:noFill/>
                        </a:lnB>
                        <a:blipFill>
                          <a:blip r:embed="rId2"/>
                          <a:stretch>
                            <a:fillRect l="-417489" t="-468421" r="-95067" b="-228947"/>
                          </a:stretch>
                        </a:blipFill>
                      </a:tcPr>
                    </a:tc>
                    <a:tc>
                      <a:txBody>
                        <a:bodyPr/>
                        <a:lstStyle/>
                        <a:p>
                          <a:endParaRPr lang="zh-CN"/>
                        </a:p>
                      </a:txBody>
                      <a:tcPr marL="39209" marR="39209" marT="0" marB="0" anchor="ctr">
                        <a:lnL>
                          <a:noFill/>
                        </a:lnL>
                        <a:lnR>
                          <a:noFill/>
                        </a:lnR>
                        <a:lnT>
                          <a:noFill/>
                        </a:lnT>
                        <a:lnB>
                          <a:noFill/>
                        </a:lnB>
                        <a:blipFill>
                          <a:blip r:embed="rId2"/>
                          <a:stretch>
                            <a:fillRect l="-549524" t="-468421" r="-952" b="-228947"/>
                          </a:stretch>
                        </a:blipFill>
                      </a:tcPr>
                    </a:tc>
                    <a:extLst>
                      <a:ext uri="{0D108BD9-81ED-4DB2-BD59-A6C34878D82A}">
                        <a16:rowId xmlns:a16="http://schemas.microsoft.com/office/drawing/2014/main" val="2929007113"/>
                      </a:ext>
                    </a:extLst>
                  </a:tr>
                  <a:tr h="227729">
                    <a:tc>
                      <a:txBody>
                        <a:bodyPr/>
                        <a:lstStyle/>
                        <a:p>
                          <a:pPr marL="0" marR="0" algn="ctr">
                            <a:lnSpc>
                              <a:spcPct val="115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Mobility (cm</a:t>
                          </a:r>
                          <a:r>
                            <a:rPr lang="en-US" sz="12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/v.s.)</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a:noFill/>
                        </a:lnB>
                      </a:tcPr>
                    </a:tc>
                    <a:tc>
                      <a:txBody>
                        <a:bodyPr/>
                        <a:lstStyle/>
                        <a:p>
                          <a:endParaRPr lang="zh-CN"/>
                        </a:p>
                      </a:txBody>
                      <a:tcPr marL="39209" marR="39209" marT="0" marB="0" anchor="ctr">
                        <a:lnL>
                          <a:noFill/>
                        </a:lnL>
                        <a:lnR>
                          <a:noFill/>
                        </a:lnR>
                        <a:lnT>
                          <a:noFill/>
                        </a:lnT>
                        <a:lnB>
                          <a:noFill/>
                        </a:lnB>
                        <a:blipFill>
                          <a:blip r:embed="rId2"/>
                          <a:stretch>
                            <a:fillRect l="-140625" t="-568421" r="-369196" b="-128947"/>
                          </a:stretch>
                        </a:blipFill>
                      </a:tcPr>
                    </a:tc>
                    <a:tc>
                      <a:txBody>
                        <a:bodyPr/>
                        <a:lstStyle/>
                        <a:p>
                          <a:endParaRPr lang="zh-CN"/>
                        </a:p>
                      </a:txBody>
                      <a:tcPr marL="39209" marR="39209" marT="0" marB="0" anchor="ctr">
                        <a:lnL>
                          <a:noFill/>
                        </a:lnL>
                        <a:lnR>
                          <a:noFill/>
                        </a:lnR>
                        <a:lnT>
                          <a:noFill/>
                        </a:lnT>
                        <a:lnB>
                          <a:noFill/>
                        </a:lnB>
                        <a:blipFill>
                          <a:blip r:embed="rId2"/>
                          <a:stretch>
                            <a:fillRect l="-275000" t="-568421" r="-321939" b="-128947"/>
                          </a:stretch>
                        </a:blipFill>
                      </a:tcPr>
                    </a:tc>
                    <a:tc>
                      <a:txBody>
                        <a:bodyPr/>
                        <a:lstStyle/>
                        <a:p>
                          <a:endParaRPr lang="zh-CN"/>
                        </a:p>
                      </a:txBody>
                      <a:tcPr marL="39209" marR="39209" marT="0" marB="0" anchor="ctr">
                        <a:lnL>
                          <a:noFill/>
                        </a:lnL>
                        <a:lnR>
                          <a:noFill/>
                        </a:lnR>
                        <a:lnT>
                          <a:noFill/>
                        </a:lnT>
                        <a:lnB>
                          <a:noFill/>
                        </a:lnB>
                        <a:blipFill>
                          <a:blip r:embed="rId2"/>
                          <a:stretch>
                            <a:fillRect l="-375000" t="-568421" r="-221939" b="-128947"/>
                          </a:stretch>
                        </a:blipFill>
                      </a:tcPr>
                    </a:tc>
                    <a:tc>
                      <a:txBody>
                        <a:bodyPr/>
                        <a:lstStyle/>
                        <a:p>
                          <a:endParaRPr lang="zh-CN"/>
                        </a:p>
                      </a:txBody>
                      <a:tcPr marL="39209" marR="39209" marT="0" marB="0" anchor="ctr">
                        <a:lnL>
                          <a:noFill/>
                        </a:lnL>
                        <a:lnR>
                          <a:noFill/>
                        </a:lnR>
                        <a:lnT>
                          <a:noFill/>
                        </a:lnT>
                        <a:lnB>
                          <a:noFill/>
                        </a:lnB>
                        <a:blipFill>
                          <a:blip r:embed="rId2"/>
                          <a:stretch>
                            <a:fillRect l="-417489" t="-568421" r="-95067" b="-128947"/>
                          </a:stretch>
                        </a:blipFill>
                      </a:tcPr>
                    </a:tc>
                    <a:tc>
                      <a:txBody>
                        <a:bodyPr/>
                        <a:lstStyle/>
                        <a:p>
                          <a:endParaRPr lang="zh-CN"/>
                        </a:p>
                      </a:txBody>
                      <a:tcPr marL="39209" marR="39209" marT="0" marB="0" anchor="ctr">
                        <a:lnL>
                          <a:noFill/>
                        </a:lnL>
                        <a:lnR>
                          <a:noFill/>
                        </a:lnR>
                        <a:lnT>
                          <a:noFill/>
                        </a:lnT>
                        <a:lnB>
                          <a:noFill/>
                        </a:lnB>
                        <a:blipFill>
                          <a:blip r:embed="rId2"/>
                          <a:stretch>
                            <a:fillRect l="-549524" t="-568421" r="-952" b="-128947"/>
                          </a:stretch>
                        </a:blipFill>
                      </a:tcPr>
                    </a:tc>
                    <a:extLst>
                      <a:ext uri="{0D108BD9-81ED-4DB2-BD59-A6C34878D82A}">
                        <a16:rowId xmlns:a16="http://schemas.microsoft.com/office/drawing/2014/main" val="844799000"/>
                      </a:ext>
                    </a:extLst>
                  </a:tr>
                  <a:tr h="239114">
                    <a:tc>
                      <a:txBody>
                        <a:bodyPr/>
                        <a:lstStyle/>
                        <a:p>
                          <a:pPr marL="0" marR="0" algn="ctr">
                            <a:lnSpc>
                              <a:spcPct val="115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Thickness (µm)</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endParaRPr lang="zh-CN"/>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blipFill>
                          <a:blip r:embed="rId2"/>
                          <a:stretch>
                            <a:fillRect l="-140625" t="-651282" r="-369196" b="-25641"/>
                          </a:stretch>
                        </a:blipFill>
                      </a:tcPr>
                    </a:tc>
                    <a:tc>
                      <a:txBody>
                        <a:bodyPr/>
                        <a:lstStyle/>
                        <a:p>
                          <a:endParaRPr lang="zh-CN"/>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blipFill>
                          <a:blip r:embed="rId2"/>
                          <a:stretch>
                            <a:fillRect l="-275000" t="-651282" r="-321939" b="-25641"/>
                          </a:stretch>
                        </a:blipFill>
                      </a:tcPr>
                    </a:tc>
                    <a:tc>
                      <a:txBody>
                        <a:bodyPr/>
                        <a:lstStyle/>
                        <a:p>
                          <a:endParaRPr lang="zh-CN"/>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blipFill>
                          <a:blip r:embed="rId2"/>
                          <a:stretch>
                            <a:fillRect l="-375000" t="-651282" r="-221939" b="-25641"/>
                          </a:stretch>
                        </a:blipFill>
                      </a:tcPr>
                    </a:tc>
                    <a:tc>
                      <a:txBody>
                        <a:bodyPr/>
                        <a:lstStyle/>
                        <a:p>
                          <a:endParaRPr lang="zh-CN"/>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blipFill>
                          <a:blip r:embed="rId2"/>
                          <a:stretch>
                            <a:fillRect l="-417489" t="-651282" r="-95067" b="-25641"/>
                          </a:stretch>
                        </a:blipFill>
                      </a:tcPr>
                    </a:tc>
                    <a:tc>
                      <a:txBody>
                        <a:bodyPr/>
                        <a:lstStyle/>
                        <a:p>
                          <a:endParaRPr lang="zh-CN"/>
                        </a:p>
                      </a:txBody>
                      <a:tcPr marL="39209" marR="39209" marT="0" marB="0" anchor="ctr">
                        <a:lnL>
                          <a:noFill/>
                        </a:lnL>
                        <a:lnR>
                          <a:noFill/>
                        </a:lnR>
                        <a:lnT>
                          <a:noFill/>
                        </a:lnT>
                        <a:lnB w="28575" cap="flat" cmpd="dbl" algn="ctr">
                          <a:solidFill>
                            <a:srgbClr val="000000"/>
                          </a:solidFill>
                          <a:prstDash val="solid"/>
                          <a:round/>
                          <a:headEnd type="none" w="med" len="med"/>
                          <a:tailEnd type="none" w="med" len="med"/>
                        </a:lnB>
                        <a:blipFill>
                          <a:blip r:embed="rId2"/>
                          <a:stretch>
                            <a:fillRect l="-549524" t="-651282" r="-952" b="-25641"/>
                          </a:stretch>
                        </a:blipFill>
                      </a:tcPr>
                    </a:tc>
                    <a:extLst>
                      <a:ext uri="{0D108BD9-81ED-4DB2-BD59-A6C34878D82A}">
                        <a16:rowId xmlns:a16="http://schemas.microsoft.com/office/drawing/2014/main" val="10047143"/>
                      </a:ext>
                    </a:extLst>
                  </a:tr>
                </a:tbl>
              </a:graphicData>
            </a:graphic>
          </p:graphicFrame>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9" name="Rectangle 8"/>
          <p:cNvSpPr/>
          <p:nvPr/>
        </p:nvSpPr>
        <p:spPr>
          <a:xfrm>
            <a:off x="1005762" y="6443246"/>
            <a:ext cx="1813638"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mini-Mott chamber</a:t>
            </a:r>
          </a:p>
        </p:txBody>
      </p:sp>
      <p:grpSp>
        <p:nvGrpSpPr>
          <p:cNvPr id="10" name="Group 35"/>
          <p:cNvGrpSpPr>
            <a:grpSpLocks/>
          </p:cNvGrpSpPr>
          <p:nvPr/>
        </p:nvGrpSpPr>
        <p:grpSpPr bwMode="auto">
          <a:xfrm>
            <a:off x="3658502" y="2819400"/>
            <a:ext cx="5181177" cy="3807803"/>
            <a:chOff x="745" y="2374"/>
            <a:chExt cx="5202" cy="2015"/>
          </a:xfrm>
        </p:grpSpPr>
        <mc:AlternateContent xmlns:mc="http://schemas.openxmlformats.org/markup-compatibility/2006" xmlns:a14="http://schemas.microsoft.com/office/drawing/2010/main">
          <mc:Choice Requires="a14">
            <p:sp>
              <p:nvSpPr>
                <p:cNvPr id="11" name="AutoShape 28"/>
                <p:cNvSpPr>
                  <a:spLocks noChangeArrowheads="1"/>
                </p:cNvSpPr>
                <p:nvPr/>
              </p:nvSpPr>
              <p:spPr bwMode="auto">
                <a:xfrm>
                  <a:off x="745" y="2480"/>
                  <a:ext cx="5202" cy="1909"/>
                </a:xfrm>
                <a:prstGeom prst="roundRect">
                  <a:avLst>
                    <a:gd name="adj" fmla="val 16667"/>
                  </a:avLst>
                </a:prstGeom>
                <a:noFill/>
                <a:ln w="38100" algn="ctr">
                  <a:noFill/>
                  <a:round/>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nchor="ctr">
                  <a:spAutoFit/>
                </a:bodyPr>
                <a:lstStyle/>
                <a:p>
                  <a:pPr marL="274320" indent="-365760">
                    <a:lnSpc>
                      <a:spcPct val="130000"/>
                    </a:lnSpc>
                    <a:buClr>
                      <a:srgbClr val="CC0066"/>
                    </a:buClr>
                    <a:buSzPct val="120000"/>
                    <a:buFont typeface="Wingdings" panose="05000000000000000000" pitchFamily="2" charset="2"/>
                    <a:buChar char="Ø"/>
                  </a:pPr>
                  <a:r>
                    <a:rPr lang="en-US" altLang="zh-CN" sz="2000" dirty="0" smtClean="0">
                      <a:solidFill>
                        <a:srgbClr val="C00000"/>
                      </a:solidFill>
                    </a:rPr>
                    <a:t>Dopant dependence: </a:t>
                  </a:r>
                  <a14:m>
                    <m:oMath xmlns:m="http://schemas.openxmlformats.org/officeDocument/2006/math">
                      <m:r>
                        <a:rPr lang="en-US" altLang="zh-CN" sz="2000" b="0" i="1" smtClean="0">
                          <a:solidFill>
                            <a:srgbClr val="000066"/>
                          </a:solidFill>
                          <a:latin typeface="Cambria Math" panose="02040503050406030204" pitchFamily="18" charset="0"/>
                        </a:rPr>
                        <m:t>5</m:t>
                      </m:r>
                      <m:r>
                        <a:rPr lang="en-US" altLang="zh-CN" sz="2000" b="0" i="1" smtClean="0">
                          <a:solidFill>
                            <a:srgbClr val="000066"/>
                          </a:solidFill>
                          <a:latin typeface="Cambria Math" panose="02040503050406030204" pitchFamily="18" charset="0"/>
                          <a:ea typeface="Cambria Math" panose="02040503050406030204" pitchFamily="18" charset="0"/>
                        </a:rPr>
                        <m:t>×</m:t>
                      </m:r>
                      <m:sSup>
                        <m:sSupPr>
                          <m:ctrlPr>
                            <a:rPr lang="en-US" altLang="zh-CN" sz="2000" b="0" i="1" smtClean="0">
                              <a:solidFill>
                                <a:srgbClr val="000066"/>
                              </a:solidFill>
                              <a:latin typeface="Cambria Math"/>
                              <a:ea typeface="Cambria Math" panose="02040503050406030204" pitchFamily="18" charset="0"/>
                            </a:rPr>
                          </m:ctrlPr>
                        </m:sSupPr>
                        <m:e>
                          <m:r>
                            <a:rPr lang="en-US" altLang="zh-CN" sz="2000" b="0" i="1" smtClean="0">
                              <a:solidFill>
                                <a:srgbClr val="000066"/>
                              </a:solidFill>
                              <a:latin typeface="Cambria Math" panose="02040503050406030204" pitchFamily="18" charset="0"/>
                              <a:ea typeface="Cambria Math" panose="02040503050406030204" pitchFamily="18" charset="0"/>
                            </a:rPr>
                            <m:t>10</m:t>
                          </m:r>
                        </m:e>
                        <m:sup>
                          <m:r>
                            <a:rPr lang="en-US" altLang="zh-CN" sz="2000" b="0" i="1" smtClean="0">
                              <a:solidFill>
                                <a:srgbClr val="000066"/>
                              </a:solidFill>
                              <a:latin typeface="Cambria Math" panose="02040503050406030204" pitchFamily="18" charset="0"/>
                              <a:ea typeface="Cambria Math" panose="02040503050406030204" pitchFamily="18" charset="0"/>
                            </a:rPr>
                            <m:t>17</m:t>
                          </m:r>
                        </m:sup>
                      </m:sSup>
                      <m:r>
                        <a:rPr lang="en-US" altLang="zh-CN" sz="2000" b="0" i="1" smtClean="0">
                          <a:solidFill>
                            <a:srgbClr val="000066"/>
                          </a:solidFill>
                          <a:latin typeface="Cambria Math" panose="02040503050406030204" pitchFamily="18" charset="0"/>
                          <a:ea typeface="Cambria Math" panose="02040503050406030204" pitchFamily="18" charset="0"/>
                        </a:rPr>
                        <m:t> </m:t>
                      </m:r>
                      <m:sSup>
                        <m:sSupPr>
                          <m:ctrlPr>
                            <a:rPr lang="en-US" altLang="zh-CN" sz="2000" b="0" i="1" smtClean="0">
                              <a:solidFill>
                                <a:srgbClr val="000066"/>
                              </a:solidFill>
                              <a:latin typeface="Cambria Math"/>
                              <a:ea typeface="Cambria Math" panose="02040503050406030204" pitchFamily="18" charset="0"/>
                            </a:rPr>
                          </m:ctrlPr>
                        </m:sSupPr>
                        <m:e>
                          <m:r>
                            <a:rPr lang="en-US" altLang="zh-CN" sz="2000" b="0" i="1" smtClean="0">
                              <a:solidFill>
                                <a:srgbClr val="000066"/>
                              </a:solidFill>
                              <a:latin typeface="Cambria Math" panose="02040503050406030204" pitchFamily="18" charset="0"/>
                              <a:ea typeface="Cambria Math" panose="02040503050406030204" pitchFamily="18" charset="0"/>
                            </a:rPr>
                            <m:t>𝑐𝑚</m:t>
                          </m:r>
                        </m:e>
                        <m:sup>
                          <m:r>
                            <a:rPr lang="en-US" altLang="zh-CN" sz="2000" b="0" i="1" smtClean="0">
                              <a:solidFill>
                                <a:srgbClr val="000066"/>
                              </a:solidFill>
                              <a:latin typeface="Cambria Math" panose="02040503050406030204" pitchFamily="18" charset="0"/>
                              <a:ea typeface="Cambria Math" panose="02040503050406030204" pitchFamily="18" charset="0"/>
                            </a:rPr>
                            <m:t>−3</m:t>
                          </m:r>
                        </m:sup>
                      </m:sSup>
                    </m:oMath>
                  </a14:m>
                  <a:r>
                    <a:rPr lang="en-US" altLang="zh-CN" sz="2000" dirty="0" smtClean="0"/>
                    <a:t>, </a:t>
                  </a:r>
                  <a14:m>
                    <m:oMath xmlns:m="http://schemas.openxmlformats.org/officeDocument/2006/math">
                      <m:r>
                        <a:rPr lang="en-US" altLang="zh-CN" sz="2000" b="0" i="1" smtClean="0">
                          <a:solidFill>
                            <a:srgbClr val="000066"/>
                          </a:solidFill>
                          <a:latin typeface="Cambria Math" panose="02040503050406030204" pitchFamily="18" charset="0"/>
                        </a:rPr>
                        <m:t>1</m:t>
                      </m:r>
                      <m:r>
                        <a:rPr lang="en-US" altLang="zh-CN" sz="2000" i="1">
                          <a:solidFill>
                            <a:srgbClr val="000066"/>
                          </a:solidFill>
                          <a:latin typeface="Cambria Math" panose="02040503050406030204" pitchFamily="18" charset="0"/>
                          <a:ea typeface="Cambria Math" panose="02040503050406030204" pitchFamily="18" charset="0"/>
                        </a:rPr>
                        <m:t>×</m:t>
                      </m:r>
                      <m:sSup>
                        <m:sSupPr>
                          <m:ctrlPr>
                            <a:rPr lang="en-US" altLang="zh-CN" sz="2000" i="1">
                              <a:solidFill>
                                <a:srgbClr val="000066"/>
                              </a:solidFill>
                              <a:latin typeface="Cambria Math"/>
                              <a:ea typeface="Cambria Math" panose="02040503050406030204" pitchFamily="18" charset="0"/>
                            </a:rPr>
                          </m:ctrlPr>
                        </m:sSupPr>
                        <m:e>
                          <m:r>
                            <a:rPr lang="en-US" altLang="zh-CN" sz="2000" i="1">
                              <a:solidFill>
                                <a:srgbClr val="000066"/>
                              </a:solidFill>
                              <a:latin typeface="Cambria Math" panose="02040503050406030204" pitchFamily="18" charset="0"/>
                              <a:ea typeface="Cambria Math" panose="02040503050406030204" pitchFamily="18" charset="0"/>
                            </a:rPr>
                            <m:t>10</m:t>
                          </m:r>
                        </m:e>
                        <m:sup>
                          <m:r>
                            <a:rPr lang="en-US" altLang="zh-CN" sz="2000" i="1">
                              <a:solidFill>
                                <a:srgbClr val="000066"/>
                              </a:solidFill>
                              <a:latin typeface="Cambria Math" panose="02040503050406030204" pitchFamily="18" charset="0"/>
                              <a:ea typeface="Cambria Math" panose="02040503050406030204" pitchFamily="18" charset="0"/>
                            </a:rPr>
                            <m:t>1</m:t>
                          </m:r>
                          <m:r>
                            <a:rPr lang="en-US" altLang="zh-CN" sz="2000" b="0" i="1" smtClean="0">
                              <a:solidFill>
                                <a:srgbClr val="000066"/>
                              </a:solidFill>
                              <a:latin typeface="Cambria Math" panose="02040503050406030204" pitchFamily="18" charset="0"/>
                              <a:ea typeface="Cambria Math" panose="02040503050406030204" pitchFamily="18" charset="0"/>
                            </a:rPr>
                            <m:t>8</m:t>
                          </m:r>
                        </m:sup>
                      </m:sSup>
                      <m:r>
                        <a:rPr lang="en-US" altLang="zh-CN" sz="2000" i="1">
                          <a:solidFill>
                            <a:srgbClr val="000066"/>
                          </a:solidFill>
                          <a:latin typeface="Cambria Math" panose="02040503050406030204" pitchFamily="18" charset="0"/>
                          <a:ea typeface="Cambria Math" panose="02040503050406030204" pitchFamily="18" charset="0"/>
                        </a:rPr>
                        <m:t> </m:t>
                      </m:r>
                      <m:sSup>
                        <m:sSupPr>
                          <m:ctrlPr>
                            <a:rPr lang="en-US" altLang="zh-CN" sz="2000" i="1">
                              <a:solidFill>
                                <a:srgbClr val="000066"/>
                              </a:solidFill>
                              <a:latin typeface="Cambria Math"/>
                              <a:ea typeface="Cambria Math" panose="02040503050406030204" pitchFamily="18" charset="0"/>
                            </a:rPr>
                          </m:ctrlPr>
                        </m:sSupPr>
                        <m:e>
                          <m:r>
                            <a:rPr lang="en-US" altLang="zh-CN" sz="2000" i="1">
                              <a:solidFill>
                                <a:srgbClr val="000066"/>
                              </a:solidFill>
                              <a:latin typeface="Cambria Math" panose="02040503050406030204" pitchFamily="18" charset="0"/>
                              <a:ea typeface="Cambria Math" panose="02040503050406030204" pitchFamily="18" charset="0"/>
                            </a:rPr>
                            <m:t>𝑐𝑚</m:t>
                          </m:r>
                        </m:e>
                        <m:sup>
                          <m:r>
                            <a:rPr lang="en-US" altLang="zh-CN" sz="2000" i="1">
                              <a:solidFill>
                                <a:srgbClr val="000066"/>
                              </a:solidFill>
                              <a:latin typeface="Cambria Math" panose="02040503050406030204" pitchFamily="18" charset="0"/>
                              <a:ea typeface="Cambria Math" panose="02040503050406030204" pitchFamily="18" charset="0"/>
                            </a:rPr>
                            <m:t>−3</m:t>
                          </m:r>
                        </m:sup>
                      </m:sSup>
                    </m:oMath>
                  </a14:m>
                  <a:r>
                    <a:rPr lang="en-US" altLang="zh-CN" sz="2000" dirty="0" smtClean="0"/>
                    <a:t>, </a:t>
                  </a:r>
                  <a14:m>
                    <m:oMath xmlns:m="http://schemas.openxmlformats.org/officeDocument/2006/math">
                      <m:r>
                        <a:rPr lang="en-US" altLang="zh-CN" sz="2000" b="0" i="1" smtClean="0">
                          <a:solidFill>
                            <a:srgbClr val="000066"/>
                          </a:solidFill>
                          <a:latin typeface="Cambria Math" panose="02040503050406030204" pitchFamily="18" charset="0"/>
                        </a:rPr>
                        <m:t>1</m:t>
                      </m:r>
                      <m:r>
                        <a:rPr lang="en-US" altLang="zh-CN" sz="2000" i="1">
                          <a:solidFill>
                            <a:srgbClr val="000066"/>
                          </a:solidFill>
                          <a:latin typeface="Cambria Math" panose="02040503050406030204" pitchFamily="18" charset="0"/>
                          <a:ea typeface="Cambria Math" panose="02040503050406030204" pitchFamily="18" charset="0"/>
                        </a:rPr>
                        <m:t>×</m:t>
                      </m:r>
                      <m:sSup>
                        <m:sSupPr>
                          <m:ctrlPr>
                            <a:rPr lang="en-US" altLang="zh-CN" sz="2000" i="1">
                              <a:solidFill>
                                <a:srgbClr val="000066"/>
                              </a:solidFill>
                              <a:latin typeface="Cambria Math"/>
                              <a:ea typeface="Cambria Math" panose="02040503050406030204" pitchFamily="18" charset="0"/>
                            </a:rPr>
                          </m:ctrlPr>
                        </m:sSupPr>
                        <m:e>
                          <m:r>
                            <a:rPr lang="en-US" altLang="zh-CN" sz="2000" i="1">
                              <a:solidFill>
                                <a:srgbClr val="000066"/>
                              </a:solidFill>
                              <a:latin typeface="Cambria Math" panose="02040503050406030204" pitchFamily="18" charset="0"/>
                              <a:ea typeface="Cambria Math" panose="02040503050406030204" pitchFamily="18" charset="0"/>
                            </a:rPr>
                            <m:t>10</m:t>
                          </m:r>
                        </m:e>
                        <m:sup>
                          <m:r>
                            <a:rPr lang="en-US" altLang="zh-CN" sz="2000" i="1">
                              <a:solidFill>
                                <a:srgbClr val="000066"/>
                              </a:solidFill>
                              <a:latin typeface="Cambria Math" panose="02040503050406030204" pitchFamily="18" charset="0"/>
                              <a:ea typeface="Cambria Math" panose="02040503050406030204" pitchFamily="18" charset="0"/>
                            </a:rPr>
                            <m:t>1</m:t>
                          </m:r>
                          <m:r>
                            <a:rPr lang="en-US" altLang="zh-CN" sz="2000" b="0" i="1" smtClean="0">
                              <a:solidFill>
                                <a:srgbClr val="000066"/>
                              </a:solidFill>
                              <a:latin typeface="Cambria Math" panose="02040503050406030204" pitchFamily="18" charset="0"/>
                              <a:ea typeface="Cambria Math" panose="02040503050406030204" pitchFamily="18" charset="0"/>
                            </a:rPr>
                            <m:t>9</m:t>
                          </m:r>
                        </m:sup>
                      </m:sSup>
                      <m:r>
                        <a:rPr lang="en-US" altLang="zh-CN" sz="2000" i="1">
                          <a:solidFill>
                            <a:srgbClr val="000066"/>
                          </a:solidFill>
                          <a:latin typeface="Cambria Math" panose="02040503050406030204" pitchFamily="18" charset="0"/>
                          <a:ea typeface="Cambria Math" panose="02040503050406030204" pitchFamily="18" charset="0"/>
                        </a:rPr>
                        <m:t> </m:t>
                      </m:r>
                      <m:sSup>
                        <m:sSupPr>
                          <m:ctrlPr>
                            <a:rPr lang="en-US" altLang="zh-CN" sz="2000" i="1">
                              <a:solidFill>
                                <a:srgbClr val="000066"/>
                              </a:solidFill>
                              <a:latin typeface="Cambria Math"/>
                              <a:ea typeface="Cambria Math" panose="02040503050406030204" pitchFamily="18" charset="0"/>
                            </a:rPr>
                          </m:ctrlPr>
                        </m:sSupPr>
                        <m:e>
                          <m:r>
                            <a:rPr lang="en-US" altLang="zh-CN" sz="2000" i="1">
                              <a:solidFill>
                                <a:srgbClr val="000066"/>
                              </a:solidFill>
                              <a:latin typeface="Cambria Math" panose="02040503050406030204" pitchFamily="18" charset="0"/>
                              <a:ea typeface="Cambria Math" panose="02040503050406030204" pitchFamily="18" charset="0"/>
                            </a:rPr>
                            <m:t>𝑐𝑚</m:t>
                          </m:r>
                        </m:e>
                        <m:sup>
                          <m:r>
                            <a:rPr lang="en-US" altLang="zh-CN" sz="2000" i="1">
                              <a:solidFill>
                                <a:srgbClr val="000066"/>
                              </a:solidFill>
                              <a:latin typeface="Cambria Math" panose="02040503050406030204" pitchFamily="18" charset="0"/>
                              <a:ea typeface="Cambria Math" panose="02040503050406030204" pitchFamily="18" charset="0"/>
                            </a:rPr>
                            <m:t>−3</m:t>
                          </m:r>
                        </m:sup>
                      </m:sSup>
                    </m:oMath>
                  </a14:m>
                  <a:endParaRPr lang="en-US" altLang="zh-CN" sz="2000" dirty="0" smtClean="0"/>
                </a:p>
                <a:p>
                  <a:pPr marL="274320" indent="-365760">
                    <a:lnSpc>
                      <a:spcPct val="130000"/>
                    </a:lnSpc>
                    <a:buClr>
                      <a:srgbClr val="CC0066"/>
                    </a:buClr>
                    <a:buSzPct val="120000"/>
                    <a:buFont typeface="Wingdings" panose="05000000000000000000" pitchFamily="2" charset="2"/>
                    <a:buChar char="Ø"/>
                  </a:pPr>
                  <a:r>
                    <a:rPr lang="en-US" altLang="zh-CN" sz="2000" dirty="0" smtClean="0">
                      <a:solidFill>
                        <a:srgbClr val="C00000"/>
                      </a:solidFill>
                    </a:rPr>
                    <a:t>Temperature dependence: </a:t>
                  </a:r>
                  <a:r>
                    <a:rPr lang="en-US" altLang="zh-CN" sz="2000" dirty="0" smtClean="0">
                      <a:solidFill>
                        <a:srgbClr val="000066"/>
                      </a:solidFill>
                    </a:rPr>
                    <a:t>300 K, 195 K, 77 K</a:t>
                  </a:r>
                </a:p>
                <a:p>
                  <a:pPr marL="274320" indent="-365760">
                    <a:lnSpc>
                      <a:spcPct val="130000"/>
                    </a:lnSpc>
                    <a:buClr>
                      <a:srgbClr val="CC0066"/>
                    </a:buClr>
                    <a:buSzPct val="120000"/>
                    <a:buFont typeface="Wingdings" panose="05000000000000000000" pitchFamily="2" charset="2"/>
                    <a:buChar char="Ø"/>
                  </a:pPr>
                  <a:r>
                    <a:rPr lang="en-US" altLang="zh-CN" sz="2000" dirty="0" smtClean="0">
                      <a:solidFill>
                        <a:srgbClr val="C00000"/>
                      </a:solidFill>
                    </a:rPr>
                    <a:t>Activation layer dependence: </a:t>
                  </a:r>
                  <a:r>
                    <a:rPr lang="en-US" altLang="zh-CN" sz="2000" dirty="0" smtClean="0">
                      <a:solidFill>
                        <a:srgbClr val="000066"/>
                      </a:solidFill>
                    </a:rPr>
                    <a:t>Cs, 1</a:t>
                  </a:r>
                  <a:r>
                    <a:rPr lang="en-US" altLang="zh-CN" sz="2000" baseline="30000" dirty="0" smtClean="0">
                      <a:solidFill>
                        <a:srgbClr val="000066"/>
                      </a:solidFill>
                    </a:rPr>
                    <a:t>st</a:t>
                  </a:r>
                  <a:r>
                    <a:rPr lang="en-US" altLang="zh-CN" sz="2000" dirty="0" smtClean="0">
                      <a:solidFill>
                        <a:srgbClr val="000066"/>
                      </a:solidFill>
                    </a:rPr>
                    <a:t>, 6</a:t>
                  </a:r>
                  <a:r>
                    <a:rPr lang="en-US" altLang="zh-CN" sz="2000" baseline="30000" dirty="0" smtClean="0">
                      <a:solidFill>
                        <a:srgbClr val="000066"/>
                      </a:solidFill>
                    </a:rPr>
                    <a:t>th</a:t>
                  </a:r>
                  <a:r>
                    <a:rPr lang="en-US" altLang="zh-CN" sz="2000" dirty="0" smtClean="0">
                      <a:solidFill>
                        <a:srgbClr val="000066"/>
                      </a:solidFill>
                    </a:rPr>
                    <a:t>, 13</a:t>
                  </a:r>
                  <a:r>
                    <a:rPr lang="en-US" altLang="zh-CN" sz="2000" baseline="30000" dirty="0" smtClean="0">
                      <a:solidFill>
                        <a:srgbClr val="000066"/>
                      </a:solidFill>
                    </a:rPr>
                    <a:t>th</a:t>
                  </a:r>
                  <a:r>
                    <a:rPr lang="en-US" altLang="zh-CN" sz="2000" dirty="0" smtClean="0">
                      <a:solidFill>
                        <a:srgbClr val="000066"/>
                      </a:solidFill>
                    </a:rPr>
                    <a:t> yo-yo cycle</a:t>
                  </a:r>
                </a:p>
                <a:p>
                  <a:pPr marL="274320" indent="-365760">
                    <a:lnSpc>
                      <a:spcPct val="130000"/>
                    </a:lnSpc>
                    <a:buClr>
                      <a:srgbClr val="CC0066"/>
                    </a:buClr>
                    <a:buSzPct val="120000"/>
                    <a:buFont typeface="Wingdings" panose="05000000000000000000" pitchFamily="2" charset="2"/>
                    <a:buChar char="Ø"/>
                  </a:pPr>
                  <a:r>
                    <a:rPr lang="en-US" altLang="zh-CN" sz="2000" dirty="0" smtClean="0">
                      <a:solidFill>
                        <a:srgbClr val="C00000"/>
                      </a:solidFill>
                    </a:rPr>
                    <a:t>Cleave plane dependence: </a:t>
                  </a:r>
                  <a:r>
                    <a:rPr lang="en-US" altLang="zh-CN" sz="2000" dirty="0" smtClean="0">
                      <a:solidFill>
                        <a:srgbClr val="000066"/>
                      </a:solidFill>
                    </a:rPr>
                    <a:t>GaAs(100), (110) and (111A)</a:t>
                  </a:r>
                  <a:endParaRPr lang="zh-CN" altLang="en-US" sz="2000" dirty="0">
                    <a:solidFill>
                      <a:srgbClr val="000066"/>
                    </a:solidFill>
                  </a:endParaRPr>
                </a:p>
              </p:txBody>
            </p:sp>
          </mc:Choice>
          <mc:Fallback xmlns="">
            <p:sp>
              <p:nvSpPr>
                <p:cNvPr id="11" name="AutoShape 28"/>
                <p:cNvSpPr>
                  <a:spLocks noRot="1" noChangeAspect="1" noMove="1" noResize="1" noEditPoints="1" noAdjustHandles="1" noChangeArrowheads="1" noChangeShapeType="1" noTextEdit="1"/>
                </p:cNvSpPr>
                <p:nvPr/>
              </p:nvSpPr>
              <p:spPr bwMode="auto">
                <a:xfrm>
                  <a:off x="745" y="2480"/>
                  <a:ext cx="5202" cy="1909"/>
                </a:xfrm>
                <a:prstGeom prst="roundRect">
                  <a:avLst>
                    <a:gd name="adj" fmla="val 16667"/>
                  </a:avLst>
                </a:prstGeom>
                <a:blipFill>
                  <a:blip r:embed="rId3"/>
                  <a:stretch>
                    <a:fillRect/>
                  </a:stretch>
                </a:blipFill>
                <a:ln w="38100" algn="ctr">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12" name="AutoShape 29"/>
            <p:cNvSpPr>
              <a:spLocks noChangeArrowheads="1"/>
            </p:cNvSpPr>
            <p:nvPr/>
          </p:nvSpPr>
          <p:spPr bwMode="auto">
            <a:xfrm>
              <a:off x="2351" y="2374"/>
              <a:ext cx="1913" cy="272"/>
            </a:xfrm>
            <a:prstGeom prst="roundRect">
              <a:avLst>
                <a:gd name="adj" fmla="val 16667"/>
              </a:avLst>
            </a:prstGeom>
            <a:solidFill>
              <a:srgbClr val="0000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dirty="0" smtClean="0">
                  <a:solidFill>
                    <a:srgbClr val="FFFF00"/>
                  </a:solidFill>
                </a:rPr>
                <a:t>Experiment content</a:t>
              </a:r>
              <a:endParaRPr lang="zh-CN" altLang="en-US" dirty="0">
                <a:solidFill>
                  <a:srgbClr val="FFFF00"/>
                </a:solidFill>
              </a:endParaRPr>
            </a:p>
          </p:txBody>
        </p:sp>
      </p:grpSp>
      <p:pic>
        <p:nvPicPr>
          <p:cNvPr id="8" name="Picture 7"/>
          <p:cNvPicPr>
            <a:picLocks noChangeAspect="1"/>
          </p:cNvPicPr>
          <p:nvPr/>
        </p:nvPicPr>
        <p:blipFill>
          <a:blip r:embed="rId4"/>
          <a:stretch>
            <a:fillRect/>
          </a:stretch>
        </p:blipFill>
        <p:spPr>
          <a:xfrm>
            <a:off x="76200" y="2829946"/>
            <a:ext cx="3733799" cy="3647054"/>
          </a:xfrm>
          <a:prstGeom prst="rect">
            <a:avLst/>
          </a:prstGeom>
        </p:spPr>
      </p:pic>
    </p:spTree>
    <p:extLst>
      <p:ext uri="{BB962C8B-B14F-4D97-AF65-F5344CB8AC3E}">
        <p14:creationId xmlns:p14="http://schemas.microsoft.com/office/powerpoint/2010/main" val="2529843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磨砂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26113</TotalTime>
  <Words>1428</Words>
  <Application>Microsoft Office PowerPoint</Application>
  <PresentationFormat>On-screen Show (4:3)</PresentationFormat>
  <Paragraphs>206</Paragraphs>
  <Slides>18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Acrobat Document</vt:lpstr>
      <vt:lpstr>Spin Polarization Sensitivity of Electrons Emitted from Bulk GaAs Photocathodes</vt:lpstr>
      <vt:lpstr>Production of spin-polarized electrons</vt:lpstr>
      <vt:lpstr>Factors affected the spin polarization</vt:lpstr>
      <vt:lpstr>Spin relaxation mechanism</vt:lpstr>
      <vt:lpstr>BAP and DP mechanism</vt:lpstr>
      <vt:lpstr>Evaluation of electron escape probability</vt:lpstr>
      <vt:lpstr>PowerPoint Presentation</vt:lpstr>
      <vt:lpstr>Measurement of electron spin polarization (ESP)</vt:lpstr>
      <vt:lpstr>Experiment</vt:lpstr>
      <vt:lpstr>Photocurrent evolution while cooling GaAs</vt:lpstr>
      <vt:lpstr>Temperature and dopant dependence</vt:lpstr>
      <vt:lpstr>Temperature and dopant dependence</vt:lpstr>
      <vt:lpstr>Activation layer dependence</vt:lpstr>
      <vt:lpstr>Cleave plane dependence</vt:lpstr>
      <vt:lpstr>Reported maximum ESP values from GaAs</vt:lpstr>
      <vt:lpstr>Maximum ESP versus Pesc</vt:lpstr>
      <vt:lpstr>Conclusions</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 Liu</dc:creator>
  <cp:lastModifiedBy>Mathew Poelker</cp:lastModifiedBy>
  <cp:revision>306</cp:revision>
  <dcterms:created xsi:type="dcterms:W3CDTF">2006-08-16T00:00:00Z</dcterms:created>
  <dcterms:modified xsi:type="dcterms:W3CDTF">2017-10-23T14:51:15Z</dcterms:modified>
</cp:coreProperties>
</file>