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8" r:id="rId6"/>
    <p:sldId id="269" r:id="rId7"/>
    <p:sldId id="261" r:id="rId8"/>
    <p:sldId id="260" r:id="rId9"/>
    <p:sldId id="266" r:id="rId10"/>
    <p:sldId id="271" r:id="rId11"/>
    <p:sldId id="264" r:id="rId12"/>
    <p:sldId id="262" r:id="rId13"/>
    <p:sldId id="259" r:id="rId14"/>
    <p:sldId id="263" r:id="rId15"/>
    <p:sldId id="265" r:id="rId16"/>
    <p:sldId id="267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3"/>
    <p:restoredTop sz="94444"/>
  </p:normalViewPr>
  <p:slideViewPr>
    <p:cSldViewPr snapToGrid="0" snapToObjects="1">
      <p:cViewPr varScale="1">
        <p:scale>
          <a:sx n="76" d="100"/>
          <a:sy n="76" d="100"/>
        </p:scale>
        <p:origin x="12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B2E1-852A-2341-8ADB-6315DDF6D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D99669-3C65-DC43-80C4-FC73D8F05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746F-54BE-C340-88BC-B1AA4846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0B52-2479-9D45-B297-74731EAA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39BB6-DD11-4948-AC5D-EF67DD2D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7432-70FF-4846-B532-733B90F25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3F5A4-171C-6243-A369-288545370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E4308-E91D-6F4F-B191-7A161B9BD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9390D-E8CA-D344-95FC-7FFA42F2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F7F5-3E1E-BC45-8A62-62B7D435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5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43632-187A-EF40-B641-E516B8E41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FB593-735C-2B41-BC8A-9188B73D7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D73A0-14F7-2E41-A2D4-23CB2421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AB637-7138-2046-8B7F-045256BA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13161-52D1-2A4C-861C-0A73962C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8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651F-80AA-8145-8967-1509AD09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9BE49-3535-C74F-B363-4066D3CF4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417A3-31D6-CB42-9A2D-80410991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E7219-AD29-6D41-9FD9-36D8D7A1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6C5DC-5066-CF46-9718-4A7836E0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9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2245-C907-6F43-96DA-51452467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9D826-3507-F34C-85BA-199BAE415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A9B53-82B5-7041-9EC5-6308C445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2E08F-7650-7A4B-BF2E-07E5A453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E964F-C3F6-6243-BD30-39D8E96E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2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A326-C686-0E41-8A47-8EC4F054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16027-C119-5F45-9939-9384987A8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8D13-552C-EF45-92E4-7AB05B749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2A384-C675-D74C-A27A-86D1E9D5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035AC-1016-1649-A688-12892980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4E605-0480-704B-BC12-DB1A7BA2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7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EFF2-B0DF-BE40-B05D-F317997A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7C956-B865-4A43-9C42-CB57F956B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47958-09FA-EE41-B834-CF9B3BD0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8D508-3E00-1049-BD43-733A60069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0928EF-6DA0-2D47-893A-9F5B347BE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EF0AF-1D9A-5649-87BB-2C120DA8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8FE55-C502-F94E-8CAB-5162D927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F9BB4-3E44-F24D-B373-9267FF8B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5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B150-798A-6142-8DE9-96B55C16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73CB2-1744-7E4E-96B7-7723D7833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28AB2-F54C-C349-8E34-8B884C2C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A2360-CDEF-354B-900D-5B0ED444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2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EFC3E-DEE1-6949-A02B-9818708A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8F2DE-22D2-EA41-934E-12F0B51A7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A68EA-7E5A-1F41-8901-675DA2DD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3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23AC9-7E04-904D-B1C1-FE6FB4CE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C4911-A61A-7446-9F6E-C9D800D16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89FFF-D744-0048-877B-5A88143B1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EC058-F804-474F-8762-0286A2EF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847A8-59FC-2D4A-A44B-779D4796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C8869-B2AF-2747-A230-D4388FFC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7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55507-179D-9C42-B25D-BC2C0303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DD9C3-3DCA-7341-9B68-36538398C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48C85-BF4F-3F48-9BDE-37995DC43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C166F-B968-C144-9096-E7E800C7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BD306-5921-7A40-A96C-6C3ADB17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5E779-3A22-234F-BE51-BA403B88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7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6C5946-35A5-0E42-B124-DADAF4674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2F33C-B728-D34F-A3ED-672438913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4E071-187F-BB43-B13B-7A89E81FB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E8FB5-7493-A946-B47E-39C2B7F49884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B22D4-CD55-D24F-8A46-C3AE2885C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1BDDB-EBC2-4B43-A3D6-0FC62B22C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4EAE1-BD91-1E4D-A631-46ADC217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0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618C5-2818-E640-A6AE-7E0BFC4FFB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PQB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50E2D-64CA-1649-831A-E417FA4C10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2/26/2019</a:t>
            </a:r>
          </a:p>
          <a:p>
            <a:r>
              <a:rPr lang="en-US" dirty="0"/>
              <a:t>Caryn Palatchi</a:t>
            </a:r>
          </a:p>
        </p:txBody>
      </p:sp>
    </p:spTree>
    <p:extLst>
      <p:ext uri="{BB962C8B-B14F-4D97-AF65-F5344CB8AC3E}">
        <p14:creationId xmlns:p14="http://schemas.microsoft.com/office/powerpoint/2010/main" val="1196899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913D3B-B74E-C54A-B516-D0A3ABA69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793373"/>
              </p:ext>
            </p:extLst>
          </p:nvPr>
        </p:nvGraphicFramePr>
        <p:xfrm>
          <a:off x="2862943" y="241754"/>
          <a:ext cx="3341913" cy="6391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3971">
                  <a:extLst>
                    <a:ext uri="{9D8B030D-6E8A-4147-A177-3AD203B41FA5}">
                      <a16:colId xmlns:a16="http://schemas.microsoft.com/office/drawing/2014/main" val="604221736"/>
                    </a:ext>
                  </a:extLst>
                </a:gridCol>
                <a:gridCol w="1113971">
                  <a:extLst>
                    <a:ext uri="{9D8B030D-6E8A-4147-A177-3AD203B41FA5}">
                      <a16:colId xmlns:a16="http://schemas.microsoft.com/office/drawing/2014/main" val="3156697765"/>
                    </a:ext>
                  </a:extLst>
                </a:gridCol>
                <a:gridCol w="1113971">
                  <a:extLst>
                    <a:ext uri="{9D8B030D-6E8A-4147-A177-3AD203B41FA5}">
                      <a16:colId xmlns:a16="http://schemas.microsoft.com/office/drawing/2014/main" val="3582390293"/>
                    </a:ext>
                  </a:extLst>
                </a:gridCol>
              </a:tblGrid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bpm2I01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7350041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bpm2I02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88277892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bpm1I02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981084125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bpm1I04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422387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bpm1I06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192841503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bpm0I01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45893613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bpm0I01A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59957794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993755709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bpm0I02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128715711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38216329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bpm0I02A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142511696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100765117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130keV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bpm0I05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578842399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07491744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500keV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bpm0I07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76129912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A4, 1/4 cryo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19781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6.28MeV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bpm0L01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26677833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6.28MeV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bpm0L02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67758504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6.28MeV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bpm0L03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169922396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6.28MeV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bpm0L04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70155924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28.8MeV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bpm0L05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9293793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123MeV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bpm0L06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60139359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123MeV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bpm0L07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89170029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123MeV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bpm0L10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43580169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123MeV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bpm0R01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161853383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123MeV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bpm0R02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14589635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123MeV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bpm0R03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111616779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123MeV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bpm0R04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319272234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smtClean="0">
                          <a:effectLst/>
                        </a:rPr>
                        <a:t>123MeV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bpm0R05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7033" marR="7033" marT="70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33" marR="7033" marT="7033" marB="0" anchor="b"/>
                </a:tc>
                <a:extLst>
                  <a:ext uri="{0D108BD9-81ED-4DB2-BD59-A6C34878D82A}">
                    <a16:rowId xmlns:a16="http://schemas.microsoft.com/office/drawing/2014/main" val="212023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836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A02C-A3AA-384B-BE7C-5F9E8C6CF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664" y="2644091"/>
            <a:ext cx="10515600" cy="1325563"/>
          </a:xfrm>
        </p:spPr>
        <p:txBody>
          <a:bodyPr/>
          <a:lstStyle/>
          <a:p>
            <a:r>
              <a:rPr lang="en-US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265062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B7D59-AA2B-814E-98BF-47E98ABF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72" y="741283"/>
            <a:ext cx="5474552" cy="3319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2CFC0E-3CE8-C042-A776-ED9515D1E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00" y="776566"/>
            <a:ext cx="5421199" cy="311052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39D4AD1-9BDD-6441-A266-B55CA17952B1}"/>
              </a:ext>
            </a:extLst>
          </p:cNvPr>
          <p:cNvSpPr txBox="1">
            <a:spLocks/>
          </p:cNvSpPr>
          <p:nvPr/>
        </p:nvSpPr>
        <p:spPr>
          <a:xfrm>
            <a:off x="844549" y="139893"/>
            <a:ext cx="10515600" cy="8334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Position Difference Suppression Scale Factor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1A886-DF94-4E47-98F7-92E7C8BFC21A}"/>
              </a:ext>
            </a:extLst>
          </p:cNvPr>
          <p:cNvSpPr txBox="1"/>
          <p:nvPr/>
        </p:nvSpPr>
        <p:spPr>
          <a:xfrm>
            <a:off x="1563060" y="1622031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35um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65230-442D-9541-A165-1099095E5B7F}"/>
              </a:ext>
            </a:extLst>
          </p:cNvPr>
          <p:cNvSpPr txBox="1"/>
          <p:nvPr/>
        </p:nvSpPr>
        <p:spPr>
          <a:xfrm>
            <a:off x="7432911" y="1773502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9um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68DBA-25B6-194A-8F26-3A5782FA1426}"/>
              </a:ext>
            </a:extLst>
          </p:cNvPr>
          <p:cNvSpPr txBox="1"/>
          <p:nvPr/>
        </p:nvSpPr>
        <p:spPr>
          <a:xfrm>
            <a:off x="8897661" y="2349866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2um</a:t>
            </a:r>
          </a:p>
        </p:txBody>
      </p:sp>
    </p:spTree>
    <p:extLst>
      <p:ext uri="{BB962C8B-B14F-4D97-AF65-F5344CB8AC3E}">
        <p14:creationId xmlns:p14="http://schemas.microsoft.com/office/powerpoint/2010/main" val="4211636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E9464-F00D-4C41-8E8B-8EF4C2C2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Harpfitter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 tool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812C9E-3F78-A548-9A1B-D232664442D7}"/>
              </a:ext>
            </a:extLst>
          </p:cNvPr>
          <p:cNvSpPr/>
          <p:nvPr/>
        </p:nvSpPr>
        <p:spPr>
          <a:xfrm>
            <a:off x="6275294" y="169068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INJ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-1I06: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/y=0.5273/0.7348mm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-**0L03: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/y=0.3687/0.6986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-**0L07: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/y=0.7835/0.3582mm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-0L08: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/y=0.1956/0.07174mm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-0L09: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/y=0.4082/0.2581mm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-**0L10: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/y=0.3627/0.2734mm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-**0R05: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/y=0.3637/0.5972mm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95B912-53B4-534F-BE4B-6E6FA1414D85}"/>
              </a:ext>
            </a:extLst>
          </p:cNvPr>
          <p:cNvSpPr/>
          <p:nvPr/>
        </p:nvSpPr>
        <p:spPr>
          <a:xfrm>
            <a:off x="1326777" y="169068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HALL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-**1H04A: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/y=0.1019/0.09605mm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-**1H04B: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/y=0.1913/0.1545mm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-1H00: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/y=0.2012/0.1566mm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-1C18B: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/y=0.3536/0.139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-1C18A: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/y=0.3861/nan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-1C17: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/y=0.4846/0.05387mm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-**1C12: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/y=0.23/0.1804mm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-1C07B: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 0.298/0.122mm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-1C07A: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/y=0.1898/0.1053mm</a:t>
            </a:r>
            <a:r>
              <a:rPr lang="en-US" dirty="0"/>
              <a:t/>
            </a:r>
            <a:br>
              <a:rPr lang="en-US" dirty="0"/>
            </a:b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-1C05: </a:t>
            </a:r>
            <a:r>
              <a:rPr lang="en-US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/y=0.1851/0.09703mm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9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B5115A-7736-BF45-9060-56AC5CEE5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9358" cy="3557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99E12-480A-8E4C-A1A1-A8A151FD5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086" y="455"/>
            <a:ext cx="5887571" cy="3500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5CBE7D-0AD9-A543-BDD2-7D5367FD2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52" y="3600147"/>
            <a:ext cx="5705845" cy="3257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52E7C-1171-084D-BF07-A6D76E80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357" y="3462654"/>
            <a:ext cx="5800381" cy="33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1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F302-7CF4-E640-BC1A-A53A601A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4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HAPPEXIII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F5E53-B1BC-F245-A297-4A3CB4DA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3" y="942536"/>
            <a:ext cx="8632647" cy="560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D4F001-3C43-7B45-B4B6-0011C36E6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0" r="16572"/>
          <a:stretch/>
        </p:blipFill>
        <p:spPr>
          <a:xfrm>
            <a:off x="8323383" y="2208628"/>
            <a:ext cx="3854549" cy="28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87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25004-B1BE-034E-9FDA-940522392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471" y="1529859"/>
            <a:ext cx="5788280" cy="32707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5DE995-7D89-B745-AF19-ABFEF62C8A9B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8334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Baseline – Nominal Settings</a:t>
            </a:r>
          </a:p>
        </p:txBody>
      </p:sp>
    </p:spTree>
    <p:extLst>
      <p:ext uri="{BB962C8B-B14F-4D97-AF65-F5344CB8AC3E}">
        <p14:creationId xmlns:p14="http://schemas.microsoft.com/office/powerpoint/2010/main" val="3126862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C20D3-765E-0D40-AAB6-A1EE50B49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3"/>
          <a:stretch/>
        </p:blipFill>
        <p:spPr>
          <a:xfrm>
            <a:off x="749300" y="1028700"/>
            <a:ext cx="10693400" cy="45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34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01CF-F2D6-DC42-A5C6-54E7C295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151"/>
            <a:ext cx="10515600" cy="1325563"/>
          </a:xfrm>
        </p:spPr>
        <p:txBody>
          <a:bodyPr/>
          <a:lstStyle/>
          <a:p>
            <a:r>
              <a:rPr lang="en-US" dirty="0"/>
              <a:t>ATLIS’s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1933-F4A6-194E-8486-7DE1172FB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36" y="746312"/>
            <a:ext cx="10515600" cy="59973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*RTP: PQB Etalon studies of Hall A and B lasers (+ Chopper phase PQB study, bunch position)</a:t>
            </a:r>
          </a:p>
          <a:p>
            <a:r>
              <a:rPr lang="en-US" dirty="0"/>
              <a:t>*RTP: weekly measurement of transition time and 8HVPS check</a:t>
            </a:r>
          </a:p>
          <a:p>
            <a:r>
              <a:rPr lang="en-US" dirty="0"/>
              <a:t>RTP: PITA voltage feedback on </a:t>
            </a:r>
            <a:r>
              <a:rPr lang="en-US" dirty="0" err="1"/>
              <a:t>HallA</a:t>
            </a:r>
            <a:r>
              <a:rPr lang="en-US" dirty="0"/>
              <a:t> charge asymmetry</a:t>
            </a:r>
          </a:p>
          <a:p>
            <a:r>
              <a:rPr lang="en-US" dirty="0"/>
              <a:t>*RTP: Position Difference Feedback </a:t>
            </a:r>
            <a:r>
              <a:rPr lang="en-US" dirty="0" err="1"/>
              <a:t>PartI</a:t>
            </a:r>
            <a:r>
              <a:rPr lang="en-US" dirty="0"/>
              <a:t> to FC2</a:t>
            </a:r>
          </a:p>
          <a:p>
            <a:r>
              <a:rPr lang="en-US" dirty="0"/>
              <a:t>RTP: Position Difference Feedback </a:t>
            </a:r>
            <a:r>
              <a:rPr lang="en-US" dirty="0" err="1"/>
              <a:t>PartII</a:t>
            </a:r>
            <a:r>
              <a:rPr lang="en-US" dirty="0"/>
              <a:t> to ILD</a:t>
            </a:r>
          </a:p>
          <a:p>
            <a:r>
              <a:rPr lang="en-US" dirty="0"/>
              <a:t>RTP: Position Difference Feedback </a:t>
            </a:r>
            <a:r>
              <a:rPr lang="en-US" dirty="0" err="1"/>
              <a:t>PartIII</a:t>
            </a:r>
            <a:r>
              <a:rPr lang="en-US" dirty="0"/>
              <a:t> to </a:t>
            </a:r>
            <a:r>
              <a:rPr lang="en-US" dirty="0" err="1"/>
              <a:t>HallA</a:t>
            </a:r>
            <a:r>
              <a:rPr lang="en-US" dirty="0"/>
              <a:t> –</a:t>
            </a:r>
          </a:p>
          <a:p>
            <a:r>
              <a:rPr lang="en-US" dirty="0"/>
              <a:t>*Helicity Magnet Testing</a:t>
            </a:r>
          </a:p>
          <a:p>
            <a:r>
              <a:rPr lang="en-US" dirty="0"/>
              <a:t>Cathode Rotation/Alignment</a:t>
            </a:r>
          </a:p>
          <a:p>
            <a:pPr marL="0" indent="0">
              <a:buNone/>
            </a:pPr>
            <a:r>
              <a:rPr lang="en-US" dirty="0"/>
              <a:t>-------Studies not in ATLIS form-------</a:t>
            </a:r>
          </a:p>
          <a:p>
            <a:r>
              <a:rPr lang="en-US" dirty="0"/>
              <a:t>Transport study –within injector (apertures, </a:t>
            </a:r>
            <a:r>
              <a:rPr lang="en-US" dirty="0" err="1"/>
              <a:t>prebuncher</a:t>
            </a:r>
            <a:r>
              <a:rPr lang="en-US" dirty="0"/>
              <a:t>, chopper…)</a:t>
            </a:r>
          </a:p>
          <a:p>
            <a:r>
              <a:rPr lang="en-US" dirty="0"/>
              <a:t>Transport study – adiabatic damping “ test position feedback and damping with RTP and HELMAG” - “can even turn on/off other Halls” – do study with other halls off, incorporate </a:t>
            </a:r>
            <a:r>
              <a:rPr lang="en-US" dirty="0" err="1"/>
              <a:t>HallC</a:t>
            </a:r>
            <a:r>
              <a:rPr lang="en-US" dirty="0"/>
              <a:t> </a:t>
            </a:r>
          </a:p>
          <a:p>
            <a:r>
              <a:rPr lang="en-US" i="1" dirty="0"/>
              <a:t>TODO: submit </a:t>
            </a:r>
            <a:r>
              <a:rPr lang="en-US" i="1" dirty="0" err="1"/>
              <a:t>atlis</a:t>
            </a:r>
            <a:r>
              <a:rPr lang="en-US" i="1" dirty="0"/>
              <a:t> for Reducing </a:t>
            </a:r>
            <a:r>
              <a:rPr lang="en-US" i="1" dirty="0" err="1"/>
              <a:t>HallC</a:t>
            </a:r>
            <a:r>
              <a:rPr lang="en-US" i="1" dirty="0"/>
              <a:t> </a:t>
            </a:r>
            <a:r>
              <a:rPr lang="en-US" i="1" dirty="0" err="1"/>
              <a:t>Aq</a:t>
            </a:r>
            <a:r>
              <a:rPr lang="en-US" i="1" dirty="0"/>
              <a:t> with it’s IA (we are affected by it)</a:t>
            </a:r>
          </a:p>
          <a:p>
            <a:r>
              <a:rPr lang="en-US" i="1" dirty="0"/>
              <a:t>Test high transmission setup of flipping left/right – need Joe to help write </a:t>
            </a:r>
            <a:r>
              <a:rPr lang="en-US" i="1" dirty="0" err="1"/>
              <a:t>Atlis</a:t>
            </a:r>
            <a:r>
              <a:rPr lang="en-US" i="1" dirty="0"/>
              <a:t>. Wein? 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3435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0A88C-1222-0A49-88F1-728079094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3" y="1523999"/>
            <a:ext cx="5329059" cy="4706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0A817-749E-6B4E-AFF6-9A0D32CF2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644" y="1523999"/>
            <a:ext cx="5870008" cy="46579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525E7D-7C11-B446-B265-0CFFB2AABB7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RTP cell – status check: good </a:t>
            </a:r>
          </a:p>
        </p:txBody>
      </p:sp>
    </p:spTree>
    <p:extLst>
      <p:ext uri="{BB962C8B-B14F-4D97-AF65-F5344CB8AC3E}">
        <p14:creationId xmlns:p14="http://schemas.microsoft.com/office/powerpoint/2010/main" val="1386941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2F2CD4-C77C-CA4E-8D89-6449440C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3402"/>
          </a:xfrm>
        </p:spPr>
        <p:txBody>
          <a:bodyPr/>
          <a:lstStyle/>
          <a:p>
            <a:pPr algn="ctr"/>
            <a:r>
              <a:rPr lang="en-US" dirty="0"/>
              <a:t>Helicity Magnets – Calibration/Sensitivities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6F4FA-39C6-8E43-BE43-75B33009F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537"/>
            <a:ext cx="5066656" cy="2865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010B2D-D1C2-4141-B7D6-AD460328D25E}"/>
              </a:ext>
            </a:extLst>
          </p:cNvPr>
          <p:cNvSpPr txBox="1"/>
          <p:nvPr/>
        </p:nvSpPr>
        <p:spPr>
          <a:xfrm>
            <a:off x="1665027" y="65598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1HE0L01V </a:t>
            </a:r>
            <a:r>
              <a:rPr lang="en-US" dirty="0" err="1"/>
              <a:t>sp</a:t>
            </a:r>
            <a:r>
              <a:rPr lang="en-US" dirty="0"/>
              <a:t>+-1000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CBC10-97B6-DA45-BB37-2854D23D525F}"/>
              </a:ext>
            </a:extLst>
          </p:cNvPr>
          <p:cNvSpPr txBox="1"/>
          <p:nvPr/>
        </p:nvSpPr>
        <p:spPr>
          <a:xfrm>
            <a:off x="1646224" y="368420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1HE0L03V </a:t>
            </a:r>
            <a:r>
              <a:rPr lang="en-US" dirty="0" err="1"/>
              <a:t>sp</a:t>
            </a:r>
            <a:r>
              <a:rPr lang="en-US" dirty="0"/>
              <a:t>+-1000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D5535-5CF0-0841-8253-BE730E3800F1}"/>
              </a:ext>
            </a:extLst>
          </p:cNvPr>
          <p:cNvSpPr txBox="1"/>
          <p:nvPr/>
        </p:nvSpPr>
        <p:spPr>
          <a:xfrm>
            <a:off x="7677397" y="361769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1HE0L03H </a:t>
            </a:r>
            <a:r>
              <a:rPr lang="en-US" dirty="0" err="1"/>
              <a:t>sp</a:t>
            </a:r>
            <a:r>
              <a:rPr lang="en-US" dirty="0"/>
              <a:t>+-1000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A93570-0B4D-4C4D-A716-E2251B37E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83" y="820593"/>
            <a:ext cx="5034641" cy="2849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93A04B-1DA7-CE45-98C1-0FC75E754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" y="3970847"/>
            <a:ext cx="5167646" cy="2878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D9FDA-4405-FB4D-929B-5528C92B53C5}"/>
              </a:ext>
            </a:extLst>
          </p:cNvPr>
          <p:cNvSpPr txBox="1"/>
          <p:nvPr/>
        </p:nvSpPr>
        <p:spPr>
          <a:xfrm>
            <a:off x="7696200" y="61676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1HE0L02H </a:t>
            </a:r>
            <a:r>
              <a:rPr lang="en-US" dirty="0" err="1"/>
              <a:t>sp</a:t>
            </a:r>
            <a:r>
              <a:rPr lang="en-US" dirty="0"/>
              <a:t>+-1000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6E740C-1EEE-B944-B7E3-6A063C85D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483" y="3909817"/>
            <a:ext cx="5190928" cy="290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15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1608A-2A0F-7045-B3B5-3431C9F59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53" y="0"/>
            <a:ext cx="5562096" cy="3424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95CB6-B766-424E-A4DF-9C3BD8C83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186" y="1"/>
            <a:ext cx="5609067" cy="3442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11C8FE-576F-884B-9592-7CCC89A62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5" y="3405000"/>
            <a:ext cx="5670730" cy="3474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60C0C-A55B-EB4D-8A3B-387DC33DF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759" y="3442986"/>
            <a:ext cx="5557066" cy="34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8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7BCB2-90A6-1142-BA2A-0F31C38E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4" y="3377741"/>
            <a:ext cx="5663235" cy="3480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48DF0-72E3-F440-B2C0-465CC0CA1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810" y="3391780"/>
            <a:ext cx="5657329" cy="3466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2EB05-92F8-E14C-91E5-9CD67272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75" y="0"/>
            <a:ext cx="5535834" cy="3391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6B8B-36C6-014F-8954-197543309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809" y="0"/>
            <a:ext cx="5657329" cy="347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5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63995-C852-D642-BE92-773D8A6F3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85"/>
          <a:stretch/>
        </p:blipFill>
        <p:spPr>
          <a:xfrm>
            <a:off x="4525107" y="4549514"/>
            <a:ext cx="9940119" cy="2232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F4052-F0E2-D243-9A66-3D30315B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" y="1080214"/>
            <a:ext cx="12192000" cy="3545516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788EEFE-9D2C-4548-B850-84675AECB904}"/>
              </a:ext>
            </a:extLst>
          </p:cNvPr>
          <p:cNvSpPr txBox="1">
            <a:spLocks/>
          </p:cNvSpPr>
          <p:nvPr/>
        </p:nvSpPr>
        <p:spPr>
          <a:xfrm>
            <a:off x="844549" y="139893"/>
            <a:ext cx="10515600" cy="8334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Position Difference Suppression Scale Factor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70228-F3C6-674A-B82B-E46565E56080}"/>
              </a:ext>
            </a:extLst>
          </p:cNvPr>
          <p:cNvSpPr txBox="1"/>
          <p:nvPr/>
        </p:nvSpPr>
        <p:spPr>
          <a:xfrm>
            <a:off x="5270170" y="5296317"/>
            <a:ext cx="23461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HAPPEXIII</a:t>
            </a:r>
          </a:p>
          <a:p>
            <a:r>
              <a:rPr lang="en-US" sz="2400" dirty="0"/>
              <a:t>30X factor</a:t>
            </a:r>
          </a:p>
          <a:p>
            <a:r>
              <a:rPr lang="en-US" sz="2400" dirty="0"/>
              <a:t>300nm/10nm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8450F-B695-2B4C-8B1B-CF271EE22423}"/>
              </a:ext>
            </a:extLst>
          </p:cNvPr>
          <p:cNvSpPr txBox="1"/>
          <p:nvPr/>
        </p:nvSpPr>
        <p:spPr>
          <a:xfrm>
            <a:off x="11687033" y="5648770"/>
            <a:ext cx="50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059BA-35BE-DC4D-AAE4-1619B6B0A7A7}"/>
              </a:ext>
            </a:extLst>
          </p:cNvPr>
          <p:cNvSpPr txBox="1"/>
          <p:nvPr/>
        </p:nvSpPr>
        <p:spPr>
          <a:xfrm>
            <a:off x="1674125" y="1389585"/>
            <a:ext cx="214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PREXI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7A5E6-E338-2C4B-8C91-D9EDB6E05D39}"/>
              </a:ext>
            </a:extLst>
          </p:cNvPr>
          <p:cNvSpPr txBox="1"/>
          <p:nvPr/>
        </p:nvSpPr>
        <p:spPr>
          <a:xfrm>
            <a:off x="5167951" y="858145"/>
            <a:ext cx="214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PAST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0D5B49-8606-A24F-AC89-56BEAF76230E}"/>
              </a:ext>
            </a:extLst>
          </p:cNvPr>
          <p:cNvSpPr/>
          <p:nvPr/>
        </p:nvSpPr>
        <p:spPr>
          <a:xfrm>
            <a:off x="4525107" y="16225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PREXI</a:t>
            </a:r>
          </a:p>
          <a:p>
            <a:r>
              <a:rPr lang="en-US" dirty="0">
                <a:effectLst/>
                <a:latin typeface="Helvetica" pitchFamily="2" charset="0"/>
              </a:rPr>
              <a:t>Pos. diff. inj. ~200-300nm,</a:t>
            </a:r>
          </a:p>
          <a:p>
            <a:r>
              <a:rPr lang="en-US" dirty="0">
                <a:effectLst/>
                <a:latin typeface="Helvetica" pitchFamily="2" charset="0"/>
              </a:rPr>
              <a:t>Pos. diff. Hall~30-100nm~60nm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C8FC00-6222-7D4D-BD9D-8E1EC7CCF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62" r="37530" b="38043"/>
          <a:stretch/>
        </p:blipFill>
        <p:spPr>
          <a:xfrm>
            <a:off x="1012069" y="4450375"/>
            <a:ext cx="3792677" cy="23314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8B463A-27D1-A842-B097-684194E5CE31}"/>
              </a:ext>
            </a:extLst>
          </p:cNvPr>
          <p:cNvSpPr/>
          <p:nvPr/>
        </p:nvSpPr>
        <p:spPr>
          <a:xfrm>
            <a:off x="1708793" y="4351411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PREXI accumulated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DBE5A5-EFDD-C74E-B633-19B1FBF9E258}"/>
              </a:ext>
            </a:extLst>
          </p:cNvPr>
          <p:cNvSpPr txBox="1"/>
          <p:nvPr/>
        </p:nvSpPr>
        <p:spPr>
          <a:xfrm>
            <a:off x="4507085" y="5296317"/>
            <a:ext cx="50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</a:t>
            </a:r>
          </a:p>
        </p:txBody>
      </p:sp>
    </p:spTree>
    <p:extLst>
      <p:ext uri="{BB962C8B-B14F-4D97-AF65-F5344CB8AC3E}">
        <p14:creationId xmlns:p14="http://schemas.microsoft.com/office/powerpoint/2010/main" val="117209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B8DAB-93B6-ED49-9292-7429E62ED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5" y="1257315"/>
            <a:ext cx="6147181" cy="375119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74A9F5F-6539-AC48-ABFD-B48BDD93EEF8}"/>
              </a:ext>
            </a:extLst>
          </p:cNvPr>
          <p:cNvSpPr txBox="1">
            <a:spLocks/>
          </p:cNvSpPr>
          <p:nvPr/>
        </p:nvSpPr>
        <p:spPr>
          <a:xfrm>
            <a:off x="844549" y="139893"/>
            <a:ext cx="10515600" cy="8334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Position Difference Suppression Scale Factor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08DE33-5BD4-E44E-A034-B518BDA0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727" y="1547446"/>
            <a:ext cx="5690111" cy="3341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AFBFF1-89A3-EC40-B9AE-F19E8F2A7969}"/>
              </a:ext>
            </a:extLst>
          </p:cNvPr>
          <p:cNvSpPr txBox="1"/>
          <p:nvPr/>
        </p:nvSpPr>
        <p:spPr>
          <a:xfrm>
            <a:off x="6820173" y="4633285"/>
            <a:ext cx="1201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dispersive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702EA-C500-814F-A9D0-84B79980B389}"/>
              </a:ext>
            </a:extLst>
          </p:cNvPr>
          <p:cNvSpPr txBox="1"/>
          <p:nvPr/>
        </p:nvSpPr>
        <p:spPr>
          <a:xfrm>
            <a:off x="3773482" y="3739006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14um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C92D4-0AFB-8545-94A5-B659BBA242AB}"/>
              </a:ext>
            </a:extLst>
          </p:cNvPr>
          <p:cNvSpPr txBox="1"/>
          <p:nvPr/>
        </p:nvSpPr>
        <p:spPr>
          <a:xfrm>
            <a:off x="8250569" y="3132910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F2AEB-D6C3-E943-8662-EDCA18B0AE2E}"/>
              </a:ext>
            </a:extLst>
          </p:cNvPr>
          <p:cNvSpPr txBox="1"/>
          <p:nvPr/>
        </p:nvSpPr>
        <p:spPr>
          <a:xfrm>
            <a:off x="6984155" y="3727687"/>
            <a:ext cx="1596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</a:t>
            </a:r>
          </a:p>
          <a:p>
            <a:r>
              <a:rPr lang="en-US" dirty="0"/>
              <a:t>7um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A2DD8-6DE1-6247-B0B5-57499829A7BB}"/>
              </a:ext>
            </a:extLst>
          </p:cNvPr>
          <p:cNvSpPr/>
          <p:nvPr/>
        </p:nvSpPr>
        <p:spPr>
          <a:xfrm>
            <a:off x="995452" y="3896963"/>
            <a:ext cx="2675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0L03: </a:t>
            </a:r>
            <a:r>
              <a:rPr lang="en-US" sz="1400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sz="14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/y=0.3687/0.6986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1CC1AE-E7CC-C94E-B5A7-8732770AF663}"/>
              </a:ext>
            </a:extLst>
          </p:cNvPr>
          <p:cNvSpPr/>
          <p:nvPr/>
        </p:nvSpPr>
        <p:spPr>
          <a:xfrm>
            <a:off x="8625069" y="3727687"/>
            <a:ext cx="28541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1H04A: </a:t>
            </a:r>
            <a:r>
              <a:rPr lang="en-US" sz="1200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sz="12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/y=0.1019/0.09605mm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1H04B: </a:t>
            </a:r>
            <a:r>
              <a:rPr lang="en-US" sz="1200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sz="12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/y=0.1913/0.1545mm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1C12: </a:t>
            </a:r>
            <a:r>
              <a:rPr lang="en-US" sz="1200" b="0" i="0" u="none" strike="noStrike" dirty="0" err="1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sigmax</a:t>
            </a:r>
            <a:r>
              <a:rPr lang="en-US" sz="12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/y=0.23/0.1804mm</a:t>
            </a:r>
            <a:endParaRPr lang="en-US" sz="1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4FFD1-AED6-0749-9BDB-C579213892CE}"/>
              </a:ext>
            </a:extLst>
          </p:cNvPr>
          <p:cNvSpPr/>
          <p:nvPr/>
        </p:nvSpPr>
        <p:spPr>
          <a:xfrm>
            <a:off x="8250569" y="4455576"/>
            <a:ext cx="3095512" cy="4329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24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842EB-645E-A143-888E-0316D41F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854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en-US" dirty="0"/>
              <a:t>Numbers…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80F34-88FB-9B49-BF2E-00766BD8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6430"/>
            <a:ext cx="12192000" cy="604157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Position difference suppression factor between 5MeV region and 2.2GeV Hall:</a:t>
            </a:r>
            <a:br>
              <a:rPr lang="en-US" sz="2000" dirty="0"/>
            </a:br>
            <a:r>
              <a:rPr lang="en-US" sz="2000" dirty="0"/>
              <a:t>     MAX position difference in INJ: bpm0L04 </a:t>
            </a:r>
            <a:r>
              <a:rPr lang="en-US" sz="2000" b="1" dirty="0"/>
              <a:t>-16.5um </a:t>
            </a:r>
            <a:r>
              <a:rPr lang="en-US" sz="2000" dirty="0"/>
              <a:t>(</a:t>
            </a:r>
            <a:r>
              <a:rPr lang="en-US" sz="2000" dirty="0" err="1"/>
              <a:t>sigmax</a:t>
            </a:r>
            <a:r>
              <a:rPr lang="en-US" sz="2000" dirty="0"/>
              <a:t>= 0.75mm, </a:t>
            </a:r>
            <a:r>
              <a:rPr lang="en-US" sz="2000" dirty="0" err="1"/>
              <a:t>betax</a:t>
            </a:r>
            <a:r>
              <a:rPr lang="en-US" sz="2000" dirty="0"/>
              <a:t>=9.5m )</a:t>
            </a:r>
            <a:br>
              <a:rPr lang="en-US" sz="2000" dirty="0"/>
            </a:br>
            <a:r>
              <a:rPr lang="en-US" sz="2000" dirty="0"/>
              <a:t>     MAX position difference in Hall (for 1C12,1H04A,1H04E): bpm1H04E -</a:t>
            </a:r>
            <a:r>
              <a:rPr lang="en-US" sz="2000" b="1" dirty="0"/>
              <a:t>2.9um</a:t>
            </a:r>
            <a:r>
              <a:rPr lang="en-US" sz="2000" dirty="0"/>
              <a:t> (</a:t>
            </a:r>
            <a:r>
              <a:rPr lang="en-US" sz="2000" dirty="0" err="1"/>
              <a:t>sigmax</a:t>
            </a:r>
            <a:r>
              <a:rPr lang="en-US" sz="2000" dirty="0"/>
              <a:t>= 0.1913mm , </a:t>
            </a:r>
            <a:r>
              <a:rPr lang="en-US" sz="2000" dirty="0" err="1"/>
              <a:t>betax</a:t>
            </a:r>
            <a:r>
              <a:rPr lang="en-US" sz="2000" dirty="0"/>
              <a:t>= 123.4m)</a:t>
            </a:r>
            <a:br>
              <a:rPr lang="en-US" sz="2000" dirty="0"/>
            </a:br>
            <a:r>
              <a:rPr lang="en-US" sz="2000" dirty="0"/>
              <a:t>	-&gt;Suppression factor </a:t>
            </a:r>
            <a:r>
              <a:rPr lang="en-US" sz="2000" dirty="0" err="1"/>
              <a:t>InjDx</a:t>
            </a:r>
            <a:r>
              <a:rPr lang="en-US" sz="2000" dirty="0"/>
              <a:t>/</a:t>
            </a:r>
            <a:r>
              <a:rPr lang="en-US" sz="2000" dirty="0" err="1"/>
              <a:t>HallDx</a:t>
            </a:r>
            <a:r>
              <a:rPr lang="en-US" sz="2000" dirty="0"/>
              <a:t> </a:t>
            </a:r>
            <a:r>
              <a:rPr lang="en-US" sz="2000" b="1" dirty="0"/>
              <a:t>~ 5.7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At 1GeV, 1H04E </a:t>
            </a:r>
            <a:r>
              <a:rPr lang="en-US" sz="2000" dirty="0" err="1"/>
              <a:t>sigmax</a:t>
            </a:r>
            <a:r>
              <a:rPr lang="en-US" sz="2000" dirty="0"/>
              <a:t>=0.1554mm, </a:t>
            </a:r>
            <a:r>
              <a:rPr lang="en-US" sz="2000" dirty="0" err="1"/>
              <a:t>betax</a:t>
            </a:r>
            <a:r>
              <a:rPr lang="en-US" sz="2000" dirty="0"/>
              <a:t>=135.3m. Suppose </a:t>
            </a:r>
            <a:r>
              <a:rPr lang="en-US" sz="2000" dirty="0" err="1"/>
              <a:t>pos</a:t>
            </a:r>
            <a:r>
              <a:rPr lang="en-US" sz="2000" dirty="0"/>
              <a:t> diffs in the Hall scale as (sigma/sigma0)*</a:t>
            </a:r>
            <a:r>
              <a:rPr lang="en-US" sz="2000" dirty="0" err="1"/>
              <a:t>sqrt</a:t>
            </a:r>
            <a:r>
              <a:rPr lang="en-US" sz="2000" dirty="0"/>
              <a:t>(beta/beta0), then scale factor for 1GeV will be</a:t>
            </a:r>
            <a:br>
              <a:rPr lang="en-US" sz="2000" dirty="0"/>
            </a:br>
            <a:r>
              <a:rPr lang="en-US" sz="2000" dirty="0"/>
              <a:t>	-&gt;Suppression factor at 1GeV </a:t>
            </a:r>
            <a:r>
              <a:rPr lang="en-US" sz="2000" dirty="0" err="1"/>
              <a:t>InjDx</a:t>
            </a:r>
            <a:r>
              <a:rPr lang="en-US" sz="2000" dirty="0"/>
              <a:t>/</a:t>
            </a:r>
            <a:r>
              <a:rPr lang="en-US" sz="2000" dirty="0" err="1"/>
              <a:t>HallDx</a:t>
            </a:r>
            <a:r>
              <a:rPr lang="en-US" sz="2000" dirty="0"/>
              <a:t> * (sigma0/sigma)*</a:t>
            </a:r>
            <a:r>
              <a:rPr lang="en-US" sz="2000" dirty="0" err="1"/>
              <a:t>sqrt</a:t>
            </a:r>
            <a:r>
              <a:rPr lang="en-US" sz="2000" dirty="0"/>
              <a:t>(beta0/beta) ~ 5.7 </a:t>
            </a:r>
          </a:p>
          <a:p>
            <a:r>
              <a:rPr lang="en-US" sz="2000" dirty="0"/>
              <a:t>*(0.1913mm/0.1554mm)*</a:t>
            </a:r>
            <a:r>
              <a:rPr lang="en-US" sz="2000" dirty="0" err="1"/>
              <a:t>sqrt</a:t>
            </a:r>
            <a:r>
              <a:rPr lang="en-US" sz="2000" dirty="0"/>
              <a:t>(123.4m/135.3m) </a:t>
            </a:r>
            <a:r>
              <a:rPr lang="en-US" sz="2000" b="1" dirty="0"/>
              <a:t>~ 6.7 </a:t>
            </a:r>
            <a:r>
              <a:rPr lang="en-US" sz="2000" dirty="0"/>
              <a:t>EMPIRICAL NUMBER</a:t>
            </a:r>
            <a:br>
              <a:rPr lang="en-US" sz="2000" dirty="0"/>
            </a:br>
            <a:r>
              <a:rPr lang="en-US" sz="2000" dirty="0"/>
              <a:t>*Note that this suppression factor </a:t>
            </a:r>
            <a:r>
              <a:rPr lang="en-US" sz="2000" b="1" dirty="0"/>
              <a:t>isn't the same thing as the adiabatic damping </a:t>
            </a:r>
            <a:r>
              <a:rPr lang="en-US" sz="2000" dirty="0"/>
              <a:t>factor </a:t>
            </a:r>
            <a:r>
              <a:rPr lang="en-US" sz="2000" dirty="0" err="1"/>
              <a:t>sqrt</a:t>
            </a:r>
            <a:r>
              <a:rPr lang="en-US" sz="2000" dirty="0"/>
              <a:t>(p/p0)=</a:t>
            </a:r>
            <a:r>
              <a:rPr lang="en-US" sz="2000" dirty="0" err="1"/>
              <a:t>sqrt</a:t>
            </a:r>
            <a:r>
              <a:rPr lang="en-US" sz="2000" dirty="0"/>
              <a:t>(1GeV-2.2GeV/5MeV)~ 14(1pass) - 21(2pass) for the 5MeV region or 88-130X from the 130keV region.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PQB settings can get&lt;40nm in the </a:t>
            </a:r>
            <a:r>
              <a:rPr lang="en-US" sz="2000" dirty="0" err="1"/>
              <a:t>prechopper</a:t>
            </a:r>
            <a:r>
              <a:rPr lang="en-US" sz="2000" dirty="0"/>
              <a:t> region and 80nm in the post chopper region. The "nominal" spring settings show a case where 0R's aren't so blown up compared with 0L's. On 1/22 we got ILD </a:t>
            </a:r>
            <a:r>
              <a:rPr lang="en-US" sz="2000" dirty="0" err="1"/>
              <a:t>pos</a:t>
            </a:r>
            <a:r>
              <a:rPr lang="en-US" sz="2000" dirty="0"/>
              <a:t> differences&lt;0.2um for all </a:t>
            </a:r>
            <a:r>
              <a:rPr lang="en-US" sz="2000" dirty="0" err="1"/>
              <a:t>bpms</a:t>
            </a:r>
            <a:r>
              <a:rPr lang="en-US" sz="2000" dirty="0"/>
              <a:t> except 0R02,0R05.</a:t>
            </a:r>
          </a:p>
          <a:p>
            <a:r>
              <a:rPr lang="en-US" sz="2000" dirty="0"/>
              <a:t>-So, lets say there's a configuration where we have&lt;0.2um position differences in the injector. With 6.7X suppression factor at 1GeV, that would be 30nm in 1H04E. Assuming slow reversals cancellation is 5X that would give </a:t>
            </a:r>
            <a:r>
              <a:rPr lang="en-US" sz="2000" b="1" dirty="0"/>
              <a:t>net 6nm. 3X worse than PREXI</a:t>
            </a:r>
          </a:p>
          <a:p>
            <a:r>
              <a:rPr lang="en-US" sz="2000" dirty="0"/>
              <a:t>If we really did a good job with the RTP voltage settings, and managed to get 80nm throughout the injector, it would be 10nm in 1H04E. Assuming slow reversals cancellation is 5X that would give </a:t>
            </a:r>
            <a:r>
              <a:rPr lang="en-US" sz="2000" b="1" dirty="0"/>
              <a:t>net 2nm. PREX-I level</a:t>
            </a:r>
          </a:p>
          <a:p>
            <a:r>
              <a:rPr lang="en-US" sz="2000" b="1" dirty="0"/>
              <a:t>I think either we need at least a factor of 3X better in position-difference-suppression-factor/adiabatic damping OR we do really, really well with the RTP in the injector to get to PREXI level.</a:t>
            </a:r>
          </a:p>
        </p:txBody>
      </p:sp>
    </p:spTree>
    <p:extLst>
      <p:ext uri="{BB962C8B-B14F-4D97-AF65-F5344CB8AC3E}">
        <p14:creationId xmlns:p14="http://schemas.microsoft.com/office/powerpoint/2010/main" val="294768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331</Words>
  <Application>Microsoft Office PowerPoint</Application>
  <PresentationFormat>Widescreen</PresentationFormat>
  <Paragraphs>113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Menlo</vt:lpstr>
      <vt:lpstr>Trebuchet MS</vt:lpstr>
      <vt:lpstr>Office Theme</vt:lpstr>
      <vt:lpstr>PQB study</vt:lpstr>
      <vt:lpstr>ATLIS’s</vt:lpstr>
      <vt:lpstr>PowerPoint Presentation</vt:lpstr>
      <vt:lpstr>Helicity Magnets – Calibration/Sensitivities</vt:lpstr>
      <vt:lpstr>PowerPoint Presentation</vt:lpstr>
      <vt:lpstr>PowerPoint Presentation</vt:lpstr>
      <vt:lpstr>PowerPoint Presentation</vt:lpstr>
      <vt:lpstr>PowerPoint Presentation</vt:lpstr>
      <vt:lpstr>Numbers…</vt:lpstr>
      <vt:lpstr>PowerPoint Presentation</vt:lpstr>
      <vt:lpstr>EXTRA</vt:lpstr>
      <vt:lpstr>PowerPoint Presentation</vt:lpstr>
      <vt:lpstr>Harpfitter tool</vt:lpstr>
      <vt:lpstr>PowerPoint Presentation</vt:lpstr>
      <vt:lpstr>HAPPEXIII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Caryn Palatchi</dc:creator>
  <cp:lastModifiedBy>Riad Suleiman</cp:lastModifiedBy>
  <cp:revision>22</cp:revision>
  <cp:lastPrinted>2019-02-26T17:46:56Z</cp:lastPrinted>
  <dcterms:created xsi:type="dcterms:W3CDTF">2019-02-26T17:00:13Z</dcterms:created>
  <dcterms:modified xsi:type="dcterms:W3CDTF">2019-03-01T19:04:17Z</dcterms:modified>
</cp:coreProperties>
</file>