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0" r:id="rId4"/>
    <p:sldId id="269" r:id="rId5"/>
    <p:sldId id="271" r:id="rId6"/>
    <p:sldId id="281" r:id="rId7"/>
    <p:sldId id="274" r:id="rId8"/>
    <p:sldId id="275" r:id="rId9"/>
    <p:sldId id="268" r:id="rId10"/>
    <p:sldId id="270" r:id="rId11"/>
    <p:sldId id="267" r:id="rId12"/>
    <p:sldId id="280" r:id="rId13"/>
    <p:sldId id="276" r:id="rId14"/>
    <p:sldId id="278" r:id="rId15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0424"/>
    <p:restoredTop sz="94674"/>
  </p:normalViewPr>
  <p:slideViewPr>
    <p:cSldViewPr snapToGrid="0" snapToObjects="1">
      <p:cViewPr>
        <p:scale>
          <a:sx n="100" d="100"/>
          <a:sy n="100" d="100"/>
        </p:scale>
        <p:origin x="-1836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85.670397355410074</c:v>
                </c:pt>
                <c:pt idx="1">
                  <c:v>84.521785930885287</c:v>
                </c:pt>
                <c:pt idx="2">
                  <c:v>84.389638965182286</c:v>
                </c:pt>
                <c:pt idx="3">
                  <c:v>85.347886058753062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27104"/>
        <c:axId val="49325184"/>
      </c:scatterChart>
      <c:valAx>
        <c:axId val="4932518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49327104"/>
        <c:crossesAt val="0"/>
        <c:crossBetween val="midCat"/>
        <c:majorUnit val="1"/>
        <c:minorUnit val="1"/>
      </c:valAx>
      <c:valAx>
        <c:axId val="49327104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4932518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4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2059701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600" dirty="0" smtClean="0">
                <a:latin typeface="Century Gothic" panose="020B0502020202020204" pitchFamily="34" charset="0"/>
              </a:rPr>
              <a:t> beam studies using high polarization photocathodes at the CEBAF </a:t>
            </a:r>
            <a:r>
              <a:rPr lang="en-US" sz="3600" dirty="0" err="1" smtClean="0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J. </a:t>
            </a:r>
            <a:r>
              <a:rPr lang="en-US" sz="2400" dirty="0" err="1" smtClean="0">
                <a:latin typeface="Century Gothic" panose="020B0502020202020204" pitchFamily="34" charset="0"/>
              </a:rPr>
              <a:t>Grames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JLAAC Review September 13-15, </a:t>
            </a:r>
            <a:r>
              <a:rPr lang="en-US" sz="1600" dirty="0">
                <a:latin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Polarization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current</a:t>
            </a:r>
            <a:endParaRPr lang="en-US" dirty="0" smtClean="0">
              <a:latin typeface="Century Gothic" panose="020B0502020202020204" pitchFamily="34" charset="0"/>
            </a:endParaRP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</a:t>
            </a:r>
            <a:r>
              <a:rPr lang="en-US" dirty="0" smtClean="0">
                <a:latin typeface="Century Gothic" panose="020B0502020202020204" pitchFamily="34" charset="0"/>
              </a:rPr>
              <a:t>and </a:t>
            </a:r>
            <a:r>
              <a:rPr lang="en-US" dirty="0" smtClean="0">
                <a:latin typeface="Century Gothic" panose="020B0502020202020204" pitchFamily="34" charset="0"/>
              </a:rPr>
              <a:t>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59062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2100" y="879474"/>
            <a:ext cx="8585200" cy="5197475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200" dirty="0" err="1" smtClean="0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2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from tens to thousands of Coulombs is a requirement for </a:t>
            </a:r>
            <a:r>
              <a:rPr lang="en-US" sz="2200" dirty="0" smtClean="0">
                <a:latin typeface="Century Gothic" charset="0"/>
                <a:ea typeface="Century Gothic" charset="0"/>
                <a:cs typeface="Century Gothic" charset="0"/>
              </a:rPr>
              <a:t>extended uninterrupted </a:t>
            </a: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operation at </a:t>
            </a:r>
            <a:r>
              <a:rPr lang="en-US" sz="22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2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200" dirty="0" smtClean="0">
                <a:latin typeface="Century Gothic" charset="0"/>
                <a:ea typeface="Century Gothic" charset="0"/>
                <a:cs typeface="Century Gothic" charset="0"/>
              </a:rPr>
              <a:t>current</a:t>
            </a:r>
          </a:p>
          <a:p>
            <a:pPr marL="228600" indent="-228600"/>
            <a:r>
              <a:rPr lang="en-US" sz="2200" dirty="0" smtClean="0">
                <a:latin typeface="Century Gothic" panose="020B0502020202020204" pitchFamily="34" charset="0"/>
              </a:rPr>
              <a:t>These new </a:t>
            </a:r>
            <a:r>
              <a:rPr lang="en-US" sz="2200" dirty="0" smtClean="0">
                <a:latin typeface="Century Gothic" panose="020B0502020202020204" pitchFamily="34" charset="0"/>
              </a:rPr>
              <a:t>results </a:t>
            </a:r>
            <a:r>
              <a:rPr lang="en-US" sz="2200" dirty="0" smtClean="0">
                <a:latin typeface="Century Gothic" panose="020B0502020202020204" pitchFamily="34" charset="0"/>
              </a:rPr>
              <a:t>demonstrate improved charge lifetime with larger laser spot sizes using GaAs/</a:t>
            </a:r>
            <a:r>
              <a:rPr lang="en-US" sz="2200" dirty="0" err="1" smtClean="0">
                <a:latin typeface="Century Gothic" panose="020B0502020202020204" pitchFamily="34" charset="0"/>
              </a:rPr>
              <a:t>GaAsP</a:t>
            </a:r>
            <a:r>
              <a:rPr lang="en-US" sz="2200" dirty="0" smtClean="0">
                <a:latin typeface="Century Gothic" panose="020B0502020202020204" pitchFamily="34" charset="0"/>
              </a:rPr>
              <a:t> photocathodes at mA current but…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200" dirty="0" smtClean="0">
                <a:latin typeface="Century Gothic" panose="020B0502020202020204" pitchFamily="34" charset="0"/>
              </a:rPr>
              <a:t>Managing </a:t>
            </a:r>
            <a:r>
              <a:rPr lang="en-US" sz="2200" b="1" dirty="0" smtClean="0">
                <a:latin typeface="Century Gothic" panose="020B0502020202020204" pitchFamily="34" charset="0"/>
              </a:rPr>
              <a:t>ALL</a:t>
            </a:r>
            <a:r>
              <a:rPr lang="en-US" sz="2200" dirty="0" smtClean="0">
                <a:latin typeface="Century Gothic" panose="020B0502020202020204" pitchFamily="34" charset="0"/>
              </a:rPr>
              <a:t> of the beam remains essential. </a:t>
            </a:r>
            <a:r>
              <a:rPr lang="en-US" sz="2200" dirty="0">
                <a:latin typeface="Century Gothic" panose="020B0502020202020204" pitchFamily="34" charset="0"/>
              </a:rPr>
              <a:t>T</a:t>
            </a:r>
            <a:r>
              <a:rPr lang="en-US" sz="2200" dirty="0" smtClean="0">
                <a:latin typeface="Century Gothic" panose="020B0502020202020204" pitchFamily="34" charset="0"/>
              </a:rPr>
              <a:t>hese results suggest CEBAF gun requires larger electrodes for sustainable </a:t>
            </a:r>
            <a:r>
              <a:rPr lang="en-US" sz="2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2200" dirty="0" smtClean="0">
                <a:latin typeface="Century Gothic" panose="020B0502020202020204" pitchFamily="34" charset="0"/>
              </a:rPr>
              <a:t> operation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200" dirty="0" smtClean="0">
                <a:latin typeface="Century Gothic" panose="020B0502020202020204" pitchFamily="34" charset="0"/>
              </a:rPr>
              <a:t>New DBR </a:t>
            </a:r>
            <a:r>
              <a:rPr lang="en-US" sz="2200" dirty="0">
                <a:latin typeface="Century Gothic" panose="020B0502020202020204" pitchFamily="34" charset="0"/>
              </a:rPr>
              <a:t>photocathode </a:t>
            </a:r>
            <a:r>
              <a:rPr lang="en-US" sz="2200" dirty="0" smtClean="0">
                <a:latin typeface="Century Gothic" panose="020B0502020202020204" pitchFamily="34" charset="0"/>
              </a:rPr>
              <a:t>is an </a:t>
            </a:r>
            <a:r>
              <a:rPr lang="en-US" sz="2200" dirty="0">
                <a:latin typeface="Century Gothic" panose="020B0502020202020204" pitchFamily="34" charset="0"/>
              </a:rPr>
              <a:t>excellent candidate for high current (mA) polarized electron beam initiatives.  Lifetime tests at CEBAF to happen </a:t>
            </a:r>
            <a:r>
              <a:rPr lang="en-US" sz="2200" dirty="0" smtClean="0">
                <a:latin typeface="Century Gothic" panose="020B0502020202020204" pitchFamily="34" charset="0"/>
              </a:rPr>
              <a:t>soon, during this </a:t>
            </a:r>
            <a:r>
              <a:rPr lang="en-US" sz="2200" dirty="0" smtClean="0">
                <a:latin typeface="Century Gothic" panose="020B0502020202020204" pitchFamily="34" charset="0"/>
              </a:rPr>
              <a:t>shutdown</a:t>
            </a:r>
          </a:p>
          <a:p>
            <a:pPr marL="0" indent="0">
              <a:buNone/>
            </a:pPr>
            <a:endParaRPr lang="en-US" sz="9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Century Gothic" panose="020B0502020202020204" pitchFamily="34" charset="0"/>
              </a:rPr>
              <a:t>Thanks to </a:t>
            </a:r>
            <a:r>
              <a:rPr lang="en-US" sz="2200" dirty="0">
                <a:latin typeface="Century Gothic" panose="020B0502020202020204" pitchFamily="34" charset="0"/>
              </a:rPr>
              <a:t>P. Adderley, B. Bullard, J. </a:t>
            </a:r>
            <a:r>
              <a:rPr lang="en-US" sz="2200" dirty="0" err="1">
                <a:latin typeface="Century Gothic" panose="020B0502020202020204" pitchFamily="34" charset="0"/>
              </a:rPr>
              <a:t>Hansknecht</a:t>
            </a:r>
            <a:r>
              <a:rPr lang="en-US" sz="2200" dirty="0">
                <a:latin typeface="Century Gothic" panose="020B0502020202020204" pitchFamily="34" charset="0"/>
              </a:rPr>
              <a:t>, M. Stutzman, S. Zhang</a:t>
            </a:r>
          </a:p>
          <a:p>
            <a:pPr marL="228600" indent="-228600"/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276475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0" dirty="0" smtClean="0">
                <a:latin typeface="Minion Pro"/>
              </a:rPr>
              <a:t>Backup Slides</a:t>
            </a:r>
            <a:endParaRPr lang="en-US" sz="3600" b="0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70209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3825"/>
            <a:ext cx="8839200" cy="563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0" dirty="0">
                <a:solidFill>
                  <a:srgbClr val="FF0000"/>
                </a:solidFill>
                <a:latin typeface="Minion Pro"/>
              </a:rPr>
              <a:t>Ions Bombarding the Electrostatic Center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676400" y="990600"/>
            <a:ext cx="5867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Ionized gas focused 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at </a:t>
            </a:r>
            <a:r>
              <a:rPr lang="en-US" altLang="en-US" sz="1800" dirty="0">
                <a:latin typeface="Century Gothic" panose="020B0502020202020204" pitchFamily="34" charset="0"/>
              </a:rPr>
              <a:t>electrostatic center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7986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26368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21034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25606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2179638" y="3505200"/>
            <a:ext cx="3810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960438" y="3429000"/>
            <a:ext cx="609600" cy="304800"/>
            <a:chOff x="576" y="1872"/>
            <a:chExt cx="384" cy="192"/>
          </a:xfrm>
        </p:grpSpPr>
        <p:sp>
          <p:nvSpPr>
            <p:cNvPr id="57358" name="Rectangle 14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59" name="Group 15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57360" name="Arc 16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1" name="Arc 17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2" name="Line 18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Line 19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364" name="AutoShape 20"/>
          <p:cNvSpPr>
            <a:spLocks noChangeArrowheads="1"/>
          </p:cNvSpPr>
          <p:nvPr/>
        </p:nvSpPr>
        <p:spPr bwMode="auto">
          <a:xfrm>
            <a:off x="9604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AutoShape 21"/>
          <p:cNvSpPr>
            <a:spLocks noChangeArrowheads="1"/>
          </p:cNvSpPr>
          <p:nvPr/>
        </p:nvSpPr>
        <p:spPr bwMode="auto">
          <a:xfrm flipH="1">
            <a:off x="27130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3170238" y="3429000"/>
            <a:ext cx="609600" cy="304800"/>
            <a:chOff x="576" y="1632"/>
            <a:chExt cx="384" cy="192"/>
          </a:xfrm>
        </p:grpSpPr>
        <p:sp>
          <p:nvSpPr>
            <p:cNvPr id="57368" name="Rectangle 2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69" name="Group 2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Line 2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372" name="Group 2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57373" name="Arc 2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4" name="Arc 3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7375" name="AutoShape 31"/>
          <p:cNvSpPr>
            <a:spLocks noChangeArrowheads="1"/>
          </p:cNvSpPr>
          <p:nvPr/>
        </p:nvSpPr>
        <p:spPr bwMode="auto">
          <a:xfrm>
            <a:off x="2255838" y="20574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76" name="Group 32"/>
          <p:cNvGrpSpPr>
            <a:grpSpLocks/>
          </p:cNvGrpSpPr>
          <p:nvPr/>
        </p:nvGrpSpPr>
        <p:grpSpPr bwMode="auto">
          <a:xfrm>
            <a:off x="3094038" y="4038600"/>
            <a:ext cx="152400" cy="152400"/>
            <a:chOff x="2064" y="2304"/>
            <a:chExt cx="96" cy="96"/>
          </a:xfrm>
        </p:grpSpPr>
        <p:sp>
          <p:nvSpPr>
            <p:cNvPr id="57377" name="Oval 3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8" name="Oval 3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9" name="Oval 3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80" name="Oval 36"/>
          <p:cNvSpPr>
            <a:spLocks noChangeArrowheads="1"/>
          </p:cNvSpPr>
          <p:nvPr/>
        </p:nvSpPr>
        <p:spPr bwMode="auto">
          <a:xfrm>
            <a:off x="1722438" y="3810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1" name="Oval 37"/>
          <p:cNvSpPr>
            <a:spLocks noChangeArrowheads="1"/>
          </p:cNvSpPr>
          <p:nvPr/>
        </p:nvSpPr>
        <p:spPr bwMode="auto">
          <a:xfrm>
            <a:off x="1722438" y="4495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2" name="Oval 38"/>
          <p:cNvSpPr>
            <a:spLocks noChangeArrowheads="1"/>
          </p:cNvSpPr>
          <p:nvPr/>
        </p:nvSpPr>
        <p:spPr bwMode="auto">
          <a:xfrm>
            <a:off x="17224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3" name="Oval 39"/>
          <p:cNvSpPr>
            <a:spLocks noChangeArrowheads="1"/>
          </p:cNvSpPr>
          <p:nvPr/>
        </p:nvSpPr>
        <p:spPr bwMode="auto">
          <a:xfrm>
            <a:off x="1874838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Oval 40"/>
          <p:cNvSpPr>
            <a:spLocks noChangeArrowheads="1"/>
          </p:cNvSpPr>
          <p:nvPr/>
        </p:nvSpPr>
        <p:spPr bwMode="auto">
          <a:xfrm>
            <a:off x="1874838" y="4572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5" name="Oval 41"/>
          <p:cNvSpPr>
            <a:spLocks noChangeArrowheads="1"/>
          </p:cNvSpPr>
          <p:nvPr/>
        </p:nvSpPr>
        <p:spPr bwMode="auto">
          <a:xfrm>
            <a:off x="34750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6" name="Oval 42"/>
          <p:cNvSpPr>
            <a:spLocks noChangeArrowheads="1"/>
          </p:cNvSpPr>
          <p:nvPr/>
        </p:nvSpPr>
        <p:spPr bwMode="auto">
          <a:xfrm>
            <a:off x="34750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3"/>
          <p:cNvSpPr>
            <a:spLocks noChangeArrowheads="1"/>
          </p:cNvSpPr>
          <p:nvPr/>
        </p:nvSpPr>
        <p:spPr bwMode="auto">
          <a:xfrm>
            <a:off x="3017838" y="4876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4"/>
          <p:cNvSpPr>
            <a:spLocks noChangeArrowheads="1"/>
          </p:cNvSpPr>
          <p:nvPr/>
        </p:nvSpPr>
        <p:spPr bwMode="auto">
          <a:xfrm>
            <a:off x="2789238" y="5181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5"/>
          <p:cNvSpPr>
            <a:spLocks noChangeArrowheads="1"/>
          </p:cNvSpPr>
          <p:nvPr/>
        </p:nvSpPr>
        <p:spPr bwMode="auto">
          <a:xfrm>
            <a:off x="1874838" y="5029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0" name="Group 46"/>
          <p:cNvGrpSpPr>
            <a:grpSpLocks/>
          </p:cNvGrpSpPr>
          <p:nvPr/>
        </p:nvGrpSpPr>
        <p:grpSpPr bwMode="auto">
          <a:xfrm>
            <a:off x="2865438" y="3429000"/>
            <a:ext cx="152400" cy="228600"/>
            <a:chOff x="2208" y="2448"/>
            <a:chExt cx="96" cy="144"/>
          </a:xfrm>
        </p:grpSpPr>
        <p:sp>
          <p:nvSpPr>
            <p:cNvPr id="57391" name="Oval 4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2" name="Oval 4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3" name="Oval 4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94" name="Oval 50"/>
          <p:cNvSpPr>
            <a:spLocks noChangeArrowheads="1"/>
          </p:cNvSpPr>
          <p:nvPr/>
        </p:nvSpPr>
        <p:spPr bwMode="auto">
          <a:xfrm>
            <a:off x="960438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Oval 51"/>
          <p:cNvSpPr>
            <a:spLocks noChangeArrowheads="1"/>
          </p:cNvSpPr>
          <p:nvPr/>
        </p:nvSpPr>
        <p:spPr bwMode="auto">
          <a:xfrm>
            <a:off x="2332038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Oval 52"/>
          <p:cNvSpPr>
            <a:spLocks noChangeArrowheads="1"/>
          </p:cNvSpPr>
          <p:nvPr/>
        </p:nvSpPr>
        <p:spPr bwMode="auto">
          <a:xfrm>
            <a:off x="2408238" y="3505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7" name="Group 53"/>
          <p:cNvGrpSpPr>
            <a:grpSpLocks/>
          </p:cNvGrpSpPr>
          <p:nvPr/>
        </p:nvGrpSpPr>
        <p:grpSpPr bwMode="auto">
          <a:xfrm>
            <a:off x="2408238" y="4953000"/>
            <a:ext cx="152400" cy="152400"/>
            <a:chOff x="2064" y="2304"/>
            <a:chExt cx="96" cy="96"/>
          </a:xfrm>
        </p:grpSpPr>
        <p:sp>
          <p:nvSpPr>
            <p:cNvPr id="57398" name="Oval 5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9" name="Oval 5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0" name="Oval 5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01" name="Oval 57"/>
          <p:cNvSpPr>
            <a:spLocks noChangeArrowheads="1"/>
          </p:cNvSpPr>
          <p:nvPr/>
        </p:nvSpPr>
        <p:spPr bwMode="auto">
          <a:xfrm>
            <a:off x="22558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>
            <a:off x="2370138" y="3657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3" name="Text Box 59"/>
          <p:cNvSpPr txBox="1">
            <a:spLocks noChangeArrowheads="1"/>
          </p:cNvSpPr>
          <p:nvPr/>
        </p:nvSpPr>
        <p:spPr bwMode="auto">
          <a:xfrm>
            <a:off x="176743" y="5731908"/>
            <a:ext cx="1170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dirty="0">
                <a:latin typeface="Century Gothic" panose="020B0502020202020204" pitchFamily="34" charset="0"/>
              </a:rPr>
              <a:t>cathode</a:t>
            </a:r>
          </a:p>
        </p:txBody>
      </p:sp>
      <p:sp>
        <p:nvSpPr>
          <p:cNvPr id="57404" name="Text Box 60"/>
          <p:cNvSpPr txBox="1">
            <a:spLocks noChangeArrowheads="1"/>
          </p:cNvSpPr>
          <p:nvPr/>
        </p:nvSpPr>
        <p:spPr bwMode="auto">
          <a:xfrm>
            <a:off x="1447800" y="1676400"/>
            <a:ext cx="1757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electrons OUT</a:t>
            </a:r>
          </a:p>
        </p:txBody>
      </p:sp>
      <p:sp>
        <p:nvSpPr>
          <p:cNvPr id="57405" name="Text Box 61"/>
          <p:cNvSpPr txBox="1">
            <a:spLocks noChangeArrowheads="1"/>
          </p:cNvSpPr>
          <p:nvPr/>
        </p:nvSpPr>
        <p:spPr bwMode="auto">
          <a:xfrm>
            <a:off x="228600" y="3124200"/>
            <a:ext cx="942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anode</a:t>
            </a:r>
          </a:p>
        </p:txBody>
      </p:sp>
      <p:sp>
        <p:nvSpPr>
          <p:cNvPr id="57406" name="Text Box 62"/>
          <p:cNvSpPr txBox="1">
            <a:spLocks noChangeArrowheads="1"/>
          </p:cNvSpPr>
          <p:nvPr/>
        </p:nvSpPr>
        <p:spPr bwMode="auto">
          <a:xfrm>
            <a:off x="762000" y="2362200"/>
            <a:ext cx="986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laser IN</a:t>
            </a:r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1828800" y="28194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8" name="Line 64"/>
          <p:cNvSpPr>
            <a:spLocks noChangeShapeType="1"/>
          </p:cNvSpPr>
          <p:nvPr/>
        </p:nvSpPr>
        <p:spPr bwMode="auto">
          <a:xfrm flipH="1">
            <a:off x="2819400" y="31242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411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9850"/>
            <a:ext cx="42672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3581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We don’t run beam from electrostatic center</a:t>
            </a: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152401" y="1905000"/>
            <a:ext cx="4427538" cy="4451350"/>
            <a:chOff x="3024" y="1008"/>
            <a:chExt cx="2789" cy="2804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024" y="1200"/>
              <a:ext cx="9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>
                  <a:latin typeface="Century Gothic" panose="020B0502020202020204" pitchFamily="34" charset="0"/>
                </a:rPr>
                <a:t>laser light IN</a:t>
              </a: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597" y="1008"/>
              <a:ext cx="121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electron beam </a:t>
              </a:r>
            </a:p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4800600" y="2125663"/>
            <a:ext cx="411480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5029200" y="914400"/>
            <a:ext cx="3581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Laser spot 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diameter ~0.5 </a:t>
            </a:r>
            <a:r>
              <a:rPr lang="en-US" altLang="en-US" sz="1800" dirty="0">
                <a:latin typeface="Century Gothic" panose="020B0502020202020204" pitchFamily="34" charset="0"/>
              </a:rPr>
              <a:t>mm and can be moved to different locations on the photocathode.</a:t>
            </a: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52400" y="841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rgbClr val="FF0000"/>
                </a:solidFill>
                <a:latin typeface="Minion Pro"/>
              </a:rPr>
              <a:t>Pragmatically Avoiding the “EC”</a:t>
            </a:r>
          </a:p>
        </p:txBody>
      </p:sp>
    </p:spTree>
    <p:extLst>
      <p:ext uri="{BB962C8B-B14F-4D97-AF65-F5344CB8AC3E}">
        <p14:creationId xmlns:p14="http://schemas.microsoft.com/office/powerpoint/2010/main" val="10701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8318" y="904875"/>
            <a:ext cx="8567882" cy="52482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Ion bombardment, the dominant lifetime limiting mechanism of polarized photocathodes</a:t>
            </a:r>
            <a:endParaRPr lang="en-US" sz="32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err="1" smtClean="0">
                <a:latin typeface="Century Gothic" panose="020B0502020202020204" pitchFamily="34" charset="0"/>
              </a:rPr>
              <a:t>PEPPo</a:t>
            </a:r>
            <a:r>
              <a:rPr lang="en-US" sz="3200" dirty="0" smtClean="0">
                <a:latin typeface="Century Gothic" panose="020B0502020202020204" pitchFamily="34" charset="0"/>
              </a:rPr>
              <a:t> – an application requiring  </a:t>
            </a:r>
            <a:r>
              <a:rPr lang="en-US" sz="3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200" dirty="0" smtClean="0">
                <a:latin typeface="Century Gothic" panose="020B0502020202020204" pitchFamily="34" charset="0"/>
              </a:rPr>
              <a:t> polarized electron beams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To operate at mA current without interruption, requires </a:t>
            </a:r>
            <a:r>
              <a:rPr lang="en-US" sz="3200" dirty="0" err="1" smtClean="0">
                <a:latin typeface="Century Gothic" panose="020B0502020202020204" pitchFamily="34" charset="0"/>
              </a:rPr>
              <a:t>kC</a:t>
            </a:r>
            <a:r>
              <a:rPr lang="en-US" sz="3200" dirty="0" smtClean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R&amp;D to extend the charge lifetime of polarized electron sources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Ion Bombardment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sz="3600" b="0" dirty="0" smtClean="0">
                <a:latin typeface="Minion Pro"/>
              </a:rPr>
              <a:t>lectrons for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olarized </a:t>
            </a:r>
            <a:r>
              <a:rPr lang="en-US" sz="3600" b="0" dirty="0" smtClean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sz="3600" b="0" dirty="0" smtClean="0">
                <a:latin typeface="Minion Pro"/>
              </a:rPr>
              <a:t>sitrons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6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32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44575"/>
                <a:ext cx="2357090" cy="330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2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03156" y="6367043"/>
            <a:ext cx="8384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 Collaboration) D. Abbott et al</a:t>
            </a:r>
            <a:r>
              <a:rPr lang="fr-FR" sz="1600" dirty="0" smtClean="0">
                <a:latin typeface="Century Gothic" charset="0"/>
                <a:ea typeface="Century Gothic" charset="0"/>
                <a:cs typeface="Century Gothic" charset="0"/>
              </a:rPr>
              <a:t>., 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Phys.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Rev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Lett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116 (2016) 214801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9434" y="3773436"/>
            <a:ext cx="4309723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</a:t>
            </a:r>
            <a:r>
              <a:rPr lang="en-US" dirty="0" smtClean="0">
                <a:latin typeface="Century Gothic" panose="020B0502020202020204" pitchFamily="34" charset="0"/>
              </a:rPr>
              <a:t>remsstrahlung </a:t>
            </a:r>
            <a:r>
              <a:rPr lang="en-US" dirty="0" smtClean="0">
                <a:latin typeface="Century Gothic" panose="020B0502020202020204" pitchFamily="34" charset="0"/>
              </a:rPr>
              <a:t>produced by </a:t>
            </a:r>
            <a:r>
              <a:rPr lang="en-US" dirty="0" smtClean="0">
                <a:latin typeface="Century Gothic" panose="020B0502020202020204" pitchFamily="34" charset="0"/>
              </a:rPr>
              <a:t>polarized electrons results in efficient production of polarized positrons</a:t>
            </a: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 smtClean="0">
                <a:latin typeface="Century Gothic" panose="020B0502020202020204" pitchFamily="34" charset="0"/>
              </a:rPr>
              <a:t>PEPPo’s</a:t>
            </a:r>
            <a:r>
              <a:rPr lang="en-US" dirty="0" smtClean="0">
                <a:latin typeface="Century Gothic" panose="020B0502020202020204" pitchFamily="34" charset="0"/>
              </a:rPr>
              <a:t> success suggests </a:t>
            </a:r>
            <a:r>
              <a:rPr lang="en-US" dirty="0" err="1" smtClean="0">
                <a:latin typeface="Century Gothic" panose="020B0502020202020204" pitchFamily="34" charset="0"/>
              </a:rPr>
              <a:t>nanoAmps</a:t>
            </a:r>
            <a:r>
              <a:rPr lang="en-US" dirty="0" smtClean="0">
                <a:latin typeface="Century Gothic" panose="020B0502020202020204" pitchFamily="34" charset="0"/>
              </a:rPr>
              <a:t> of polarized positrons for CEBAF using </a:t>
            </a:r>
            <a:r>
              <a:rPr lang="en-US" dirty="0" err="1" smtClean="0">
                <a:latin typeface="Century Gothic" panose="020B0502020202020204" pitchFamily="34" charset="0"/>
              </a:rPr>
              <a:t>milliamperes</a:t>
            </a:r>
            <a:r>
              <a:rPr lang="en-US" dirty="0" smtClean="0">
                <a:latin typeface="Century Gothic" panose="020B0502020202020204" pitchFamily="34" charset="0"/>
              </a:rPr>
              <a:t> of polarized electrons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16" y="6080519"/>
            <a:ext cx="86847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</a:t>
            </a:r>
            <a:r>
              <a:rPr lang="en-US" sz="1200" dirty="0" smtClean="0">
                <a:latin typeface="Calibri" panose="020F0502020204030204" pitchFamily="34" charset="0"/>
              </a:rPr>
              <a:t>Abbott et al, </a:t>
            </a:r>
            <a:r>
              <a:rPr lang="en-US" sz="1200" dirty="0">
                <a:latin typeface="Calibri" panose="020F0502020204030204" pitchFamily="34" charset="0"/>
              </a:rPr>
              <a:t>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 smtClean="0">
                <a:latin typeface="Calibri" panose="020F0502020204030204" pitchFamily="34" charset="0"/>
              </a:rPr>
              <a:t>", Phys. Rev. Lett, 116, 214801 (2016)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High Polarization Photocathodes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92489"/>
            <a:ext cx="1320651" cy="2538581"/>
            <a:chOff x="836406" y="1211229"/>
            <a:chExt cx="1320651" cy="2538581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211229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05050" y="981681"/>
            <a:ext cx="2371725" cy="2558778"/>
            <a:chOff x="2878117" y="936160"/>
            <a:chExt cx="2371725" cy="255877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878117" y="93616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30564"/>
            <a:ext cx="3104686" cy="2716101"/>
            <a:chOff x="5152832" y="750890"/>
            <a:chExt cx="3104686" cy="2716101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50890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154961"/>
              <a:ext cx="2208617" cy="1982220"/>
              <a:chOff x="5605968" y="976645"/>
              <a:chExt cx="2208617" cy="1982220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350145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85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%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635143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1995    1998            1999     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2000           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2004   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90349" y="1047913"/>
            <a:ext cx="1314750" cy="2503637"/>
            <a:chOff x="6043012" y="963354"/>
            <a:chExt cx="1314750" cy="2503637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43012" y="963354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w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ith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302504" y="2483408"/>
            <a:ext cx="1300016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41686" y="4124273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Test</a:t>
            </a:r>
            <a:endParaRPr lang="en-US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 CEBAF</a:t>
            </a:r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Improving Lifetime with Larger Laser Size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3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Improving charge lifetime with GaAs/</a:t>
            </a:r>
            <a:r>
              <a:rPr lang="en-US" sz="3600" b="0" dirty="0" err="1" smtClean="0">
                <a:latin typeface="Minion Pro"/>
              </a:rPr>
              <a:t>GaAsP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ut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applications require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charge lifetime to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provide uninterrupted operation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of reasonable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duration 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Lifetime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555" y="1148202"/>
            <a:ext cx="9096734" cy="5180953"/>
            <a:chOff x="0" y="1219960"/>
            <a:chExt cx="9096734" cy="518095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810000"/>
              <a:ext cx="9096734" cy="2590913"/>
              <a:chOff x="4747284" y="333375"/>
              <a:chExt cx="9096734" cy="25050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747284" y="333375"/>
                <a:ext cx="9096734" cy="2505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861749" y="440764"/>
                <a:ext cx="8982269" cy="2328981"/>
                <a:chOff x="61149" y="4025891"/>
                <a:chExt cx="8982269" cy="23289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" t="25463" r="12561" b="13768"/>
                <a:stretch/>
              </p:blipFill>
              <p:spPr>
                <a:xfrm>
                  <a:off x="2286000" y="4025891"/>
                  <a:ext cx="6757418" cy="2328981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61149" y="5245978"/>
                  <a:ext cx="6431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1mA</a:t>
                  </a:r>
                  <a:endParaRPr lang="en-US" sz="16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680227" y="5452946"/>
                  <a:ext cx="15054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150191" y="4025891"/>
                  <a:ext cx="1951462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Required laser power, slope proportional to  QE decay</a:t>
                  </a:r>
                  <a:endPara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701800" y="4584700"/>
                  <a:ext cx="1677020" cy="9603"/>
                </a:xfrm>
                <a:prstGeom prst="straightConnector1">
                  <a:avLst/>
                </a:prstGeom>
                <a:ln>
                  <a:solidFill>
                    <a:srgbClr val="3252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ight Arrow 21"/>
                <p:cNvSpPr/>
                <p:nvPr/>
              </p:nvSpPr>
              <p:spPr>
                <a:xfrm>
                  <a:off x="4999228" y="4453503"/>
                  <a:ext cx="1925680" cy="1131029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99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Increasing laser size reduces QE decay proportionally</a:t>
                  </a:r>
                  <a:endParaRPr lang="en-US" sz="12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47454" y="1219960"/>
              <a:ext cx="4491413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Note: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 mA	86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 mA	432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10 mA	860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50 mA	4320 C/day</a:t>
              </a:r>
            </a:p>
            <a:p>
              <a:endParaRPr lang="en-US" sz="2000" dirty="0">
                <a:latin typeface="Century Gothic" charset="0"/>
                <a:ea typeface="Century Gothic" charset="0"/>
                <a:cs typeface="Century Gothic" charset="0"/>
              </a:endParaRPr>
            </a:p>
            <a:p>
              <a:endParaRPr lang="en-US" sz="2000" dirty="0" smtClean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First Results: GaAs/</a:t>
            </a:r>
            <a:r>
              <a:rPr lang="en-US" b="0" dirty="0" err="1" smtClean="0">
                <a:latin typeface="Minion Pro"/>
              </a:rPr>
              <a:t>GaAsP</a:t>
            </a:r>
            <a:r>
              <a:rPr lang="en-US" b="0" dirty="0" smtClean="0">
                <a:latin typeface="Minion Pro"/>
              </a:rPr>
              <a:t> at </a:t>
            </a:r>
            <a:r>
              <a:rPr lang="en-US" b="0" dirty="0" smtClean="0">
                <a:latin typeface="Minion Pro"/>
              </a:rPr>
              <a:t>mA Current</a:t>
            </a:r>
            <a:endParaRPr lang="en-US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C:\Users\poelker\AppData\Local\Temp\life_v_area_1000_1500_expF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" y="828290"/>
            <a:ext cx="8163891" cy="39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2185</TotalTime>
  <Words>685</Words>
  <Application>Microsoft Office PowerPoint</Application>
  <PresentationFormat>Overhead</PresentationFormat>
  <Paragraphs>88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JLab_presentation</vt:lpstr>
      <vt:lpstr>PowerPoint Presentation</vt:lpstr>
      <vt:lpstr>Outline</vt:lpstr>
      <vt:lpstr>Ion Bombardment</vt:lpstr>
      <vt:lpstr>Polarized Electrons for Polarized Positrons</vt:lpstr>
      <vt:lpstr>High Polarization Photocathodes</vt:lpstr>
      <vt:lpstr>Improving Lifetime with Larger Laser Size</vt:lpstr>
      <vt:lpstr>Improving charge lifetime with GaAs/GaAsP</vt:lpstr>
      <vt:lpstr>Lifetime Studies at mA Beam Current</vt:lpstr>
      <vt:lpstr>First Results: GaAs/GaAsP at mA Current</vt:lpstr>
      <vt:lpstr>Polarization Studies at mA Beam Current</vt:lpstr>
      <vt:lpstr>Summary</vt:lpstr>
      <vt:lpstr>PowerPoint Presentation</vt:lpstr>
      <vt:lpstr>Ions Bombarding the Electrostatic Center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Mathew Poelker</cp:lastModifiedBy>
  <cp:revision>65</cp:revision>
  <dcterms:created xsi:type="dcterms:W3CDTF">2016-10-03T15:46:18Z</dcterms:created>
  <dcterms:modified xsi:type="dcterms:W3CDTF">2017-09-08T17:35:29Z</dcterms:modified>
</cp:coreProperties>
</file>