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0" r:id="rId3"/>
    <p:sldId id="333" r:id="rId4"/>
    <p:sldId id="451" r:id="rId5"/>
    <p:sldId id="452" r:id="rId6"/>
    <p:sldId id="459" r:id="rId7"/>
    <p:sldId id="458" r:id="rId8"/>
    <p:sldId id="462" r:id="rId9"/>
    <p:sldId id="464" r:id="rId10"/>
    <p:sldId id="4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7" autoAdjust="0"/>
    <p:restoredTop sz="94660"/>
  </p:normalViewPr>
  <p:slideViewPr>
    <p:cSldViewPr snapToGrid="0">
      <p:cViewPr varScale="1">
        <p:scale>
          <a:sx n="95" d="100"/>
          <a:sy n="95" d="100"/>
        </p:scale>
        <p:origin x="74" y="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AE37D-5A27-7D76-A6DF-4EF00D1429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77A364-8CB1-203A-77E1-B5277A36CF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B2CE08-05C8-DB04-F8EF-68F51B222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E3A9-C114-4BD6-8CEE-7503309F8455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15E7F-9949-79D9-B27C-2170D56D7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1F780-E631-75DD-B9EF-9BC8E765B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86CF-B6D3-4983-9815-4719BE544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09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A91AE-256F-CA82-A068-09F39835A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2FDB28-2ED7-F4FC-4E30-82ECF05ADF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664E0-7E6A-290B-BBC1-8259914AA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E3A9-C114-4BD6-8CEE-7503309F8455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84C2B-48F2-FB10-91FC-448CD9076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E5A48-0512-CAC8-B3CC-2D61BC244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86CF-B6D3-4983-9815-4719BE544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75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05257D-CD4B-38BB-2780-08E0B75E1D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7713B2-A6B0-72FA-EA12-D6AD9C7A93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E0729-15D2-72FE-E116-D4C3F189F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E3A9-C114-4BD6-8CEE-7503309F8455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9FA03-C5F9-8BEC-28F5-A0767F815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20EDE-146E-AE21-CCCF-8AD2EED14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86CF-B6D3-4983-9815-4719BE544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97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4049611" y="4673600"/>
            <a:ext cx="8155089" cy="218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050393" y="0"/>
            <a:ext cx="8154307" cy="4711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0057" y="2157250"/>
            <a:ext cx="7126013" cy="2143864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59936" cy="6858000"/>
          </a:xfr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00058" y="5136641"/>
            <a:ext cx="7126012" cy="114985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5" name="Picture 14" descr="ODU_sig_REV-01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057" y="372102"/>
            <a:ext cx="2081050" cy="874892"/>
          </a:xfrm>
          <a:prstGeom prst="rect">
            <a:avLst/>
          </a:prstGeom>
        </p:spPr>
      </p:pic>
      <p:sp>
        <p:nvSpPr>
          <p:cNvPr id="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8534400" y="764868"/>
            <a:ext cx="3098800" cy="430926"/>
          </a:xfrm>
        </p:spPr>
        <p:txBody>
          <a:bodyPr anchor="ctr">
            <a:norm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054348" y="4711700"/>
            <a:ext cx="8132064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675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621" y="2409059"/>
            <a:ext cx="6862380" cy="2301766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8132064" y="0"/>
            <a:ext cx="4059936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0620" y="5016500"/>
            <a:ext cx="6875080" cy="12827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046921" y="777568"/>
            <a:ext cx="3458779" cy="340032"/>
          </a:xfrm>
        </p:spPr>
        <p:txBody>
          <a:bodyPr anchor="ctr">
            <a:normAutofit/>
          </a:bodyPr>
          <a:lstStyle>
            <a:lvl1pPr marL="0" indent="0" algn="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620" y="363089"/>
            <a:ext cx="2081048" cy="87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14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894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16002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Crown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94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Sideba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8139004" y="0"/>
            <a:ext cx="4059936" cy="34848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8139004" y="3478265"/>
            <a:ext cx="4059936" cy="337973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15" y="365126"/>
            <a:ext cx="7373425" cy="97130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615" y="1468315"/>
            <a:ext cx="7373425" cy="4708648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474075" y="735691"/>
            <a:ext cx="3275013" cy="2478088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132064" y="3462684"/>
            <a:ext cx="405847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" name="Picture 10" descr="Crown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67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Sidebar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8139004" y="0"/>
            <a:ext cx="4059936" cy="34848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8139004" y="3478265"/>
            <a:ext cx="4059936" cy="337973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39615" y="365126"/>
            <a:ext cx="7373425" cy="97130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39615" y="1468315"/>
            <a:ext cx="7373425" cy="4708648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90062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474075" y="735691"/>
            <a:ext cx="3275013" cy="2478088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132064" y="3462684"/>
            <a:ext cx="405847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" name="Picture 10" descr="Crown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04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Sideba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8139004" y="0"/>
            <a:ext cx="4059936" cy="3484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8139004" y="3478265"/>
            <a:ext cx="4059936" cy="337973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39615" y="365126"/>
            <a:ext cx="7373425" cy="97130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39615" y="1468315"/>
            <a:ext cx="7373425" cy="4708648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90062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474075" y="735691"/>
            <a:ext cx="3275013" cy="2478088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132064" y="3462684"/>
            <a:ext cx="405847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" name="Picture 10" descr="Crown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63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Sidebar L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8132064" y="0"/>
            <a:ext cx="4059936" cy="34848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8139004" y="3478265"/>
            <a:ext cx="4059936" cy="337973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39615" y="365126"/>
            <a:ext cx="7373425" cy="97130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39615" y="1468315"/>
            <a:ext cx="7373425" cy="4708648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90062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474075" y="735691"/>
            <a:ext cx="3275013" cy="2478088"/>
          </a:xfrm>
        </p:spPr>
        <p:txBody>
          <a:bodyPr/>
          <a:lstStyle>
            <a:lvl1pPr marL="0" indent="0">
              <a:buClr>
                <a:schemeClr val="tx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132064" y="3462684"/>
            <a:ext cx="405847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" name="Picture 10" descr="Crown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370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Sideba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8139004" y="0"/>
            <a:ext cx="4059936" cy="34848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8139004" y="3478265"/>
            <a:ext cx="4059936" cy="337973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39615" y="365126"/>
            <a:ext cx="7373425" cy="97130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39615" y="1468315"/>
            <a:ext cx="7373425" cy="4708648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90062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474075" y="735691"/>
            <a:ext cx="3275013" cy="2478088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132064" y="3462684"/>
            <a:ext cx="405847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" name="Picture 10" descr="Crown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1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2DFA4-54B9-1DA7-AFE9-8FDB4FC4E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5A7EE-F32C-7CE8-6DDB-EBE0B5318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64FF1-95AC-AF32-3669-DDA713001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E3A9-C114-4BD6-8CEE-7503309F8455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E3188-EADB-66AA-1B0E-68BDA6B77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1FE7E-8E92-F40F-E278-F61EC5EC6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86CF-B6D3-4983-9815-4719BE544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816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Sideba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8139004" y="0"/>
            <a:ext cx="4059936" cy="34848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8139004" y="3478265"/>
            <a:ext cx="4059936" cy="337973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39615" y="365126"/>
            <a:ext cx="7373425" cy="97130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39615" y="1468315"/>
            <a:ext cx="7373425" cy="4708648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90062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474075" y="735691"/>
            <a:ext cx="3275013" cy="2478088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132064" y="3462684"/>
            <a:ext cx="405847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" name="Picture 10" descr="Crown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17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085114" y="1468315"/>
            <a:ext cx="5645500" cy="47086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615" y="1468315"/>
            <a:ext cx="5645499" cy="4708648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56579" y="1741488"/>
            <a:ext cx="5127625" cy="41798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2051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085114" y="1468315"/>
            <a:ext cx="5645500" cy="47086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615" y="1468315"/>
            <a:ext cx="5645499" cy="4708648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56579" y="1741488"/>
            <a:ext cx="5127625" cy="4179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45518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with Title and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725" y="2287034"/>
            <a:ext cx="301752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9225" y="941061"/>
            <a:ext cx="5360229" cy="15867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37885" y="2437744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725" y="-873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3017409" y="-2654"/>
            <a:ext cx="3017520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sz="half" idx="16"/>
          </p:nvPr>
        </p:nvSpPr>
        <p:spPr>
          <a:xfrm>
            <a:off x="3155405" y="148258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3017409" y="2285253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-111" y="4574940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3017409" y="4573159"/>
            <a:ext cx="301752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21"/>
          </p:nvPr>
        </p:nvSpPr>
        <p:spPr>
          <a:xfrm>
            <a:off x="3154569" y="4720102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389225" y="2706995"/>
            <a:ext cx="5359863" cy="34967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7284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with Title and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725" y="2287034"/>
            <a:ext cx="3017520" cy="228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9225" y="941061"/>
            <a:ext cx="5360229" cy="15867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37885" y="2437744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725" y="-873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3017409" y="-2654"/>
            <a:ext cx="3017520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sz="half" idx="16"/>
          </p:nvPr>
        </p:nvSpPr>
        <p:spPr>
          <a:xfrm>
            <a:off x="3155405" y="148258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3017409" y="2285253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-111" y="4574940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3017409" y="4573159"/>
            <a:ext cx="301752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21"/>
          </p:nvPr>
        </p:nvSpPr>
        <p:spPr>
          <a:xfrm>
            <a:off x="3154569" y="4720102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389225" y="2706995"/>
            <a:ext cx="5359863" cy="34967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68475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with Title and 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6034093" y="-2654"/>
            <a:ext cx="6157906" cy="68618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725" y="2287034"/>
            <a:ext cx="301752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9225" y="941061"/>
            <a:ext cx="5360229" cy="15867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37885" y="2437744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725" y="-873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3017409" y="-2654"/>
            <a:ext cx="3017520" cy="228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sz="half" idx="16"/>
          </p:nvPr>
        </p:nvSpPr>
        <p:spPr>
          <a:xfrm>
            <a:off x="3155405" y="148258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3017409" y="2285253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-111" y="4574940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3017409" y="4573159"/>
            <a:ext cx="301752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21"/>
          </p:nvPr>
        </p:nvSpPr>
        <p:spPr>
          <a:xfrm>
            <a:off x="3154569" y="4720102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389225" y="2706995"/>
            <a:ext cx="5359863" cy="34967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17" descr="Crown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976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with Title and Content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725" y="2287034"/>
            <a:ext cx="3017520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9225" y="941061"/>
            <a:ext cx="5360229" cy="15867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37885" y="2437744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725" y="-873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3017409" y="-2654"/>
            <a:ext cx="301752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sz="half" idx="16"/>
          </p:nvPr>
        </p:nvSpPr>
        <p:spPr>
          <a:xfrm>
            <a:off x="3155405" y="148258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3017409" y="2285253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-111" y="4574940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3017409" y="4573159"/>
            <a:ext cx="301752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21"/>
          </p:nvPr>
        </p:nvSpPr>
        <p:spPr>
          <a:xfrm>
            <a:off x="3154569" y="4720102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389225" y="2706995"/>
            <a:ext cx="5359863" cy="34967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73259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with Title and Content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725" y="2287034"/>
            <a:ext cx="3017520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9225" y="941061"/>
            <a:ext cx="5360229" cy="15867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37885" y="2437744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725" y="-873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3017409" y="-2654"/>
            <a:ext cx="3017520" cy="228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sz="half" idx="16"/>
          </p:nvPr>
        </p:nvSpPr>
        <p:spPr>
          <a:xfrm>
            <a:off x="3155405" y="148258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3017409" y="2285253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-111" y="4574940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3017409" y="4573159"/>
            <a:ext cx="3017520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21"/>
          </p:nvPr>
        </p:nvSpPr>
        <p:spPr>
          <a:xfrm>
            <a:off x="3154569" y="4720102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389225" y="2706995"/>
            <a:ext cx="5359863" cy="34967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62305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12201144" cy="3982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-23024" y="3982720"/>
            <a:ext cx="7468838" cy="2875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7447280" y="3982720"/>
            <a:ext cx="4743253" cy="2875280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7561" y="1573619"/>
            <a:ext cx="10319546" cy="2073348"/>
          </a:xfrm>
        </p:spPr>
        <p:txBody>
          <a:bodyPr anchor="ctr">
            <a:normAutofit/>
          </a:bodyPr>
          <a:lstStyle>
            <a:lvl1pPr>
              <a:defRPr sz="5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560" y="4426943"/>
            <a:ext cx="6332337" cy="1952592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23025" y="3971701"/>
            <a:ext cx="1219200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2" name="Picture 11" descr="Crown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919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-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12201144" cy="3982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-23024" y="3982720"/>
            <a:ext cx="7468838" cy="2875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7447280" y="3982720"/>
            <a:ext cx="4743253" cy="2875280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7561" y="1573619"/>
            <a:ext cx="10319546" cy="2073348"/>
          </a:xfrm>
        </p:spPr>
        <p:txBody>
          <a:bodyPr anchor="ctr">
            <a:normAutofit/>
          </a:bodyPr>
          <a:lstStyle>
            <a:lvl1pPr>
              <a:defRPr sz="5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560" y="4426943"/>
            <a:ext cx="6332337" cy="1952592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23025" y="3971701"/>
            <a:ext cx="1219200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9" name="Picture 8" descr="Crown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12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5C720-C3C9-999D-8EA2-08B2029E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18EA3-144F-4BC9-560B-6A907239AE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BD981-2D37-E670-EAA6-32063E938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E3A9-C114-4BD6-8CEE-7503309F8455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DE674-9A82-3962-A245-51F1BF2E9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0192B-E0A7-D995-252F-6B64B0276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86CF-B6D3-4983-9815-4719BE544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032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12201144" cy="3982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-23024" y="3982720"/>
            <a:ext cx="7468838" cy="28752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7447280" y="3982720"/>
            <a:ext cx="4743253" cy="2875280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7561" y="1573619"/>
            <a:ext cx="10319546" cy="2073348"/>
          </a:xfrm>
        </p:spPr>
        <p:txBody>
          <a:bodyPr anchor="ctr">
            <a:normAutofit/>
          </a:bodyPr>
          <a:lstStyle>
            <a:lvl1pPr>
              <a:defRPr sz="5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560" y="4426943"/>
            <a:ext cx="6332337" cy="195259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23025" y="3971701"/>
            <a:ext cx="1219200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9" name="Picture 8" descr="Crown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597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12201144" cy="3982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-23024" y="3982720"/>
            <a:ext cx="7468838" cy="28752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7447280" y="3982720"/>
            <a:ext cx="4743253" cy="2875280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7561" y="1573619"/>
            <a:ext cx="10319546" cy="2073348"/>
          </a:xfrm>
        </p:spPr>
        <p:txBody>
          <a:bodyPr anchor="ctr">
            <a:normAutofit/>
          </a:bodyPr>
          <a:lstStyle>
            <a:lvl1pPr>
              <a:defRPr sz="5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560" y="4426943"/>
            <a:ext cx="6332337" cy="1952592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23025" y="3971701"/>
            <a:ext cx="1219200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9" name="Picture 8" descr="Crown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44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Divi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12201144" cy="3982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-23024" y="3982720"/>
            <a:ext cx="7468838" cy="28752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7447280" y="3982720"/>
            <a:ext cx="4743253" cy="2875280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7561" y="1573619"/>
            <a:ext cx="10319546" cy="2073348"/>
          </a:xfrm>
        </p:spPr>
        <p:txBody>
          <a:bodyPr anchor="ctr">
            <a:normAutofit/>
          </a:bodyPr>
          <a:lstStyle>
            <a:lvl1pPr>
              <a:defRPr sz="5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560" y="4426943"/>
            <a:ext cx="6332337" cy="195259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23025" y="3971701"/>
            <a:ext cx="1219200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9" name="Picture 8" descr="Crown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87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105378" y="0"/>
            <a:ext cx="608990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46684" y="903890"/>
            <a:ext cx="7502770" cy="53320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69900" y="2722178"/>
            <a:ext cx="3479891" cy="351352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15" y="365126"/>
            <a:ext cx="3510085" cy="202247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Crown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339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105378" y="0"/>
            <a:ext cx="608990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46684" y="903890"/>
            <a:ext cx="7502770" cy="53320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69900" y="2722178"/>
            <a:ext cx="3479891" cy="351352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15" y="365126"/>
            <a:ext cx="3510085" cy="202247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Crown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901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 -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112318" y="0"/>
            <a:ext cx="608990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46684" y="903890"/>
            <a:ext cx="7502770" cy="53320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69900" y="2722178"/>
            <a:ext cx="3479891" cy="351352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15" y="365126"/>
            <a:ext cx="3510085" cy="202247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Crown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52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112318" y="0"/>
            <a:ext cx="608990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46684" y="903890"/>
            <a:ext cx="7502770" cy="53320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69900" y="2722178"/>
            <a:ext cx="3479891" cy="351352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15" y="365126"/>
            <a:ext cx="3510085" cy="202247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Crown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333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105378" y="0"/>
            <a:ext cx="608990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46684" y="903890"/>
            <a:ext cx="7502770" cy="53320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69900" y="2722178"/>
            <a:ext cx="3479891" cy="351352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15" y="365126"/>
            <a:ext cx="3510085" cy="202247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Crown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901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112318" y="0"/>
            <a:ext cx="6089904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46684" y="903890"/>
            <a:ext cx="7502770" cy="53320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69900" y="2722178"/>
            <a:ext cx="3479891" cy="351352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15" y="365126"/>
            <a:ext cx="3510085" cy="202247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Crown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378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ection - Content and Pictu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8789" y="0"/>
            <a:ext cx="4025356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16" y="365126"/>
            <a:ext cx="3314700" cy="18241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016567" y="0"/>
            <a:ext cx="4059935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39739" y="2453054"/>
            <a:ext cx="3314578" cy="375407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5"/>
          </p:nvPr>
        </p:nvSpPr>
        <p:spPr>
          <a:xfrm>
            <a:off x="8450317" y="2764221"/>
            <a:ext cx="3298771" cy="346989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8450317" y="861646"/>
            <a:ext cx="3298771" cy="1780338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167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BA2E5-6A17-4B68-011F-29C4B9352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BC584-58EE-63CC-0887-736A07CD17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CCDEA3-4529-CEFC-8C5B-175A69D599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3E366A-0D9B-E66A-C670-85F0B525E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E3A9-C114-4BD6-8CEE-7503309F8455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0D9D7-CDF2-8A18-00B1-079152898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211064-7E47-334E-76E0-94B4CC49C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86CF-B6D3-4983-9815-4719BE544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919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Section - Content and Pic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8081018" y="0"/>
            <a:ext cx="4115498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4907" y="365126"/>
            <a:ext cx="3314700" cy="18241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023181" y="0"/>
            <a:ext cx="4059935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8525030" y="2453054"/>
            <a:ext cx="3314578" cy="375407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5"/>
          </p:nvPr>
        </p:nvSpPr>
        <p:spPr>
          <a:xfrm>
            <a:off x="439616" y="2764221"/>
            <a:ext cx="3298771" cy="346989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439616" y="861646"/>
            <a:ext cx="3298771" cy="1780338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1" name="Picture 10" descr="Crown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003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descreen Photo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201144" cy="3992197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8338777" y="3982720"/>
            <a:ext cx="3871438" cy="28844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327571" y="3996332"/>
            <a:ext cx="396902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/>
          </p:nvPr>
        </p:nvSpPr>
        <p:spPr>
          <a:xfrm>
            <a:off x="441325" y="5020235"/>
            <a:ext cx="7484969" cy="12773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8725647" y="4283175"/>
            <a:ext cx="3021210" cy="1780338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2200" b="0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itle 14"/>
          <p:cNvSpPr>
            <a:spLocks noGrp="1"/>
          </p:cNvSpPr>
          <p:nvPr>
            <p:ph type="title"/>
          </p:nvPr>
        </p:nvSpPr>
        <p:spPr>
          <a:xfrm>
            <a:off x="439616" y="4257302"/>
            <a:ext cx="7460160" cy="62099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76552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Widescreen Photo and Conten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201144" cy="3992197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8338777" y="3982720"/>
            <a:ext cx="3871438" cy="28844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327571" y="3996332"/>
            <a:ext cx="396902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Slide Number Placeholder 2"/>
          <p:cNvSpPr txBox="1">
            <a:spLocks/>
          </p:cNvSpPr>
          <p:nvPr userDrawn="1"/>
        </p:nvSpPr>
        <p:spPr>
          <a:xfrm>
            <a:off x="90062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7D0B0-7E7B-4879-A888-F5F2D3156A7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16"/>
          <p:cNvSpPr>
            <a:spLocks noGrp="1"/>
          </p:cNvSpPr>
          <p:nvPr>
            <p:ph sz="quarter" idx="19"/>
          </p:nvPr>
        </p:nvSpPr>
        <p:spPr>
          <a:xfrm>
            <a:off x="441325" y="5020235"/>
            <a:ext cx="7484969" cy="12773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8725647" y="4283175"/>
            <a:ext cx="3021210" cy="1780338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2200" b="0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itle 14"/>
          <p:cNvSpPr>
            <a:spLocks noGrp="1"/>
          </p:cNvSpPr>
          <p:nvPr>
            <p:ph type="title"/>
          </p:nvPr>
        </p:nvSpPr>
        <p:spPr>
          <a:xfrm>
            <a:off x="439616" y="4257302"/>
            <a:ext cx="7460160" cy="62099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03344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descreen Photo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201144" cy="3992197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8338777" y="3982720"/>
            <a:ext cx="3871438" cy="28844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327571" y="3996332"/>
            <a:ext cx="396902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Slide Number Placeholder 2"/>
          <p:cNvSpPr txBox="1">
            <a:spLocks/>
          </p:cNvSpPr>
          <p:nvPr userDrawn="1"/>
        </p:nvSpPr>
        <p:spPr>
          <a:xfrm>
            <a:off x="90062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7D0B0-7E7B-4879-A888-F5F2D3156A7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16"/>
          <p:cNvSpPr>
            <a:spLocks noGrp="1"/>
          </p:cNvSpPr>
          <p:nvPr>
            <p:ph sz="quarter" idx="19"/>
          </p:nvPr>
        </p:nvSpPr>
        <p:spPr>
          <a:xfrm>
            <a:off x="441325" y="5020235"/>
            <a:ext cx="7484969" cy="12773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8725647" y="4283175"/>
            <a:ext cx="3021210" cy="1780338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2200" b="0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itle 14"/>
          <p:cNvSpPr>
            <a:spLocks noGrp="1"/>
          </p:cNvSpPr>
          <p:nvPr>
            <p:ph type="title"/>
          </p:nvPr>
        </p:nvSpPr>
        <p:spPr>
          <a:xfrm>
            <a:off x="439616" y="4257302"/>
            <a:ext cx="7460160" cy="62099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31608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descreen Photo and Content - L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201144" cy="3992197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8338777" y="3982720"/>
            <a:ext cx="3871438" cy="2884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327571" y="3996332"/>
            <a:ext cx="396902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Slide Number Placeholder 2"/>
          <p:cNvSpPr txBox="1">
            <a:spLocks/>
          </p:cNvSpPr>
          <p:nvPr userDrawn="1"/>
        </p:nvSpPr>
        <p:spPr>
          <a:xfrm>
            <a:off x="90062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7D0B0-7E7B-4879-A888-F5F2D3156A72}" type="slidenum">
              <a:rPr lang="en-US" smtClean="0">
                <a:solidFill>
                  <a:schemeClr val="bg2">
                    <a:lumMod val="5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Content Placeholder 16"/>
          <p:cNvSpPr>
            <a:spLocks noGrp="1"/>
          </p:cNvSpPr>
          <p:nvPr>
            <p:ph sz="quarter" idx="19"/>
          </p:nvPr>
        </p:nvSpPr>
        <p:spPr>
          <a:xfrm>
            <a:off x="441325" y="5020235"/>
            <a:ext cx="7484969" cy="12773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8725647" y="4283175"/>
            <a:ext cx="3021210" cy="1780338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itle 14"/>
          <p:cNvSpPr>
            <a:spLocks noGrp="1"/>
          </p:cNvSpPr>
          <p:nvPr>
            <p:ph type="title"/>
          </p:nvPr>
        </p:nvSpPr>
        <p:spPr>
          <a:xfrm>
            <a:off x="439616" y="4257302"/>
            <a:ext cx="7460160" cy="62099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77139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descreen Photo and Conten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201144" cy="3992197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8338777" y="3982720"/>
            <a:ext cx="3871438" cy="28844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327571" y="3996332"/>
            <a:ext cx="396902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Slide Number Placeholder 2"/>
          <p:cNvSpPr txBox="1">
            <a:spLocks/>
          </p:cNvSpPr>
          <p:nvPr userDrawn="1"/>
        </p:nvSpPr>
        <p:spPr>
          <a:xfrm>
            <a:off x="90062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7D0B0-7E7B-4879-A888-F5F2D3156A7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16"/>
          <p:cNvSpPr>
            <a:spLocks noGrp="1"/>
          </p:cNvSpPr>
          <p:nvPr>
            <p:ph sz="quarter" idx="19"/>
          </p:nvPr>
        </p:nvSpPr>
        <p:spPr>
          <a:xfrm>
            <a:off x="441325" y="5020235"/>
            <a:ext cx="7484969" cy="12773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8725647" y="4283175"/>
            <a:ext cx="3021210" cy="1780338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2200" b="0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itle 14"/>
          <p:cNvSpPr>
            <a:spLocks noGrp="1"/>
          </p:cNvSpPr>
          <p:nvPr>
            <p:ph type="title"/>
          </p:nvPr>
        </p:nvSpPr>
        <p:spPr>
          <a:xfrm>
            <a:off x="439616" y="4257302"/>
            <a:ext cx="7460160" cy="62099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4708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descreen Photo and 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201144" cy="3992197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8338777" y="3982720"/>
            <a:ext cx="3871438" cy="28844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327571" y="3996332"/>
            <a:ext cx="396902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Slide Number Placeholder 2"/>
          <p:cNvSpPr txBox="1">
            <a:spLocks/>
          </p:cNvSpPr>
          <p:nvPr userDrawn="1"/>
        </p:nvSpPr>
        <p:spPr>
          <a:xfrm>
            <a:off x="90062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7D0B0-7E7B-4879-A888-F5F2D3156A7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16"/>
          <p:cNvSpPr>
            <a:spLocks noGrp="1"/>
          </p:cNvSpPr>
          <p:nvPr>
            <p:ph sz="quarter" idx="19"/>
          </p:nvPr>
        </p:nvSpPr>
        <p:spPr>
          <a:xfrm>
            <a:off x="441325" y="5020235"/>
            <a:ext cx="7484969" cy="12773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8725647" y="4283175"/>
            <a:ext cx="3021210" cy="1780338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2200" b="0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itle 14"/>
          <p:cNvSpPr>
            <a:spLocks noGrp="1"/>
          </p:cNvSpPr>
          <p:nvPr>
            <p:ph type="title"/>
          </p:nvPr>
        </p:nvSpPr>
        <p:spPr>
          <a:xfrm>
            <a:off x="439616" y="4257302"/>
            <a:ext cx="7460160" cy="62099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10323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1522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6516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Crown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6481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435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9CD04-0B3B-ABA1-59F7-2EB6102D9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FF8D8-B55F-6D4F-1D89-3E13C61C1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9203EA-CE8C-7FF7-EDEC-1C4AD6B885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06090F-E98B-A5F6-986A-68406E58C2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DE2BE8-F257-94B7-76F6-DCC187AE6C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55E6D7-C074-1A8B-D2C1-722A634F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E3A9-C114-4BD6-8CEE-7503309F8455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3F8F76-2629-8232-E049-E7707F687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37E798-7771-6F47-7114-EC36DF01C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86CF-B6D3-4983-9815-4719BE544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92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7ADEF-723B-DB80-EB12-FA67B7DF6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43BFC5-7461-CB6D-478D-686B5BAFA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E3A9-C114-4BD6-8CEE-7503309F8455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6D4C25-0EC9-D079-FB39-A89DF7507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4D151D-D0F0-7526-5C41-F6D8E33AF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86CF-B6D3-4983-9815-4719BE544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609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A9C23F-6E2F-2B74-3BFD-B35A96F51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E3A9-C114-4BD6-8CEE-7503309F8455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D4131-92F6-50D1-9EBF-727FF2A7F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990404-AF68-4692-B3B9-E7136D3F0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86CF-B6D3-4983-9815-4719BE544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504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CA059-15EE-C609-DAD2-3646F882A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0D20F-2723-3986-C083-3799A0B12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64A9CC-1200-2B31-EC36-09BECF6E22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39FEE3-335F-FCB5-33C2-6A8F7765F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E3A9-C114-4BD6-8CEE-7503309F8455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753EDA-594B-D070-E8DD-BE64CAC95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D0AEF7-B45D-C3F4-36AE-A81894853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86CF-B6D3-4983-9815-4719BE544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42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A2AE9-8215-C2FC-692A-5366AE21A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0363BC-789B-B46C-B695-0D9C5B418A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A6031-B3E5-D931-5047-7D6AC03F2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98EC69-D979-233A-F0F6-95B24E360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E3A9-C114-4BD6-8CEE-7503309F8455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AB0F90-2064-3150-1DE0-92E540340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E7A1C-CC63-BFEA-1C10-1B7F838BC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86CF-B6D3-4983-9815-4719BE544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25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image" Target="../media/image1.jpe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D885EC-3B8B-ED19-9E41-C664F666A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4E5E6D-2016-97BA-6F8B-DC4997F17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F0EF0-19AB-1927-B8E5-9EEF3A15A9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56E3A9-C114-4BD6-8CEE-7503309F8455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460685-00FF-2E8C-BFB5-00E3EE0B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440AE-64B6-9E90-CC99-A538A760CA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4686CF-B6D3-4983-9815-4719BE544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628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9615" y="365126"/>
            <a:ext cx="11309839" cy="9713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9615" y="1468315"/>
            <a:ext cx="11309839" cy="4708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62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CrownBIG.jpg"/>
          <p:cNvPicPr>
            <a:picLocks noChangeAspect="1"/>
          </p:cNvPicPr>
          <p:nvPr userDrawn="1"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1954" y="215128"/>
            <a:ext cx="584998" cy="46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98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charset="2"/>
        <a:buChar char="§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0055" y="1979450"/>
            <a:ext cx="7691945" cy="2143864"/>
          </a:xfrm>
        </p:spPr>
        <p:txBody>
          <a:bodyPr>
            <a:normAutofit fontScale="90000"/>
          </a:bodyPr>
          <a:lstStyle/>
          <a:p>
            <a:r>
              <a:rPr lang="en-US" dirty="0"/>
              <a:t>Metal-Organic Chemical Vapor Deposition (MOCVD)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Adam Masters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9055100" y="714068"/>
            <a:ext cx="2647169" cy="43092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August  2024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6F9E481-014F-404D-9483-EFA0C4AB427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146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115878" y="57289"/>
            <a:ext cx="9552122" cy="969473"/>
          </a:xfrm>
          <a:noFill/>
        </p:spPr>
        <p:txBody>
          <a:bodyPr>
            <a:normAutofit/>
          </a:bodyPr>
          <a:lstStyle/>
          <a:p>
            <a:r>
              <a:rPr lang="en-US" dirty="0">
                <a:solidFill>
                  <a:srgbClr val="043657"/>
                </a:solidFill>
                <a:effectLst/>
                <a:latin typeface="Arial"/>
                <a:ea typeface="ヒラギノ角ゴ Pro W3" charset="0"/>
                <a:cs typeface="Arial"/>
              </a:rPr>
              <a:t>Overview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825F7F-9CA1-B348-B0A9-1379B3EB9761}"/>
              </a:ext>
            </a:extLst>
          </p:cNvPr>
          <p:cNvCxnSpPr/>
          <p:nvPr/>
        </p:nvCxnSpPr>
        <p:spPr>
          <a:xfrm>
            <a:off x="1524000" y="875930"/>
            <a:ext cx="9144000" cy="0"/>
          </a:xfrm>
          <a:prstGeom prst="line">
            <a:avLst/>
          </a:prstGeom>
          <a:ln w="38100" cmpd="sng">
            <a:solidFill>
              <a:srgbClr val="D85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FD76F-685D-D44E-86E4-101C8A5A8F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39864" y="1534333"/>
            <a:ext cx="9748434" cy="389843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/>
              <a:t>MOCVD System Overview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MOCVD System Components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Let’s Grow a Cathode!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More boring science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Additional Considerations for MOCVD Cathodes</a:t>
            </a:r>
          </a:p>
        </p:txBody>
      </p:sp>
    </p:spTree>
    <p:extLst>
      <p:ext uri="{BB962C8B-B14F-4D97-AF65-F5344CB8AC3E}">
        <p14:creationId xmlns:p14="http://schemas.microsoft.com/office/powerpoint/2010/main" val="2857013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007391" y="57289"/>
            <a:ext cx="9794928" cy="969473"/>
          </a:xfrm>
          <a:noFill/>
        </p:spPr>
        <p:txBody>
          <a:bodyPr>
            <a:normAutofit/>
          </a:bodyPr>
          <a:lstStyle/>
          <a:p>
            <a:r>
              <a:rPr lang="en-US" dirty="0"/>
              <a:t>1. MOCVD System Overview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825F7F-9CA1-B348-B0A9-1379B3EB9761}"/>
              </a:ext>
            </a:extLst>
          </p:cNvPr>
          <p:cNvCxnSpPr/>
          <p:nvPr/>
        </p:nvCxnSpPr>
        <p:spPr>
          <a:xfrm>
            <a:off x="1524000" y="875930"/>
            <a:ext cx="9144000" cy="0"/>
          </a:xfrm>
          <a:prstGeom prst="line">
            <a:avLst/>
          </a:prstGeom>
          <a:ln w="38100" cmpd="sng">
            <a:solidFill>
              <a:srgbClr val="D85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FD76F-685D-D44E-86E4-101C8A5A8F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5980" y="1026761"/>
            <a:ext cx="5765369" cy="5637510"/>
          </a:xfrm>
        </p:spPr>
        <p:txBody>
          <a:bodyPr>
            <a:normAutofit/>
          </a:bodyPr>
          <a:lstStyle/>
          <a:p>
            <a:r>
              <a:rPr lang="en-US" sz="1800" dirty="0"/>
              <a:t>A large number of the components in the system are related to the plumbing for the various gases used during the process</a:t>
            </a:r>
          </a:p>
          <a:p>
            <a:r>
              <a:rPr lang="en-US" sz="1800" dirty="0"/>
              <a:t>Reaction gases such as arsine are stored in gas cylinders while other reactants such as trimethyl-gallium are stored in precursor bubblers and hydrogen is used as a carrier.</a:t>
            </a:r>
          </a:p>
          <a:p>
            <a:r>
              <a:rPr lang="en-US" sz="1800" dirty="0"/>
              <a:t>The gases pass through a showerhead and onto the hot substrate surface where reactions occur to form the epitaxial film</a:t>
            </a:r>
          </a:p>
          <a:p>
            <a:r>
              <a:rPr lang="en-US" sz="1800" dirty="0"/>
              <a:t>All exhaust gas passes through a scrubber to ensure no hazardous chemicals are vented to atmosphere.</a:t>
            </a:r>
          </a:p>
        </p:txBody>
      </p:sp>
      <p:pic>
        <p:nvPicPr>
          <p:cNvPr id="2" name="Picture 1" descr="Diagram of a diagram of a process system&#10;&#10;Description automatically generated">
            <a:extLst>
              <a:ext uri="{FF2B5EF4-FFF2-40B4-BE49-F238E27FC236}">
                <a16:creationId xmlns:a16="http://schemas.microsoft.com/office/drawing/2014/main" id="{CF045C4C-90FD-9C48-C881-B44740032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653" y="1531418"/>
            <a:ext cx="5406175" cy="40533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988BEB-AFF2-EC57-C239-785D6C56EC64}"/>
              </a:ext>
            </a:extLst>
          </p:cNvPr>
          <p:cNvSpPr txBox="1"/>
          <p:nvPr/>
        </p:nvSpPr>
        <p:spPr>
          <a:xfrm>
            <a:off x="0" y="621166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657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43657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Abermann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657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J.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43657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Kuzmik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657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and G. Strasser, "MOCVD of HfO2 and ZrO2 high-k gate dielectrics for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43657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InAlN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657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43657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AlN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657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43657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657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MOS-HEMTs," Semiconductor Science and Technology, vol. 22, pp. 1-5, 2007.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4BCBD7-0731-90BB-C08B-A3553319C855}"/>
              </a:ext>
            </a:extLst>
          </p:cNvPr>
          <p:cNvSpPr txBox="1"/>
          <p:nvPr/>
        </p:nvSpPr>
        <p:spPr>
          <a:xfrm>
            <a:off x="6137329" y="2491530"/>
            <a:ext cx="114509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b="1" dirty="0"/>
              <a:t>(Hydrogen, Arsine, Phosphine)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969B6-DC58-462F-DF99-682DE824B753}"/>
              </a:ext>
            </a:extLst>
          </p:cNvPr>
          <p:cNvSpPr txBox="1"/>
          <p:nvPr/>
        </p:nvSpPr>
        <p:spPr>
          <a:xfrm>
            <a:off x="7644553" y="5254784"/>
            <a:ext cx="65635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b="1" dirty="0"/>
              <a:t>(Trimethyl-gallium)</a:t>
            </a:r>
          </a:p>
        </p:txBody>
      </p:sp>
    </p:spTree>
    <p:extLst>
      <p:ext uri="{BB962C8B-B14F-4D97-AF65-F5344CB8AC3E}">
        <p14:creationId xmlns:p14="http://schemas.microsoft.com/office/powerpoint/2010/main" val="2059895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007391" y="57289"/>
            <a:ext cx="9794928" cy="969473"/>
          </a:xfrm>
          <a:noFill/>
        </p:spPr>
        <p:txBody>
          <a:bodyPr>
            <a:normAutofit/>
          </a:bodyPr>
          <a:lstStyle/>
          <a:p>
            <a:r>
              <a:rPr lang="en-US" dirty="0"/>
              <a:t>2. MOCVD System Components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825F7F-9CA1-B348-B0A9-1379B3EB9761}"/>
              </a:ext>
            </a:extLst>
          </p:cNvPr>
          <p:cNvCxnSpPr/>
          <p:nvPr/>
        </p:nvCxnSpPr>
        <p:spPr>
          <a:xfrm>
            <a:off x="1524000" y="875930"/>
            <a:ext cx="9144000" cy="0"/>
          </a:xfrm>
          <a:prstGeom prst="line">
            <a:avLst/>
          </a:prstGeom>
          <a:ln w="38100" cmpd="sng">
            <a:solidFill>
              <a:srgbClr val="D85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FD76F-685D-D44E-86E4-101C8A5A8F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5980" y="1026761"/>
            <a:ext cx="5765369" cy="5637510"/>
          </a:xfrm>
        </p:spPr>
        <p:txBody>
          <a:bodyPr>
            <a:normAutofit/>
          </a:bodyPr>
          <a:lstStyle/>
          <a:p>
            <a:r>
              <a:rPr lang="en-US" dirty="0"/>
              <a:t>Reaction and Carrier Gases</a:t>
            </a:r>
          </a:p>
          <a:p>
            <a:pPr lvl="1"/>
            <a:r>
              <a:rPr lang="en-US" sz="1800" dirty="0"/>
              <a:t>Hydrogen carrier gas can come from hydrogen generator or bottled UHP hydrogen</a:t>
            </a:r>
          </a:p>
          <a:p>
            <a:pPr lvl="1"/>
            <a:r>
              <a:rPr lang="en-US" sz="1800" dirty="0"/>
              <a:t>Reaction gases such as Arsine and Phosphine are bottled UHP gases</a:t>
            </a:r>
          </a:p>
          <a:p>
            <a:endParaRPr lang="en-US" dirty="0"/>
          </a:p>
          <a:p>
            <a:r>
              <a:rPr lang="en-US" dirty="0"/>
              <a:t>Mass flow controllers</a:t>
            </a:r>
          </a:p>
          <a:p>
            <a:pPr lvl="1"/>
            <a:r>
              <a:rPr lang="en-US" sz="1800" dirty="0"/>
              <a:t>Allow precise control of the input gases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981A60-31C0-A35C-F94E-405D8FFFC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9637" y="1433274"/>
            <a:ext cx="3618363" cy="48244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65111B-E5F0-DFE8-9718-41EAE921198B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657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G. Stringfellow, Organometallic Vapor-Phase Epitaxy, London, UK: Elsevier, 1999. </a:t>
            </a:r>
          </a:p>
        </p:txBody>
      </p:sp>
    </p:spTree>
    <p:extLst>
      <p:ext uri="{BB962C8B-B14F-4D97-AF65-F5344CB8AC3E}">
        <p14:creationId xmlns:p14="http://schemas.microsoft.com/office/powerpoint/2010/main" val="3494116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007391" y="57289"/>
            <a:ext cx="9794928" cy="969473"/>
          </a:xfrm>
          <a:noFill/>
        </p:spPr>
        <p:txBody>
          <a:bodyPr>
            <a:normAutofit/>
          </a:bodyPr>
          <a:lstStyle/>
          <a:p>
            <a:r>
              <a:rPr lang="en-US" dirty="0"/>
              <a:t>2. MOCVD System Components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825F7F-9CA1-B348-B0A9-1379B3EB9761}"/>
              </a:ext>
            </a:extLst>
          </p:cNvPr>
          <p:cNvCxnSpPr/>
          <p:nvPr/>
        </p:nvCxnSpPr>
        <p:spPr>
          <a:xfrm>
            <a:off x="1524000" y="875930"/>
            <a:ext cx="9144000" cy="0"/>
          </a:xfrm>
          <a:prstGeom prst="line">
            <a:avLst/>
          </a:prstGeom>
          <a:ln w="38100" cmpd="sng">
            <a:solidFill>
              <a:srgbClr val="D85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FD76F-685D-D44E-86E4-101C8A5A8F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5980" y="1026761"/>
            <a:ext cx="5765369" cy="5637510"/>
          </a:xfrm>
        </p:spPr>
        <p:txBody>
          <a:bodyPr>
            <a:normAutofit/>
          </a:bodyPr>
          <a:lstStyle/>
          <a:p>
            <a:r>
              <a:rPr lang="en-US" dirty="0"/>
              <a:t>Precursor Bubblers</a:t>
            </a:r>
          </a:p>
          <a:p>
            <a:pPr lvl="1"/>
            <a:r>
              <a:rPr lang="en-US" sz="1800" dirty="0"/>
              <a:t>Some reactants such as trimethyl-gallium are in liquid form and use bubblers to flow the gas into the reaction chamber</a:t>
            </a:r>
          </a:p>
          <a:p>
            <a:pPr lvl="1"/>
            <a:r>
              <a:rPr lang="en-US" sz="1800" dirty="0"/>
              <a:t>These precursors must be at a controlled temperature, usually in a bath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2" name="Picture 1" descr="A diagram of a chemical reaction system&#10;&#10;Description automatically generated">
            <a:extLst>
              <a:ext uri="{FF2B5EF4-FFF2-40B4-BE49-F238E27FC236}">
                <a16:creationId xmlns:a16="http://schemas.microsoft.com/office/drawing/2014/main" id="{57D91828-C1B3-D2B8-4D80-D2D5C8ED0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090" y="2350695"/>
            <a:ext cx="4706540" cy="29896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815A11-7A85-E39A-C086-EA4E025EF3B3}"/>
              </a:ext>
            </a:extLst>
          </p:cNvPr>
          <p:cNvSpPr txBox="1"/>
          <p:nvPr/>
        </p:nvSpPr>
        <p:spPr>
          <a:xfrm>
            <a:off x="0" y="621166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43657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Veeco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657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"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43657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Piezocon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657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Gas Concentration Sensor," 2023. [Online]. Available: https://www.veeco.com/products/piezocon-gas-concentration-sensor/. [Accessed 08 02 2024].</a:t>
            </a:r>
          </a:p>
        </p:txBody>
      </p:sp>
    </p:spTree>
    <p:extLst>
      <p:ext uri="{BB962C8B-B14F-4D97-AF65-F5344CB8AC3E}">
        <p14:creationId xmlns:p14="http://schemas.microsoft.com/office/powerpoint/2010/main" val="2532676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007391" y="57289"/>
            <a:ext cx="9794928" cy="969473"/>
          </a:xfrm>
          <a:noFill/>
        </p:spPr>
        <p:txBody>
          <a:bodyPr>
            <a:normAutofit/>
          </a:bodyPr>
          <a:lstStyle/>
          <a:p>
            <a:r>
              <a:rPr lang="en-US" dirty="0"/>
              <a:t>2. MOCVD System Components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825F7F-9CA1-B348-B0A9-1379B3EB9761}"/>
              </a:ext>
            </a:extLst>
          </p:cNvPr>
          <p:cNvCxnSpPr/>
          <p:nvPr/>
        </p:nvCxnSpPr>
        <p:spPr>
          <a:xfrm>
            <a:off x="1524000" y="875930"/>
            <a:ext cx="9144000" cy="0"/>
          </a:xfrm>
          <a:prstGeom prst="line">
            <a:avLst/>
          </a:prstGeom>
          <a:ln w="38100" cmpd="sng">
            <a:solidFill>
              <a:srgbClr val="D85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FD76F-685D-D44E-86E4-101C8A5A8F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5980" y="1026761"/>
            <a:ext cx="5765369" cy="5637510"/>
          </a:xfrm>
        </p:spPr>
        <p:txBody>
          <a:bodyPr>
            <a:normAutofit/>
          </a:bodyPr>
          <a:lstStyle/>
          <a:p>
            <a:r>
              <a:rPr lang="en-US" dirty="0"/>
              <a:t>Reactor Chamber</a:t>
            </a:r>
          </a:p>
          <a:p>
            <a:pPr lvl="1"/>
            <a:r>
              <a:rPr lang="en-US" sz="1800" dirty="0"/>
              <a:t>A showerhead allows uniform reactant flow over the reaction surface</a:t>
            </a:r>
          </a:p>
          <a:p>
            <a:pPr lvl="1"/>
            <a:r>
              <a:rPr lang="en-US" sz="1800" dirty="0"/>
              <a:t>The graphite susceptor allows the wafers to rotate during the growth process</a:t>
            </a:r>
          </a:p>
          <a:p>
            <a:pPr lvl="1"/>
            <a:r>
              <a:rPr lang="en-US" sz="1800" dirty="0"/>
              <a:t>The heating element provides uniform heating of the substrate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67DAFF-A84D-0D48-8E38-1540AF3AABB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14481"/>
            <a:ext cx="5943600" cy="3862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BA2597-4828-3E37-82A3-17B19FFB7BD5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657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G. Stringfellow, Organometallic Vapor-Phase Epitaxy, London, UK: Elsevier, 1999. </a:t>
            </a:r>
          </a:p>
        </p:txBody>
      </p:sp>
    </p:spTree>
    <p:extLst>
      <p:ext uri="{BB962C8B-B14F-4D97-AF65-F5344CB8AC3E}">
        <p14:creationId xmlns:p14="http://schemas.microsoft.com/office/powerpoint/2010/main" val="1231992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EB9551-94CB-E240-0FDA-E6EF9BCF9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223" y="142039"/>
            <a:ext cx="9189705" cy="64975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42AE1E-7A04-D569-5DF2-840D25E02801}"/>
              </a:ext>
            </a:extLst>
          </p:cNvPr>
          <p:cNvSpPr/>
          <p:nvPr/>
        </p:nvSpPr>
        <p:spPr>
          <a:xfrm>
            <a:off x="261181" y="875195"/>
            <a:ext cx="1196453" cy="318448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rgbClr val="FF0000"/>
                </a:gs>
                <a:gs pos="59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81E554-F3B8-7262-0B9A-EC32C3C63856}"/>
              </a:ext>
            </a:extLst>
          </p:cNvPr>
          <p:cNvSpPr/>
          <p:nvPr/>
        </p:nvSpPr>
        <p:spPr>
          <a:xfrm>
            <a:off x="261180" y="2210936"/>
            <a:ext cx="1196453" cy="318448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rgbClr val="FF0000"/>
                </a:gs>
                <a:gs pos="59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D5B8FE-024D-960E-EC4E-7A24409E0075}"/>
              </a:ext>
            </a:extLst>
          </p:cNvPr>
          <p:cNvSpPr/>
          <p:nvPr/>
        </p:nvSpPr>
        <p:spPr>
          <a:xfrm>
            <a:off x="261180" y="3546677"/>
            <a:ext cx="1196453" cy="318448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rgbClr val="FF0000"/>
                </a:gs>
                <a:gs pos="59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396A42-09DD-1B67-9AB5-08B930C37821}"/>
              </a:ext>
            </a:extLst>
          </p:cNvPr>
          <p:cNvSpPr/>
          <p:nvPr/>
        </p:nvSpPr>
        <p:spPr>
          <a:xfrm>
            <a:off x="261180" y="5751995"/>
            <a:ext cx="1196453" cy="318448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rgbClr val="FF0000"/>
                </a:gs>
                <a:gs pos="59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08D0D0-FDF1-6525-F4A7-440D95448E93}"/>
              </a:ext>
            </a:extLst>
          </p:cNvPr>
          <p:cNvCxnSpPr/>
          <p:nvPr/>
        </p:nvCxnSpPr>
        <p:spPr>
          <a:xfrm>
            <a:off x="288075" y="870914"/>
            <a:ext cx="0" cy="322729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EAA8CE-ADDE-EBD1-3217-36CE9DA06191}"/>
              </a:ext>
            </a:extLst>
          </p:cNvPr>
          <p:cNvCxnSpPr/>
          <p:nvPr/>
        </p:nvCxnSpPr>
        <p:spPr>
          <a:xfrm>
            <a:off x="274628" y="2210936"/>
            <a:ext cx="0" cy="322729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5213A1-D5BA-C2C0-06ED-77B5BA8816AB}"/>
              </a:ext>
            </a:extLst>
          </p:cNvPr>
          <p:cNvCxnSpPr/>
          <p:nvPr/>
        </p:nvCxnSpPr>
        <p:spPr>
          <a:xfrm>
            <a:off x="274628" y="3542396"/>
            <a:ext cx="0" cy="322729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3968B4-A53C-6F14-F696-67282E81A21C}"/>
              </a:ext>
            </a:extLst>
          </p:cNvPr>
          <p:cNvCxnSpPr/>
          <p:nvPr/>
        </p:nvCxnSpPr>
        <p:spPr>
          <a:xfrm>
            <a:off x="274628" y="5747714"/>
            <a:ext cx="0" cy="322729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E698E8F-FA8F-E12C-E5C6-35CDC6E51AE4}"/>
              </a:ext>
            </a:extLst>
          </p:cNvPr>
          <p:cNvSpPr txBox="1"/>
          <p:nvPr/>
        </p:nvSpPr>
        <p:spPr>
          <a:xfrm>
            <a:off x="288897" y="175709"/>
            <a:ext cx="1141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Gas Flow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E46F7D0-3FAC-0A0A-49C4-A2947F41EA17}"/>
              </a:ext>
            </a:extLst>
          </p:cNvPr>
          <p:cNvSpPr/>
          <p:nvPr/>
        </p:nvSpPr>
        <p:spPr>
          <a:xfrm>
            <a:off x="7342095" y="1627094"/>
            <a:ext cx="3530834" cy="30524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BC39DD6-95A5-42CF-1CC3-E8399A0D3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592" y="251013"/>
            <a:ext cx="3840555" cy="292249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4A76C88-86B5-1026-9A3C-8BCF7E4CBB9F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118467" y="2086083"/>
            <a:ext cx="241914" cy="109728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F1C4D5C-7112-1738-2AEB-7BA44A4D5EFD}"/>
              </a:ext>
            </a:extLst>
          </p:cNvPr>
          <p:cNvSpPr/>
          <p:nvPr/>
        </p:nvSpPr>
        <p:spPr>
          <a:xfrm rot="16200000">
            <a:off x="8061760" y="4892041"/>
            <a:ext cx="1828800" cy="731520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rgbClr val="FF0000"/>
                </a:gs>
                <a:gs pos="59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1D882D1-A545-2920-3B86-A1B322DF7FF0}"/>
              </a:ext>
            </a:extLst>
          </p:cNvPr>
          <p:cNvSpPr/>
          <p:nvPr/>
        </p:nvSpPr>
        <p:spPr>
          <a:xfrm rot="16200000">
            <a:off x="9715987" y="4892042"/>
            <a:ext cx="1828800" cy="731520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rgbClr val="FF0000"/>
                </a:gs>
                <a:gs pos="59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6D67B32-471E-D684-AE8E-E1FB70666F76}"/>
              </a:ext>
            </a:extLst>
          </p:cNvPr>
          <p:cNvSpPr txBox="1"/>
          <p:nvPr/>
        </p:nvSpPr>
        <p:spPr>
          <a:xfrm>
            <a:off x="8470652" y="3453389"/>
            <a:ext cx="957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/>
              <a:t>Growth</a:t>
            </a:r>
          </a:p>
          <a:p>
            <a:pPr algn="ctr"/>
            <a:r>
              <a:rPr lang="en-US" b="1" u="sng" dirty="0"/>
              <a:t>Rate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E45F1C6-1894-1AF9-CAC6-461F24073165}"/>
              </a:ext>
            </a:extLst>
          </p:cNvPr>
          <p:cNvSpPr txBox="1"/>
          <p:nvPr/>
        </p:nvSpPr>
        <p:spPr>
          <a:xfrm>
            <a:off x="9853794" y="3453389"/>
            <a:ext cx="1545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/>
              <a:t>Growth</a:t>
            </a:r>
          </a:p>
          <a:p>
            <a:pPr algn="ctr"/>
            <a:r>
              <a:rPr lang="en-US" b="1" u="sng" dirty="0"/>
              <a:t>Composition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1DF3EAF-1600-4DD8-B45C-61D8BDDB2B0A}"/>
              </a:ext>
            </a:extLst>
          </p:cNvPr>
          <p:cNvSpPr txBox="1"/>
          <p:nvPr/>
        </p:nvSpPr>
        <p:spPr>
          <a:xfrm>
            <a:off x="10318663" y="4026505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 err="1"/>
              <a:t>GaP</a:t>
            </a:r>
            <a:endParaRPr lang="en-US" b="1" u="sng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CABDB3-64CA-4DBA-A385-7E0B05BC4FF0}"/>
              </a:ext>
            </a:extLst>
          </p:cNvPr>
          <p:cNvSpPr txBox="1"/>
          <p:nvPr/>
        </p:nvSpPr>
        <p:spPr>
          <a:xfrm>
            <a:off x="10272240" y="6127329"/>
            <a:ext cx="740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/>
              <a:t>GaAs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71198B8-DFB7-03D1-4EDB-96FB296F576A}"/>
              </a:ext>
            </a:extLst>
          </p:cNvPr>
          <p:cNvSpPr txBox="1"/>
          <p:nvPr/>
        </p:nvSpPr>
        <p:spPr>
          <a:xfrm>
            <a:off x="8409833" y="4036895"/>
            <a:ext cx="1079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/>
              <a:t>10um/</a:t>
            </a:r>
            <a:r>
              <a:rPr lang="en-US" b="1" u="sng" dirty="0" err="1"/>
              <a:t>hr</a:t>
            </a:r>
            <a:endParaRPr lang="en-US" b="1" u="sng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C7AD80F-8EE1-B147-EE3B-45CFA34BE489}"/>
              </a:ext>
            </a:extLst>
          </p:cNvPr>
          <p:cNvSpPr txBox="1"/>
          <p:nvPr/>
        </p:nvSpPr>
        <p:spPr>
          <a:xfrm>
            <a:off x="8433337" y="6172202"/>
            <a:ext cx="1134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/>
              <a:t>5nm/min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EA12185-19F2-99A2-4EB5-C9AD99FEB4C9}"/>
              </a:ext>
            </a:extLst>
          </p:cNvPr>
          <p:cNvCxnSpPr>
            <a:cxnSpLocks/>
          </p:cNvCxnSpPr>
          <p:nvPr/>
        </p:nvCxnSpPr>
        <p:spPr>
          <a:xfrm>
            <a:off x="8610400" y="6127329"/>
            <a:ext cx="731520" cy="0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6DDB2BC-C147-14A9-6B32-99E1B8283903}"/>
              </a:ext>
            </a:extLst>
          </p:cNvPr>
          <p:cNvCxnSpPr>
            <a:cxnSpLocks/>
          </p:cNvCxnSpPr>
          <p:nvPr/>
        </p:nvCxnSpPr>
        <p:spPr>
          <a:xfrm>
            <a:off x="10260840" y="6127329"/>
            <a:ext cx="731520" cy="0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F35C1F4-1F96-C835-CFD7-7CFC76F6C946}"/>
              </a:ext>
            </a:extLst>
          </p:cNvPr>
          <p:cNvCxnSpPr>
            <a:cxnSpLocks/>
          </p:cNvCxnSpPr>
          <p:nvPr/>
        </p:nvCxnSpPr>
        <p:spPr>
          <a:xfrm>
            <a:off x="668188" y="5747714"/>
            <a:ext cx="0" cy="322729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379D985-BBDA-2CD7-8995-DB56F7E1041E}"/>
              </a:ext>
            </a:extLst>
          </p:cNvPr>
          <p:cNvCxnSpPr>
            <a:cxnSpLocks/>
          </p:cNvCxnSpPr>
          <p:nvPr/>
        </p:nvCxnSpPr>
        <p:spPr>
          <a:xfrm>
            <a:off x="8610400" y="5586393"/>
            <a:ext cx="731520" cy="0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39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0.08463 -0.0013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0.05742 -3.33333E-6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0.03308 -0.00231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48148E-6 L -0.00065 -0.07894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6 L 0.0582 0.0006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2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48148E-6 L -0.00052 -0.20486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231 L 0.05091 -4.07407E-6 " pathEditMode="relative" rAng="0" ptsTypes="AA">
                                      <p:cBhvr>
                                        <p:cTn id="34" dur="5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11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L -0.00143 -0.17199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007391" y="57289"/>
            <a:ext cx="9794928" cy="969473"/>
          </a:xfrm>
          <a:noFill/>
        </p:spPr>
        <p:txBody>
          <a:bodyPr>
            <a:normAutofit/>
          </a:bodyPr>
          <a:lstStyle/>
          <a:p>
            <a:r>
              <a:rPr lang="en-US" dirty="0"/>
              <a:t>4. Establishing Gas Flow Ratios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825F7F-9CA1-B348-B0A9-1379B3EB9761}"/>
              </a:ext>
            </a:extLst>
          </p:cNvPr>
          <p:cNvCxnSpPr/>
          <p:nvPr/>
        </p:nvCxnSpPr>
        <p:spPr>
          <a:xfrm>
            <a:off x="1524000" y="875930"/>
            <a:ext cx="9144000" cy="0"/>
          </a:xfrm>
          <a:prstGeom prst="line">
            <a:avLst/>
          </a:prstGeom>
          <a:ln w="38100" cmpd="sng">
            <a:solidFill>
              <a:srgbClr val="D85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FD76F-685D-D44E-86E4-101C8A5A8F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5980" y="1026761"/>
            <a:ext cx="5765369" cy="5637510"/>
          </a:xfrm>
        </p:spPr>
        <p:txBody>
          <a:bodyPr>
            <a:normAutofit/>
          </a:bodyPr>
          <a:lstStyle/>
          <a:p>
            <a:r>
              <a:rPr lang="en-US" dirty="0"/>
              <a:t>Langmuir Curve</a:t>
            </a:r>
          </a:p>
          <a:p>
            <a:pPr lvl="1"/>
            <a:r>
              <a:rPr lang="en-US" sz="1800" dirty="0"/>
              <a:t>For a given growth temperature, the </a:t>
            </a:r>
            <a:r>
              <a:rPr lang="en-US" sz="1800" dirty="0" err="1"/>
              <a:t>parital</a:t>
            </a:r>
            <a:r>
              <a:rPr lang="en-US" sz="1800" dirty="0"/>
              <a:t> pressures of the phosphine and are varied during growth.</a:t>
            </a:r>
          </a:p>
          <a:p>
            <a:pPr lvl="1"/>
            <a:r>
              <a:rPr lang="en-US" sz="1800" dirty="0"/>
              <a:t>After the growth is complete, the composition of the layers can be analyzed using x-ray diffraction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pic>
        <p:nvPicPr>
          <p:cNvPr id="3" name="Picture 2" descr="A graph with numbers and symbols&#10;&#10;Description automatically generated">
            <a:extLst>
              <a:ext uri="{FF2B5EF4-FFF2-40B4-BE49-F238E27FC236}">
                <a16:creationId xmlns:a16="http://schemas.microsoft.com/office/drawing/2014/main" id="{88D6A95E-04BA-BD67-8C9F-93AB4EAA5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48" y="3059463"/>
            <a:ext cx="4925246" cy="32834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DEA1AB-CDB4-C9E2-C19F-04C5F19DA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162" y="3251706"/>
            <a:ext cx="6306096" cy="30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07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007391" y="57289"/>
            <a:ext cx="10113576" cy="969473"/>
          </a:xfrm>
          <a:noFill/>
        </p:spPr>
        <p:txBody>
          <a:bodyPr>
            <a:normAutofit/>
          </a:bodyPr>
          <a:lstStyle/>
          <a:p>
            <a:r>
              <a:rPr lang="en-US" dirty="0"/>
              <a:t>5. Additional Considerations for MOCVD Cathodes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825F7F-9CA1-B348-B0A9-1379B3EB9761}"/>
              </a:ext>
            </a:extLst>
          </p:cNvPr>
          <p:cNvCxnSpPr/>
          <p:nvPr/>
        </p:nvCxnSpPr>
        <p:spPr>
          <a:xfrm>
            <a:off x="1524000" y="875930"/>
            <a:ext cx="9144000" cy="0"/>
          </a:xfrm>
          <a:prstGeom prst="line">
            <a:avLst/>
          </a:prstGeom>
          <a:ln w="38100" cmpd="sng">
            <a:solidFill>
              <a:srgbClr val="D85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FD76F-685D-D44E-86E4-101C8A5A8F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5980" y="1026761"/>
            <a:ext cx="5765369" cy="5637510"/>
          </a:xfrm>
        </p:spPr>
        <p:txBody>
          <a:bodyPr>
            <a:normAutofit/>
          </a:bodyPr>
          <a:lstStyle/>
          <a:p>
            <a:r>
              <a:rPr lang="en-US" sz="2200" dirty="0"/>
              <a:t>Parasitic backside growth</a:t>
            </a:r>
          </a:p>
          <a:p>
            <a:pPr lvl="1"/>
            <a:r>
              <a:rPr lang="en-US" sz="1800" dirty="0"/>
              <a:t>Excess reactants can find their way to the underside of the wafer and form a parasitic growth.</a:t>
            </a:r>
          </a:p>
          <a:p>
            <a:pPr lvl="1"/>
            <a:r>
              <a:rPr lang="en-US" sz="1800" dirty="0"/>
              <a:t>Must be removed with appropriate backside etch process.</a:t>
            </a:r>
          </a:p>
          <a:p>
            <a:endParaRPr lang="en-US" dirty="0"/>
          </a:p>
          <a:p>
            <a:r>
              <a:rPr lang="en-US" dirty="0"/>
              <a:t>No capping layer</a:t>
            </a:r>
          </a:p>
          <a:p>
            <a:pPr lvl="1"/>
            <a:r>
              <a:rPr lang="en-US" sz="1800" dirty="0"/>
              <a:t>MBE cathodes are capped with amorphous arsenic to protect cathode surface.</a:t>
            </a:r>
          </a:p>
          <a:p>
            <a:pPr lvl="1"/>
            <a:r>
              <a:rPr lang="en-US" sz="1800" dirty="0"/>
              <a:t>Formation of gallium oxide can occur along with atmospheric hydrocarbon contamination.</a:t>
            </a:r>
          </a:p>
          <a:p>
            <a:pPr lvl="2"/>
            <a:r>
              <a:rPr lang="en-US" sz="1600" dirty="0"/>
              <a:t>Must be removed with HCl etching and additional heating prior to activation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F4E256-F510-541F-8127-78ADD0539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0320" y="1290142"/>
            <a:ext cx="2012297" cy="1931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BB729B-0834-8B5D-6EFF-0EDFDA241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846" y="1290142"/>
            <a:ext cx="1722535" cy="1931425"/>
          </a:xfrm>
          <a:prstGeom prst="rect">
            <a:avLst/>
          </a:prstGeom>
        </p:spPr>
      </p:pic>
      <p:pic>
        <p:nvPicPr>
          <p:cNvPr id="10" name="Picture 9" descr="A close-up of a grey texture&#10;&#10;Description automatically generated">
            <a:extLst>
              <a:ext uri="{FF2B5EF4-FFF2-40B4-BE49-F238E27FC236}">
                <a16:creationId xmlns:a16="http://schemas.microsoft.com/office/drawing/2014/main" id="{95DCA4E0-2CD4-EDB4-847B-0121ED5E3C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350" y="4979403"/>
            <a:ext cx="4182533" cy="1684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Fandom Image">
            <a:extLst>
              <a:ext uri="{FF2B5EF4-FFF2-40B4-BE49-F238E27FC236}">
                <a16:creationId xmlns:a16="http://schemas.microsoft.com/office/drawing/2014/main" id="{E61E040A-58C9-F89A-8C1D-7C12ED834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467" y="4145598"/>
            <a:ext cx="1137085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cartoon of a person holding a dart in his hand&#10;&#10;Description automatically generated">
            <a:extLst>
              <a:ext uri="{FF2B5EF4-FFF2-40B4-BE49-F238E27FC236}">
                <a16:creationId xmlns:a16="http://schemas.microsoft.com/office/drawing/2014/main" id="{DFD755ED-C304-F113-485E-AF09B49BA9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000" y="3965135"/>
            <a:ext cx="1338684" cy="100584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B5D421C-30A8-7903-5068-A3994E16AFB9}"/>
              </a:ext>
            </a:extLst>
          </p:cNvPr>
          <p:cNvSpPr/>
          <p:nvPr/>
        </p:nvSpPr>
        <p:spPr>
          <a:xfrm>
            <a:off x="7755467" y="3886239"/>
            <a:ext cx="499533" cy="5709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B645CB-594A-A019-8515-3FC5AD5D3C25}"/>
              </a:ext>
            </a:extLst>
          </p:cNvPr>
          <p:cNvSpPr txBox="1"/>
          <p:nvPr/>
        </p:nvSpPr>
        <p:spPr>
          <a:xfrm>
            <a:off x="6364304" y="3718986"/>
            <a:ext cx="19335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Hydrocarbons and oxides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213572-DDE1-2147-7468-723C7A4809BA}"/>
              </a:ext>
            </a:extLst>
          </p:cNvPr>
          <p:cNvSpPr txBox="1"/>
          <p:nvPr/>
        </p:nvSpPr>
        <p:spPr>
          <a:xfrm>
            <a:off x="9588847" y="3725083"/>
            <a:ext cx="7954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Electrons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313E04-4855-983F-354B-64871B5284BE}"/>
              </a:ext>
            </a:extLst>
          </p:cNvPr>
          <p:cNvSpPr/>
          <p:nvPr/>
        </p:nvSpPr>
        <p:spPr>
          <a:xfrm>
            <a:off x="6529946" y="6455580"/>
            <a:ext cx="4560841" cy="206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5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DU Grid Theme">
  <a:themeElements>
    <a:clrScheme name="Custom 1">
      <a:dk1>
        <a:srgbClr val="043657"/>
      </a:dk1>
      <a:lt1>
        <a:sysClr val="window" lastClr="FFFFFF"/>
      </a:lt1>
      <a:dk2>
        <a:srgbClr val="043657"/>
      </a:dk2>
      <a:lt2>
        <a:srgbClr val="FFFFFF"/>
      </a:lt2>
      <a:accent1>
        <a:srgbClr val="57C1EA"/>
      </a:accent1>
      <a:accent2>
        <a:srgbClr val="83CDB8"/>
      </a:accent2>
      <a:accent3>
        <a:srgbClr val="E0E329"/>
      </a:accent3>
      <a:accent4>
        <a:srgbClr val="FCB24C"/>
      </a:accent4>
      <a:accent5>
        <a:srgbClr val="9264AA"/>
      </a:accent5>
      <a:accent6>
        <a:srgbClr val="FFD140"/>
      </a:accent6>
      <a:hlink>
        <a:srgbClr val="98C5EA"/>
      </a:hlink>
      <a:folHlink>
        <a:srgbClr val="838A8F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500</Words>
  <Application>Microsoft Office PowerPoint</Application>
  <PresentationFormat>Widescreen</PresentationFormat>
  <Paragraphs>61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Aptos</vt:lpstr>
      <vt:lpstr>Aptos Display</vt:lpstr>
      <vt:lpstr>Arial</vt:lpstr>
      <vt:lpstr>Century Gothic</vt:lpstr>
      <vt:lpstr>Wingdings</vt:lpstr>
      <vt:lpstr>Office Theme</vt:lpstr>
      <vt:lpstr>ODU Grid Theme</vt:lpstr>
      <vt:lpstr>Metal-Organic Chemical Vapor Deposition (MOCVD)</vt:lpstr>
      <vt:lpstr>Overview</vt:lpstr>
      <vt:lpstr>1. MOCVD System Overview</vt:lpstr>
      <vt:lpstr>2. MOCVD System Components</vt:lpstr>
      <vt:lpstr>2. MOCVD System Components</vt:lpstr>
      <vt:lpstr>2. MOCVD System Components</vt:lpstr>
      <vt:lpstr>PowerPoint Presentation</vt:lpstr>
      <vt:lpstr>4. Establishing Gas Flow Ratios</vt:lpstr>
      <vt:lpstr>5. Additional Considerations for MOCVD Cathodes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Adam Masters</dc:creator>
  <cp:lastModifiedBy>Adam Masters</cp:lastModifiedBy>
  <cp:revision>15</cp:revision>
  <dcterms:created xsi:type="dcterms:W3CDTF">2024-07-31T17:47:35Z</dcterms:created>
  <dcterms:modified xsi:type="dcterms:W3CDTF">2024-08-01T12:59:58Z</dcterms:modified>
</cp:coreProperties>
</file>