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4"/>
  </p:sldMasterIdLst>
  <p:notesMasterIdLst>
    <p:notesMasterId r:id="rId21"/>
  </p:notesMasterIdLst>
  <p:sldIdLst>
    <p:sldId id="256" r:id="rId5"/>
    <p:sldId id="290" r:id="rId6"/>
    <p:sldId id="274" r:id="rId7"/>
    <p:sldId id="287" r:id="rId8"/>
    <p:sldId id="288" r:id="rId9"/>
    <p:sldId id="273" r:id="rId10"/>
    <p:sldId id="257" r:id="rId11"/>
    <p:sldId id="282" r:id="rId12"/>
    <p:sldId id="286" r:id="rId13"/>
    <p:sldId id="285" r:id="rId14"/>
    <p:sldId id="271" r:id="rId15"/>
    <p:sldId id="272" r:id="rId16"/>
    <p:sldId id="276" r:id="rId17"/>
    <p:sldId id="265" r:id="rId18"/>
    <p:sldId id="289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E8CCCC"/>
    <a:srgbClr val="F4E7E7"/>
    <a:srgbClr val="00FEFF"/>
    <a:srgbClr val="00A5A5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6408" autoAdjust="0"/>
  </p:normalViewPr>
  <p:slideViewPr>
    <p:cSldViewPr snapToGrid="0" snapToObjects="1">
      <p:cViewPr varScale="1">
        <p:scale>
          <a:sx n="117" d="100"/>
          <a:sy n="117" d="100"/>
        </p:scale>
        <p:origin x="168" y="160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abriel\HV%20insulator%20for%20500kV%20photogun\Excel\500%20kV%20insulator%20prototype%20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Potential!$A$4:$A$74</c:f>
              <c:numCache>
                <c:formatCode>General</c:formatCode>
                <c:ptCount val="71"/>
                <c:pt idx="0">
                  <c:v>0</c:v>
                </c:pt>
                <c:pt idx="1">
                  <c:v>0.49608120467912997</c:v>
                </c:pt>
                <c:pt idx="2">
                  <c:v>0.99216241400760996</c:v>
                </c:pt>
                <c:pt idx="3">
                  <c:v>1.4882436233361001</c:v>
                </c:pt>
                <c:pt idx="4">
                  <c:v>1.9843248326645999</c:v>
                </c:pt>
                <c:pt idx="5">
                  <c:v>2.4804061610165</c:v>
                </c:pt>
                <c:pt idx="6">
                  <c:v>2.9764873636904001</c:v>
                </c:pt>
                <c:pt idx="7">
                  <c:v>3.4725685730189002</c:v>
                </c:pt>
                <c:pt idx="8">
                  <c:v>3.9686497823473998</c:v>
                </c:pt>
                <c:pt idx="9">
                  <c:v>4.4647312297227</c:v>
                </c:pt>
                <c:pt idx="10">
                  <c:v>4.9608122010043996</c:v>
                </c:pt>
                <c:pt idx="11">
                  <c:v>5.4568931722859997</c:v>
                </c:pt>
                <c:pt idx="12">
                  <c:v>5.9529746196613003</c:v>
                </c:pt>
                <c:pt idx="13">
                  <c:v>6.4490560670365999</c:v>
                </c:pt>
                <c:pt idx="14">
                  <c:v>6.9451370383183004</c:v>
                </c:pt>
                <c:pt idx="15">
                  <c:v>7.4412180096</c:v>
                </c:pt>
                <c:pt idx="16">
                  <c:v>7.9372994569752997</c:v>
                </c:pt>
                <c:pt idx="17">
                  <c:v>8.4333809043505994</c:v>
                </c:pt>
                <c:pt idx="18">
                  <c:v>8.9294623517259009</c:v>
                </c:pt>
                <c:pt idx="19">
                  <c:v>9.4255428469139009</c:v>
                </c:pt>
                <c:pt idx="20">
                  <c:v>9.9216242942892006</c:v>
                </c:pt>
                <c:pt idx="21">
                  <c:v>10.417705741664999</c:v>
                </c:pt>
                <c:pt idx="22">
                  <c:v>10.913786236852999</c:v>
                </c:pt>
                <c:pt idx="23">
                  <c:v>11.409867670919001</c:v>
                </c:pt>
                <c:pt idx="24">
                  <c:v>11.905949118294</c:v>
                </c:pt>
                <c:pt idx="25">
                  <c:v>12.402030565669</c:v>
                </c:pt>
                <c:pt idx="26">
                  <c:v>12.898112013045001</c:v>
                </c:pt>
                <c:pt idx="27">
                  <c:v>13.394192508232999</c:v>
                </c:pt>
                <c:pt idx="28">
                  <c:v>13.890273955608</c:v>
                </c:pt>
                <c:pt idx="29">
                  <c:v>14.386355402983</c:v>
                </c:pt>
                <c:pt idx="30">
                  <c:v>14.882435898171</c:v>
                </c:pt>
                <c:pt idx="31">
                  <c:v>15.378517345546999</c:v>
                </c:pt>
                <c:pt idx="32">
                  <c:v>15.874598792922001</c:v>
                </c:pt>
                <c:pt idx="33">
                  <c:v>16.370679288110001</c:v>
                </c:pt>
                <c:pt idx="34">
                  <c:v>16.866760735484998</c:v>
                </c:pt>
                <c:pt idx="35">
                  <c:v>17.362842182861002</c:v>
                </c:pt>
                <c:pt idx="36">
                  <c:v>17.858923630235999</c:v>
                </c:pt>
                <c:pt idx="37">
                  <c:v>18.355003173237002</c:v>
                </c:pt>
                <c:pt idx="38">
                  <c:v>18.851084620611999</c:v>
                </c:pt>
                <c:pt idx="39">
                  <c:v>19.347166067987001</c:v>
                </c:pt>
                <c:pt idx="40">
                  <c:v>19.843247515363</c:v>
                </c:pt>
                <c:pt idx="41">
                  <c:v>20.339328962738001</c:v>
                </c:pt>
                <c:pt idx="42">
                  <c:v>20.835410410112999</c:v>
                </c:pt>
                <c:pt idx="43">
                  <c:v>21.331491857488999</c:v>
                </c:pt>
                <c:pt idx="44">
                  <c:v>21.827571400488999</c:v>
                </c:pt>
                <c:pt idx="45">
                  <c:v>22.323652847864999</c:v>
                </c:pt>
                <c:pt idx="46">
                  <c:v>22.81973429524</c:v>
                </c:pt>
                <c:pt idx="47">
                  <c:v>23.315815742615001</c:v>
                </c:pt>
                <c:pt idx="48">
                  <c:v>23.811897189989999</c:v>
                </c:pt>
                <c:pt idx="49">
                  <c:v>24.307978637365999</c:v>
                </c:pt>
                <c:pt idx="50">
                  <c:v>24.804060084741</c:v>
                </c:pt>
                <c:pt idx="51">
                  <c:v>25.300141532116001</c:v>
                </c:pt>
                <c:pt idx="52">
                  <c:v>25.796222979492001</c:v>
                </c:pt>
                <c:pt idx="53">
                  <c:v>26.292302522492001</c:v>
                </c:pt>
                <c:pt idx="54">
                  <c:v>26.788383969868001</c:v>
                </c:pt>
                <c:pt idx="55">
                  <c:v>27.284465417242998</c:v>
                </c:pt>
                <c:pt idx="56">
                  <c:v>27.780546864618</c:v>
                </c:pt>
                <c:pt idx="57">
                  <c:v>28.276628311993999</c:v>
                </c:pt>
                <c:pt idx="58">
                  <c:v>28.772709746059999</c:v>
                </c:pt>
                <c:pt idx="59">
                  <c:v>29.268791193435</c:v>
                </c:pt>
                <c:pt idx="60">
                  <c:v>29.764870736435999</c:v>
                </c:pt>
                <c:pt idx="61">
                  <c:v>30.260952183811</c:v>
                </c:pt>
                <c:pt idx="62">
                  <c:v>30.757033631186999</c:v>
                </c:pt>
                <c:pt idx="63">
                  <c:v>31.253115078562001</c:v>
                </c:pt>
                <c:pt idx="64">
                  <c:v>31.749196525936998</c:v>
                </c:pt>
                <c:pt idx="65">
                  <c:v>32.245279877686997</c:v>
                </c:pt>
              </c:numCache>
            </c:numRef>
          </c:xVal>
          <c:yVal>
            <c:numRef>
              <c:f>Potential!$B$4:$B$74</c:f>
              <c:numCache>
                <c:formatCode>General</c:formatCode>
                <c:ptCount val="71"/>
                <c:pt idx="0">
                  <c:v>-499954.53125</c:v>
                </c:pt>
                <c:pt idx="1">
                  <c:v>-491479.78125</c:v>
                </c:pt>
                <c:pt idx="2">
                  <c:v>-464798.84375</c:v>
                </c:pt>
                <c:pt idx="3">
                  <c:v>-440269.8125</c:v>
                </c:pt>
                <c:pt idx="4">
                  <c:v>-425522.875</c:v>
                </c:pt>
                <c:pt idx="5">
                  <c:v>-415406.40625</c:v>
                </c:pt>
                <c:pt idx="6">
                  <c:v>-407592.03125</c:v>
                </c:pt>
                <c:pt idx="7">
                  <c:v>-401101.625</c:v>
                </c:pt>
                <c:pt idx="8">
                  <c:v>-395492.15625</c:v>
                </c:pt>
                <c:pt idx="9">
                  <c:v>-390519.46875</c:v>
                </c:pt>
                <c:pt idx="10">
                  <c:v>-386055</c:v>
                </c:pt>
                <c:pt idx="11">
                  <c:v>-381985.65625</c:v>
                </c:pt>
                <c:pt idx="12">
                  <c:v>-378244.125</c:v>
                </c:pt>
                <c:pt idx="13">
                  <c:v>-374751.46875</c:v>
                </c:pt>
                <c:pt idx="14">
                  <c:v>-371478.4375</c:v>
                </c:pt>
                <c:pt idx="15">
                  <c:v>-368363.5</c:v>
                </c:pt>
                <c:pt idx="16">
                  <c:v>-365380.1875</c:v>
                </c:pt>
                <c:pt idx="17">
                  <c:v>-362492.21875</c:v>
                </c:pt>
                <c:pt idx="18">
                  <c:v>-359688.71875</c:v>
                </c:pt>
                <c:pt idx="19">
                  <c:v>-356922.1875</c:v>
                </c:pt>
                <c:pt idx="20">
                  <c:v>-354186.625</c:v>
                </c:pt>
                <c:pt idx="21">
                  <c:v>-351466.4375</c:v>
                </c:pt>
                <c:pt idx="22">
                  <c:v>-348729.0625</c:v>
                </c:pt>
                <c:pt idx="23">
                  <c:v>-345972.15625</c:v>
                </c:pt>
                <c:pt idx="24">
                  <c:v>-343173.875</c:v>
                </c:pt>
                <c:pt idx="25">
                  <c:v>-340316.40625</c:v>
                </c:pt>
                <c:pt idx="26">
                  <c:v>-337384.875</c:v>
                </c:pt>
                <c:pt idx="27">
                  <c:v>-334374.625</c:v>
                </c:pt>
                <c:pt idx="28">
                  <c:v>-331258.625</c:v>
                </c:pt>
                <c:pt idx="29">
                  <c:v>-328034.3125</c:v>
                </c:pt>
                <c:pt idx="30">
                  <c:v>-324677.125</c:v>
                </c:pt>
                <c:pt idx="31">
                  <c:v>-321180.15625</c:v>
                </c:pt>
                <c:pt idx="32">
                  <c:v>-317517.46875</c:v>
                </c:pt>
                <c:pt idx="33">
                  <c:v>-313681.46875</c:v>
                </c:pt>
                <c:pt idx="34">
                  <c:v>-309652.0625</c:v>
                </c:pt>
                <c:pt idx="35">
                  <c:v>-305408.625</c:v>
                </c:pt>
                <c:pt idx="36">
                  <c:v>-300933.4375</c:v>
                </c:pt>
                <c:pt idx="37">
                  <c:v>-296200</c:v>
                </c:pt>
                <c:pt idx="38">
                  <c:v>-291195.625</c:v>
                </c:pt>
                <c:pt idx="39">
                  <c:v>-285895.34375</c:v>
                </c:pt>
                <c:pt idx="40">
                  <c:v>-280258.625</c:v>
                </c:pt>
                <c:pt idx="41">
                  <c:v>-274275.34375</c:v>
                </c:pt>
                <c:pt idx="42">
                  <c:v>-267903</c:v>
                </c:pt>
                <c:pt idx="43">
                  <c:v>-261117.46875</c:v>
                </c:pt>
                <c:pt idx="44">
                  <c:v>-253876.46875</c:v>
                </c:pt>
                <c:pt idx="45">
                  <c:v>-246148.1875</c:v>
                </c:pt>
                <c:pt idx="46">
                  <c:v>-237890.15625</c:v>
                </c:pt>
                <c:pt idx="47">
                  <c:v>-229055.140625</c:v>
                </c:pt>
                <c:pt idx="48">
                  <c:v>-219598.34375</c:v>
                </c:pt>
                <c:pt idx="49">
                  <c:v>-209471.46875</c:v>
                </c:pt>
                <c:pt idx="50">
                  <c:v>-198613.5</c:v>
                </c:pt>
                <c:pt idx="51">
                  <c:v>-186969.390625</c:v>
                </c:pt>
                <c:pt idx="52">
                  <c:v>-174483.84375</c:v>
                </c:pt>
                <c:pt idx="53">
                  <c:v>-161088.359375</c:v>
                </c:pt>
                <c:pt idx="54">
                  <c:v>-146734.109375</c:v>
                </c:pt>
                <c:pt idx="55">
                  <c:v>-131383.09375</c:v>
                </c:pt>
                <c:pt idx="56">
                  <c:v>-115055.28125</c:v>
                </c:pt>
                <c:pt idx="57">
                  <c:v>-97902.7265625</c:v>
                </c:pt>
                <c:pt idx="58">
                  <c:v>-80473.109375</c:v>
                </c:pt>
                <c:pt idx="59">
                  <c:v>-64064.8203125</c:v>
                </c:pt>
                <c:pt idx="60">
                  <c:v>-51000.5625</c:v>
                </c:pt>
                <c:pt idx="61">
                  <c:v>-43888.8046875</c:v>
                </c:pt>
                <c:pt idx="62">
                  <c:v>-45216.8671875</c:v>
                </c:pt>
                <c:pt idx="63">
                  <c:v>-42149.7734375</c:v>
                </c:pt>
                <c:pt idx="64">
                  <c:v>-29865.9453125</c:v>
                </c:pt>
                <c:pt idx="65">
                  <c:v>-6738.18359375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F3-42EF-A4C2-3D8430BA3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864600"/>
        <c:axId val="480009168"/>
      </c:scatterChart>
      <c:valAx>
        <c:axId val="483864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Curve length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009168"/>
        <c:crosses val="autoZero"/>
        <c:crossBetween val="midCat"/>
      </c:valAx>
      <c:valAx>
        <c:axId val="48000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Potential [kV]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864600"/>
        <c:crosses val="autoZero"/>
        <c:crossBetween val="midCat"/>
        <c:dispUnits>
          <c:custUnit val="1000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0.13005</cdr:x>
      <cdr:y>0.03243</cdr:y>
    </cdr:from>
    <cdr:to>
      <cdr:x>0.89706</cdr:x>
      <cdr:y>0.76969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>
          <a:off x="673880" y="141101"/>
          <a:ext cx="3974320" cy="3208063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December 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December 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44" y="6232329"/>
            <a:ext cx="1381278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3" y="6450043"/>
            <a:ext cx="1737474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December 7,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3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December 7,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467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December 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oleker@jlab.org" TargetMode="External"/><Relationship Id="rId2" Type="http://schemas.openxmlformats.org/officeDocument/2006/relationships/hyperlink" Target="mailto:chgarcia@jlab.or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hyperlink" Target="mailto:gabrielp@jlab.or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49" y="62753"/>
            <a:ext cx="12104451" cy="1060680"/>
          </a:xfrm>
        </p:spPr>
        <p:txBody>
          <a:bodyPr/>
          <a:lstStyle/>
          <a:p>
            <a:pPr algn="ctr"/>
            <a:r>
              <a:rPr lang="en-US" dirty="0"/>
              <a:t>High Voltage Insulators and Electrodes for 500 kV DC High Voltage Photogun with Inverted Insulator 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3305" y="5724939"/>
            <a:ext cx="5402445" cy="437321"/>
          </a:xfrm>
        </p:spPr>
        <p:txBody>
          <a:bodyPr>
            <a:normAutofit/>
          </a:bodyPr>
          <a:lstStyle/>
          <a:p>
            <a:r>
              <a:rPr lang="en-US" dirty="0"/>
              <a:t>Center for Injectors and 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768AD8D-A38A-314B-AA95-FE27C596A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83" y="1720793"/>
            <a:ext cx="6335304" cy="40737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NP FOA FY20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Virtual Office of Nuclear Physics (NP) Principal Investigator (PI) Exchange meeting for </a:t>
            </a:r>
            <a:r>
              <a:rPr lang="en-US" b="1" dirty="0" smtClean="0"/>
              <a:t>Accelerator </a:t>
            </a:r>
            <a:r>
              <a:rPr lang="en-US" b="1" dirty="0"/>
              <a:t>R&amp;D award recipients </a:t>
            </a:r>
            <a:endParaRPr lang="en-US" b="1" dirty="0" smtClean="0"/>
          </a:p>
          <a:p>
            <a:pPr algn="ctr"/>
            <a:r>
              <a:rPr lang="en-US" dirty="0" smtClean="0"/>
              <a:t>December 07, 2023</a:t>
            </a:r>
            <a:endParaRPr lang="en-US" dirty="0"/>
          </a:p>
          <a:p>
            <a:pPr algn="ctr"/>
            <a:r>
              <a:rPr lang="en-US" dirty="0"/>
              <a:t>PI: Carlos Hernandez-Garcia</a:t>
            </a:r>
          </a:p>
          <a:p>
            <a:pPr algn="ctr"/>
            <a:r>
              <a:rPr lang="en-US" dirty="0"/>
              <a:t>Co-PI: Matthew Poelker</a:t>
            </a:r>
          </a:p>
          <a:p>
            <a:pPr algn="ctr"/>
            <a:r>
              <a:rPr lang="en-US" dirty="0"/>
              <a:t>Postdoctoral fellow: Gabriel Palacios-Serrano</a:t>
            </a:r>
          </a:p>
          <a:p>
            <a:pPr algn="ctr"/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3C6B4F-8D57-9746-99CA-5FFF319662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6787" r="2395"/>
          <a:stretch/>
        </p:blipFill>
        <p:spPr>
          <a:xfrm rot="5400000">
            <a:off x="7360490" y="1596000"/>
            <a:ext cx="4227626" cy="4477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5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Conferences and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001" y="1574736"/>
            <a:ext cx="5938728" cy="4045892"/>
          </a:xfrm>
        </p:spPr>
        <p:txBody>
          <a:bodyPr>
            <a:normAutofit/>
          </a:bodyPr>
          <a:lstStyle/>
          <a:p>
            <a:r>
              <a:rPr lang="en-US" sz="2000" dirty="0"/>
              <a:t>Gabriel presented a poster about the project remotely via zoom at the 2021 IEEE Conference on Electrical Insulation and Dielectric Phenomena (CEIDP), 12-15 December.</a:t>
            </a:r>
          </a:p>
          <a:p>
            <a:r>
              <a:rPr lang="en-US" sz="2000" dirty="0"/>
              <a:t>Gabriel was invited and presented (online) his progress on this project at his </a:t>
            </a:r>
            <a:r>
              <a:rPr lang="en-US" sz="2000" i="1" dirty="0"/>
              <a:t>alma mater</a:t>
            </a:r>
            <a:r>
              <a:rPr lang="en-US" sz="2000" dirty="0"/>
              <a:t>, at the wavelet seminar of the Engineering and Basic Science Division of the Autonomous Metropolitan University – </a:t>
            </a:r>
            <a:r>
              <a:rPr lang="en-US" sz="2000" dirty="0" err="1"/>
              <a:t>Azcapotzalco</a:t>
            </a:r>
            <a:r>
              <a:rPr lang="en-US" sz="2000" dirty="0"/>
              <a:t>, Mexico, March 10, 2022.</a:t>
            </a:r>
          </a:p>
          <a:p>
            <a:r>
              <a:rPr lang="en-US" sz="2000" dirty="0"/>
              <a:t>Carlos presented our work in the 2022 North American Particle Accelerator Conference in Albuquerque, New Mexico. 7-12 August 2022.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Content Placeholder 11"/>
          <p:cNvPicPr>
            <a:picLocks noGrp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255729" y="1327128"/>
            <a:ext cx="5770192" cy="435731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8BD7BF0-733A-DD4A-A3B1-62104BC7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21447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17F-AF21-A746-92C4-EB64013B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411893" y="966055"/>
            <a:ext cx="5469144" cy="1931149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have started conversations with industries to design and evaluate a 500 kV insulator compatible with our available 350kV commercial cable </a:t>
            </a:r>
            <a:endParaRPr lang="en-US" dirty="0" smtClean="0"/>
          </a:p>
          <a:p>
            <a:r>
              <a:rPr lang="en-US" dirty="0" smtClean="0"/>
              <a:t>Testing under vacuum conditions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1D1F5-59BE-5846-8394-F49F88D2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623294" y="829278"/>
            <a:ext cx="27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kV </a:t>
            </a:r>
            <a:r>
              <a:rPr lang="en-US" dirty="0" smtClean="0"/>
              <a:t>insulator prototype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406D79-26C6-0B40-A6D7-8F51EB0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pic>
        <p:nvPicPr>
          <p:cNvPr id="15" name="Content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688" y="1314075"/>
            <a:ext cx="2494102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739" y="4156516"/>
            <a:ext cx="1988860" cy="1643834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</p:pic>
      <p:cxnSp>
        <p:nvCxnSpPr>
          <p:cNvPr id="17" name="Straight Connector 16"/>
          <p:cNvCxnSpPr/>
          <p:nvPr/>
        </p:nvCxnSpPr>
        <p:spPr>
          <a:xfrm>
            <a:off x="8360599" y="4156516"/>
            <a:ext cx="594277" cy="90006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60599" y="5557205"/>
            <a:ext cx="538085" cy="24314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920360" y="3467878"/>
            <a:ext cx="163468" cy="40867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789" y="1466337"/>
            <a:ext cx="1210076" cy="4046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784743"/>
              </p:ext>
            </p:extLst>
          </p:nvPr>
        </p:nvGraphicFramePr>
        <p:xfrm>
          <a:off x="1004568" y="2934570"/>
          <a:ext cx="3982008" cy="334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761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0D38-70E3-0B4B-B732-23650C85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6CC98-A663-E849-A6F9-C78561B5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55C44-97A7-314C-98B5-2167EB49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412549"/>
              </p:ext>
            </p:extLst>
          </p:nvPr>
        </p:nvGraphicFramePr>
        <p:xfrm>
          <a:off x="2223620" y="1786981"/>
          <a:ext cx="7662379" cy="1691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4920">
                  <a:extLst>
                    <a:ext uri="{9D8B030D-6E8A-4147-A177-3AD203B41FA5}">
                      <a16:colId xmlns:a16="http://schemas.microsoft.com/office/drawing/2014/main" val="453469556"/>
                    </a:ext>
                  </a:extLst>
                </a:gridCol>
                <a:gridCol w="1670999">
                  <a:extLst>
                    <a:ext uri="{9D8B030D-6E8A-4147-A177-3AD203B41FA5}">
                      <a16:colId xmlns:a16="http://schemas.microsoft.com/office/drawing/2014/main" val="927566820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32659117"/>
                    </a:ext>
                  </a:extLst>
                </a:gridCol>
                <a:gridCol w="1060721">
                  <a:extLst>
                    <a:ext uri="{9D8B030D-6E8A-4147-A177-3AD203B41FA5}">
                      <a16:colId xmlns:a16="http://schemas.microsoft.com/office/drawing/2014/main" val="3261481523"/>
                    </a:ext>
                  </a:extLst>
                </a:gridCol>
                <a:gridCol w="1060721">
                  <a:extLst>
                    <a:ext uri="{9D8B030D-6E8A-4147-A177-3AD203B41FA5}">
                      <a16:colId xmlns:a16="http://schemas.microsoft.com/office/drawing/2014/main" val="523219857"/>
                    </a:ext>
                  </a:extLst>
                </a:gridCol>
                <a:gridCol w="1060721">
                  <a:extLst>
                    <a:ext uri="{9D8B030D-6E8A-4147-A177-3AD203B41FA5}">
                      <a16:colId xmlns:a16="http://schemas.microsoft.com/office/drawing/2014/main" val="4001931748"/>
                    </a:ext>
                  </a:extLst>
                </a:gridCol>
              </a:tblGrid>
              <a:tr h="248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Item/Task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Baseline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Total Cost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Costed 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&amp;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Committed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Estimate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 Complete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Estimated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Total Cost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extLst>
                  <a:ext uri="{0D108BD9-81ED-4DB2-BD59-A6C34878D82A}">
                    <a16:rowId xmlns:a16="http://schemas.microsoft.com/office/drawing/2014/main" val="385513412"/>
                  </a:ext>
                </a:extLst>
              </a:tr>
              <a:tr h="4649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ID #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60154"/>
                  </a:ext>
                </a:extLst>
              </a:tr>
              <a:tr h="248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(AY$)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(AY$)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(AY$)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(AY$)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extLst>
                  <a:ext uri="{0D108BD9-81ED-4DB2-BD59-A6C34878D82A}">
                    <a16:rowId xmlns:a16="http://schemas.microsoft.com/office/drawing/2014/main" val="1179362496"/>
                  </a:ext>
                </a:extLst>
              </a:tr>
              <a:tr h="481119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000001.04.05.030.001 HVINS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500kV Inverted Insulator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$538,800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$530,718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$8,082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$538,800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extLst>
                  <a:ext uri="{0D108BD9-81ED-4DB2-BD59-A6C34878D82A}">
                    <a16:rowId xmlns:a16="http://schemas.microsoft.com/office/drawing/2014/main" val="1356207349"/>
                  </a:ext>
                </a:extLst>
              </a:tr>
              <a:tr h="248632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Totals: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$538,800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$530,718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$8,082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$538,800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45" marR="16145" marT="16145" marB="0" anchor="ctr"/>
                </a:tc>
                <a:extLst>
                  <a:ext uri="{0D108BD9-81ED-4DB2-BD59-A6C34878D82A}">
                    <a16:rowId xmlns:a16="http://schemas.microsoft.com/office/drawing/2014/main" val="374652088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3660"/>
              </p:ext>
            </p:extLst>
          </p:nvPr>
        </p:nvGraphicFramePr>
        <p:xfrm>
          <a:off x="1822718" y="4150478"/>
          <a:ext cx="8350621" cy="176189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312958">
                  <a:extLst>
                    <a:ext uri="{9D8B030D-6E8A-4147-A177-3AD203B41FA5}">
                      <a16:colId xmlns:a16="http://schemas.microsoft.com/office/drawing/2014/main" val="2761914207"/>
                    </a:ext>
                  </a:extLst>
                </a:gridCol>
                <a:gridCol w="1284711">
                  <a:extLst>
                    <a:ext uri="{9D8B030D-6E8A-4147-A177-3AD203B41FA5}">
                      <a16:colId xmlns:a16="http://schemas.microsoft.com/office/drawing/2014/main" val="4047257530"/>
                    </a:ext>
                  </a:extLst>
                </a:gridCol>
                <a:gridCol w="1376476">
                  <a:extLst>
                    <a:ext uri="{9D8B030D-6E8A-4147-A177-3AD203B41FA5}">
                      <a16:colId xmlns:a16="http://schemas.microsoft.com/office/drawing/2014/main" val="1093636135"/>
                    </a:ext>
                  </a:extLst>
                </a:gridCol>
                <a:gridCol w="1376476">
                  <a:extLst>
                    <a:ext uri="{9D8B030D-6E8A-4147-A177-3AD203B41FA5}">
                      <a16:colId xmlns:a16="http://schemas.microsoft.com/office/drawing/2014/main" val="3149697519"/>
                    </a:ext>
                  </a:extLst>
                </a:gridCol>
              </a:tblGrid>
              <a:tr h="293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FOA Funding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FY 2020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FY 2021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extLst>
                  <a:ext uri="{0D108BD9-81ED-4DB2-BD59-A6C34878D82A}">
                    <a16:rowId xmlns:a16="http://schemas.microsoft.com/office/drawing/2014/main" val="1068938460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a) Funds allocated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$269,400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$269,400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$538,800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 anchor="ctr"/>
                </a:tc>
                <a:extLst>
                  <a:ext uri="{0D108BD9-81ED-4DB2-BD59-A6C34878D82A}">
                    <a16:rowId xmlns:a16="http://schemas.microsoft.com/office/drawing/2014/main" val="1743018944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b) Actual costs to date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$269,400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$261,318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$530,718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extLst>
                  <a:ext uri="{0D108BD9-81ED-4DB2-BD59-A6C34878D82A}">
                    <a16:rowId xmlns:a16="http://schemas.microsoft.com/office/drawing/2014/main" val="4007123708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c) Uncosted commitments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$0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$0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$0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extLst>
                  <a:ext uri="{0D108BD9-81ED-4DB2-BD59-A6C34878D82A}">
                    <a16:rowId xmlns:a16="http://schemas.microsoft.com/office/drawing/2014/main" val="3153817838"/>
                  </a:ext>
                </a:extLst>
              </a:tr>
              <a:tr h="5872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d) Uncommitted funds  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(d=a-b-c)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$0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$8,082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$8,082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0119" marR="110119" marT="0" marB="0"/>
                </a:tc>
                <a:extLst>
                  <a:ext uri="{0D108BD9-81ED-4DB2-BD59-A6C34878D82A}">
                    <a16:rowId xmlns:a16="http://schemas.microsoft.com/office/drawing/2014/main" val="2451194546"/>
                  </a:ext>
                </a:extLst>
              </a:tr>
            </a:tbl>
          </a:graphicData>
        </a:graphic>
      </p:graphicFrame>
      <p:sp>
        <p:nvSpPr>
          <p:cNvPr id="10" name="Rectangle 106"/>
          <p:cNvSpPr>
            <a:spLocks noChangeArrowheads="1"/>
          </p:cNvSpPr>
          <p:nvPr/>
        </p:nvSpPr>
        <p:spPr bwMode="auto">
          <a:xfrm>
            <a:off x="4899685" y="1369405"/>
            <a:ext cx="23102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Summary of total expenditures:</a:t>
            </a:r>
            <a:endParaRPr kumimoji="0" lang="en-US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5202" y="3790182"/>
            <a:ext cx="3575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u="sng" dirty="0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altLang="en-US" sz="1200" u="sng" dirty="0" bmk="">
                <a:latin typeface="Arial" panose="020B0604020202020204" pitchFamily="34" charset="0"/>
                <a:ea typeface="Times New Roman" panose="02020603050405020304" pitchFamily="18" charset="0"/>
              </a:rPr>
              <a:t>ummary of expenditures by fiscal year (FY)</a:t>
            </a:r>
            <a:r>
              <a:rPr lang="en-US" altLang="en-US" sz="1200" dirty="0" bmk="_Hlk124497372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01BF4-8203-7240-9871-9A99776B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5313"/>
          </a:xfrm>
        </p:spPr>
        <p:txBody>
          <a:bodyPr>
            <a:normAutofit/>
          </a:bodyPr>
          <a:lstStyle/>
          <a:p>
            <a:r>
              <a:rPr lang="en-US" dirty="0"/>
              <a:t>Schedule: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77C7A-ED5F-C144-B40C-9D4EBEFB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3C83869-94EB-B043-8973-E75B0F81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167"/>
              </p:ext>
            </p:extLst>
          </p:nvPr>
        </p:nvGraphicFramePr>
        <p:xfrm>
          <a:off x="1621379" y="1233104"/>
          <a:ext cx="8949243" cy="2348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5425">
                  <a:extLst>
                    <a:ext uri="{9D8B030D-6E8A-4147-A177-3AD203B41FA5}">
                      <a16:colId xmlns:a16="http://schemas.microsoft.com/office/drawing/2014/main" val="2595714603"/>
                    </a:ext>
                  </a:extLst>
                </a:gridCol>
                <a:gridCol w="500583">
                  <a:extLst>
                    <a:ext uri="{9D8B030D-6E8A-4147-A177-3AD203B41FA5}">
                      <a16:colId xmlns:a16="http://schemas.microsoft.com/office/drawing/2014/main" val="1256961441"/>
                    </a:ext>
                  </a:extLst>
                </a:gridCol>
                <a:gridCol w="500583">
                  <a:extLst>
                    <a:ext uri="{9D8B030D-6E8A-4147-A177-3AD203B41FA5}">
                      <a16:colId xmlns:a16="http://schemas.microsoft.com/office/drawing/2014/main" val="641554935"/>
                    </a:ext>
                  </a:extLst>
                </a:gridCol>
                <a:gridCol w="500583">
                  <a:extLst>
                    <a:ext uri="{9D8B030D-6E8A-4147-A177-3AD203B41FA5}">
                      <a16:colId xmlns:a16="http://schemas.microsoft.com/office/drawing/2014/main" val="3951066181"/>
                    </a:ext>
                  </a:extLst>
                </a:gridCol>
                <a:gridCol w="512069">
                  <a:extLst>
                    <a:ext uri="{9D8B030D-6E8A-4147-A177-3AD203B41FA5}">
                      <a16:colId xmlns:a16="http://schemas.microsoft.com/office/drawing/2014/main" val="761686090"/>
                    </a:ext>
                  </a:extLst>
                </a:gridCol>
              </a:tblGrid>
              <a:tr h="2756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Tasks Year 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4189968218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1. Hire postdoctoral appointee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1139033893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2. Purchase and install software packages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2938982480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3. Electrostatic design: electrodes + long insulator + SF6 intervening layer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1736207394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4. Engineering design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3646189465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5. Fabricate components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1212712748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6. Assemble components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3952472310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7. Test high voltage assembly in SF6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075027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8. Test high voltage assembly  in vacuum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F4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557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818607"/>
              </p:ext>
            </p:extLst>
          </p:nvPr>
        </p:nvGraphicFramePr>
        <p:xfrm>
          <a:off x="1621379" y="3672708"/>
          <a:ext cx="8949242" cy="2104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5424">
                  <a:extLst>
                    <a:ext uri="{9D8B030D-6E8A-4147-A177-3AD203B41FA5}">
                      <a16:colId xmlns:a16="http://schemas.microsoft.com/office/drawing/2014/main" val="1955790298"/>
                    </a:ext>
                  </a:extLst>
                </a:gridCol>
                <a:gridCol w="500583">
                  <a:extLst>
                    <a:ext uri="{9D8B030D-6E8A-4147-A177-3AD203B41FA5}">
                      <a16:colId xmlns:a16="http://schemas.microsoft.com/office/drawing/2014/main" val="1860115003"/>
                    </a:ext>
                  </a:extLst>
                </a:gridCol>
                <a:gridCol w="500583">
                  <a:extLst>
                    <a:ext uri="{9D8B030D-6E8A-4147-A177-3AD203B41FA5}">
                      <a16:colId xmlns:a16="http://schemas.microsoft.com/office/drawing/2014/main" val="4277001708"/>
                    </a:ext>
                  </a:extLst>
                </a:gridCol>
                <a:gridCol w="500583">
                  <a:extLst>
                    <a:ext uri="{9D8B030D-6E8A-4147-A177-3AD203B41FA5}">
                      <a16:colId xmlns:a16="http://schemas.microsoft.com/office/drawing/2014/main" val="1432305722"/>
                    </a:ext>
                  </a:extLst>
                </a:gridCol>
                <a:gridCol w="512069">
                  <a:extLst>
                    <a:ext uri="{9D8B030D-6E8A-4147-A177-3AD203B41FA5}">
                      <a16:colId xmlns:a16="http://schemas.microsoft.com/office/drawing/2014/main" val="531610776"/>
                    </a:ext>
                  </a:extLst>
                </a:gridCol>
              </a:tblGrid>
              <a:tr h="2756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Tasks Year 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3227906468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9. Electrostatic design: custom high voltage plug for long insulator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3148931982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10. Work with Dielectric Sciences on custom high voltage plug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3359374986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11. High voltage test long insulator + custom cable plug in SF6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1420266804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12. High voltage test long insulator + custom cable plug in vacuum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669963902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13. Electrostatic design: 500kV insulator concept + R350 commercial cable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573282111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7. Test high voltage assembly in SF6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00F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195301"/>
                  </a:ext>
                </a:extLst>
              </a:tr>
              <a:tr h="25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8. Test high voltage assembly  in vacuum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371" marR="103371" marT="0" marB="0"/>
                </a:tc>
                <a:extLst>
                  <a:ext uri="{0D108BD9-81ED-4DB2-BD59-A6C34878D82A}">
                    <a16:rowId xmlns:a16="http://schemas.microsoft.com/office/drawing/2014/main" val="135777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0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1318" y="189752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</a:t>
            </a:r>
            <a:r>
              <a:rPr lang="en-US" b="1" dirty="0" smtClean="0">
                <a:solidFill>
                  <a:srgbClr val="FF0000"/>
                </a:solidFill>
              </a:rPr>
              <a:t>inverted </a:t>
            </a:r>
            <a:r>
              <a:rPr lang="en-US" b="1" dirty="0">
                <a:solidFill>
                  <a:srgbClr val="FF0000"/>
                </a:solidFill>
              </a:rPr>
              <a:t>insulator + high voltage cable assembly </a:t>
            </a:r>
            <a:r>
              <a:rPr lang="en-US" dirty="0" smtClean="0"/>
              <a:t>was tested to a maximum of 500 kV.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The highest HV ever achieved on alumina insulators connected to commercial cables!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8142514" cy="1204676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017387" y="5891330"/>
            <a:ext cx="3864428" cy="27758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hlinkClick r:id="rId2"/>
              </a:rPr>
              <a:t>chgarcia@jlab.org</a:t>
            </a:r>
            <a:r>
              <a:rPr lang="en-US" dirty="0" smtClean="0"/>
              <a:t>, </a:t>
            </a:r>
            <a:r>
              <a:rPr lang="en-US" dirty="0" smtClean="0">
                <a:hlinkClick r:id="rId3"/>
              </a:rPr>
              <a:t>poleker@jlab.org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gabrielp@jlab.org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26365" y="5536835"/>
            <a:ext cx="5880578" cy="365759"/>
          </a:xfrm>
        </p:spPr>
        <p:txBody>
          <a:bodyPr>
            <a:normAutofit/>
          </a:bodyPr>
          <a:lstStyle/>
          <a:p>
            <a:r>
              <a:rPr lang="en-US" dirty="0"/>
              <a:t>Carlos </a:t>
            </a:r>
            <a:r>
              <a:rPr lang="en-US" dirty="0" smtClean="0"/>
              <a:t>Hernandez-Garcia, Matt Poelker, Gabriel Palacios Serrano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791416" y="4816455"/>
            <a:ext cx="550476" cy="454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Fin</a:t>
            </a:r>
            <a:endParaRPr lang="en-US" sz="1600" dirty="0"/>
          </a:p>
          <a:p>
            <a:endParaRPr lang="en-US" sz="20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DDFCA33-0BD4-AA40-A4A6-502CD1662C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822" r="14155" b="13337"/>
          <a:stretch/>
        </p:blipFill>
        <p:spPr>
          <a:xfrm rot="5400000">
            <a:off x="815801" y="2240665"/>
            <a:ext cx="4150794" cy="3173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7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8142514" cy="1204676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26358"/>
            <a:ext cx="7700087" cy="411102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937738" y="1408430"/>
            <a:ext cx="5069205" cy="5449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6515373" y="5082268"/>
            <a:ext cx="1032783" cy="1673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PS current [mA]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6023" y="3698186"/>
            <a:ext cx="1032783" cy="1673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PS current [mA]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576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8142514" cy="1204676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4" y="1395238"/>
            <a:ext cx="8137622" cy="542508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Found the issue: Not-pure SF6</a:t>
            </a:r>
            <a:endParaRPr lang="en-US" dirty="0"/>
          </a:p>
        </p:txBody>
      </p:sp>
      <p:sp>
        <p:nvSpPr>
          <p:cNvPr id="15" name="Left Arrow 14"/>
          <p:cNvSpPr/>
          <p:nvPr/>
        </p:nvSpPr>
        <p:spPr>
          <a:xfrm rot="1800000">
            <a:off x="8774583" y="4374894"/>
            <a:ext cx="3440485" cy="1315095"/>
          </a:xfrm>
          <a:prstGeom prst="leftArrow">
            <a:avLst/>
          </a:prstGeom>
          <a:solidFill>
            <a:srgbClr val="16BEC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smtClean="0"/>
              <a:t>450 kV, 0.75 mA limit, +1 psi of clean SF6</a:t>
            </a:r>
            <a:endParaRPr lang="en-US" sz="2500" dirty="0"/>
          </a:p>
        </p:txBody>
      </p:sp>
      <p:sp>
        <p:nvSpPr>
          <p:cNvPr id="16" name="Left Arrow 15"/>
          <p:cNvSpPr/>
          <p:nvPr/>
        </p:nvSpPr>
        <p:spPr>
          <a:xfrm rot="1682823">
            <a:off x="8070395" y="5117282"/>
            <a:ext cx="2003062" cy="682006"/>
          </a:xfrm>
          <a:prstGeom prst="leftArrow">
            <a:avLst/>
          </a:prstGeom>
          <a:solidFill>
            <a:srgbClr val="8C564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390 kV, 0.5 mA limit</a:t>
            </a:r>
            <a:endParaRPr lang="en-US" sz="1500" dirty="0"/>
          </a:p>
        </p:txBody>
      </p:sp>
      <p:sp>
        <p:nvSpPr>
          <p:cNvPr id="17" name="Left Arrow 16"/>
          <p:cNvSpPr/>
          <p:nvPr/>
        </p:nvSpPr>
        <p:spPr>
          <a:xfrm rot="1682823">
            <a:off x="5626104" y="5740975"/>
            <a:ext cx="1946768" cy="810154"/>
          </a:xfrm>
          <a:prstGeom prst="leftArrow">
            <a:avLst/>
          </a:prstGeom>
          <a:solidFill>
            <a:srgbClr val="1976B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200 kV, 0.2 mA limit</a:t>
            </a:r>
            <a:endParaRPr lang="en-US" sz="1500" dirty="0"/>
          </a:p>
        </p:txBody>
      </p:sp>
      <p:sp>
        <p:nvSpPr>
          <p:cNvPr id="18" name="Left Arrow 17"/>
          <p:cNvSpPr/>
          <p:nvPr/>
        </p:nvSpPr>
        <p:spPr>
          <a:xfrm rot="1682823">
            <a:off x="6162457" y="5505548"/>
            <a:ext cx="1946768" cy="810154"/>
          </a:xfrm>
          <a:prstGeom prst="leftArrow">
            <a:avLst/>
          </a:prstGeom>
          <a:solidFill>
            <a:srgbClr val="3B9E3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240 kV, 0.3 mA limit</a:t>
            </a:r>
            <a:endParaRPr lang="en-US" sz="1500" dirty="0"/>
          </a:p>
        </p:txBody>
      </p:sp>
      <p:sp>
        <p:nvSpPr>
          <p:cNvPr id="19" name="Left Arrow 18"/>
          <p:cNvSpPr/>
          <p:nvPr/>
        </p:nvSpPr>
        <p:spPr>
          <a:xfrm rot="1682823">
            <a:off x="7164600" y="5585378"/>
            <a:ext cx="1980725" cy="682006"/>
          </a:xfrm>
          <a:prstGeom prst="leftArrow">
            <a:avLst/>
          </a:prstGeom>
          <a:solidFill>
            <a:srgbClr val="D5222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320 kV, 0.4 mA limit</a:t>
            </a:r>
            <a:endParaRPr lang="en-US" sz="1500" dirty="0"/>
          </a:p>
        </p:txBody>
      </p:sp>
      <p:sp>
        <p:nvSpPr>
          <p:cNvPr id="20" name="Left Arrow 19"/>
          <p:cNvSpPr/>
          <p:nvPr/>
        </p:nvSpPr>
        <p:spPr>
          <a:xfrm rot="1682823">
            <a:off x="7240543" y="5239860"/>
            <a:ext cx="3065994" cy="682006"/>
          </a:xfrm>
          <a:prstGeom prst="leftArrow">
            <a:avLst/>
          </a:prstGeom>
          <a:solidFill>
            <a:srgbClr val="E37AC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330 kV, 0.5 mA, resistor bridged</a:t>
            </a:r>
            <a:endParaRPr lang="en-US" sz="1500" dirty="0"/>
          </a:p>
        </p:txBody>
      </p:sp>
      <p:sp>
        <p:nvSpPr>
          <p:cNvPr id="21" name="Left Arrow 20"/>
          <p:cNvSpPr/>
          <p:nvPr/>
        </p:nvSpPr>
        <p:spPr>
          <a:xfrm rot="1682823">
            <a:off x="7628161" y="5504121"/>
            <a:ext cx="2914211" cy="682006"/>
          </a:xfrm>
          <a:prstGeom prst="leftArrow">
            <a:avLst/>
          </a:prstGeom>
          <a:solidFill>
            <a:srgbClr val="BCBD2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355 kV, 0.5 mA, sanded epoxy</a:t>
            </a:r>
            <a:endParaRPr lang="en-US" sz="1500" dirty="0"/>
          </a:p>
        </p:txBody>
      </p:sp>
      <p:sp>
        <p:nvSpPr>
          <p:cNvPr id="22" name="Left Arrow 21"/>
          <p:cNvSpPr/>
          <p:nvPr/>
        </p:nvSpPr>
        <p:spPr>
          <a:xfrm rot="1682823">
            <a:off x="6577172" y="4124639"/>
            <a:ext cx="2525898" cy="682006"/>
          </a:xfrm>
          <a:prstGeom prst="leftArrow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275 kV, 0.5 mA,  Nitrogen</a:t>
            </a:r>
            <a:endParaRPr lang="en-US" sz="15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014"/>
            <a:ext cx="10515600" cy="32039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253"/>
            <a:ext cx="10515600" cy="341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014"/>
            <a:ext cx="10515600" cy="34193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0873"/>
            <a:ext cx="10515600" cy="3419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9115"/>
            <a:ext cx="10515600" cy="32617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9115"/>
            <a:ext cx="10515601" cy="32617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575"/>
            <a:ext cx="10515601" cy="32507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575"/>
            <a:ext cx="10515601" cy="32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higher voltage?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647" y="4955648"/>
            <a:ext cx="4795777" cy="164379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Higher voltage</a:t>
            </a:r>
            <a:r>
              <a:rPr lang="en-US" dirty="0" smtClean="0"/>
              <a:t> -&gt; higher kinetic energy -&gt; decreased space charge -&gt; less beam dilution -&gt; less loss on apertures -&gt; reduced systematics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899194" y="1740237"/>
            <a:ext cx="477192" cy="47719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Oval 8"/>
          <p:cNvSpPr/>
          <p:nvPr/>
        </p:nvSpPr>
        <p:spPr>
          <a:xfrm>
            <a:off x="7024382" y="1613964"/>
            <a:ext cx="209698" cy="209698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Oval 9"/>
          <p:cNvSpPr/>
          <p:nvPr/>
        </p:nvSpPr>
        <p:spPr>
          <a:xfrm>
            <a:off x="7091828" y="2105811"/>
            <a:ext cx="209698" cy="209698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Oval 10"/>
          <p:cNvSpPr/>
          <p:nvPr/>
        </p:nvSpPr>
        <p:spPr>
          <a:xfrm>
            <a:off x="2486025" y="29337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Oval 11"/>
          <p:cNvSpPr/>
          <p:nvPr/>
        </p:nvSpPr>
        <p:spPr>
          <a:xfrm>
            <a:off x="2333625" y="30861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Oval 12"/>
          <p:cNvSpPr/>
          <p:nvPr/>
        </p:nvSpPr>
        <p:spPr>
          <a:xfrm>
            <a:off x="2286000" y="27908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Oval 13"/>
          <p:cNvSpPr/>
          <p:nvPr/>
        </p:nvSpPr>
        <p:spPr>
          <a:xfrm>
            <a:off x="2209800" y="32480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Oval 14"/>
          <p:cNvSpPr/>
          <p:nvPr/>
        </p:nvSpPr>
        <p:spPr>
          <a:xfrm>
            <a:off x="2486025" y="356235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Oval 15"/>
          <p:cNvSpPr/>
          <p:nvPr/>
        </p:nvSpPr>
        <p:spPr>
          <a:xfrm>
            <a:off x="2762250" y="28670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ounded Rectangle 16"/>
          <p:cNvSpPr/>
          <p:nvPr/>
        </p:nvSpPr>
        <p:spPr>
          <a:xfrm>
            <a:off x="7146037" y="1381760"/>
            <a:ext cx="590294" cy="3396488"/>
          </a:xfrm>
          <a:prstGeom prst="roundRect">
            <a:avLst/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ounded Rectangle 17"/>
          <p:cNvSpPr/>
          <p:nvPr/>
        </p:nvSpPr>
        <p:spPr>
          <a:xfrm>
            <a:off x="7266087" y="2597658"/>
            <a:ext cx="350194" cy="964692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Down Arrow 18"/>
          <p:cNvSpPr/>
          <p:nvPr/>
        </p:nvSpPr>
        <p:spPr>
          <a:xfrm>
            <a:off x="9062720" y="5274640"/>
            <a:ext cx="799266" cy="73161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Oval 19"/>
          <p:cNvSpPr/>
          <p:nvPr/>
        </p:nvSpPr>
        <p:spPr>
          <a:xfrm>
            <a:off x="10708006" y="2551430"/>
            <a:ext cx="295274" cy="711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Down Arrow 20"/>
          <p:cNvSpPr/>
          <p:nvPr/>
        </p:nvSpPr>
        <p:spPr>
          <a:xfrm>
            <a:off x="10719223" y="1732026"/>
            <a:ext cx="272218" cy="73161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Down Arrow 21"/>
          <p:cNvSpPr/>
          <p:nvPr/>
        </p:nvSpPr>
        <p:spPr>
          <a:xfrm rot="10800000">
            <a:off x="10731062" y="3350424"/>
            <a:ext cx="272218" cy="73161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/>
          <p:cNvSpPr/>
          <p:nvPr/>
        </p:nvSpPr>
        <p:spPr>
          <a:xfrm>
            <a:off x="9637450" y="5163391"/>
            <a:ext cx="2046091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 loss</a:t>
            </a:r>
            <a:endParaRPr lang="en-US" sz="25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V="1">
            <a:off x="5677609" y="834951"/>
            <a:ext cx="948542" cy="883920"/>
          </a:xfrm>
          <a:prstGeom prst="curvedConnector3">
            <a:avLst/>
          </a:prstGeom>
          <a:ln w="381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>
            <a:off x="5374640" y="1645921"/>
            <a:ext cx="1220516" cy="423271"/>
          </a:xfrm>
          <a:prstGeom prst="curvedConnector3">
            <a:avLst/>
          </a:prstGeom>
          <a:ln w="381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562225" y="310515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Oval 26"/>
          <p:cNvSpPr/>
          <p:nvPr/>
        </p:nvSpPr>
        <p:spPr>
          <a:xfrm>
            <a:off x="2486025" y="325755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Oval 27"/>
          <p:cNvSpPr/>
          <p:nvPr/>
        </p:nvSpPr>
        <p:spPr>
          <a:xfrm>
            <a:off x="2762250" y="32480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angle 28"/>
          <p:cNvSpPr/>
          <p:nvPr/>
        </p:nvSpPr>
        <p:spPr>
          <a:xfrm>
            <a:off x="6281680" y="760494"/>
            <a:ext cx="2285574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 desorption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623060" y="2597658"/>
            <a:ext cx="365760" cy="13565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angle 32"/>
          <p:cNvSpPr/>
          <p:nvPr/>
        </p:nvSpPr>
        <p:spPr>
          <a:xfrm>
            <a:off x="-54236" y="2124772"/>
            <a:ext cx="2043056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Photocathode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7977974" y="5403754"/>
            <a:ext cx="5892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59252" y="5531060"/>
            <a:ext cx="4267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176096" y="5653657"/>
            <a:ext cx="2133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447280" y="4778248"/>
            <a:ext cx="0" cy="3088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463881" y="5073033"/>
            <a:ext cx="8188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282777" y="5060973"/>
            <a:ext cx="0" cy="3371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789938" y="3942286"/>
            <a:ext cx="0" cy="308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30960" y="4230793"/>
            <a:ext cx="458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815218" y="3885819"/>
            <a:ext cx="488637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s-MX" sz="25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s-MX" sz="250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72723" y="4351422"/>
            <a:ext cx="1490166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Aperture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Text Box 27">
            <a:extLst>
              <a:ext uri="{FF2B5EF4-FFF2-40B4-BE49-F238E27FC236}">
                <a16:creationId xmlns:a16="http://schemas.microsoft.com/office/drawing/2014/main" id="{CDDCFF43-7F0D-9F4A-8B96-3148C4788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369" y="1171221"/>
            <a:ext cx="1803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Space charge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262310" y="1525688"/>
                <a:ext cx="2211118" cy="665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310" y="1525688"/>
                <a:ext cx="2211118" cy="6653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0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26094 -0.0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38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25417 -0.034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27487 0.04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8359 -0.008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27734 -0.04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-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27461 -0.05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-25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30156 0.031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159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7721 -0.05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26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0.28242 -0.09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94 -0.07639 L 0.36315 -0.11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17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61 -0.0507 L 0.3858 -0.069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9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21 -0.05278 L 0.39336 -0.072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34 -0.04583 L 0.39231 -0.062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-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-0.03472 L 0.37591 -0.0569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11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59 -0.00833 L 0.39856 -0.013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-2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42 -0.09352 L 0.40221 -0.1365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2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56 0.03195 L 0.41107 0.0569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25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87 0.04282 L 0.3858 0.063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6523 -0.08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-435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11654 -0.1576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85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31 -0.06296 L 0.65208 -0.075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-6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91 -0.05694 L 0.62643 -0.060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56 -0.01389 L 0.65364 -0.0182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3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29DB-ED47-D44D-858E-4BE7DA44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6E7FF-C833-2548-9B43-E9CF9E36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9CB4D4-A71C-E64D-999F-261D0FC7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6" y="1011908"/>
            <a:ext cx="7534160" cy="3165456"/>
          </a:xfrm>
        </p:spPr>
        <p:txBody>
          <a:bodyPr>
            <a:normAutofit fontScale="92500" lnSpcReduction="10000"/>
          </a:bodyPr>
          <a:lstStyle/>
          <a:p>
            <a:r>
              <a:rPr lang="en-US" sz="2300" u="sng" dirty="0"/>
              <a:t>Main goal: </a:t>
            </a:r>
            <a:r>
              <a:rPr lang="en-US" sz="2300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Demonstrate </a:t>
            </a:r>
            <a:r>
              <a:rPr lang="en-US" dirty="0"/>
              <a:t>an </a:t>
            </a:r>
            <a:r>
              <a:rPr lang="en-US" b="1" dirty="0">
                <a:solidFill>
                  <a:srgbClr val="FF0000"/>
                </a:solidFill>
              </a:rPr>
              <a:t>inverted insulator + high voltage cable assembly </a:t>
            </a:r>
            <a:r>
              <a:rPr lang="en-US" dirty="0"/>
              <a:t>that can be used to reliably apply 500 kV bias voltage to a test </a:t>
            </a:r>
            <a:r>
              <a:rPr lang="en-US" dirty="0" smtClean="0"/>
              <a:t>electrode</a:t>
            </a:r>
          </a:p>
          <a:p>
            <a:r>
              <a:rPr lang="en-US" dirty="0" smtClean="0"/>
              <a:t>no </a:t>
            </a:r>
            <a:r>
              <a:rPr lang="en-US" dirty="0"/>
              <a:t>high voltage breakdown inside or outside the vacuum </a:t>
            </a:r>
            <a:r>
              <a:rPr lang="en-US" dirty="0" smtClean="0"/>
              <a:t>chamber </a:t>
            </a:r>
          </a:p>
          <a:p>
            <a:r>
              <a:rPr lang="en-US" dirty="0" smtClean="0"/>
              <a:t>the </a:t>
            </a:r>
            <a:r>
              <a:rPr lang="en-US" dirty="0"/>
              <a:t>developed system </a:t>
            </a:r>
            <a:r>
              <a:rPr lang="en-US" b="1" dirty="0" smtClean="0"/>
              <a:t>could </a:t>
            </a:r>
            <a:r>
              <a:rPr lang="en-US" b="1" dirty="0"/>
              <a:t>be implemented in a future photogun</a:t>
            </a:r>
            <a:r>
              <a:rPr lang="en-US" dirty="0"/>
              <a:t> capable of delivering spin polarized beam from GaAs photocathodes at </a:t>
            </a:r>
            <a:r>
              <a:rPr lang="en-US" dirty="0" smtClean="0"/>
              <a:t>400 </a:t>
            </a:r>
            <a:r>
              <a:rPr lang="en-US" dirty="0"/>
              <a:t>kV without measurable field emission. 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997" y="822376"/>
            <a:ext cx="3410732" cy="5796642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B19CB4D4-A71C-E64D-999F-261D0FC71407}"/>
              </a:ext>
            </a:extLst>
          </p:cNvPr>
          <p:cNvSpPr txBox="1">
            <a:spLocks/>
          </p:cNvSpPr>
          <p:nvPr/>
        </p:nvSpPr>
        <p:spPr>
          <a:xfrm>
            <a:off x="245326" y="4202727"/>
            <a:ext cx="6290229" cy="2539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300" u="sng" dirty="0" smtClean="0"/>
              <a:t>Status:</a:t>
            </a:r>
            <a:endParaRPr lang="en-US" sz="2300" dirty="0" smtClean="0"/>
          </a:p>
          <a:p>
            <a:pPr lvl="1">
              <a:lnSpc>
                <a:spcPct val="120000"/>
              </a:lnSpc>
              <a:buFont typeface="Zapf Dingbats"/>
              <a:buChar char="✔"/>
            </a:pPr>
            <a:r>
              <a:rPr lang="en-US" sz="2100" dirty="0" smtClean="0"/>
              <a:t>High voltage apparatus assembled, installed, and tested at </a:t>
            </a:r>
            <a:r>
              <a:rPr lang="en-US" sz="2100" b="1" dirty="0" smtClean="0">
                <a:solidFill>
                  <a:srgbClr val="FF0000"/>
                </a:solidFill>
              </a:rPr>
              <a:t>500 kV</a:t>
            </a:r>
            <a:r>
              <a:rPr lang="en-US" sz="2100" dirty="0" smtClean="0"/>
              <a:t>.</a:t>
            </a:r>
          </a:p>
          <a:p>
            <a:pPr lvl="1">
              <a:lnSpc>
                <a:spcPct val="120000"/>
              </a:lnSpc>
              <a:buFont typeface="Zapf Dingbats"/>
              <a:buChar char="✔"/>
            </a:pPr>
            <a:r>
              <a:rPr lang="en-US" sz="2100" dirty="0" smtClean="0"/>
              <a:t>Milestones</a:t>
            </a:r>
          </a:p>
          <a:p>
            <a:pPr lvl="2"/>
            <a:r>
              <a:rPr lang="en-US" sz="1700" dirty="0" smtClean="0">
                <a:solidFill>
                  <a:srgbClr val="FF0000"/>
                </a:solidFill>
              </a:rPr>
              <a:t>Operation voltage &gt;450 kV for ~113 </a:t>
            </a:r>
            <a:r>
              <a:rPr lang="en-US" sz="1700" dirty="0" err="1" smtClean="0">
                <a:solidFill>
                  <a:srgbClr val="FF0000"/>
                </a:solidFill>
              </a:rPr>
              <a:t>hrs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smtClean="0"/>
              <a:t>(4 days and 17 </a:t>
            </a:r>
            <a:r>
              <a:rPr lang="en-US" sz="1700" dirty="0" err="1" smtClean="0"/>
              <a:t>hrs</a:t>
            </a:r>
            <a:r>
              <a:rPr lang="en-US" sz="1700" dirty="0" smtClean="0"/>
              <a:t>), </a:t>
            </a:r>
          </a:p>
          <a:p>
            <a:pPr lvl="2"/>
            <a:r>
              <a:rPr lang="en-US" sz="1700" dirty="0" smtClean="0">
                <a:solidFill>
                  <a:srgbClr val="FF0000"/>
                </a:solidFill>
              </a:rPr>
              <a:t>Max voltage 500 kV </a:t>
            </a:r>
            <a:r>
              <a:rPr lang="en-US" sz="1700" dirty="0" smtClean="0"/>
              <a:t>for 7 hrs. </a:t>
            </a:r>
          </a:p>
          <a:p>
            <a:pPr lvl="1"/>
            <a:r>
              <a:rPr lang="en-US" sz="2100" dirty="0" smtClean="0"/>
              <a:t>Limiting factor</a:t>
            </a:r>
          </a:p>
          <a:p>
            <a:pPr lvl="2">
              <a:lnSpc>
                <a:spcPct val="120000"/>
              </a:lnSpc>
            </a:pPr>
            <a:r>
              <a:rPr lang="en-US" sz="1700" dirty="0" smtClean="0"/>
              <a:t>Contaminated SF</a:t>
            </a:r>
            <a:r>
              <a:rPr lang="en-US" sz="1700" baseline="-25000" dirty="0" smtClean="0"/>
              <a:t>6</a:t>
            </a:r>
            <a:endParaRPr lang="en-US" sz="1700" dirty="0" smtClean="0"/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 rot="20700000">
            <a:off x="6769605" y="5498812"/>
            <a:ext cx="1328229" cy="444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Main chamber with SF</a:t>
            </a:r>
            <a:r>
              <a:rPr lang="en-US" baseline="-25000" dirty="0" smtClean="0"/>
              <a:t>6</a:t>
            </a:r>
          </a:p>
        </p:txBody>
      </p:sp>
      <p:sp>
        <p:nvSpPr>
          <p:cNvPr id="36" name="Right Brace 35"/>
          <p:cNvSpPr/>
          <p:nvPr/>
        </p:nvSpPr>
        <p:spPr>
          <a:xfrm>
            <a:off x="6326557" y="5573485"/>
            <a:ext cx="253885" cy="534341"/>
          </a:xfrm>
          <a:prstGeom prst="rightBrace">
            <a:avLst>
              <a:gd name="adj1" fmla="val 8333"/>
              <a:gd name="adj2" fmla="val 4813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39" y="91778"/>
            <a:ext cx="11917017" cy="77525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Inverted </a:t>
            </a:r>
            <a:r>
              <a:rPr lang="en-US" dirty="0"/>
              <a:t>insulator </a:t>
            </a:r>
            <a:r>
              <a:rPr lang="en-US" dirty="0" smtClean="0"/>
              <a:t>polarized photogun</a:t>
            </a:r>
            <a:endParaRPr lang="en-US" dirty="0"/>
          </a:p>
        </p:txBody>
      </p:sp>
      <p:pic>
        <p:nvPicPr>
          <p:cNvPr id="10" name="Picture 5" descr="gun scan">
            <a:extLst>
              <a:ext uri="{FF2B5EF4-FFF2-40B4-BE49-F238E27FC236}">
                <a16:creationId xmlns:a16="http://schemas.microsoft.com/office/drawing/2014/main" id="{D28ECDAC-8155-6E4D-AB7E-4507812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2" y="3865779"/>
            <a:ext cx="3229174" cy="182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75204"/>
            <a:ext cx="5743575" cy="233102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“Inverted-insulator</a:t>
            </a:r>
            <a:r>
              <a:rPr lang="en-US" sz="2000" dirty="0"/>
              <a:t>” high voltage </a:t>
            </a:r>
            <a:r>
              <a:rPr lang="en-US" sz="2000" dirty="0" smtClean="0"/>
              <a:t>design: the insulator </a:t>
            </a:r>
            <a:r>
              <a:rPr lang="en-US" sz="2000" dirty="0"/>
              <a:t>extends into the vacuum chamber </a:t>
            </a:r>
            <a:r>
              <a:rPr lang="en-US" sz="2000" dirty="0" smtClean="0"/>
              <a:t>from </a:t>
            </a:r>
            <a:r>
              <a:rPr lang="en-US" sz="2000" dirty="0"/>
              <a:t>the top serving as the cathode electrode </a:t>
            </a:r>
            <a:r>
              <a:rPr lang="en-US" sz="2000" dirty="0" smtClean="0"/>
              <a:t>support structure</a:t>
            </a:r>
            <a:r>
              <a:rPr lang="en-US" sz="2000" dirty="0"/>
              <a:t>.</a:t>
            </a:r>
            <a:endParaRPr lang="en-US" sz="2000" dirty="0" smtClean="0"/>
          </a:p>
          <a:p>
            <a:r>
              <a:rPr lang="en-US" sz="2000" dirty="0"/>
              <a:t>E</a:t>
            </a:r>
            <a:r>
              <a:rPr lang="en-US" sz="2000" dirty="0" smtClean="0"/>
              <a:t>xceptional vacuum ~10</a:t>
            </a:r>
            <a:r>
              <a:rPr lang="en-US" sz="2000" baseline="30000" dirty="0" smtClean="0"/>
              <a:t>-12</a:t>
            </a:r>
            <a:r>
              <a:rPr lang="en-US" sz="2000" dirty="0" smtClean="0"/>
              <a:t> </a:t>
            </a:r>
            <a:r>
              <a:rPr lang="en-US" sz="2000" dirty="0"/>
              <a:t>Torr </a:t>
            </a:r>
            <a:r>
              <a:rPr lang="en-US" sz="2000" dirty="0" smtClean="0"/>
              <a:t>vacuum</a:t>
            </a:r>
          </a:p>
          <a:p>
            <a:r>
              <a:rPr lang="en-US" sz="2000" dirty="0" smtClean="0"/>
              <a:t>Less metal aids in minimizing field emission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C07F5-96B0-FB42-9818-6ABA937F3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66" r="3651" b="10212"/>
          <a:stretch/>
        </p:blipFill>
        <p:spPr>
          <a:xfrm rot="16200000" flipH="1">
            <a:off x="9995267" y="3970705"/>
            <a:ext cx="2438402" cy="1181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451F6-3DE4-694D-86A6-97F6C392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353" y="3251728"/>
            <a:ext cx="3090584" cy="3215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A400F1-9F77-E441-8ABC-180295BF6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4" t="10462" r="12538" b="35295"/>
          <a:stretch/>
        </p:blipFill>
        <p:spPr>
          <a:xfrm flipH="1">
            <a:off x="3524645" y="4308705"/>
            <a:ext cx="2390670" cy="1179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023BC-4F10-0C45-A4B2-AD30D5736560}"/>
              </a:ext>
            </a:extLst>
          </p:cNvPr>
          <p:cNvSpPr txBox="1"/>
          <p:nvPr/>
        </p:nvSpPr>
        <p:spPr>
          <a:xfrm>
            <a:off x="7046276" y="6362382"/>
            <a:ext cx="326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inverted insulator photogun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FDBD4-B035-DA48-A14B-A2278D672E4E}"/>
              </a:ext>
            </a:extLst>
          </p:cNvPr>
          <p:cNvSpPr txBox="1"/>
          <p:nvPr/>
        </p:nvSpPr>
        <p:spPr>
          <a:xfrm>
            <a:off x="1351960" y="3405460"/>
            <a:ext cx="37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FEL cylindrical insulator photogun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A9A72F-88C6-0745-8F3F-60037212B01E}"/>
              </a:ext>
            </a:extLst>
          </p:cNvPr>
          <p:cNvCxnSpPr/>
          <p:nvPr/>
        </p:nvCxnSpPr>
        <p:spPr>
          <a:xfrm>
            <a:off x="10752250" y="6095159"/>
            <a:ext cx="954156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9C1F5D-2538-3241-AF43-34258C230007}"/>
              </a:ext>
            </a:extLst>
          </p:cNvPr>
          <p:cNvSpPr txBox="1"/>
          <p:nvPr/>
        </p:nvSpPr>
        <p:spPr>
          <a:xfrm>
            <a:off x="11010667" y="5936133"/>
            <a:ext cx="4523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6 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64792D-F687-174C-8754-0731F8510998}"/>
              </a:ext>
            </a:extLst>
          </p:cNvPr>
          <p:cNvCxnSpPr>
            <a:cxnSpLocks/>
          </p:cNvCxnSpPr>
          <p:nvPr/>
        </p:nvCxnSpPr>
        <p:spPr>
          <a:xfrm>
            <a:off x="6088549" y="4578003"/>
            <a:ext cx="0" cy="4837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141470-6ABA-ED44-B2F3-6496AF9E4C3D}"/>
              </a:ext>
            </a:extLst>
          </p:cNvPr>
          <p:cNvSpPr txBox="1"/>
          <p:nvPr/>
        </p:nvSpPr>
        <p:spPr>
          <a:xfrm>
            <a:off x="6108427" y="4657516"/>
            <a:ext cx="4523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8 in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2A8AEBE-BEE1-2F45-862E-05078640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082" y="1307774"/>
            <a:ext cx="5586643" cy="139386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Load-lock attaches to the back end.</a:t>
            </a:r>
          </a:p>
          <a:p>
            <a:r>
              <a:rPr lang="en-US" sz="2000" dirty="0"/>
              <a:t>Compact design.</a:t>
            </a:r>
          </a:p>
          <a:p>
            <a:r>
              <a:rPr lang="en-US" sz="2000" dirty="0" smtClean="0"/>
              <a:t>Uses commercial high voltage cable.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758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39" y="91778"/>
            <a:ext cx="11917017" cy="775252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Inverted </a:t>
            </a:r>
            <a:r>
              <a:rPr lang="en-US" dirty="0"/>
              <a:t>insulator </a:t>
            </a:r>
            <a:r>
              <a:rPr lang="en-US" dirty="0" smtClean="0"/>
              <a:t>polarized photogun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75204"/>
            <a:ext cx="5743575" cy="1533242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The 130 kV spin-polarized inverted-insulator photogun at </a:t>
            </a:r>
            <a:r>
              <a:rPr lang="en-US" sz="2000" dirty="0" smtClean="0"/>
              <a:t>CEBAF is very </a:t>
            </a:r>
            <a:r>
              <a:rPr lang="en-US" sz="2000" dirty="0"/>
              <a:t>compact, provides exceptional vacuum </a:t>
            </a:r>
            <a:r>
              <a:rPr lang="en-US" sz="2000" dirty="0" smtClean="0"/>
              <a:t>and </a:t>
            </a:r>
            <a:r>
              <a:rPr lang="en-US" sz="2000" dirty="0"/>
              <a:t>exhibits NO field emission</a:t>
            </a:r>
            <a:r>
              <a:rPr lang="en-US" sz="2000" dirty="0" smtClean="0"/>
              <a:t>.</a:t>
            </a:r>
          </a:p>
          <a:p>
            <a:r>
              <a:rPr lang="en-US" dirty="0"/>
              <a:t>A larger version of this photogun design operates at 300 kV bias </a:t>
            </a:r>
            <a:r>
              <a:rPr lang="en-US" dirty="0" smtClean="0"/>
              <a:t>voltage</a:t>
            </a:r>
          </a:p>
          <a:p>
            <a:r>
              <a:rPr lang="en-US" dirty="0" smtClean="0"/>
              <a:t>2/3 of SF</a:t>
            </a:r>
            <a:r>
              <a:rPr lang="en-US" baseline="-25000" dirty="0" smtClean="0"/>
              <a:t>6</a:t>
            </a:r>
            <a:r>
              <a:rPr lang="en-US" dirty="0" smtClean="0"/>
              <a:t> gets eliminated by </a:t>
            </a:r>
            <a:r>
              <a:rPr lang="en-US" b="1" dirty="0" smtClean="0"/>
              <a:t>using cable</a:t>
            </a:r>
            <a:endParaRPr lang="en-US" b="1" dirty="0"/>
          </a:p>
          <a:p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2A8AEBE-BEE1-2F45-862E-05078640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12107BD3-8E8C-E24D-B791-A81EE4DCC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852873" y="1064831"/>
            <a:ext cx="4831128" cy="5204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7724438" y="1856819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500kV power supply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F5920-57DD-5445-9A52-31C3676E7A9D}"/>
              </a:ext>
            </a:extLst>
          </p:cNvPr>
          <p:cNvSpPr txBox="1"/>
          <p:nvPr/>
        </p:nvSpPr>
        <p:spPr>
          <a:xfrm>
            <a:off x="9781399" y="2831451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80BBC9-BD45-8B40-8DB9-39DAA6C3A68F}"/>
              </a:ext>
            </a:extLst>
          </p:cNvPr>
          <p:cNvSpPr txBox="1"/>
          <p:nvPr/>
        </p:nvSpPr>
        <p:spPr>
          <a:xfrm>
            <a:off x="9662109" y="4657155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3" y="2831451"/>
            <a:ext cx="5626140" cy="3627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3689467" y="5219073"/>
            <a:ext cx="9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SF</a:t>
            </a:r>
            <a:r>
              <a:rPr lang="en-US" b="1" baseline="-250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7265412" y="3202805"/>
            <a:ext cx="9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130 ft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endParaRPr lang="en-US" b="1" baseline="30000" dirty="0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14687" y="4841821"/>
            <a:ext cx="1476066" cy="107209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8BF3-07D7-AC44-B503-E64365D5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0655-FC99-2948-8889-C7AE2AC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3" y="1313923"/>
            <a:ext cx="11465369" cy="4550163"/>
          </a:xfrm>
        </p:spPr>
        <p:txBody>
          <a:bodyPr/>
          <a:lstStyle/>
          <a:p>
            <a:r>
              <a:rPr lang="en-US" dirty="0"/>
              <a:t>An envisioned 400 kV DC photogun design requires reliable 500 kV feedthrough to provide margin for high voltage conditioning</a:t>
            </a:r>
          </a:p>
          <a:p>
            <a:endParaRPr lang="en-US" dirty="0"/>
          </a:p>
          <a:p>
            <a:r>
              <a:rPr lang="en-US" dirty="0"/>
              <a:t>There is no inverted insulator feedthrough capable of 500 kV that fits commercial cable connectors</a:t>
            </a:r>
          </a:p>
          <a:p>
            <a:endParaRPr lang="en-US" dirty="0"/>
          </a:p>
          <a:p>
            <a:r>
              <a:rPr lang="en-US" dirty="0"/>
              <a:t>Commercial cable connectors are rated to ~ 400 kV max in SF</a:t>
            </a:r>
            <a:r>
              <a:rPr lang="en-US" baseline="-25000" dirty="0"/>
              <a:t>6</a:t>
            </a:r>
            <a:r>
              <a:rPr lang="en-US" dirty="0"/>
              <a:t>, and have never been tested &gt; 350 kV connected to inverted insulators in vacuum*</a:t>
            </a:r>
          </a:p>
          <a:p>
            <a:endParaRPr lang="en-US" dirty="0"/>
          </a:p>
          <a:p>
            <a:r>
              <a:rPr lang="en-US" dirty="0"/>
              <a:t>Vendor recommends using Mega-volt cable, but there are no connectors for this type of cable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AC2F3-02F4-4240-9882-40B89D2E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53" y="6059831"/>
            <a:ext cx="9885046" cy="629203"/>
          </a:xfrm>
        </p:spPr>
        <p:txBody>
          <a:bodyPr/>
          <a:lstStyle/>
          <a:p>
            <a:r>
              <a:rPr lang="en-US" dirty="0"/>
              <a:t>*C. Hernandez-Garcia, B.M. Poelker and J.C. Hansknecht,</a:t>
            </a:r>
          </a:p>
          <a:p>
            <a:r>
              <a:rPr lang="en-US" dirty="0"/>
              <a:t> “High Voltage Studies of Inverted-Geometry Ceramic Insulators for a 350kV dc Polarized Electron Gun”, IEEE Transactions on Dielectrics and Electrical Insulation, Vol. 23, No. 1; February 2016</a:t>
            </a:r>
          </a:p>
        </p:txBody>
      </p:sp>
    </p:spTree>
    <p:extLst>
      <p:ext uri="{BB962C8B-B14F-4D97-AF65-F5344CB8AC3E}">
        <p14:creationId xmlns:p14="http://schemas.microsoft.com/office/powerpoint/2010/main" val="6435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6761"/>
            <a:ext cx="12192000" cy="1006180"/>
          </a:xfrm>
        </p:spPr>
        <p:txBody>
          <a:bodyPr>
            <a:normAutofit/>
          </a:bodyPr>
          <a:lstStyle/>
          <a:p>
            <a:r>
              <a:rPr lang="en-US" sz="2000" dirty="0"/>
              <a:t>The proposed plan is an evolution from our experience developing and operating high voltage inverted insulator photo-guns connected to power supplies using commercial components.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D328B-22CE-8947-A7AE-7617716082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0" y="1429254"/>
            <a:ext cx="8589523" cy="491246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6575BF8-14EF-DE4B-A2F5-69ED2783B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" t="4962" r="30936" b="24778"/>
          <a:stretch/>
        </p:blipFill>
        <p:spPr>
          <a:xfrm>
            <a:off x="7949556" y="1718967"/>
            <a:ext cx="1442922" cy="28090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B708C8E-8410-0644-8765-2B2B2E168E0A}"/>
              </a:ext>
            </a:extLst>
          </p:cNvPr>
          <p:cNvSpPr/>
          <p:nvPr/>
        </p:nvSpPr>
        <p:spPr>
          <a:xfrm rot="667945">
            <a:off x="6578629" y="3486092"/>
            <a:ext cx="904461" cy="2075670"/>
          </a:xfrm>
          <a:prstGeom prst="ellipse">
            <a:avLst/>
          </a:prstGeom>
          <a:noFill/>
          <a:ln w="254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C7150F-84BF-1145-BC46-794968003225}"/>
              </a:ext>
            </a:extLst>
          </p:cNvPr>
          <p:cNvSpPr/>
          <p:nvPr/>
        </p:nvSpPr>
        <p:spPr>
          <a:xfrm rot="19107937">
            <a:off x="5574756" y="4681425"/>
            <a:ext cx="392849" cy="2075670"/>
          </a:xfrm>
          <a:prstGeom prst="ellipse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E3C77F-B783-4442-98DA-9161A025C5EB}"/>
              </a:ext>
            </a:extLst>
          </p:cNvPr>
          <p:cNvSpPr/>
          <p:nvPr/>
        </p:nvSpPr>
        <p:spPr>
          <a:xfrm>
            <a:off x="5774636" y="3637221"/>
            <a:ext cx="795130" cy="208688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346" t="4475" r="12845" b="1742"/>
          <a:stretch/>
        </p:blipFill>
        <p:spPr>
          <a:xfrm>
            <a:off x="9431171" y="1850653"/>
            <a:ext cx="1612922" cy="245021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9610504" y="4506648"/>
            <a:ext cx="1667096" cy="1913529"/>
          </a:xfrm>
          <a:prstGeom prst="wedgeRoundRectCallout">
            <a:avLst>
              <a:gd name="adj1" fmla="val 7312"/>
              <a:gd name="adj2" fmla="val -729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Conceptual approach: Work with vendor to develop a 500 kV insulator that fits the commercial cable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41DBF89-0F38-0B4A-92BD-73A4648A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16778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EA0-D392-8344-B6EE-A99477CD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787151"/>
            <a:ext cx="5965297" cy="414708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Gabriel Palacios-Serrano was hired as a postdoctoral fellow on 06/16/21</a:t>
            </a:r>
          </a:p>
          <a:p>
            <a:r>
              <a:rPr lang="en-US" sz="2000" dirty="0"/>
              <a:t>CST EM studio + Solidworks procured on 04/15/21, and license renewed 04/16/22</a:t>
            </a:r>
          </a:p>
          <a:p>
            <a:r>
              <a:rPr lang="en-US" sz="2000" dirty="0"/>
              <a:t>Electrostatic models completed:</a:t>
            </a:r>
          </a:p>
          <a:p>
            <a:pPr lvl="1"/>
            <a:r>
              <a:rPr lang="en-US" sz="1800" dirty="0"/>
              <a:t>Modified HV receptacle and intervening SF</a:t>
            </a:r>
            <a:r>
              <a:rPr lang="en-US" sz="1800" baseline="-25000" dirty="0"/>
              <a:t>6</a:t>
            </a:r>
            <a:r>
              <a:rPr lang="en-US" sz="1800" dirty="0"/>
              <a:t> layer</a:t>
            </a:r>
          </a:p>
          <a:p>
            <a:pPr lvl="1"/>
            <a:r>
              <a:rPr lang="en-US" sz="1800" dirty="0"/>
              <a:t>Electrostatic design of electrode + triple point junction shield (to prevent arcing)</a:t>
            </a:r>
          </a:p>
          <a:p>
            <a:pPr lvl="1"/>
            <a:r>
              <a:rPr lang="en-US" sz="1800" dirty="0"/>
              <a:t>Wide HV cable, cylindrical HV cable, no-receptacle</a:t>
            </a:r>
          </a:p>
          <a:p>
            <a:r>
              <a:rPr lang="en-US" sz="2000" dirty="0"/>
              <a:t>Manufactured: SF</a:t>
            </a:r>
            <a:r>
              <a:rPr lang="en-US" sz="2000" baseline="-25000" dirty="0"/>
              <a:t>6</a:t>
            </a:r>
            <a:r>
              <a:rPr lang="en-US" sz="2000" dirty="0"/>
              <a:t> reservoir and electrostatic shield, modified epoxy receptacle.</a:t>
            </a:r>
          </a:p>
          <a:p>
            <a:r>
              <a:rPr lang="en-US" sz="2000" dirty="0"/>
              <a:t>System assembled, and </a:t>
            </a:r>
            <a:r>
              <a:rPr lang="en-US" sz="2000" dirty="0" smtClean="0"/>
              <a:t>… drum roll!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8E21B9-1BAB-B845-955F-5DAB62BC34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369718" y="4934235"/>
            <a:ext cx="3583670" cy="1243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81" y="1130861"/>
            <a:ext cx="3053619" cy="4071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top ha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40" r="23505"/>
          <a:stretch>
            <a:fillRect/>
          </a:stretch>
        </p:blipFill>
        <p:spPr bwMode="auto">
          <a:xfrm>
            <a:off x="8384138" y="1114655"/>
            <a:ext cx="1445836" cy="1120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09"/>
          <a:stretch/>
        </p:blipFill>
        <p:spPr>
          <a:xfrm rot="10800000">
            <a:off x="10010060" y="947982"/>
            <a:ext cx="2015368" cy="3455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1000" contrast="19000"/>
                    </a14:imgEffect>
                  </a14:imgLayer>
                </a14:imgProps>
              </a:ext>
            </a:extLst>
          </a:blip>
          <a:srcRect l="40623"/>
          <a:stretch/>
        </p:blipFill>
        <p:spPr>
          <a:xfrm rot="10800000">
            <a:off x="10926314" y="4638280"/>
            <a:ext cx="1099114" cy="1150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603542" y="2125142"/>
            <a:ext cx="586596" cy="41406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603542" y="1130862"/>
            <a:ext cx="771529" cy="9942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90138" y="2267815"/>
            <a:ext cx="1648903" cy="24551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74846" y="2962829"/>
            <a:ext cx="1047517" cy="537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1122363" y="3499893"/>
            <a:ext cx="903065" cy="112376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74846" y="3499893"/>
            <a:ext cx="846734" cy="117495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6224CB8-3771-054B-B5E3-E43EFBEF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5229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33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5" y="3201034"/>
            <a:ext cx="10177112" cy="31461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High voltage </a:t>
            </a:r>
            <a:r>
              <a:rPr lang="en-US" dirty="0" smtClean="0"/>
              <a:t>test successful!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4"/>
            <a:ext cx="10897791" cy="2234980"/>
          </a:xfrm>
        </p:spPr>
        <p:txBody>
          <a:bodyPr>
            <a:normAutofit/>
          </a:bodyPr>
          <a:lstStyle/>
          <a:p>
            <a:pPr lvl="0" algn="just"/>
            <a:r>
              <a:rPr lang="en-US" sz="1800" dirty="0"/>
              <a:t>The test chamber was </a:t>
            </a:r>
            <a:r>
              <a:rPr lang="en-US" sz="1800" dirty="0" smtClean="0"/>
              <a:t>filled </a:t>
            </a:r>
            <a:r>
              <a:rPr lang="en-US" sz="1800" dirty="0"/>
              <a:t>with SF</a:t>
            </a:r>
            <a:r>
              <a:rPr lang="en-US" sz="1800" baseline="-25000" dirty="0"/>
              <a:t>6</a:t>
            </a:r>
            <a:r>
              <a:rPr lang="en-US" sz="1800" dirty="0"/>
              <a:t> gas to nominal 10 PSIG, </a:t>
            </a:r>
            <a:r>
              <a:rPr lang="en-US" sz="1800" dirty="0" smtClean="0"/>
              <a:t>the </a:t>
            </a:r>
            <a:r>
              <a:rPr lang="en-US" sz="1800" dirty="0"/>
              <a:t>separate </a:t>
            </a:r>
            <a:r>
              <a:rPr lang="en-US" sz="1800" dirty="0" smtClean="0"/>
              <a:t>feedthrough reservoir </a:t>
            </a:r>
            <a:r>
              <a:rPr lang="en-US" sz="1800" dirty="0"/>
              <a:t>containing the volume of the SF</a:t>
            </a:r>
            <a:r>
              <a:rPr lang="en-US" sz="1800" baseline="-25000" dirty="0"/>
              <a:t>6</a:t>
            </a:r>
            <a:r>
              <a:rPr lang="en-US" sz="1800" dirty="0"/>
              <a:t> intervening layer between the receptacle and the </a:t>
            </a:r>
            <a:r>
              <a:rPr lang="en-US" sz="1800" dirty="0" smtClean="0"/>
              <a:t>insulator was filled to 40 PSIG. </a:t>
            </a:r>
            <a:endParaRPr lang="en-US" sz="1800" dirty="0"/>
          </a:p>
          <a:p>
            <a:pPr lvl="0" algn="just"/>
            <a:r>
              <a:rPr lang="en-US" sz="1800" dirty="0" smtClean="0"/>
              <a:t>The </a:t>
            </a:r>
            <a:r>
              <a:rPr lang="en-US" sz="1800" dirty="0"/>
              <a:t>graph shows the voltage steps in blue, and the high voltage power supply current (from the internal measuring stack) in red. A couple of </a:t>
            </a:r>
            <a:r>
              <a:rPr lang="en-US" sz="1800" dirty="0" smtClean="0"/>
              <a:t>current peaks </a:t>
            </a:r>
            <a:r>
              <a:rPr lang="en-US" sz="1800" dirty="0"/>
              <a:t>were observed at </a:t>
            </a:r>
            <a:r>
              <a:rPr lang="en-US" sz="1800" dirty="0" smtClean="0"/>
              <a:t>500 kV until an over-current trip. </a:t>
            </a:r>
            <a:r>
              <a:rPr lang="en-US" sz="1800" dirty="0"/>
              <a:t>The current readings are in mA. </a:t>
            </a:r>
          </a:p>
          <a:p>
            <a:pPr lvl="1" algn="just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Explosion 1 14"/>
          <p:cNvSpPr/>
          <p:nvPr/>
        </p:nvSpPr>
        <p:spPr>
          <a:xfrm>
            <a:off x="6941297" y="3740583"/>
            <a:ext cx="1871756" cy="1083980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/>
              <a:t>450 kV for 24 </a:t>
            </a:r>
            <a:r>
              <a:rPr lang="en-US" sz="1500" b="1" dirty="0" err="1" smtClean="0"/>
              <a:t>hrs</a:t>
            </a:r>
            <a:endParaRPr lang="en-US" sz="15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4690816" y="5262612"/>
            <a:ext cx="3327028" cy="4331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0.055 mA power supply current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34637" y="3664965"/>
            <a:ext cx="1068404" cy="433137"/>
          </a:xfrm>
          <a:prstGeom prst="roundRect">
            <a:avLst/>
          </a:prstGeom>
          <a:solidFill>
            <a:srgbClr val="00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450 kV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861386" y="3525235"/>
            <a:ext cx="207453" cy="139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2"/>
          </p:cNvCxnSpPr>
          <p:nvPr/>
        </p:nvCxnSpPr>
        <p:spPr>
          <a:xfrm flipH="1">
            <a:off x="6094450" y="5695749"/>
            <a:ext cx="259880" cy="1944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808748" y="3163655"/>
            <a:ext cx="6492124" cy="3183513"/>
            <a:chOff x="1816147" y="-3482523"/>
            <a:chExt cx="6492124" cy="318351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1"/>
            <a:stretch/>
          </p:blipFill>
          <p:spPr>
            <a:xfrm>
              <a:off x="1816147" y="-3482523"/>
              <a:ext cx="6492124" cy="3183513"/>
            </a:xfrm>
            <a:prstGeom prst="rect">
              <a:avLst/>
            </a:prstGeom>
          </p:spPr>
        </p:pic>
        <p:sp>
          <p:nvSpPr>
            <p:cNvPr id="25" name="Explosion 1 24"/>
            <p:cNvSpPr/>
            <p:nvPr/>
          </p:nvSpPr>
          <p:spPr>
            <a:xfrm>
              <a:off x="5383104" y="-3211800"/>
              <a:ext cx="1871756" cy="1083980"/>
            </a:xfrm>
            <a:prstGeom prst="irregularSeal1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smtClean="0"/>
                <a:t>500 kV for 7 </a:t>
              </a:r>
              <a:r>
                <a:rPr lang="en-US" sz="1500" b="1" dirty="0" err="1" smtClean="0"/>
                <a:t>hrs</a:t>
              </a:r>
              <a:endParaRPr lang="en-US" sz="1500" b="1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685676" y="-1424950"/>
              <a:ext cx="3297870" cy="43313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0.085 mA power supply current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800409" y="-3129996"/>
              <a:ext cx="1068404" cy="433137"/>
            </a:xfrm>
            <a:prstGeom prst="roundRect">
              <a:avLst/>
            </a:prstGeom>
            <a:solidFill>
              <a:srgbClr val="00F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500 kV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7" idx="0"/>
            </p:cNvCxnSpPr>
            <p:nvPr/>
          </p:nvCxnSpPr>
          <p:spPr>
            <a:xfrm flipH="1" flipV="1">
              <a:off x="3897297" y="-3255208"/>
              <a:ext cx="437314" cy="1252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6" idx="2"/>
            </p:cNvCxnSpPr>
            <p:nvPr/>
          </p:nvCxnSpPr>
          <p:spPr>
            <a:xfrm>
              <a:off x="4334611" y="-991813"/>
              <a:ext cx="947603" cy="2098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4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01e454-d761-4072-b73a-04593c1ef352">
      <Terms xmlns="http://schemas.microsoft.com/office/infopath/2007/PartnerControls"/>
    </lcf76f155ced4ddcb4097134ff3c332f>
    <TaxCatchAll xmlns="4debe652-8e84-4044-aa9e-e4ea035827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1415EA911E249ADAA30A30290BE1D" ma:contentTypeVersion="13" ma:contentTypeDescription="Create a new document." ma:contentTypeScope="" ma:versionID="ad653ca27d0083a420d37e3aea923e7e">
  <xsd:schema xmlns:xsd="http://www.w3.org/2001/XMLSchema" xmlns:xs="http://www.w3.org/2001/XMLSchema" xmlns:p="http://schemas.microsoft.com/office/2006/metadata/properties" xmlns:ns2="9401e454-d761-4072-b73a-04593c1ef352" xmlns:ns3="4debe652-8e84-4044-aa9e-e4ea0358272c" targetNamespace="http://schemas.microsoft.com/office/2006/metadata/properties" ma:root="true" ma:fieldsID="fb6c29bcabe89f87f6fc5573997ba039" ns2:_="" ns3:_="">
    <xsd:import namespace="9401e454-d761-4072-b73a-04593c1ef352"/>
    <xsd:import namespace="4debe652-8e84-4044-aa9e-e4ea035827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1e454-d761-4072-b73a-04593c1ef3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be652-8e84-4044-aa9e-e4ea035827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4e5f07b-a350-4fe9-a0cd-8e713c9eea81}" ma:internalName="TaxCatchAll" ma:showField="CatchAllData" ma:web="4debe652-8e84-4044-aa9e-e4ea035827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9A00BE-2254-443E-8330-4B6A28640F2D}">
  <ds:schemaRefs>
    <ds:schemaRef ds:uri="9401e454-d761-4072-b73a-04593c1ef35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debe652-8e84-4044-aa9e-e4ea0358272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34F79B-4B42-4EDE-A88E-9A5A57C0A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01e454-d761-4072-b73a-04593c1ef352"/>
    <ds:schemaRef ds:uri="4debe652-8e84-4044-aa9e-e4ea035827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25259</TotalTime>
  <Words>1422</Words>
  <Application>Microsoft Office PowerPoint</Application>
  <PresentationFormat>Widescreen</PresentationFormat>
  <Paragraphs>270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.PingFangSC-Regular</vt:lpstr>
      <vt:lpstr>Arial</vt:lpstr>
      <vt:lpstr>Calibri</vt:lpstr>
      <vt:lpstr>Cambria Math</vt:lpstr>
      <vt:lpstr>PingFangSC-Regular</vt:lpstr>
      <vt:lpstr>Times New Roman</vt:lpstr>
      <vt:lpstr>Zapf Dingbats</vt:lpstr>
      <vt:lpstr>Office Theme</vt:lpstr>
      <vt:lpstr>High Voltage Insulators and Electrodes for 500 kV DC High Voltage Photogun with Inverted Insulator Design</vt:lpstr>
      <vt:lpstr>Why higher voltage?</vt:lpstr>
      <vt:lpstr>Project description</vt:lpstr>
      <vt:lpstr>Inverted insulator polarized photogun</vt:lpstr>
      <vt:lpstr>Inverted insulator polarized photogun</vt:lpstr>
      <vt:lpstr>Challenge</vt:lpstr>
      <vt:lpstr>Technical approach</vt:lpstr>
      <vt:lpstr>Progress: program</vt:lpstr>
      <vt:lpstr>Progress: High voltage test successful!</vt:lpstr>
      <vt:lpstr>Progress: Conferences and papers</vt:lpstr>
      <vt:lpstr>Next steps</vt:lpstr>
      <vt:lpstr>Budget </vt:lpstr>
      <vt:lpstr>Schedule:</vt:lpstr>
      <vt:lpstr>Conclusion</vt:lpstr>
      <vt:lpstr>Extra</vt:lpstr>
      <vt:lpstr>Extra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Gabriel Palacios-Serrano</cp:lastModifiedBy>
  <cp:revision>222</cp:revision>
  <dcterms:created xsi:type="dcterms:W3CDTF">2020-10-14T20:38:09Z</dcterms:created>
  <dcterms:modified xsi:type="dcterms:W3CDTF">2023-12-07T17:51:16Z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0x010100C481415EA911E249ADAA30A30290BE1D</vt:lpwstr>
  </property>
</Properties>
</file>