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59" r:id="rId6"/>
    <p:sldId id="263" r:id="rId7"/>
    <p:sldId id="260" r:id="rId8"/>
    <p:sldId id="261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8" autoAdjust="0"/>
    <p:restoredTop sz="94660"/>
  </p:normalViewPr>
  <p:slideViewPr>
    <p:cSldViewPr snapToGrid="0">
      <p:cViewPr varScale="1">
        <p:scale>
          <a:sx n="73" d="100"/>
          <a:sy n="73" d="100"/>
        </p:scale>
        <p:origin x="5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8762-31C9-47AD-93ED-B0D41BEDAA8A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35C42-2A58-41E7-A097-0C1AC1AD9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689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8762-31C9-47AD-93ED-B0D41BEDAA8A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35C42-2A58-41E7-A097-0C1AC1AD9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869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8762-31C9-47AD-93ED-B0D41BEDAA8A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35C42-2A58-41E7-A097-0C1AC1AD9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10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8762-31C9-47AD-93ED-B0D41BEDAA8A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35C42-2A58-41E7-A097-0C1AC1AD9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818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8762-31C9-47AD-93ED-B0D41BEDAA8A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35C42-2A58-41E7-A097-0C1AC1AD9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39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8762-31C9-47AD-93ED-B0D41BEDAA8A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35C42-2A58-41E7-A097-0C1AC1AD9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967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8762-31C9-47AD-93ED-B0D41BEDAA8A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35C42-2A58-41E7-A097-0C1AC1AD9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137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8762-31C9-47AD-93ED-B0D41BEDAA8A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35C42-2A58-41E7-A097-0C1AC1AD9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727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8762-31C9-47AD-93ED-B0D41BEDAA8A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35C42-2A58-41E7-A097-0C1AC1AD9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286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8762-31C9-47AD-93ED-B0D41BEDAA8A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35C42-2A58-41E7-A097-0C1AC1AD9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349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8762-31C9-47AD-93ED-B0D41BEDAA8A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35C42-2A58-41E7-A097-0C1AC1AD9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56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708762-31C9-47AD-93ED-B0D41BEDAA8A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A35C42-2A58-41E7-A097-0C1AC1AD9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111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Ionization Routine Tests: Ion Energy and Space Charge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Josh Yoskowitz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115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Screen: Ionization Routine As Is</a:t>
            </a:r>
            <a:br>
              <a:rPr lang="en-US" dirty="0" smtClean="0"/>
            </a:br>
            <a:r>
              <a:rPr lang="en-US" dirty="0" smtClean="0"/>
              <a:t>(all locations at z=0.1mm)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596" y="1683205"/>
            <a:ext cx="8057424" cy="5035890"/>
          </a:xfrm>
        </p:spPr>
      </p:pic>
      <p:sp>
        <p:nvSpPr>
          <p:cNvPr id="11" name="TextBox 10"/>
          <p:cNvSpPr txBox="1"/>
          <p:nvPr/>
        </p:nvSpPr>
        <p:spPr>
          <a:xfrm>
            <a:off x="10152851" y="4016484"/>
            <a:ext cx="486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218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596" y="1683205"/>
            <a:ext cx="8057424" cy="503589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152851" y="4016484"/>
            <a:ext cx="486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eV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Screen: Ionization Routine As Is</a:t>
            </a:r>
            <a:br>
              <a:rPr lang="en-US" dirty="0" smtClean="0"/>
            </a:br>
            <a:r>
              <a:rPr lang="en-US" dirty="0" smtClean="0"/>
              <a:t>(at photocathode (</a:t>
            </a:r>
            <a:r>
              <a:rPr lang="en-US" dirty="0" err="1" smtClean="0"/>
              <a:t>x,y</a:t>
            </a:r>
            <a:r>
              <a:rPr lang="en-US" dirty="0" smtClean="0"/>
              <a:t>)</a:t>
            </a:r>
            <a:r>
              <a:rPr lang="el-GR" dirty="0" smtClean="0"/>
              <a:t>ϵ</a:t>
            </a:r>
            <a:r>
              <a:rPr lang="en-US" dirty="0" smtClean="0"/>
              <a:t>[-5mm,5mm], z=0.1mm)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43696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Screen: Ionization Routine Gas Is Ion</a:t>
            </a:r>
            <a:br>
              <a:rPr lang="en-US" dirty="0" smtClean="0"/>
            </a:br>
            <a:r>
              <a:rPr lang="en-US" dirty="0" smtClean="0"/>
              <a:t>(all locations at z=0.1mm)</a:t>
            </a:r>
            <a:endParaRPr lang="en-US" dirty="0"/>
          </a:p>
        </p:txBody>
      </p:sp>
      <p:pic>
        <p:nvPicPr>
          <p:cNvPr id="8" name="Content Placeholder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596" y="1683205"/>
            <a:ext cx="8057424" cy="503589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152851" y="4016484"/>
            <a:ext cx="486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0604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Screen: Ionization Routine Gas Is Ion</a:t>
            </a:r>
            <a:br>
              <a:rPr lang="en-US" dirty="0" smtClean="0"/>
            </a:br>
            <a:r>
              <a:rPr lang="en-US" dirty="0" smtClean="0"/>
              <a:t>(at photocathode (</a:t>
            </a:r>
            <a:r>
              <a:rPr lang="en-US" dirty="0" err="1" smtClean="0"/>
              <a:t>x,y</a:t>
            </a:r>
            <a:r>
              <a:rPr lang="en-US" dirty="0" smtClean="0"/>
              <a:t>)</a:t>
            </a:r>
            <a:r>
              <a:rPr lang="el-GR" dirty="0" smtClean="0"/>
              <a:t>ϵ</a:t>
            </a:r>
            <a:r>
              <a:rPr lang="en-US" dirty="0" smtClean="0"/>
              <a:t>[-5mm,5mm], z=0.1mm)</a:t>
            </a:r>
            <a:endParaRPr lang="en-US" dirty="0"/>
          </a:p>
        </p:txBody>
      </p:sp>
      <p:pic>
        <p:nvPicPr>
          <p:cNvPr id="8" name="Content Placeholder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596" y="1683205"/>
            <a:ext cx="8057424" cy="503589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152851" y="4016484"/>
            <a:ext cx="486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4973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Screen: Ionization Routine Gas Is Ion with Space Charge ON (all locations at z=0.1mm)</a:t>
            </a:r>
            <a:endParaRPr lang="en-US" dirty="0"/>
          </a:p>
        </p:txBody>
      </p:sp>
      <p:pic>
        <p:nvPicPr>
          <p:cNvPr id="8" name="Content Placeholder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596" y="1683205"/>
            <a:ext cx="8057424" cy="503589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152851" y="4016484"/>
            <a:ext cx="486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6722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365125"/>
            <a:ext cx="10622280" cy="160736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Screen: Ionization Routine Gas Is Ion with Space Charge ON</a:t>
            </a:r>
            <a:br>
              <a:rPr lang="en-US" dirty="0" smtClean="0"/>
            </a:br>
            <a:r>
              <a:rPr lang="en-US" dirty="0" smtClean="0"/>
              <a:t>(at photocathode (</a:t>
            </a:r>
            <a:r>
              <a:rPr lang="en-US" dirty="0" err="1" smtClean="0"/>
              <a:t>x,y</a:t>
            </a:r>
            <a:r>
              <a:rPr lang="en-US" dirty="0" smtClean="0"/>
              <a:t>)</a:t>
            </a:r>
            <a:r>
              <a:rPr lang="el-GR" dirty="0" smtClean="0"/>
              <a:t>ϵ</a:t>
            </a:r>
            <a:r>
              <a:rPr lang="en-US" dirty="0" smtClean="0"/>
              <a:t>[-5mm,5mm], z=0.1mm)</a:t>
            </a:r>
            <a:endParaRPr lang="en-US" dirty="0"/>
          </a:p>
        </p:txBody>
      </p:sp>
      <p:pic>
        <p:nvPicPr>
          <p:cNvPr id="8" name="Content Placeholder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914" y="2058234"/>
            <a:ext cx="7448262" cy="465516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152851" y="4016484"/>
            <a:ext cx="486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503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parameters for all simulations (unless otherwise specified)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>
            <a:normAutofit fontScale="92500" lnSpcReduction="20000"/>
          </a:bodyPr>
          <a:lstStyle/>
          <a:p>
            <a:r>
              <a:rPr lang="en-US" dirty="0" smtClean="0"/>
              <a:t>Simulation Time: 500ns</a:t>
            </a:r>
          </a:p>
          <a:p>
            <a:r>
              <a:rPr lang="en-US" dirty="0" err="1" smtClean="0"/>
              <a:t>Timestep</a:t>
            </a:r>
            <a:r>
              <a:rPr lang="en-US" dirty="0" smtClean="0"/>
              <a:t>: 0.5ns</a:t>
            </a:r>
          </a:p>
          <a:p>
            <a:r>
              <a:rPr lang="en-US" dirty="0" smtClean="0"/>
              <a:t>Bunch parameters:</a:t>
            </a:r>
          </a:p>
          <a:p>
            <a:pPr lvl="1"/>
            <a:r>
              <a:rPr lang="en-US" dirty="0" smtClean="0"/>
              <a:t>Bunch Charge: 0.5pC</a:t>
            </a:r>
          </a:p>
          <a:p>
            <a:pPr lvl="1"/>
            <a:r>
              <a:rPr lang="en-US" dirty="0" smtClean="0"/>
              <a:t>Bunch Length: 50ps (uniform </a:t>
            </a:r>
            <a:r>
              <a:rPr lang="en-US" dirty="0" err="1" smtClean="0"/>
              <a:t>dist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Bunch Radius: 2mm (uniform </a:t>
            </a:r>
            <a:r>
              <a:rPr lang="en-US" dirty="0" err="1" smtClean="0"/>
              <a:t>dist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Number of bunches: 10</a:t>
            </a:r>
          </a:p>
          <a:p>
            <a:pPr lvl="1"/>
            <a:r>
              <a:rPr lang="en-US" dirty="0" smtClean="0"/>
              <a:t>Bunch spacing: 10ns</a:t>
            </a:r>
          </a:p>
          <a:p>
            <a:pPr lvl="1"/>
            <a:r>
              <a:rPr lang="en-US" dirty="0" smtClean="0"/>
              <a:t>Start at z=0m, centered at (</a:t>
            </a:r>
            <a:r>
              <a:rPr lang="en-US" dirty="0" err="1" smtClean="0"/>
              <a:t>x,y</a:t>
            </a:r>
            <a:r>
              <a:rPr lang="en-US" dirty="0" smtClean="0"/>
              <a:t>)=(0m,0m)</a:t>
            </a:r>
          </a:p>
          <a:p>
            <a:r>
              <a:rPr lang="en-US" dirty="0" smtClean="0"/>
              <a:t>Gas Parameters:</a:t>
            </a:r>
          </a:p>
          <a:p>
            <a:pPr lvl="1"/>
            <a:r>
              <a:rPr lang="en-US" dirty="0" smtClean="0"/>
              <a:t>Density: 2.60×10</a:t>
            </a:r>
            <a:r>
              <a:rPr lang="en-US" baseline="30000" dirty="0" smtClean="0"/>
              <a:t>18</a:t>
            </a:r>
            <a:r>
              <a:rPr lang="en-US" dirty="0" smtClean="0"/>
              <a:t>m</a:t>
            </a:r>
            <a:r>
              <a:rPr lang="en-US" baseline="30000" dirty="0" smtClean="0"/>
              <a:t>-3</a:t>
            </a:r>
          </a:p>
          <a:p>
            <a:pPr lvl="1"/>
            <a:r>
              <a:rPr lang="en-US" dirty="0" smtClean="0"/>
              <a:t>Range: 0.001m ≤ z ≤1.001m</a:t>
            </a:r>
          </a:p>
          <a:p>
            <a:pPr lvl="1"/>
            <a:r>
              <a:rPr lang="en-US" dirty="0" smtClean="0"/>
              <a:t>Scaling factor: 1</a:t>
            </a:r>
          </a:p>
          <a:p>
            <a:pPr lvl="1"/>
            <a:r>
              <a:rPr lang="en-US" dirty="0" smtClean="0"/>
              <a:t>Species: H</a:t>
            </a:r>
            <a:r>
              <a:rPr lang="en-US" baseline="-25000" dirty="0" smtClean="0"/>
              <a:t>2</a:t>
            </a:r>
          </a:p>
          <a:p>
            <a:r>
              <a:rPr lang="en-US" dirty="0" smtClean="0"/>
              <a:t>Particles removed when </a:t>
            </a:r>
            <a:r>
              <a:rPr lang="en-US" u="sng" dirty="0" smtClean="0"/>
              <a:t>outside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-0.01m ≤ z ≤ 1.0m</a:t>
            </a:r>
          </a:p>
          <a:p>
            <a:pPr lvl="1"/>
            <a:r>
              <a:rPr lang="en-US" dirty="0" smtClean="0"/>
              <a:t>R ≤ 0.04m</a:t>
            </a:r>
          </a:p>
          <a:p>
            <a:r>
              <a:rPr lang="en-US" dirty="0" smtClean="0"/>
              <a:t>Electric Field (T-Cathode)</a:t>
            </a:r>
          </a:p>
          <a:p>
            <a:pPr lvl="1"/>
            <a:r>
              <a:rPr lang="en-US" dirty="0" smtClean="0"/>
              <a:t>Cathode: -130kV</a:t>
            </a:r>
          </a:p>
          <a:p>
            <a:pPr lvl="1"/>
            <a:r>
              <a:rPr lang="en-US" dirty="0" smtClean="0"/>
              <a:t>Anode: 0V</a:t>
            </a:r>
          </a:p>
          <a:p>
            <a:pPr lvl="1"/>
            <a:r>
              <a:rPr lang="en-US" dirty="0" smtClean="0"/>
              <a:t>Over entire simulation range</a:t>
            </a:r>
          </a:p>
          <a:p>
            <a:r>
              <a:rPr lang="en-US" dirty="0" smtClean="0"/>
              <a:t>Color Coding:</a:t>
            </a:r>
          </a:p>
          <a:p>
            <a:pPr lvl="1"/>
            <a:r>
              <a:rPr lang="en-US" dirty="0" smtClean="0"/>
              <a:t>Blue = electron (primary, secondary, scattered)</a:t>
            </a:r>
          </a:p>
          <a:p>
            <a:pPr lvl="1"/>
            <a:r>
              <a:rPr lang="en-US" dirty="0" smtClean="0"/>
              <a:t>Red = H</a:t>
            </a:r>
            <a:r>
              <a:rPr lang="en-US" baseline="-25000" dirty="0" smtClean="0"/>
              <a:t>2</a:t>
            </a:r>
            <a:r>
              <a:rPr lang="en-US" dirty="0" smtClean="0"/>
              <a:t> ion</a:t>
            </a:r>
          </a:p>
        </p:txBody>
      </p:sp>
    </p:spTree>
    <p:extLst>
      <p:ext uri="{BB962C8B-B14F-4D97-AF65-F5344CB8AC3E}">
        <p14:creationId xmlns:p14="http://schemas.microsoft.com/office/powerpoint/2010/main" val="31290814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Tunable parameters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Secondary electrons ON/OFF, Default=ON (If OFF, ion/scattered electron final momenta are calculated </a:t>
            </a:r>
            <a:r>
              <a:rPr lang="en-US" i="1" dirty="0" smtClean="0"/>
              <a:t>as if </a:t>
            </a:r>
            <a:r>
              <a:rPr lang="en-US" dirty="0" smtClean="0"/>
              <a:t>the secondary electron were present)</a:t>
            </a:r>
          </a:p>
          <a:p>
            <a:r>
              <a:rPr lang="en-US" dirty="0" smtClean="0"/>
              <a:t>Space Charge ON/OFF, Default=OFF</a:t>
            </a:r>
          </a:p>
          <a:p>
            <a:r>
              <a:rPr lang="en-US" dirty="0" smtClean="0"/>
              <a:t>Ion Energies:</a:t>
            </a:r>
          </a:p>
          <a:p>
            <a:pPr lvl="1"/>
            <a:r>
              <a:rPr lang="en-US" dirty="0" smtClean="0"/>
              <a:t>Ion gets random amount of remaining energy: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ion</a:t>
            </a:r>
            <a:r>
              <a:rPr lang="en-US" baseline="-25000" dirty="0" smtClean="0"/>
              <a:t> </a:t>
            </a:r>
            <a:r>
              <a:rPr lang="en-US" dirty="0" smtClean="0"/>
              <a:t>= (</a:t>
            </a:r>
            <a:r>
              <a:rPr lang="en-US" dirty="0" err="1" smtClean="0"/>
              <a:t>T</a:t>
            </a:r>
            <a:r>
              <a:rPr lang="en-US" baseline="-25000" dirty="0" err="1" smtClean="0"/>
              <a:t>primary</a:t>
            </a:r>
            <a:r>
              <a:rPr lang="en-US" baseline="-25000" dirty="0" smtClean="0"/>
              <a:t> </a:t>
            </a:r>
            <a:r>
              <a:rPr lang="en-US" dirty="0" smtClean="0"/>
              <a:t>+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gas</a:t>
            </a:r>
            <a:r>
              <a:rPr lang="en-US" baseline="-25000" dirty="0" smtClean="0"/>
              <a:t> </a:t>
            </a:r>
            <a:r>
              <a:rPr lang="en-US" dirty="0" smtClean="0"/>
              <a:t>–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secondary</a:t>
            </a:r>
            <a:r>
              <a:rPr lang="en-US" dirty="0" smtClean="0"/>
              <a:t> – I</a:t>
            </a:r>
            <a:r>
              <a:rPr lang="en-US" baseline="-25000" dirty="0" smtClean="0"/>
              <a:t>i</a:t>
            </a:r>
            <a:r>
              <a:rPr lang="en-US" dirty="0" smtClean="0"/>
              <a:t>) × rand</a:t>
            </a:r>
          </a:p>
          <a:p>
            <a:pPr lvl="1"/>
            <a:r>
              <a:rPr lang="en-US" dirty="0" smtClean="0"/>
              <a:t>Ion energy is equal to gas energy (no energy change):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ion</a:t>
            </a:r>
            <a:r>
              <a:rPr lang="en-US" baseline="-25000" dirty="0" smtClean="0"/>
              <a:t> </a:t>
            </a:r>
            <a:r>
              <a:rPr lang="en-US" dirty="0" smtClean="0"/>
              <a:t>=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gas</a:t>
            </a:r>
            <a:endParaRPr lang="en-US" baseline="-25000" dirty="0" smtClean="0"/>
          </a:p>
        </p:txBody>
      </p:sp>
    </p:spTree>
    <p:extLst>
      <p:ext uri="{BB962C8B-B14F-4D97-AF65-F5344CB8AC3E}">
        <p14:creationId xmlns:p14="http://schemas.microsoft.com/office/powerpoint/2010/main" val="22814910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Simulation: Ionization Routine OFF (</a:t>
            </a:r>
            <a:r>
              <a:rPr lang="en-US" dirty="0" err="1" smtClean="0"/>
              <a:t>timestep</a:t>
            </a:r>
            <a:r>
              <a:rPr lang="en-US" dirty="0" smtClean="0"/>
              <a:t> = 1e-10)</a:t>
            </a:r>
            <a:endParaRPr lang="en-US" dirty="0"/>
          </a:p>
        </p:txBody>
      </p:sp>
      <p:pic>
        <p:nvPicPr>
          <p:cNvPr id="4" name="IonEnergy_point5pCcharge_NoIon_slower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1973263"/>
            <a:ext cx="10515600" cy="4054475"/>
          </a:xfrm>
        </p:spPr>
      </p:pic>
    </p:spTree>
    <p:extLst>
      <p:ext uri="{BB962C8B-B14F-4D97-AF65-F5344CB8AC3E}">
        <p14:creationId xmlns:p14="http://schemas.microsoft.com/office/powerpoint/2010/main" val="1981648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Simulation: Ionization Routine As Is</a:t>
            </a:r>
            <a:endParaRPr lang="en-US" dirty="0"/>
          </a:p>
        </p:txBody>
      </p:sp>
      <p:pic>
        <p:nvPicPr>
          <p:cNvPr id="4" name="IonEnergy_point5pCcharge_AsIs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1248" y="1975104"/>
            <a:ext cx="10515600" cy="4050792"/>
          </a:xfrm>
        </p:spPr>
      </p:pic>
    </p:spTree>
    <p:extLst>
      <p:ext uri="{BB962C8B-B14F-4D97-AF65-F5344CB8AC3E}">
        <p14:creationId xmlns:p14="http://schemas.microsoft.com/office/powerpoint/2010/main" val="2862648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Simulation: Ionization Routine As Is, Secondary Electrons OFF</a:t>
            </a:r>
            <a:endParaRPr lang="en-US" dirty="0"/>
          </a:p>
        </p:txBody>
      </p:sp>
      <p:pic>
        <p:nvPicPr>
          <p:cNvPr id="4" name="IonEnergy_point5pCcharge_AsIs_NoS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1973263"/>
            <a:ext cx="10515600" cy="4054475"/>
          </a:xfrm>
        </p:spPr>
      </p:pic>
    </p:spTree>
    <p:extLst>
      <p:ext uri="{BB962C8B-B14F-4D97-AF65-F5344CB8AC3E}">
        <p14:creationId xmlns:p14="http://schemas.microsoft.com/office/powerpoint/2010/main" val="187223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Simulation: Ionization Routine with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ion</a:t>
            </a:r>
            <a:r>
              <a:rPr lang="en-US" baseline="-25000" dirty="0" smtClean="0"/>
              <a:t> </a:t>
            </a:r>
            <a:r>
              <a:rPr lang="en-US" dirty="0" smtClean="0"/>
              <a:t>=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gas</a:t>
            </a:r>
            <a:endParaRPr lang="en-US" dirty="0"/>
          </a:p>
        </p:txBody>
      </p:sp>
      <p:pic>
        <p:nvPicPr>
          <p:cNvPr id="4" name="IonEnergy_point5pCcharge_GasIsIo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1973263"/>
            <a:ext cx="10515600" cy="4054475"/>
          </a:xfrm>
        </p:spPr>
      </p:pic>
    </p:spTree>
    <p:extLst>
      <p:ext uri="{BB962C8B-B14F-4D97-AF65-F5344CB8AC3E}">
        <p14:creationId xmlns:p14="http://schemas.microsoft.com/office/powerpoint/2010/main" val="1576611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Simulation: Ionization Routine with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ion</a:t>
            </a:r>
            <a:r>
              <a:rPr lang="en-US" baseline="-25000" dirty="0" smtClean="0"/>
              <a:t> </a:t>
            </a:r>
            <a:r>
              <a:rPr lang="en-US" dirty="0" smtClean="0"/>
              <a:t>=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gas</a:t>
            </a:r>
            <a:r>
              <a:rPr lang="en-US" dirty="0" smtClean="0"/>
              <a:t>, Space Charge ON</a:t>
            </a:r>
            <a:endParaRPr lang="en-US" dirty="0"/>
          </a:p>
        </p:txBody>
      </p:sp>
      <p:pic>
        <p:nvPicPr>
          <p:cNvPr id="4" name="IonEnergy_point5pCcharge_GasIsIon_SC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7263" y="1825625"/>
            <a:ext cx="10279062" cy="4351338"/>
          </a:xfrm>
        </p:spPr>
      </p:pic>
    </p:spTree>
    <p:extLst>
      <p:ext uri="{BB962C8B-B14F-4D97-AF65-F5344CB8AC3E}">
        <p14:creationId xmlns:p14="http://schemas.microsoft.com/office/powerpoint/2010/main" val="1242439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Screen: Parameters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Location: z = 0.0001m</a:t>
            </a:r>
          </a:p>
          <a:p>
            <a:r>
              <a:rPr lang="en-US" dirty="0" smtClean="0"/>
              <a:t>Color Coding:</a:t>
            </a:r>
          </a:p>
          <a:p>
            <a:pPr lvl="1"/>
            <a:r>
              <a:rPr lang="en-US" dirty="0" smtClean="0"/>
              <a:t>Energy (Low = Purple, High = Red), Range: T</a:t>
            </a:r>
            <a:r>
              <a:rPr lang="el-GR" dirty="0" smtClean="0"/>
              <a:t>ϵ</a:t>
            </a:r>
            <a:r>
              <a:rPr lang="en-US" dirty="0" smtClean="0"/>
              <a:t>[0,130000]eV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810223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</TotalTime>
  <Words>389</Words>
  <Application>Microsoft Office PowerPoint</Application>
  <PresentationFormat>Widescreen</PresentationFormat>
  <Paragraphs>54</Paragraphs>
  <Slides>15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Ionization Routine Tests: Ion Energy and Space Charge </vt:lpstr>
      <vt:lpstr>Global parameters for all simulations (unless otherwise specified)</vt:lpstr>
      <vt:lpstr>Tunable parameters</vt:lpstr>
      <vt:lpstr>Simulation: Ionization Routine OFF (timestep = 1e-10)</vt:lpstr>
      <vt:lpstr>Simulation: Ionization Routine As Is</vt:lpstr>
      <vt:lpstr>Simulation: Ionization Routine As Is, Secondary Electrons OFF</vt:lpstr>
      <vt:lpstr>Simulation: Ionization Routine with Tion = Tgas</vt:lpstr>
      <vt:lpstr>Simulation: Ionization Routine with Tion = Tgas, Space Charge ON</vt:lpstr>
      <vt:lpstr>Screen: Parameters</vt:lpstr>
      <vt:lpstr>Screen: Ionization Routine As Is (all locations at z=0.1mm)</vt:lpstr>
      <vt:lpstr>Screen: Ionization Routine As Is (at photocathode (x,y)ϵ[-5mm,5mm], z=0.1mm)</vt:lpstr>
      <vt:lpstr>Screen: Ionization Routine Gas Is Ion (all locations at z=0.1mm)</vt:lpstr>
      <vt:lpstr>Screen: Ionization Routine Gas Is Ion (at photocathode (x,y)ϵ[-5mm,5mm], z=0.1mm)</vt:lpstr>
      <vt:lpstr>Screen: Ionization Routine Gas Is Ion with Space Charge ON (all locations at z=0.1mm)</vt:lpstr>
      <vt:lpstr>Screen: Ionization Routine Gas Is Ion with Space Charge ON (at photocathode (x,y)ϵ[-5mm,5mm], z=0.1mm)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Ionization Routine Tests: Ion Energy and Space Charge </dc:title>
  <dc:creator>Joshua Yoskowitz</dc:creator>
  <cp:lastModifiedBy>Joshua Yoskowitz</cp:lastModifiedBy>
  <cp:revision>62</cp:revision>
  <dcterms:created xsi:type="dcterms:W3CDTF">2020-03-04T13:59:58Z</dcterms:created>
  <dcterms:modified xsi:type="dcterms:W3CDTF">2020-03-05T16:48:04Z</dcterms:modified>
</cp:coreProperties>
</file>