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75" r:id="rId3"/>
    <p:sldId id="376" r:id="rId4"/>
    <p:sldId id="377" r:id="rId5"/>
    <p:sldId id="381" r:id="rId6"/>
    <p:sldId id="392" r:id="rId7"/>
    <p:sldId id="378" r:id="rId8"/>
    <p:sldId id="387" r:id="rId9"/>
    <p:sldId id="388" r:id="rId10"/>
    <p:sldId id="379" r:id="rId11"/>
    <p:sldId id="386" r:id="rId12"/>
    <p:sldId id="384" r:id="rId13"/>
    <p:sldId id="385" r:id="rId14"/>
    <p:sldId id="383" r:id="rId15"/>
    <p:sldId id="382" r:id="rId16"/>
    <p:sldId id="3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Palacios-Serrano" initials="GP" lastIdx="1" clrIdx="0">
    <p:extLst>
      <p:ext uri="{19B8F6BF-5375-455C-9EA6-DF929625EA0E}">
        <p15:presenceInfo xmlns:p15="http://schemas.microsoft.com/office/powerpoint/2012/main" userId="Gabriel Palacios-Serr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0T13:43:59.967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8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4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6CD7-8FB7-4856-A146-6CAB8CA9C13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C78E-66D0-4812-9D95-D3C571B1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hop.ceramtec.us/quote/add_to_cart.cfm?part=1969&amp;Catalog=Hermeti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200 </a:t>
            </a:r>
            <a:r>
              <a:rPr lang="en-US" dirty="0" err="1"/>
              <a:t>keV</a:t>
            </a:r>
            <a:r>
              <a:rPr lang="en-US" dirty="0"/>
              <a:t> Wien filter design based on UITF prototype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08/20/2019</a:t>
            </a:r>
            <a:endParaRPr lang="en-US" dirty="0" smtClean="0"/>
          </a:p>
          <a:p>
            <a:r>
              <a:rPr lang="en-US" dirty="0" smtClean="0"/>
              <a:t>Gabriel Palacios, Carlos Hernandez</a:t>
            </a:r>
          </a:p>
        </p:txBody>
      </p:sp>
    </p:spTree>
    <p:extLst>
      <p:ext uri="{BB962C8B-B14F-4D97-AF65-F5344CB8AC3E}">
        <p14:creationId xmlns:p14="http://schemas.microsoft.com/office/powerpoint/2010/main" val="29410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|E| at </a:t>
            </a:r>
            <a:r>
              <a:rPr lang="en-US" dirty="0" smtClean="0"/>
              <a:t>top plate </a:t>
            </a:r>
            <a:r>
              <a:rPr lang="en-US" dirty="0"/>
              <a:t>region</a:t>
            </a: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59246"/>
            <a:ext cx="5157787" cy="2976245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98898"/>
            <a:ext cx="5183188" cy="30969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6647" y="6189662"/>
            <a:ext cx="24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electrode insulator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8779" y="6187530"/>
            <a:ext cx="251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electrode insulator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Existing 130 </a:t>
            </a:r>
            <a:r>
              <a:rPr lang="en-US" dirty="0" err="1"/>
              <a:t>keV</a:t>
            </a:r>
            <a:r>
              <a:rPr lang="en-US" dirty="0"/>
              <a:t> CEBAF Wien filter at </a:t>
            </a:r>
            <a:r>
              <a:rPr lang="en-US" dirty="0">
                <a:solidFill>
                  <a:srgbClr val="FF0000"/>
                </a:solidFill>
              </a:rPr>
              <a:t>20 kV per </a:t>
            </a:r>
            <a:r>
              <a:rPr lang="en-US" dirty="0" smtClean="0">
                <a:solidFill>
                  <a:srgbClr val="FF0000"/>
                </a:solidFill>
              </a:rPr>
              <a:t>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smtClean="0"/>
              <a:t>Upgrade 200 </a:t>
            </a:r>
            <a:r>
              <a:rPr lang="en-US" dirty="0" err="1" smtClean="0"/>
              <a:t>keV</a:t>
            </a:r>
            <a:r>
              <a:rPr lang="en-US" dirty="0" smtClean="0"/>
              <a:t> CEBAF Wien filter at </a:t>
            </a:r>
            <a:r>
              <a:rPr lang="en-US" dirty="0" smtClean="0">
                <a:solidFill>
                  <a:srgbClr val="FF0000"/>
                </a:solidFill>
              </a:rPr>
              <a:t>20 kV per plate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|E| at top plate region</a:t>
            </a:r>
          </a:p>
        </p:txBody>
      </p:sp>
      <p:pic>
        <p:nvPicPr>
          <p:cNvPr id="20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06301"/>
            <a:ext cx="5181600" cy="2989986"/>
          </a:xfrm>
          <a:prstGeom prst="rect">
            <a:avLst/>
          </a:prstGeom>
        </p:spPr>
      </p:pic>
      <p:pic>
        <p:nvPicPr>
          <p:cNvPr id="2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298"/>
            <a:ext cx="5181600" cy="3095992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 rot="13886670">
            <a:off x="732810" y="4417177"/>
            <a:ext cx="856503" cy="836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7696" y="5549289"/>
            <a:ext cx="473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vacuum region is better in the proposed when we use the </a:t>
            </a:r>
            <a:r>
              <a:rPr lang="en-US" b="1" dirty="0" smtClean="0"/>
              <a:t>longer insulators</a:t>
            </a:r>
            <a:r>
              <a:rPr lang="en-US" dirty="0" smtClean="0">
                <a:solidFill>
                  <a:srgbClr val="FF0000"/>
                </a:solidFill>
              </a:rPr>
              <a:t>, since it pushes the grounded </a:t>
            </a:r>
            <a:r>
              <a:rPr lang="en-US" b="1" dirty="0" smtClean="0">
                <a:solidFill>
                  <a:srgbClr val="FF0000"/>
                </a:solidFill>
              </a:rPr>
              <a:t>electrode mounting spring</a:t>
            </a:r>
            <a:r>
              <a:rPr lang="en-US" dirty="0" smtClean="0">
                <a:solidFill>
                  <a:srgbClr val="FF0000"/>
                </a:solidFill>
              </a:rPr>
              <a:t> further away from the biased </a:t>
            </a:r>
            <a:r>
              <a:rPr lang="en-US" b="1" dirty="0" smtClean="0">
                <a:solidFill>
                  <a:srgbClr val="FF0000"/>
                </a:solidFill>
              </a:rPr>
              <a:t>electrode plates.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Placeholder 15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Existing 130 keV CEBAF Wien filter at </a:t>
            </a:r>
            <a:r>
              <a:rPr lang="en-US" smtClean="0">
                <a:solidFill>
                  <a:srgbClr val="FF0000"/>
                </a:solidFill>
              </a:rPr>
              <a:t>20 kV per 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Upgrade 200 keV CEBAF Wien filter at </a:t>
            </a:r>
            <a:r>
              <a:rPr lang="en-US" smtClean="0">
                <a:solidFill>
                  <a:srgbClr val="FF0000"/>
                </a:solidFill>
              </a:rPr>
              <a:t>20 kV per 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3886670">
            <a:off x="5970927" y="4316889"/>
            <a:ext cx="856503" cy="836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Solidworks ISO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790" y="1825625"/>
            <a:ext cx="595841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2725783"/>
            <a:ext cx="32648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Gray is at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Yellow is insulator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is electrode plate (at HV)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Pink is vacuum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is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is HV spring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Solidworks ISO 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US" dirty="0" smtClean="0"/>
              <a:t>The electrode mounting spring is in electrical contact with the transition flange, which in turn is in electrical contact with the vacuum chamber. All of these parts are at ground. </a:t>
            </a:r>
          </a:p>
          <a:p>
            <a:pPr marL="285750" indent="-285750"/>
            <a:r>
              <a:rPr lang="en-US" dirty="0" smtClean="0"/>
              <a:t>The blue plates are biased to 20 [kV]</a:t>
            </a:r>
          </a:p>
          <a:p>
            <a:pPr marL="285750" indent="-285750"/>
            <a:r>
              <a:rPr lang="en-US" dirty="0" smtClean="0"/>
              <a:t>The insulator pushes the electrode mounting spring away from the biased plates. 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5629" y="1825625"/>
            <a:ext cx="47347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8" y="2453297"/>
            <a:ext cx="5181602" cy="3095993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1629" y="1825625"/>
            <a:ext cx="473474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look like that? 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3901440" y="3238329"/>
            <a:ext cx="2629988" cy="375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31428" y="2453297"/>
            <a:ext cx="339635" cy="15700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Upgrade 200 keV CEBAF Wien filter at </a:t>
            </a:r>
            <a:r>
              <a:rPr lang="en-US" smtClean="0">
                <a:solidFill>
                  <a:srgbClr val="FF0000"/>
                </a:solidFill>
              </a:rPr>
              <a:t>20 kV per 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6647" y="6189662"/>
            <a:ext cx="24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electrode insulator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30566" y="6311900"/>
            <a:ext cx="279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Solidworks model ISO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5629" y="1825625"/>
            <a:ext cx="473474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look like that?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150723"/>
            <a:ext cx="5181600" cy="370114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2725785" y="4001294"/>
            <a:ext cx="3669844" cy="596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95629" y="1825625"/>
            <a:ext cx="4734742" cy="435133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Solidworks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Upgrade 200 </a:t>
            </a:r>
            <a:r>
              <a:rPr lang="en-US" dirty="0" err="1"/>
              <a:t>keV</a:t>
            </a:r>
            <a:r>
              <a:rPr lang="en-US" dirty="0"/>
              <a:t> CEBAF Wien </a:t>
            </a:r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37212"/>
            <a:ext cx="5157787" cy="362031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36274"/>
            <a:ext cx="5183188" cy="3022189"/>
          </a:xfrm>
          <a:prstGeom prst="rect">
            <a:avLst/>
          </a:prstGeom>
        </p:spPr>
      </p:pic>
      <p:sp>
        <p:nvSpPr>
          <p:cNvPr id="9" name="Text Placeholder 1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Existing 130 </a:t>
            </a:r>
            <a:r>
              <a:rPr lang="en-US" dirty="0" err="1"/>
              <a:t>keV</a:t>
            </a:r>
            <a:r>
              <a:rPr lang="en-US" dirty="0"/>
              <a:t> CEBAF Wien </a:t>
            </a:r>
            <a:r>
              <a:rPr lang="en-US" dirty="0" smtClean="0"/>
              <a:t>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change?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Feedthrough</a:t>
            </a:r>
          </a:p>
          <a:p>
            <a:pPr lvl="1"/>
            <a:r>
              <a:rPr lang="en-US" dirty="0" smtClean="0"/>
              <a:t>Change the 20 [kV] for 40 [kV] </a:t>
            </a:r>
          </a:p>
          <a:p>
            <a:r>
              <a:rPr lang="en-US" dirty="0" smtClean="0"/>
              <a:t>HV Spring guide</a:t>
            </a:r>
          </a:p>
          <a:p>
            <a:pPr lvl="1"/>
            <a:r>
              <a:rPr lang="en-US" dirty="0" smtClean="0"/>
              <a:t>To make compatible with the new 40 [kV] feedthroughs. </a:t>
            </a:r>
          </a:p>
          <a:p>
            <a:r>
              <a:rPr lang="en-US" dirty="0"/>
              <a:t>Electrode </a:t>
            </a:r>
            <a:r>
              <a:rPr lang="en-US" dirty="0" smtClean="0"/>
              <a:t>insulator </a:t>
            </a:r>
          </a:p>
          <a:p>
            <a:pPr lvl="1"/>
            <a:r>
              <a:rPr lang="en-US" dirty="0" smtClean="0"/>
              <a:t>Long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</a:t>
            </a:r>
            <a:r>
              <a:rPr lang="en-US" dirty="0" smtClean="0"/>
              <a:t>feedthroughs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37597"/>
            <a:ext cx="5157787" cy="301954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Upgrade 200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CEBAF Wien filter</a:t>
            </a:r>
            <a:endParaRPr lang="en-US" dirty="0"/>
          </a:p>
        </p:txBody>
      </p:sp>
      <p:pic>
        <p:nvPicPr>
          <p:cNvPr id="17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2829" r="36176"/>
          <a:stretch/>
        </p:blipFill>
        <p:spPr>
          <a:xfrm>
            <a:off x="6845795" y="2590590"/>
            <a:ext cx="3835998" cy="35135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9788" y="2652931"/>
            <a:ext cx="179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CAD </a:t>
            </a:r>
            <a:r>
              <a:rPr lang="en-US" dirty="0"/>
              <a:t>32893-0020 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Existing 130 </a:t>
            </a:r>
            <a:r>
              <a:rPr lang="en-US" dirty="0" err="1"/>
              <a:t>keV</a:t>
            </a:r>
            <a:r>
              <a:rPr lang="en-US" dirty="0"/>
              <a:t> CEBAF Wien </a:t>
            </a:r>
            <a:r>
              <a:rPr lang="en-US" dirty="0" smtClean="0"/>
              <a:t>filter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0583" y="6234846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kV feedthrough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95696" y="6233488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kV feedthrough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63709" y="2590590"/>
            <a:ext cx="1528291" cy="94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CeramTech</a:t>
            </a:r>
            <a:r>
              <a:rPr lang="en-US" dirty="0" smtClean="0"/>
              <a:t> part number </a:t>
            </a:r>
            <a:r>
              <a:rPr lang="en-US" dirty="0" smtClean="0">
                <a:hlinkClick r:id="rId4"/>
              </a:rPr>
              <a:t>21194-01-CF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6317"/>
          <a:stretch/>
        </p:blipFill>
        <p:spPr>
          <a:xfrm>
            <a:off x="1963535" y="2505075"/>
            <a:ext cx="2910292" cy="3684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feedthroughs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Existing 130 </a:t>
            </a:r>
            <a:r>
              <a:rPr lang="en-US" dirty="0" err="1"/>
              <a:t>keV</a:t>
            </a:r>
            <a:r>
              <a:rPr lang="en-US" dirty="0"/>
              <a:t> CEBAF Wien </a:t>
            </a:r>
            <a:r>
              <a:rPr lang="en-US" dirty="0" smtClean="0"/>
              <a:t>filter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smtClean="0"/>
              <a:t>Upgrade 200 </a:t>
            </a:r>
            <a:r>
              <a:rPr lang="en-US" dirty="0" err="1" smtClean="0"/>
              <a:t>keV</a:t>
            </a:r>
            <a:r>
              <a:rPr lang="en-US" dirty="0" smtClean="0"/>
              <a:t> CEBAF Wien filter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Content Placeholder 5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5516"/>
          <a:stretch/>
        </p:blipFill>
        <p:spPr>
          <a:xfrm>
            <a:off x="7349355" y="2505075"/>
            <a:ext cx="2828877" cy="36845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3006726"/>
            <a:ext cx="172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vacuum volume, more chance of ionized particles to travel. Rated at 20 kV.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1724297" y="3640184"/>
            <a:ext cx="1384663" cy="243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93238" y="3006726"/>
            <a:ext cx="172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vacuum volume. Rated at 40 kV.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9170126" y="3468391"/>
            <a:ext cx="1323112" cy="3527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50583" y="6234846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kV feedthrough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95696" y="6233488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kV feedthrough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54069" y="2670969"/>
            <a:ext cx="321945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Spring guide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80394" y="2718594"/>
            <a:ext cx="3076575" cy="325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06726"/>
            <a:ext cx="1802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exposed metal, change in OD increases electric field at some regions, and edges prone to field emission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 smtClean="0"/>
              <a:t>Existing 130 </a:t>
            </a:r>
            <a:r>
              <a:rPr lang="en-US" dirty="0" err="1"/>
              <a:t>keV</a:t>
            </a:r>
            <a:r>
              <a:rPr lang="en-US" dirty="0"/>
              <a:t> CEBAF Wien filter at </a:t>
            </a:r>
            <a:r>
              <a:rPr lang="en-US" dirty="0">
                <a:solidFill>
                  <a:srgbClr val="FF0000"/>
                </a:solidFill>
              </a:rPr>
              <a:t>20 kV per </a:t>
            </a:r>
            <a:r>
              <a:rPr lang="en-US" dirty="0" smtClean="0">
                <a:solidFill>
                  <a:srgbClr val="FF0000"/>
                </a:solidFill>
              </a:rPr>
              <a:t>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 smtClean="0"/>
              <a:t>Upgrade 200 </a:t>
            </a:r>
            <a:r>
              <a:rPr lang="en-US" dirty="0" err="1" smtClean="0"/>
              <a:t>keV</a:t>
            </a:r>
            <a:r>
              <a:rPr lang="en-US" dirty="0" smtClean="0"/>
              <a:t> CEBAF Wien filter at </a:t>
            </a:r>
            <a:r>
              <a:rPr lang="en-US" dirty="0" smtClean="0">
                <a:solidFill>
                  <a:srgbClr val="FF0000"/>
                </a:solidFill>
              </a:rPr>
              <a:t>20 kV per plate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1724297" y="3468391"/>
            <a:ext cx="1480457" cy="3527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32428" y="2897783"/>
            <a:ext cx="1720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metal exposed, less curved regions that are prone to field emission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1"/>
          </p:cNvCxnSpPr>
          <p:nvPr/>
        </p:nvCxnSpPr>
        <p:spPr>
          <a:xfrm flipH="1">
            <a:off x="9109166" y="3774946"/>
            <a:ext cx="1423262" cy="561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4"/>
          <a:srcRect l="87825" t="1774" r="963" b="48793"/>
          <a:stretch/>
        </p:blipFill>
        <p:spPr>
          <a:xfrm>
            <a:off x="5579955" y="3773785"/>
            <a:ext cx="1036320" cy="21510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0583" y="6234846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kV feedthrough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95696" y="6233488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kV feedthrough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5743"/>
          <a:stretch/>
        </p:blipFill>
        <p:spPr>
          <a:xfrm>
            <a:off x="1257408" y="2505075"/>
            <a:ext cx="4322547" cy="3684588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|E| at feedthrough region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 130 </a:t>
            </a:r>
            <a:r>
              <a:rPr lang="en-US" dirty="0" err="1"/>
              <a:t>keV</a:t>
            </a:r>
            <a:r>
              <a:rPr lang="en-US" dirty="0"/>
              <a:t> CEBAF Wien filter at </a:t>
            </a:r>
            <a:r>
              <a:rPr lang="en-US" dirty="0">
                <a:solidFill>
                  <a:srgbClr val="FF0000"/>
                </a:solidFill>
              </a:rPr>
              <a:t>20 kV per </a:t>
            </a:r>
            <a:r>
              <a:rPr lang="en-US" dirty="0" smtClean="0">
                <a:solidFill>
                  <a:srgbClr val="FF0000"/>
                </a:solidFill>
              </a:rPr>
              <a:t>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Upgrade 200 </a:t>
            </a:r>
            <a:r>
              <a:rPr lang="en-US" dirty="0" err="1" smtClean="0"/>
              <a:t>keV</a:t>
            </a:r>
            <a:r>
              <a:rPr lang="en-US" dirty="0" smtClean="0"/>
              <a:t> CEBAF Wien filter at </a:t>
            </a:r>
            <a:r>
              <a:rPr lang="en-US" dirty="0" smtClean="0">
                <a:solidFill>
                  <a:srgbClr val="FF0000"/>
                </a:solidFill>
              </a:rPr>
              <a:t>20 kV per 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9672" y="2550258"/>
            <a:ext cx="137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~4.3 [MV/m]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618305" y="2919590"/>
            <a:ext cx="2447112" cy="1295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-108" t="3871" r="51006" b="25131"/>
          <a:stretch/>
        </p:blipFill>
        <p:spPr>
          <a:xfrm>
            <a:off x="6593520" y="2505075"/>
            <a:ext cx="4340548" cy="36560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69672" y="3288922"/>
            <a:ext cx="14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~5.2 [MV/m]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661928" y="3658254"/>
            <a:ext cx="2424179" cy="971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69672" y="4072769"/>
            <a:ext cx="14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~4.6 [MV/m]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>
            <a:off x="661928" y="4442101"/>
            <a:ext cx="2403489" cy="8143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17353" y="2505075"/>
            <a:ext cx="13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 [MV/m]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9305365" y="2874407"/>
            <a:ext cx="2387788" cy="1043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901983" y="3451781"/>
            <a:ext cx="14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~6.8 [MV/m]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9305365" y="3821113"/>
            <a:ext cx="2314570" cy="1116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901983" y="4568428"/>
            <a:ext cx="14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~4.1 [MV/m]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9039497" y="4955907"/>
            <a:ext cx="2490516" cy="691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50583" y="6234846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kV feedthrough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795696" y="6233488"/>
            <a:ext cx="193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0 kV feedthrough</a:t>
            </a:r>
            <a:endParaRPr lang="en-US" dirty="0"/>
          </a:p>
        </p:txBody>
      </p:sp>
      <p:pic>
        <p:nvPicPr>
          <p:cNvPr id="46" name="Content Placeholder 3"/>
          <p:cNvPicPr>
            <a:picLocks noChangeAspect="1"/>
          </p:cNvPicPr>
          <p:nvPr/>
        </p:nvPicPr>
        <p:blipFill rotWithShape="1">
          <a:blip r:embed="rId4"/>
          <a:srcRect l="87825" t="1774" r="963" b="48793"/>
          <a:stretch/>
        </p:blipFill>
        <p:spPr>
          <a:xfrm>
            <a:off x="5579955" y="3773785"/>
            <a:ext cx="1036320" cy="21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Spring 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" y="1959429"/>
            <a:ext cx="3622438" cy="4576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9615" y="217263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0.011176 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09616" y="467098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0.004064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9615" y="262604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0.00381 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9615" y="312974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0.001016 </a:t>
            </a:r>
            <a:r>
              <a:rPr lang="en-US" dirty="0" smtClean="0"/>
              <a:t>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68983" y="4680907"/>
                <a:ext cx="6096000" cy="18550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For </a:t>
                </a:r>
                <a:r>
                  <a:rPr lang="en-US" dirty="0" smtClean="0"/>
                  <a:t>our fixed tube OD b=0.44”, then: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0.44 "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2.7182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0.011176 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2.7182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0.0041 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=0.1618 “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 lvl="1"/>
                <a:r>
                  <a:rPr lang="en-US" dirty="0"/>
                  <a:t>	and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=0.0041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(2.7182) (20000)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0.011176 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4.86 MV/m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4680907"/>
                <a:ext cx="6096000" cy="1855060"/>
              </a:xfrm>
              <a:prstGeom prst="rect">
                <a:avLst/>
              </a:prstGeom>
              <a:blipFill>
                <a:blip r:embed="rId3"/>
                <a:stretch>
                  <a:fillRect l="-800" t="-197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468983" y="1507694"/>
                <a:ext cx="6280333" cy="2975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valid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fixed</a:t>
                </a:r>
                <a:r>
                  <a:rPr lang="en-US" dirty="0" smtClean="0"/>
                  <a:t> “b” and </a:t>
                </a:r>
                <a:r>
                  <a:rPr lang="en-US" u="sng" dirty="0" smtClean="0"/>
                  <a:t>at the surface of the inner conductor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implying r=a</a:t>
                </a:r>
                <a:r>
                  <a:rPr lang="en-US" dirty="0" smtClean="0"/>
                  <a:t>), what value of “a” minimizes E(a)?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	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Solution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dirty="0" smtClean="0"/>
                  <a:t> , e=2.7182… </a:t>
                </a:r>
              </a:p>
              <a:p>
                <a:pPr lvl="1"/>
                <a:endParaRPr lang="en-US" dirty="0" smtClean="0"/>
              </a:p>
              <a:p>
                <a:pPr marL="914400" lvl="2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then minimum electric field: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3" y="1507694"/>
                <a:ext cx="6280333" cy="2975355"/>
              </a:xfrm>
              <a:prstGeom prst="rect">
                <a:avLst/>
              </a:prstGeom>
              <a:blipFill>
                <a:blip r:embed="rId4"/>
                <a:stretch>
                  <a:fillRect l="-874" t="-2459" b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468983" y="940504"/>
            <a:ext cx="2750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Coaxial cable electrostatics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266858" y="117271"/>
            <a:ext cx="1464576" cy="1646466"/>
            <a:chOff x="9213127" y="125452"/>
            <a:chExt cx="2507616" cy="2819044"/>
          </a:xfrm>
        </p:grpSpPr>
        <p:sp>
          <p:nvSpPr>
            <p:cNvPr id="20" name="Oval 19"/>
            <p:cNvSpPr/>
            <p:nvPr/>
          </p:nvSpPr>
          <p:spPr>
            <a:xfrm>
              <a:off x="9213127" y="436880"/>
              <a:ext cx="2507616" cy="2507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9979255" y="1203008"/>
              <a:ext cx="975360" cy="9753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0" idx="0"/>
              <a:endCxn id="20" idx="4"/>
            </p:cNvCxnSpPr>
            <p:nvPr/>
          </p:nvCxnSpPr>
          <p:spPr>
            <a:xfrm>
              <a:off x="10466935" y="436880"/>
              <a:ext cx="0" cy="250761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2"/>
              <a:endCxn id="20" idx="6"/>
            </p:cNvCxnSpPr>
            <p:nvPr/>
          </p:nvCxnSpPr>
          <p:spPr>
            <a:xfrm>
              <a:off x="9213127" y="1690688"/>
              <a:ext cx="25076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0466935" y="436880"/>
              <a:ext cx="335280" cy="1253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1" idx="7"/>
            </p:cNvCxnSpPr>
            <p:nvPr/>
          </p:nvCxnSpPr>
          <p:spPr>
            <a:xfrm flipV="1">
              <a:off x="10431852" y="1345846"/>
              <a:ext cx="379925" cy="3448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644260" y="102790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96976" y="12545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820541" y="216880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ε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Spring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Therefore the original HV spring guide OD of 0.32” was planned this way and must </a:t>
            </a:r>
            <a:r>
              <a:rPr lang="en-US" u="sng" dirty="0" smtClean="0"/>
              <a:t>remain as close as possible</a:t>
            </a:r>
            <a:r>
              <a:rPr lang="en-US" dirty="0" smtClean="0"/>
              <a:t> to the theoretically calculated value of </a:t>
            </a:r>
            <a:r>
              <a:rPr lang="en-US" b="1" dirty="0" smtClean="0"/>
              <a:t>0.3236”</a:t>
            </a:r>
          </a:p>
          <a:p>
            <a:r>
              <a:rPr lang="en-US" dirty="0" smtClean="0"/>
              <a:t>The final length and contact-with-feedthrough region are being finalized by design dept.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694" y="1753643"/>
            <a:ext cx="436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 connector spring guide </a:t>
            </a:r>
            <a:r>
              <a:rPr lang="en-US" dirty="0"/>
              <a:t>CAD 32893-0137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50450"/>
            <a:ext cx="5155883" cy="15402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056705"/>
            <a:ext cx="5181600" cy="339663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8169489" y="2206406"/>
            <a:ext cx="856503" cy="8360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580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Improved 200 keV Wien filter design based on UITF prototype</vt:lpstr>
      <vt:lpstr>Solidworks models</vt:lpstr>
      <vt:lpstr>What are we going to change?</vt:lpstr>
      <vt:lpstr>Electrical feedthroughs</vt:lpstr>
      <vt:lpstr>Electrical feedthroughs</vt:lpstr>
      <vt:lpstr>HV Spring guide</vt:lpstr>
      <vt:lpstr>Electric field |E| at feedthrough region</vt:lpstr>
      <vt:lpstr>HV Spring guide</vt:lpstr>
      <vt:lpstr>HV Spring guide</vt:lpstr>
      <vt:lpstr>Electric field |E| at top plate region</vt:lpstr>
      <vt:lpstr>Electric field |E| at top plate region</vt:lpstr>
      <vt:lpstr>Solidworks ISO view</vt:lpstr>
      <vt:lpstr>Solidworks ISO view</vt:lpstr>
      <vt:lpstr>Why does this look like that? </vt:lpstr>
      <vt:lpstr>Why does this look like that? 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UITF QE heat maps</dc:title>
  <dc:creator>Gabriel Palacios-Serrano</dc:creator>
  <cp:lastModifiedBy>Gabriel Palacios-Serrano</cp:lastModifiedBy>
  <cp:revision>495</cp:revision>
  <dcterms:created xsi:type="dcterms:W3CDTF">2019-02-08T02:44:25Z</dcterms:created>
  <dcterms:modified xsi:type="dcterms:W3CDTF">2019-08-20T14:55:29Z</dcterms:modified>
</cp:coreProperties>
</file>