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362" r:id="rId3"/>
    <p:sldId id="352" r:id="rId4"/>
    <p:sldId id="358" r:id="rId5"/>
    <p:sldId id="359" r:id="rId6"/>
    <p:sldId id="360" r:id="rId7"/>
    <p:sldId id="361" r:id="rId8"/>
    <p:sldId id="262" r:id="rId9"/>
    <p:sldId id="364" r:id="rId10"/>
    <p:sldId id="264" r:id="rId11"/>
    <p:sldId id="266" r:id="rId12"/>
    <p:sldId id="268" r:id="rId13"/>
    <p:sldId id="365" r:id="rId14"/>
    <p:sldId id="363" r:id="rId15"/>
    <p:sldId id="366"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p:restoredTop sz="94670"/>
  </p:normalViewPr>
  <p:slideViewPr>
    <p:cSldViewPr snapToGrid="0">
      <p:cViewPr varScale="1">
        <p:scale>
          <a:sx n="111" d="100"/>
          <a:sy n="111" d="100"/>
        </p:scale>
        <p:origin x="91" y="13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14"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5"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FC53B-3C4F-7143-8177-3E53610AC0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98AEF3-B21C-6E4F-B909-F64E43ECC5FF}"/>
              </a:ext>
            </a:extLst>
          </p:cNvPr>
          <p:cNvSpPr>
            <a:spLocks noGrp="1"/>
          </p:cNvSpPr>
          <p:nvPr>
            <p:ph type="dt" sz="half" idx="10"/>
          </p:nvPr>
        </p:nvSpPr>
        <p:spPr/>
        <p:txBody>
          <a:bodyPr/>
          <a:lstStyle/>
          <a:p>
            <a:fld id="{D3F2ADBA-DAF4-B34E-A9BC-6588C2283E28}" type="datetimeFigureOut">
              <a:rPr lang="en-US" smtClean="0"/>
              <a:t>3/16/2022</a:t>
            </a:fld>
            <a:endParaRPr lang="en-US"/>
          </a:p>
        </p:txBody>
      </p:sp>
      <p:sp>
        <p:nvSpPr>
          <p:cNvPr id="4" name="Footer Placeholder 3">
            <a:extLst>
              <a:ext uri="{FF2B5EF4-FFF2-40B4-BE49-F238E27FC236}">
                <a16:creationId xmlns:a16="http://schemas.microsoft.com/office/drawing/2014/main" id="{5CB449E2-B4DE-5F4E-AE95-D0BF6CBB29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1E6D4-BD57-2A44-99C5-EF7238C2341A}"/>
              </a:ext>
            </a:extLst>
          </p:cNvPr>
          <p:cNvSpPr>
            <a:spLocks noGrp="1"/>
          </p:cNvSpPr>
          <p:nvPr>
            <p:ph type="sldNum" sz="quarter" idx="12"/>
          </p:nvPr>
        </p:nvSpPr>
        <p:spPr/>
        <p:txBody>
          <a:bodyPr/>
          <a:lstStyle/>
          <a:p>
            <a:fld id="{F8693164-CA8D-A842-B417-7C608BAF9D2E}" type="slidenum">
              <a:rPr lang="en-US" smtClean="0"/>
              <a:t>‹#›</a:t>
            </a:fld>
            <a:endParaRPr lang="en-US"/>
          </a:p>
        </p:txBody>
      </p:sp>
    </p:spTree>
    <p:extLst>
      <p:ext uri="{BB962C8B-B14F-4D97-AF65-F5344CB8AC3E}">
        <p14:creationId xmlns:p14="http://schemas.microsoft.com/office/powerpoint/2010/main" val="390694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Abschnittsüberschrift">
    <p:spTree>
      <p:nvGrpSpPr>
        <p:cNvPr id="1" name=""/>
        <p:cNvGrpSpPr/>
        <p:nvPr/>
      </p:nvGrpSpPr>
      <p:grpSpPr>
        <a:xfrm>
          <a:off x="0" y="0"/>
          <a:ext cx="0" cy="0"/>
          <a:chOff x="0" y="0"/>
          <a:chExt cx="0" cy="0"/>
        </a:xfrm>
      </p:grpSpPr>
      <p:sp>
        <p:nvSpPr>
          <p:cNvPr id="32"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3"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Zwei Inhalte">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Vergleich">
    <p:spTree>
      <p:nvGrpSpPr>
        <p:cNvPr id="1" name=""/>
        <p:cNvGrpSpPr/>
        <p:nvPr/>
      </p:nvGrpSpPr>
      <p:grpSpPr>
        <a:xfrm>
          <a:off x="0" y="0"/>
          <a:ext cx="0" cy="0"/>
          <a:chOff x="0" y="0"/>
          <a:chExt cx="0" cy="0"/>
        </a:xfrm>
      </p:grpSpPr>
      <p:sp>
        <p:nvSpPr>
          <p:cNvPr id="50"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1"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 name="Textplatzhalt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nhalt mit Beschriftung">
    <p:spTree>
      <p:nvGrpSpPr>
        <p:cNvPr id="1" name=""/>
        <p:cNvGrpSpPr/>
        <p:nvPr/>
      </p:nvGrpSpPr>
      <p:grpSpPr>
        <a:xfrm>
          <a:off x="0" y="0"/>
          <a:ext cx="0" cy="0"/>
          <a:chOff x="0" y="0"/>
          <a:chExt cx="0" cy="0"/>
        </a:xfrm>
      </p:grpSpPr>
      <p:sp>
        <p:nvSpPr>
          <p:cNvPr id="7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6"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7" name="Textplatzhalt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ild mit Beschriftung">
    <p:spTree>
      <p:nvGrpSpPr>
        <p:cNvPr id="1" name=""/>
        <p:cNvGrpSpPr/>
        <p:nvPr/>
      </p:nvGrpSpPr>
      <p:grpSpPr>
        <a:xfrm>
          <a:off x="0" y="0"/>
          <a:ext cx="0" cy="0"/>
          <a:chOff x="0" y="0"/>
          <a:chExt cx="0" cy="0"/>
        </a:xfrm>
      </p:grpSpPr>
      <p:sp>
        <p:nvSpPr>
          <p:cNvPr id="8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6" name="Bildplatzhalt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7"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und vertikaler Text">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Body Level One…"/>
          <p:cNvSpPr txBox="1">
            <a:spLocks noGrp="1"/>
          </p:cNvSpPr>
          <p:nvPr>
            <p:ph type="body" idx="1"/>
          </p:nvPr>
        </p:nvSpPr>
        <p:spPr>
          <a:xfrm>
            <a:off x="211984" y="1446028"/>
            <a:ext cx="11696481" cy="46164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kaler Titel und Text">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5"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5C3E-5DFA-2343-8C7C-3B99671836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395896-114B-6D42-8183-8A3E70D754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2F4C4-4423-B54B-BBF8-FCC862AB5C3E}"/>
              </a:ext>
            </a:extLst>
          </p:cNvPr>
          <p:cNvSpPr>
            <a:spLocks noGrp="1"/>
          </p:cNvSpPr>
          <p:nvPr>
            <p:ph type="dt" sz="half" idx="10"/>
          </p:nvPr>
        </p:nvSpPr>
        <p:spPr/>
        <p:txBody>
          <a:bodyPr/>
          <a:lstStyle/>
          <a:p>
            <a:fld id="{D3F2ADBA-DAF4-B34E-A9BC-6588C2283E28}" type="datetimeFigureOut">
              <a:rPr lang="en-US" smtClean="0"/>
              <a:t>3/16/2022</a:t>
            </a:fld>
            <a:endParaRPr lang="en-US"/>
          </a:p>
        </p:txBody>
      </p:sp>
      <p:sp>
        <p:nvSpPr>
          <p:cNvPr id="5" name="Footer Placeholder 4">
            <a:extLst>
              <a:ext uri="{FF2B5EF4-FFF2-40B4-BE49-F238E27FC236}">
                <a16:creationId xmlns:a16="http://schemas.microsoft.com/office/drawing/2014/main" id="{7A6DCC12-A07F-5242-A216-4E43AA896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0698D-C402-3846-90D1-3697F9F2B052}"/>
              </a:ext>
            </a:extLst>
          </p:cNvPr>
          <p:cNvSpPr>
            <a:spLocks noGrp="1"/>
          </p:cNvSpPr>
          <p:nvPr>
            <p:ph type="sldNum" sz="quarter" idx="12"/>
          </p:nvPr>
        </p:nvSpPr>
        <p:spPr/>
        <p:txBody>
          <a:bodyPr/>
          <a:lstStyle/>
          <a:p>
            <a:fld id="{F8693164-CA8D-A842-B417-7C608BAF9D2E}" type="slidenum">
              <a:rPr lang="en-US" smtClean="0"/>
              <a:t>‹#›</a:t>
            </a:fld>
            <a:endParaRPr lang="en-US"/>
          </a:p>
        </p:txBody>
      </p:sp>
    </p:spTree>
    <p:extLst>
      <p:ext uri="{BB962C8B-B14F-4D97-AF65-F5344CB8AC3E}">
        <p14:creationId xmlns:p14="http://schemas.microsoft.com/office/powerpoint/2010/main" val="124694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d 6" descr="Bild 6"/>
          <p:cNvPicPr>
            <a:picLocks noChangeAspect="1"/>
          </p:cNvPicPr>
          <p:nvPr/>
        </p:nvPicPr>
        <p:blipFill>
          <a:blip r:embed="rId12"/>
          <a:stretch>
            <a:fillRect/>
          </a:stretch>
        </p:blipFill>
        <p:spPr>
          <a:xfrm>
            <a:off x="223020" y="64615"/>
            <a:ext cx="1475780" cy="1093275"/>
          </a:xfrm>
          <a:prstGeom prst="rect">
            <a:avLst/>
          </a:prstGeom>
          <a:ln w="12700">
            <a:miter lim="400000"/>
          </a:ln>
        </p:spPr>
      </p:pic>
      <p:sp>
        <p:nvSpPr>
          <p:cNvPr id="3" name="Gerade Verbindung 8"/>
          <p:cNvSpPr/>
          <p:nvPr/>
        </p:nvSpPr>
        <p:spPr>
          <a:xfrm>
            <a:off x="164891" y="1264214"/>
            <a:ext cx="11743575" cy="1"/>
          </a:xfrm>
          <a:prstGeom prst="line">
            <a:avLst/>
          </a:prstGeom>
          <a:ln w="76200">
            <a:solidFill>
              <a:schemeClr val="accent1"/>
            </a:solidFill>
            <a:miter/>
          </a:ln>
        </p:spPr>
        <p:txBody>
          <a:bodyPr lIns="45719" rIns="45719"/>
          <a:lstStyle/>
          <a:p>
            <a:endParaRPr/>
          </a:p>
        </p:txBody>
      </p:sp>
      <p:sp>
        <p:nvSpPr>
          <p:cNvPr id="4" name="Gerade Verbindung 9"/>
          <p:cNvSpPr/>
          <p:nvPr/>
        </p:nvSpPr>
        <p:spPr>
          <a:xfrm>
            <a:off x="211983" y="6232609"/>
            <a:ext cx="11696483" cy="1"/>
          </a:xfrm>
          <a:prstGeom prst="line">
            <a:avLst/>
          </a:prstGeom>
          <a:ln w="76200">
            <a:solidFill>
              <a:schemeClr val="accent1"/>
            </a:solidFill>
            <a:miter/>
          </a:ln>
        </p:spPr>
        <p:txBody>
          <a:bodyPr lIns="45719" rIns="45719"/>
          <a:lstStyle/>
          <a:p>
            <a:endParaRPr/>
          </a:p>
        </p:txBody>
      </p:sp>
      <p:sp>
        <p:nvSpPr>
          <p:cNvPr id="5" name="Title Text"/>
          <p:cNvSpPr txBox="1">
            <a:spLocks noGrp="1"/>
          </p:cNvSpPr>
          <p:nvPr>
            <p:ph type="title"/>
          </p:nvPr>
        </p:nvSpPr>
        <p:spPr>
          <a:xfrm>
            <a:off x="1828800" y="22086"/>
            <a:ext cx="10079666" cy="109327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6"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1644483" y="6404290"/>
            <a:ext cx="263982"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 id="2147483657" r:id="rId6"/>
    <p:sldLayoutId id="2147483658" r:id="rId7"/>
    <p:sldLayoutId id="2147483659" r:id="rId8"/>
    <p:sldLayoutId id="2147483660" r:id="rId9"/>
    <p:sldLayoutId id="2147483661"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openfoam.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el 1"/>
          <p:cNvSpPr txBox="1">
            <a:spLocks noGrp="1"/>
          </p:cNvSpPr>
          <p:nvPr>
            <p:ph type="ctrTitle"/>
          </p:nvPr>
        </p:nvSpPr>
        <p:spPr>
          <a:xfrm>
            <a:off x="1524000" y="1505134"/>
            <a:ext cx="9603062" cy="1655763"/>
          </a:xfrm>
          <a:prstGeom prst="rect">
            <a:avLst/>
          </a:prstGeom>
        </p:spPr>
        <p:txBody>
          <a:bodyPr>
            <a:normAutofit/>
          </a:bodyPr>
          <a:lstStyle/>
          <a:p>
            <a:r>
              <a:rPr lang="en-US" dirty="0" err="1"/>
              <a:t>GaInSn</a:t>
            </a:r>
            <a:r>
              <a:rPr lang="en-US" dirty="0"/>
              <a:t> Liquid Metal e+ Target</a:t>
            </a:r>
            <a:br>
              <a:rPr dirty="0"/>
            </a:br>
            <a:r>
              <a:rPr lang="en-US" sz="4400" dirty="0"/>
              <a:t>3</a:t>
            </a:r>
            <a:r>
              <a:rPr sz="4400" dirty="0"/>
              <a:t>/</a:t>
            </a:r>
            <a:r>
              <a:rPr lang="en-US" sz="4400" dirty="0"/>
              <a:t>16/22</a:t>
            </a:r>
            <a:endParaRPr sz="4400" dirty="0"/>
          </a:p>
        </p:txBody>
      </p:sp>
      <p:sp>
        <p:nvSpPr>
          <p:cNvPr id="116" name="Untertitel 2"/>
          <p:cNvSpPr txBox="1">
            <a:spLocks noGrp="1"/>
          </p:cNvSpPr>
          <p:nvPr>
            <p:ph type="subTitle" sz="quarter" idx="1"/>
          </p:nvPr>
        </p:nvSpPr>
        <p:spPr>
          <a:xfrm>
            <a:off x="1524000" y="4218725"/>
            <a:ext cx="9144000" cy="1655762"/>
          </a:xfrm>
          <a:prstGeom prst="rect">
            <a:avLst/>
          </a:prstGeom>
        </p:spPr>
        <p:txBody>
          <a:bodyPr/>
          <a:lstStyle/>
          <a:p>
            <a:r>
              <a:rPr dirty="0">
                <a:solidFill>
                  <a:schemeClr val="bg1">
                    <a:lumMod val="75000"/>
                  </a:schemeClr>
                </a:solidFill>
              </a:rPr>
              <a:t>Colwyn Gulliford, </a:t>
            </a:r>
            <a:r>
              <a:rPr dirty="0">
                <a:solidFill>
                  <a:schemeClr val="tx1"/>
                </a:solidFill>
              </a:rPr>
              <a:t>Val </a:t>
            </a:r>
            <a:r>
              <a:rPr dirty="0" err="1">
                <a:solidFill>
                  <a:schemeClr val="tx1"/>
                </a:solidFill>
              </a:rPr>
              <a:t>Kostroun</a:t>
            </a:r>
            <a:r>
              <a:rPr dirty="0">
                <a:solidFill>
                  <a:schemeClr val="tx1"/>
                </a:solidFill>
              </a:rPr>
              <a:t>, </a:t>
            </a:r>
            <a:r>
              <a:rPr dirty="0">
                <a:solidFill>
                  <a:schemeClr val="bg1">
                    <a:lumMod val="75000"/>
                  </a:schemeClr>
                </a:solidFill>
              </a:rPr>
              <a:t>Christopher Mayes, Bruce</a:t>
            </a:r>
            <a:r>
              <a:rPr dirty="0">
                <a:solidFill>
                  <a:schemeClr val="tx1"/>
                </a:solidFill>
              </a:rPr>
              <a:t> </a:t>
            </a:r>
            <a:r>
              <a:rPr dirty="0">
                <a:solidFill>
                  <a:schemeClr val="bg1">
                    <a:lumMod val="75000"/>
                  </a:schemeClr>
                </a:solidFill>
              </a:rPr>
              <a:t>Dunham</a:t>
            </a:r>
            <a:r>
              <a:rPr dirty="0">
                <a:solidFill>
                  <a:schemeClr val="tx1"/>
                </a:solidFill>
              </a:rPr>
              <a:t>,</a:t>
            </a:r>
          </a:p>
          <a:p>
            <a:r>
              <a:rPr dirty="0">
                <a:solidFill>
                  <a:schemeClr val="tx1"/>
                </a:solidFill>
              </a:rPr>
              <a:t> </a:t>
            </a:r>
            <a:r>
              <a:rPr dirty="0">
                <a:solidFill>
                  <a:schemeClr val="bg1">
                    <a:lumMod val="75000"/>
                  </a:schemeClr>
                </a:solidFill>
              </a:rPr>
              <a:t>Ralf Eichhorn, </a:t>
            </a:r>
            <a:r>
              <a:rPr dirty="0">
                <a:solidFill>
                  <a:schemeClr val="tx1"/>
                </a:solidFill>
              </a:rPr>
              <a:t>Karl Smolenski, </a:t>
            </a:r>
            <a:r>
              <a:rPr dirty="0">
                <a:solidFill>
                  <a:schemeClr val="bg1">
                    <a:lumMod val="75000"/>
                  </a:schemeClr>
                </a:solidFill>
              </a:rPr>
              <a:t>Nick Taylor, </a:t>
            </a:r>
            <a:r>
              <a:rPr dirty="0">
                <a:solidFill>
                  <a:schemeClr val="tx1"/>
                </a:solidFill>
              </a:rPr>
              <a:t>Joe Conway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D0B63B-5DFD-3040-9ACF-6DEFA2F7D94A}"/>
              </a:ext>
            </a:extLst>
          </p:cNvPr>
          <p:cNvSpPr/>
          <p:nvPr/>
        </p:nvSpPr>
        <p:spPr>
          <a:xfrm>
            <a:off x="468085" y="828258"/>
            <a:ext cx="11723915" cy="5755422"/>
          </a:xfrm>
          <a:prstGeom prst="rect">
            <a:avLst/>
          </a:prstGeom>
        </p:spPr>
        <p:txBody>
          <a:bodyPr wrap="square">
            <a:spAutoFit/>
          </a:bodyPr>
          <a:lstStyle/>
          <a:p>
            <a:endParaRPr lang="en-US" sz="1600" dirty="0"/>
          </a:p>
          <a:p>
            <a:endParaRPr lang="en-US" sz="1600" dirty="0"/>
          </a:p>
          <a:p>
            <a:endParaRPr lang="en-US" sz="1600" dirty="0"/>
          </a:p>
          <a:p>
            <a:r>
              <a:rPr lang="en-US" sz="1600" b="1" dirty="0"/>
              <a:t>Element	Isotope	Abundance       Sn         Radionuclide		</a:t>
            </a:r>
            <a:r>
              <a:rPr lang="en-US" sz="1600" b="1" dirty="0" err="1"/>
              <a:t>Sp</a:t>
            </a:r>
            <a:r>
              <a:rPr lang="en-US" sz="1600" b="1" dirty="0"/>
              <a:t>       	Radionuclide</a:t>
            </a:r>
          </a:p>
          <a:p>
            <a:r>
              <a:rPr lang="en-US" sz="1600" dirty="0"/>
              <a:t>                 	ZZAAA            (at%)         (MeV)      with T</a:t>
            </a:r>
            <a:r>
              <a:rPr lang="en-US" sz="1600" baseline="-25000" dirty="0"/>
              <a:t>1/2 </a:t>
            </a:r>
            <a:r>
              <a:rPr lang="en-US" sz="1600" dirty="0"/>
              <a:t>&gt; 1d                                (MeV)</a:t>
            </a:r>
          </a:p>
          <a:p>
            <a:r>
              <a:rPr lang="en-US" sz="1600" dirty="0"/>
              <a:t>     Ga	31069	0.60108        10.31       31069 T</a:t>
            </a:r>
            <a:r>
              <a:rPr lang="en-US" sz="1600" baseline="-25000" dirty="0"/>
              <a:t>1/2 </a:t>
            </a:r>
            <a:r>
              <a:rPr lang="en-US" sz="1600" dirty="0"/>
              <a:t>&lt; 2h                            	6.10     	30068 stable</a:t>
            </a:r>
          </a:p>
          <a:p>
            <a:r>
              <a:rPr lang="en-US" sz="1600" dirty="0"/>
              <a:t>                  	31071         0.39892        9.30         31070 T</a:t>
            </a:r>
            <a:r>
              <a:rPr lang="en-US" sz="1600" baseline="-25000" dirty="0"/>
              <a:t>1/2 </a:t>
            </a:r>
            <a:r>
              <a:rPr lang="en-US" sz="1600" dirty="0"/>
              <a:t>&lt; 22m                          	7.35     	30070 stable      </a:t>
            </a:r>
          </a:p>
          <a:p>
            <a:endParaRPr lang="en-US" sz="1600" dirty="0"/>
          </a:p>
          <a:p>
            <a:r>
              <a:rPr lang="en-US" sz="1600" dirty="0"/>
              <a:t>      In        	49113         0.04290        9.38			                	5.56     	48112 stable		   </a:t>
            </a:r>
          </a:p>
          <a:p>
            <a:r>
              <a:rPr lang="en-US" sz="1600" dirty="0"/>
              <a:t>                 	49115         0.95710        8.89			                	6.29     	48114 stable</a:t>
            </a:r>
          </a:p>
          <a:p>
            <a:endParaRPr lang="en-US" sz="1600" dirty="0"/>
          </a:p>
          <a:p>
            <a:r>
              <a:rPr lang="en-US" sz="1600" dirty="0"/>
              <a:t>     Sn        	50112         0.00970        10.72			                	7.05      	49111, 2.805d		</a:t>
            </a:r>
          </a:p>
          <a:p>
            <a:r>
              <a:rPr lang="en-US" sz="1600" dirty="0"/>
              <a:t>                 	50114         0.00660        10.24	50113, 115.09d                              	7.97      	49113 stable                       </a:t>
            </a:r>
          </a:p>
          <a:p>
            <a:r>
              <a:rPr lang="en-US" sz="1600" dirty="0"/>
              <a:t>                 	50115         0.00340        7.48			                	8.43      	49114, 49.51d                              </a:t>
            </a:r>
          </a:p>
          <a:p>
            <a:r>
              <a:rPr lang="en-US" sz="1600" dirty="0"/>
              <a:t>                 	50116         0.14540        9.50 			               	8.75      	49115 stable                           </a:t>
            </a:r>
          </a:p>
          <a:p>
            <a:r>
              <a:rPr lang="en-US" sz="1600" dirty="0"/>
              <a:t>                 	50117         0.07680        6.88	50117m, 9.58 MeV, 13.6d            	9.05      	49116 T</a:t>
            </a:r>
            <a:r>
              <a:rPr lang="en-US" sz="1600" baseline="-25000" dirty="0"/>
              <a:t>1/2 </a:t>
            </a:r>
            <a:r>
              <a:rPr lang="en-US" sz="1600" dirty="0"/>
              <a:t>&lt; 1h                  </a:t>
            </a:r>
          </a:p>
          <a:p>
            <a:r>
              <a:rPr lang="en-US" sz="1600" dirty="0"/>
              <a:t>                 	50118         0.24220        9.26			                	9.81      	49117 T</a:t>
            </a:r>
            <a:r>
              <a:rPr lang="en-US" sz="1600" baseline="-25000" dirty="0"/>
              <a:t>1/2 </a:t>
            </a:r>
            <a:r>
              <a:rPr lang="en-US" sz="1600" dirty="0"/>
              <a:t>&lt; 2h                                </a:t>
            </a:r>
          </a:p>
          <a:p>
            <a:r>
              <a:rPr lang="en-US" sz="1600" dirty="0"/>
              <a:t>                 	50119         0.08590        6.42			                	8.95      	49118 T</a:t>
            </a:r>
            <a:r>
              <a:rPr lang="en-US" sz="1600" baseline="-25000" dirty="0"/>
              <a:t>1/2 </a:t>
            </a:r>
            <a:r>
              <a:rPr lang="en-US" sz="1600" dirty="0"/>
              <a:t>&lt; 5m</a:t>
            </a:r>
          </a:p>
          <a:p>
            <a:r>
              <a:rPr lang="en-US" sz="1600" dirty="0"/>
              <a:t>                 	50120         0.32580        9.05	50119m, 9.14 MeV, 293.1d        	10.49      	49119 T</a:t>
            </a:r>
            <a:r>
              <a:rPr lang="en-US" sz="1600" baseline="-25000" dirty="0"/>
              <a:t>1/2 </a:t>
            </a:r>
            <a:r>
              <a:rPr lang="en-US" sz="1600" dirty="0"/>
              <a:t>&lt; 18m</a:t>
            </a:r>
          </a:p>
          <a:p>
            <a:r>
              <a:rPr lang="en-US" sz="1600" dirty="0"/>
              <a:t>                 	50122         0.04630        8.76	50121m, 55y  	              	11.20      	49121 T</a:t>
            </a:r>
            <a:r>
              <a:rPr lang="en-US" sz="1600" baseline="-25000" dirty="0"/>
              <a:t>1/2 </a:t>
            </a:r>
            <a:r>
              <a:rPr lang="en-US" sz="1600" dirty="0"/>
              <a:t>&lt; 4m                        </a:t>
            </a:r>
          </a:p>
          <a:p>
            <a:r>
              <a:rPr lang="en-US" sz="1600" dirty="0"/>
              <a:t>                	50124         0.05790        8.43	50123, 129.2d	              	11.61      	49123 T</a:t>
            </a:r>
            <a:r>
              <a:rPr lang="en-US" sz="1600" baseline="-25000" dirty="0"/>
              <a:t>1/2 </a:t>
            </a:r>
            <a:r>
              <a:rPr lang="en-US" sz="1600" dirty="0"/>
              <a:t>&lt; 1m</a:t>
            </a:r>
          </a:p>
          <a:p>
            <a:endParaRPr lang="en-US" sz="1600" dirty="0"/>
          </a:p>
          <a:p>
            <a:r>
              <a:rPr lang="en-US" sz="1600" dirty="0"/>
              <a:t>   </a:t>
            </a:r>
          </a:p>
        </p:txBody>
      </p:sp>
      <p:sp>
        <p:nvSpPr>
          <p:cNvPr id="4" name="TextBox 3">
            <a:extLst>
              <a:ext uri="{FF2B5EF4-FFF2-40B4-BE49-F238E27FC236}">
                <a16:creationId xmlns:a16="http://schemas.microsoft.com/office/drawing/2014/main" id="{A0A8A9AB-21A1-5D40-B302-8807D3D2F08C}"/>
              </a:ext>
            </a:extLst>
          </p:cNvPr>
          <p:cNvSpPr txBox="1"/>
          <p:nvPr/>
        </p:nvSpPr>
        <p:spPr>
          <a:xfrm>
            <a:off x="134638" y="6257594"/>
            <a:ext cx="11723915" cy="830997"/>
          </a:xfrm>
          <a:prstGeom prst="rect">
            <a:avLst/>
          </a:prstGeom>
          <a:noFill/>
        </p:spPr>
        <p:txBody>
          <a:bodyPr wrap="square" rtlCol="0">
            <a:spAutoFit/>
          </a:bodyPr>
          <a:lstStyle/>
          <a:p>
            <a:r>
              <a:rPr lang="en-US" sz="1600" dirty="0"/>
              <a:t>Nuclides produced in </a:t>
            </a:r>
            <a:r>
              <a:rPr lang="en-US" sz="1600" dirty="0">
                <a:latin typeface="Symbol" pitchFamily="2" charset="2"/>
              </a:rPr>
              <a:t>(</a:t>
            </a:r>
            <a:r>
              <a:rPr lang="en-US" sz="1600" dirty="0" err="1">
                <a:latin typeface="Symbol" pitchFamily="2" charset="2"/>
              </a:rPr>
              <a:t>g</a:t>
            </a:r>
            <a:r>
              <a:rPr lang="en-US" sz="1600" dirty="0" err="1"/>
              <a:t>,n</a:t>
            </a:r>
            <a:r>
              <a:rPr lang="en-US" sz="1600" dirty="0"/>
              <a:t>) and (</a:t>
            </a:r>
            <a:r>
              <a:rPr lang="en-US" sz="1600" dirty="0" err="1">
                <a:latin typeface="Symbol" pitchFamily="2" charset="2"/>
              </a:rPr>
              <a:t>g</a:t>
            </a:r>
            <a:r>
              <a:rPr lang="en-US" sz="1600" dirty="0" err="1"/>
              <a:t>,p</a:t>
            </a:r>
            <a:r>
              <a:rPr lang="en-US" sz="1600" dirty="0"/>
              <a:t>) reactions on </a:t>
            </a:r>
            <a:r>
              <a:rPr lang="en-US" sz="1600" dirty="0" err="1"/>
              <a:t>GaInSn</a:t>
            </a:r>
            <a:r>
              <a:rPr lang="en-US" sz="1600" dirty="0"/>
              <a:t>. Neutron and proton separation energies calculate from values given in “Nuclear Wallet Cards”, J.K. Tuli, National Nuclear Data Center, BNL, Upton, NY (July 1995)</a:t>
            </a:r>
          </a:p>
          <a:p>
            <a:endParaRPr lang="en-US" sz="1600" dirty="0"/>
          </a:p>
        </p:txBody>
      </p:sp>
      <p:sp>
        <p:nvSpPr>
          <p:cNvPr id="5" name="TextBox 4">
            <a:extLst>
              <a:ext uri="{FF2B5EF4-FFF2-40B4-BE49-F238E27FC236}">
                <a16:creationId xmlns:a16="http://schemas.microsoft.com/office/drawing/2014/main" id="{561E829C-51E9-A24E-8B6E-F7D946A89BCD}"/>
              </a:ext>
            </a:extLst>
          </p:cNvPr>
          <p:cNvSpPr txBox="1"/>
          <p:nvPr/>
        </p:nvSpPr>
        <p:spPr>
          <a:xfrm>
            <a:off x="2204720" y="274320"/>
            <a:ext cx="84836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0070C0"/>
                </a:solidFill>
                <a:effectLst/>
                <a:uFillTx/>
                <a:latin typeface="+mn-lt"/>
                <a:ea typeface="+mn-ea"/>
                <a:cs typeface="+mn-cs"/>
                <a:sym typeface="Calibri"/>
              </a:rPr>
              <a:t>Radionuclide production in target </a:t>
            </a:r>
          </a:p>
        </p:txBody>
      </p:sp>
    </p:spTree>
    <p:extLst>
      <p:ext uri="{BB962C8B-B14F-4D97-AF65-F5344CB8AC3E}">
        <p14:creationId xmlns:p14="http://schemas.microsoft.com/office/powerpoint/2010/main" val="277613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E9C597-E1F2-6347-A47B-DBA8A51C55E6}"/>
              </a:ext>
            </a:extLst>
          </p:cNvPr>
          <p:cNvPicPr>
            <a:picLocks noChangeAspect="1"/>
          </p:cNvPicPr>
          <p:nvPr/>
        </p:nvPicPr>
        <p:blipFill>
          <a:blip r:embed="rId2"/>
          <a:stretch>
            <a:fillRect/>
          </a:stretch>
        </p:blipFill>
        <p:spPr>
          <a:xfrm>
            <a:off x="161926" y="1625776"/>
            <a:ext cx="5943600" cy="4322618"/>
          </a:xfrm>
          <a:prstGeom prst="rect">
            <a:avLst/>
          </a:prstGeom>
        </p:spPr>
      </p:pic>
      <p:pic>
        <p:nvPicPr>
          <p:cNvPr id="3" name="Picture 2">
            <a:extLst>
              <a:ext uri="{FF2B5EF4-FFF2-40B4-BE49-F238E27FC236}">
                <a16:creationId xmlns:a16="http://schemas.microsoft.com/office/drawing/2014/main" id="{429C52A7-1E83-4C4C-85CC-7DFB787FAB78}"/>
              </a:ext>
            </a:extLst>
          </p:cNvPr>
          <p:cNvPicPr>
            <a:picLocks/>
          </p:cNvPicPr>
          <p:nvPr/>
        </p:nvPicPr>
        <p:blipFill>
          <a:blip r:embed="rId3"/>
          <a:stretch>
            <a:fillRect/>
          </a:stretch>
        </p:blipFill>
        <p:spPr>
          <a:xfrm>
            <a:off x="6086474" y="1684391"/>
            <a:ext cx="5943600" cy="4325112"/>
          </a:xfrm>
          <a:prstGeom prst="rect">
            <a:avLst/>
          </a:prstGeom>
        </p:spPr>
      </p:pic>
      <p:sp>
        <p:nvSpPr>
          <p:cNvPr id="2" name="TextBox 1">
            <a:extLst>
              <a:ext uri="{FF2B5EF4-FFF2-40B4-BE49-F238E27FC236}">
                <a16:creationId xmlns:a16="http://schemas.microsoft.com/office/drawing/2014/main" id="{1A8D1B3B-BB27-D844-A30D-0A282D60E3FD}"/>
              </a:ext>
            </a:extLst>
          </p:cNvPr>
          <p:cNvSpPr txBox="1"/>
          <p:nvPr/>
        </p:nvSpPr>
        <p:spPr>
          <a:xfrm>
            <a:off x="2080431" y="0"/>
            <a:ext cx="9531761"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70C0"/>
                </a:solidFill>
                <a:effectLst/>
                <a:uFillTx/>
                <a:latin typeface="+mn-lt"/>
                <a:ea typeface="+mn-ea"/>
                <a:cs typeface="+mn-cs"/>
                <a:sym typeface="Calibri"/>
              </a:rPr>
              <a:t>Gamma dose rates in (rem/h)/(el/s) in </a:t>
            </a:r>
            <a:r>
              <a:rPr kumimoji="0" lang="en-US" sz="3600" b="0" i="0" u="none" strike="noStrike" cap="none" spc="0" normalizeH="0" baseline="0" dirty="0" err="1">
                <a:ln>
                  <a:noFill/>
                </a:ln>
                <a:solidFill>
                  <a:srgbClr val="0070C0"/>
                </a:solidFill>
                <a:effectLst/>
                <a:uFillTx/>
                <a:latin typeface="+mn-lt"/>
                <a:ea typeface="+mn-ea"/>
                <a:cs typeface="+mn-cs"/>
                <a:sym typeface="Calibri"/>
              </a:rPr>
              <a:t>GaInSn</a:t>
            </a:r>
            <a:r>
              <a:rPr kumimoji="0" lang="en-US" sz="3600" b="0" i="0" u="none" strike="noStrike" cap="none" spc="0" normalizeH="0" baseline="0" dirty="0">
                <a:ln>
                  <a:noFill/>
                </a:ln>
                <a:solidFill>
                  <a:srgbClr val="0070C0"/>
                </a:solidFill>
                <a:effectLst/>
                <a:uFillTx/>
                <a:latin typeface="+mn-lt"/>
                <a:ea typeface="+mn-ea"/>
                <a:cs typeface="+mn-cs"/>
                <a:sym typeface="Calibri"/>
              </a:rPr>
              <a:t> and W targets by 10 MeV electrons</a:t>
            </a:r>
          </a:p>
        </p:txBody>
      </p:sp>
    </p:spTree>
    <p:extLst>
      <p:ext uri="{BB962C8B-B14F-4D97-AF65-F5344CB8AC3E}">
        <p14:creationId xmlns:p14="http://schemas.microsoft.com/office/powerpoint/2010/main" val="234643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7807D-8945-474D-8447-AD87C4DE9D4C}"/>
              </a:ext>
            </a:extLst>
          </p:cNvPr>
          <p:cNvPicPr>
            <a:picLocks noChangeAspect="1"/>
          </p:cNvPicPr>
          <p:nvPr/>
        </p:nvPicPr>
        <p:blipFill>
          <a:blip r:embed="rId2"/>
          <a:stretch>
            <a:fillRect/>
          </a:stretch>
        </p:blipFill>
        <p:spPr>
          <a:xfrm>
            <a:off x="879020" y="1318033"/>
            <a:ext cx="5029200" cy="3657600"/>
          </a:xfrm>
          <a:prstGeom prst="rect">
            <a:avLst/>
          </a:prstGeom>
        </p:spPr>
      </p:pic>
      <p:pic>
        <p:nvPicPr>
          <p:cNvPr id="5" name="Picture 4">
            <a:extLst>
              <a:ext uri="{FF2B5EF4-FFF2-40B4-BE49-F238E27FC236}">
                <a16:creationId xmlns:a16="http://schemas.microsoft.com/office/drawing/2014/main" id="{CBC9252C-FE4D-0B42-9560-DA21A188BD51}"/>
              </a:ext>
            </a:extLst>
          </p:cNvPr>
          <p:cNvPicPr>
            <a:picLocks noChangeAspect="1"/>
          </p:cNvPicPr>
          <p:nvPr/>
        </p:nvPicPr>
        <p:blipFill>
          <a:blip r:embed="rId3"/>
          <a:stretch>
            <a:fillRect/>
          </a:stretch>
        </p:blipFill>
        <p:spPr>
          <a:xfrm>
            <a:off x="5908220" y="1381977"/>
            <a:ext cx="5029200" cy="3657600"/>
          </a:xfrm>
          <a:prstGeom prst="rect">
            <a:avLst/>
          </a:prstGeom>
        </p:spPr>
      </p:pic>
      <p:sp>
        <p:nvSpPr>
          <p:cNvPr id="7" name="Rectangle 6">
            <a:extLst>
              <a:ext uri="{FF2B5EF4-FFF2-40B4-BE49-F238E27FC236}">
                <a16:creationId xmlns:a16="http://schemas.microsoft.com/office/drawing/2014/main" id="{E480E0B3-38E4-CD4F-8580-E9C4610A4E84}"/>
              </a:ext>
            </a:extLst>
          </p:cNvPr>
          <p:cNvSpPr/>
          <p:nvPr/>
        </p:nvSpPr>
        <p:spPr>
          <a:xfrm>
            <a:off x="810985" y="4896582"/>
            <a:ext cx="10194471" cy="1600438"/>
          </a:xfrm>
          <a:prstGeom prst="rect">
            <a:avLst/>
          </a:prstGeom>
        </p:spPr>
        <p:txBody>
          <a:bodyPr wrap="square">
            <a:spAutoFit/>
          </a:bodyPr>
          <a:lstStyle/>
          <a:p>
            <a:r>
              <a:rPr lang="en-US" sz="1600" dirty="0"/>
              <a:t>In both cases, 3 cm from target, the dose rate is ~4.0E-07 (rem/h)/(el/s).  1 mA corresponds to 6.242E+15</a:t>
            </a:r>
          </a:p>
          <a:p>
            <a:r>
              <a:rPr lang="en-US" sz="1600" dirty="0"/>
              <a:t>(el/s), so dose rate is 2.5E+09 rem/h.  For gammas, rem=rad, so dose rate is 2.5E+09 rad/h.</a:t>
            </a:r>
          </a:p>
          <a:p>
            <a:endParaRPr lang="en-US" sz="1600" dirty="0"/>
          </a:p>
          <a:p>
            <a:r>
              <a:rPr lang="en-US" sz="1600" dirty="0"/>
              <a:t>The </a:t>
            </a:r>
            <a:r>
              <a:rPr lang="en-US" sz="1600" dirty="0" err="1"/>
              <a:t>GigaRad</a:t>
            </a:r>
            <a:r>
              <a:rPr lang="en-US" sz="1600" dirty="0"/>
              <a:t>/h dose rates is a problem for the magnetic field needed to collect the positrons.  No known magnet wire insulation can withstand such high dose rates.  Need bare conductor coils with many turns and several kA currents.</a:t>
            </a:r>
          </a:p>
          <a:p>
            <a:endParaRPr lang="en-US" dirty="0"/>
          </a:p>
        </p:txBody>
      </p:sp>
      <p:sp>
        <p:nvSpPr>
          <p:cNvPr id="6" name="Text Placeholder 8">
            <a:extLst>
              <a:ext uri="{FF2B5EF4-FFF2-40B4-BE49-F238E27FC236}">
                <a16:creationId xmlns:a16="http://schemas.microsoft.com/office/drawing/2014/main" id="{35316BA5-C872-4153-9CB8-E22A5DC7B14D}"/>
              </a:ext>
            </a:extLst>
          </p:cNvPr>
          <p:cNvSpPr txBox="1">
            <a:spLocks/>
          </p:cNvSpPr>
          <p:nvPr/>
        </p:nvSpPr>
        <p:spPr>
          <a:xfrm>
            <a:off x="3258160" y="298123"/>
            <a:ext cx="8498411" cy="752158"/>
          </a:xfrm>
          <a:prstGeom prst="rect">
            <a:avLst/>
          </a:prstGeom>
        </p:spPr>
        <p:txBody>
          <a:bodyPr>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0" indent="0" hangingPunct="1">
              <a:buNone/>
            </a:pPr>
            <a:r>
              <a:rPr lang="en-US" sz="4000" dirty="0">
                <a:solidFill>
                  <a:srgbClr val="0070C0"/>
                </a:solidFill>
              </a:rPr>
              <a:t>Gamma dose near target  (LM and W)</a:t>
            </a:r>
          </a:p>
        </p:txBody>
      </p:sp>
    </p:spTree>
    <p:extLst>
      <p:ext uri="{BB962C8B-B14F-4D97-AF65-F5344CB8AC3E}">
        <p14:creationId xmlns:p14="http://schemas.microsoft.com/office/powerpoint/2010/main" val="2220842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BE27-3C2A-D34D-8A05-BF857792FD5B}"/>
              </a:ext>
            </a:extLst>
          </p:cNvPr>
          <p:cNvSpPr>
            <a:spLocks noGrp="1"/>
          </p:cNvSpPr>
          <p:nvPr>
            <p:ph type="title"/>
          </p:nvPr>
        </p:nvSpPr>
        <p:spPr>
          <a:xfrm>
            <a:off x="2585071" y="22086"/>
            <a:ext cx="8944620" cy="1093275"/>
          </a:xfrm>
        </p:spPr>
        <p:txBody>
          <a:bodyPr>
            <a:noAutofit/>
          </a:bodyPr>
          <a:lstStyle/>
          <a:p>
            <a:r>
              <a:rPr lang="en-US" sz="3600" dirty="0">
                <a:solidFill>
                  <a:srgbClr val="0070C0"/>
                </a:solidFill>
              </a:rPr>
              <a:t>Energy per gram deposited in the </a:t>
            </a:r>
            <a:r>
              <a:rPr lang="en-US" sz="3600" dirty="0" err="1">
                <a:solidFill>
                  <a:srgbClr val="0070C0"/>
                </a:solidFill>
              </a:rPr>
              <a:t>GaInSn</a:t>
            </a:r>
            <a:r>
              <a:rPr lang="en-US" sz="3600" dirty="0">
                <a:solidFill>
                  <a:srgbClr val="0070C0"/>
                </a:solidFill>
              </a:rPr>
              <a:t> target by 10 MeV electrons</a:t>
            </a:r>
          </a:p>
        </p:txBody>
      </p:sp>
      <p:pic>
        <p:nvPicPr>
          <p:cNvPr id="4" name="Picture 3">
            <a:extLst>
              <a:ext uri="{FF2B5EF4-FFF2-40B4-BE49-F238E27FC236}">
                <a16:creationId xmlns:a16="http://schemas.microsoft.com/office/drawing/2014/main" id="{118A415D-9D8A-FE43-A4A1-C874B85A8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878648"/>
            <a:ext cx="5486400" cy="4239491"/>
          </a:xfrm>
          <a:prstGeom prst="rect">
            <a:avLst/>
          </a:prstGeom>
        </p:spPr>
      </p:pic>
      <p:sp>
        <p:nvSpPr>
          <p:cNvPr id="3" name="TextBox 2">
            <a:extLst>
              <a:ext uri="{FF2B5EF4-FFF2-40B4-BE49-F238E27FC236}">
                <a16:creationId xmlns:a16="http://schemas.microsoft.com/office/drawing/2014/main" id="{AF883637-827E-8A47-8C60-C3C7C7CEFC9A}"/>
              </a:ext>
            </a:extLst>
          </p:cNvPr>
          <p:cNvSpPr txBox="1"/>
          <p:nvPr/>
        </p:nvSpPr>
        <p:spPr>
          <a:xfrm>
            <a:off x="6515058" y="5002915"/>
            <a:ext cx="5241471"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Energy deposited into a 1.2 cm</a:t>
            </a:r>
            <a:r>
              <a:rPr lang="en-US" baseline="30000" dirty="0"/>
              <a:t>2</a:t>
            </a:r>
            <a:r>
              <a:rPr lang="en-US" dirty="0"/>
              <a:t> area of </a:t>
            </a:r>
            <a:r>
              <a:rPr lang="en-US" dirty="0" err="1"/>
              <a:t>GaInSn</a:t>
            </a:r>
            <a:r>
              <a:rPr lang="en-US" dirty="0"/>
              <a:t> vs. target thickness. At 0.3 cm, the energy deposited is 1.15 MeV/g/el, or 2.67 MeV/el. For a 1 mA beam, this corresponds to 2.67 kW. </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0F10901B-A4BE-D649-8D17-6ABCD8080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300" y="1535815"/>
            <a:ext cx="5143500" cy="3467100"/>
          </a:xfrm>
          <a:prstGeom prst="rect">
            <a:avLst/>
          </a:prstGeom>
        </p:spPr>
      </p:pic>
    </p:spTree>
    <p:extLst>
      <p:ext uri="{BB962C8B-B14F-4D97-AF65-F5344CB8AC3E}">
        <p14:creationId xmlns:p14="http://schemas.microsoft.com/office/powerpoint/2010/main" val="152781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DE30-A74F-224F-A3B0-4E43029CF050}"/>
              </a:ext>
            </a:extLst>
          </p:cNvPr>
          <p:cNvSpPr>
            <a:spLocks noGrp="1"/>
          </p:cNvSpPr>
          <p:nvPr>
            <p:ph type="title"/>
          </p:nvPr>
        </p:nvSpPr>
        <p:spPr>
          <a:xfrm>
            <a:off x="2530068" y="22086"/>
            <a:ext cx="9378397" cy="1093275"/>
          </a:xfrm>
        </p:spPr>
        <p:txBody>
          <a:bodyPr/>
          <a:lstStyle/>
          <a:p>
            <a:r>
              <a:rPr lang="en-US" dirty="0">
                <a:solidFill>
                  <a:srgbClr val="0070C0"/>
                </a:solidFill>
              </a:rPr>
              <a:t>Thermal Analysis to Follow</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1CCFCF2-8E52-FB42-9A4E-409F9E916545}"/>
                  </a:ext>
                </a:extLst>
              </p:cNvPr>
              <p:cNvSpPr>
                <a:spLocks noGrp="1"/>
              </p:cNvSpPr>
              <p:nvPr>
                <p:ph type="body" idx="1"/>
              </p:nvPr>
            </p:nvSpPr>
            <p:spPr/>
            <p:txBody>
              <a:bodyPr>
                <a:noAutofit/>
              </a:bodyPr>
              <a:lstStyle/>
              <a:p>
                <a:pPr marL="0" indent="0">
                  <a:buNone/>
                </a:pPr>
                <a:r>
                  <a:rPr lang="en-US" sz="1800" dirty="0"/>
                  <a:t>One of the topics not addressed yet is the question of heat deposited into the target. The heat deposited is governed by the equation</a:t>
                </a:r>
              </a:p>
              <a:p>
                <a:pPr marL="0" indent="0">
                  <a:buNone/>
                </a:pPr>
                <a14:m>
                  <m:oMathPara xmlns:m="http://schemas.openxmlformats.org/officeDocument/2006/math">
                    <m:oMathParaPr>
                      <m:jc m:val="centerGroup"/>
                    </m:oMathParaPr>
                    <m:oMath xmlns:m="http://schemas.openxmlformats.org/officeDocument/2006/math">
                      <m:r>
                        <m:rPr>
                          <m:sty m:val="p"/>
                        </m:rPr>
                        <a:rPr lang="en-US" sz="1800" i="0"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𝑘</m:t>
                      </m:r>
                      <m:r>
                        <m:rPr>
                          <m:sty m:val="p"/>
                        </m:rPr>
                        <a:rPr lang="en-US" sz="1800" b="0" i="0"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𝑇</m:t>
                      </m:r>
                      <m:r>
                        <a:rPr lang="en-US" sz="1800" b="0" i="1" dirty="0" smtClean="0">
                          <a:latin typeface="Cambria Math" panose="02040503050406030204" pitchFamily="18" charset="0"/>
                          <a:ea typeface="Cambria Math" panose="02040503050406030204" pitchFamily="18" charset="0"/>
                        </a:rPr>
                        <m:t>)+</m:t>
                      </m:r>
                      <m:acc>
                        <m:accPr>
                          <m:chr m:val="̇"/>
                          <m:ctrlPr>
                            <a:rPr lang="en-US" sz="1800" i="1" dirty="0" smtClean="0">
                              <a:latin typeface="Cambria Math" panose="02040503050406030204" pitchFamily="18" charset="0"/>
                              <a:ea typeface="Cambria Math" panose="02040503050406030204" pitchFamily="18" charset="0"/>
                            </a:rPr>
                          </m:ctrlPr>
                        </m:accPr>
                        <m:e>
                          <m:r>
                            <a:rPr lang="en-US" sz="1800" b="0" i="1" dirty="0" smtClean="0">
                              <a:latin typeface="Cambria Math" panose="02040503050406030204" pitchFamily="18" charset="0"/>
                              <a:ea typeface="Cambria Math" panose="02040503050406030204" pitchFamily="18" charset="0"/>
                            </a:rPr>
                            <m:t>𝑄</m:t>
                          </m:r>
                        </m:e>
                      </m:acc>
                      <m:r>
                        <a:rPr lang="en-US" sz="1800" i="1" dirty="0" smtClean="0">
                          <a:latin typeface="Cambria Math" panose="02040503050406030204" pitchFamily="18" charset="0"/>
                        </a:rPr>
                        <m:t>=</m:t>
                      </m:r>
                      <m:r>
                        <a:rPr lang="en-US" sz="1800" i="1" dirty="0" smtClean="0">
                          <a:latin typeface="Cambria Math" panose="02040503050406030204" pitchFamily="18" charset="0"/>
                          <a:ea typeface="Cambria Math" panose="02040503050406030204" pitchFamily="18" charset="0"/>
                        </a:rPr>
                        <m:t>𝜌</m:t>
                      </m:r>
                      <m:r>
                        <a:rPr lang="en-US" sz="1800" b="0" i="1" dirty="0" smtClean="0">
                          <a:latin typeface="Cambria Math" panose="02040503050406030204" pitchFamily="18" charset="0"/>
                          <a:ea typeface="Cambria Math" panose="02040503050406030204" pitchFamily="18" charset="0"/>
                        </a:rPr>
                        <m:t>𝑐</m:t>
                      </m:r>
                      <m:acc>
                        <m:accPr>
                          <m:chr m:val="̇"/>
                          <m:ctrlPr>
                            <a:rPr lang="en-US" sz="1800" b="0" i="1" dirty="0" smtClean="0">
                              <a:latin typeface="Cambria Math" panose="02040503050406030204" pitchFamily="18" charset="0"/>
                              <a:ea typeface="Cambria Math" panose="02040503050406030204" pitchFamily="18" charset="0"/>
                            </a:rPr>
                          </m:ctrlPr>
                        </m:accPr>
                        <m:e>
                          <m:r>
                            <a:rPr lang="en-US" sz="1800" b="0" i="1" dirty="0" smtClean="0">
                              <a:latin typeface="Cambria Math" panose="02040503050406030204" pitchFamily="18" charset="0"/>
                              <a:ea typeface="Cambria Math" panose="02040503050406030204" pitchFamily="18" charset="0"/>
                            </a:rPr>
                            <m:t>𝑇</m:t>
                          </m:r>
                        </m:e>
                      </m:acc>
                      <m:r>
                        <a:rPr lang="en-US" sz="1800" i="1" dirty="0" smtClean="0">
                          <a:latin typeface="Cambria Math" panose="02040503050406030204" pitchFamily="18" charset="0"/>
                        </a:rPr>
                        <m:t> </m:t>
                      </m:r>
                    </m:oMath>
                  </m:oMathPara>
                </a14:m>
                <a:endParaRPr lang="en-US" sz="1800" dirty="0"/>
              </a:p>
              <a:p>
                <a:pPr marL="0" indent="0">
                  <a:buNone/>
                </a:pPr>
                <a:r>
                  <a:rPr lang="en-US" sz="1800" dirty="0"/>
                  <a:t>where k is the thermal conductivity,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𝑄</m:t>
                        </m:r>
                      </m:e>
                    </m:acc>
                  </m:oMath>
                </a14:m>
                <a:r>
                  <a:rPr lang="en-US" sz="1800" dirty="0"/>
                  <a:t> is the heat per unit volume deposited in the target and c is the heat capacity.</a:t>
                </a:r>
              </a:p>
              <a:p>
                <a:pPr marL="0" indent="0">
                  <a:buNone/>
                </a:pPr>
                <a:r>
                  <a:rPr lang="en-US" sz="1800" dirty="0"/>
                  <a:t> </a:t>
                </a:r>
              </a:p>
              <a:p>
                <a:pPr marL="0" indent="0">
                  <a:buNone/>
                </a:pPr>
                <a:r>
                  <a:rPr lang="en-US" sz="1800" dirty="0"/>
                  <a:t>As pointed out by Van </a:t>
                </a:r>
                <a:r>
                  <a:rPr lang="en-US" sz="1800" dirty="0" err="1"/>
                  <a:t>Elsen</a:t>
                </a:r>
                <a:r>
                  <a:rPr lang="en-US" sz="1800" dirty="0"/>
                  <a:t> et al. (Int. J. of Heat and Mass Transfer </a:t>
                </a:r>
                <a:r>
                  <a:rPr lang="en-US" sz="1800" u="sng" dirty="0"/>
                  <a:t>50</a:t>
                </a:r>
                <a:r>
                  <a:rPr lang="en-US" sz="1800" dirty="0"/>
                  <a:t>, 4872 (2007) ) this is the heat conduction equation for v = 0 where v is the speed of either the heat source or the medium. The steady state equation for a medium moving with constant velocity v can be simplified using the continuity equation to give</a:t>
                </a:r>
              </a:p>
              <a:p>
                <a:pPr marL="0" indent="0">
                  <a:buNone/>
                </a:pPr>
                <a14:m>
                  <m:oMathPara xmlns:m="http://schemas.openxmlformats.org/officeDocument/2006/math">
                    <m:oMathParaPr>
                      <m:jc m:val="centerGroup"/>
                    </m:oMathParaPr>
                    <m:oMath xmlns:m="http://schemas.openxmlformats.org/officeDocument/2006/math">
                      <m:r>
                        <m:rPr>
                          <m:sty m:val="p"/>
                        </m:rPr>
                        <a:rPr lang="en-US" sz="1800" i="0"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𝑘</m:t>
                      </m:r>
                      <m:r>
                        <m:rPr>
                          <m:sty m:val="p"/>
                        </m:rPr>
                        <a:rPr lang="en-US" sz="1800" b="0" i="0"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𝑇</m:t>
                      </m:r>
                      <m:r>
                        <a:rPr lang="en-US" sz="1800" b="0" i="1" dirty="0" smtClean="0">
                          <a:latin typeface="Cambria Math" panose="02040503050406030204" pitchFamily="18" charset="0"/>
                          <a:ea typeface="Cambria Math" panose="02040503050406030204" pitchFamily="18" charset="0"/>
                        </a:rPr>
                        <m:t>)+ </m:t>
                      </m:r>
                      <m:acc>
                        <m:accPr>
                          <m:chr m:val="̇"/>
                          <m:ctrlPr>
                            <a:rPr lang="en-US" sz="1800" b="0" i="1" dirty="0" smtClean="0">
                              <a:latin typeface="Cambria Math" panose="02040503050406030204" pitchFamily="18" charset="0"/>
                              <a:ea typeface="Cambria Math" panose="02040503050406030204" pitchFamily="18" charset="0"/>
                            </a:rPr>
                          </m:ctrlPr>
                        </m:accPr>
                        <m:e>
                          <m:r>
                            <a:rPr lang="en-US" sz="1800" b="0" i="1" dirty="0" smtClean="0">
                              <a:latin typeface="Cambria Math" panose="02040503050406030204" pitchFamily="18" charset="0"/>
                              <a:ea typeface="Cambria Math" panose="02040503050406030204" pitchFamily="18" charset="0"/>
                            </a:rPr>
                            <m:t>𝑄</m:t>
                          </m:r>
                        </m:e>
                      </m:acc>
                      <m:r>
                        <a:rPr lang="en-US" sz="1800" i="1" dirty="0" smtClean="0">
                          <a:latin typeface="Cambria Math" panose="02040503050406030204" pitchFamily="18" charset="0"/>
                        </a:rPr>
                        <m:t>=</m:t>
                      </m:r>
                      <m:r>
                        <a:rPr lang="en-US" sz="1800" i="1" dirty="0" smtClean="0">
                          <a:latin typeface="Cambria Math" panose="02040503050406030204" pitchFamily="18" charset="0"/>
                        </a:rPr>
                        <m:t>𝑣</m:t>
                      </m:r>
                      <m:r>
                        <a:rPr lang="en-US" sz="1800" i="1" dirty="0" smtClean="0">
                          <a:latin typeface="Cambria Math" panose="02040503050406030204" pitchFamily="18" charset="0"/>
                          <a:ea typeface="Cambria Math" panose="02040503050406030204" pitchFamily="18" charset="0"/>
                        </a:rPr>
                        <m:t>𝜌</m:t>
                      </m:r>
                      <m:r>
                        <a:rPr lang="en-US" sz="1800" b="0" i="1" dirty="0" smtClean="0">
                          <a:latin typeface="Cambria Math" panose="02040503050406030204" pitchFamily="18" charset="0"/>
                          <a:ea typeface="Cambria Math" panose="02040503050406030204" pitchFamily="18" charset="0"/>
                        </a:rPr>
                        <m:t>𝑐</m:t>
                      </m:r>
                      <m:f>
                        <m:fPr>
                          <m:ctrlPr>
                            <a:rPr lang="en-US" sz="1800" b="0" i="1" dirty="0" smtClean="0">
                              <a:latin typeface="Cambria Math" panose="02040503050406030204" pitchFamily="18" charset="0"/>
                              <a:ea typeface="Cambria Math" panose="02040503050406030204" pitchFamily="18" charset="0"/>
                            </a:rPr>
                          </m:ctrlPr>
                        </m:fPr>
                        <m:num>
                          <m:r>
                            <a:rPr lang="en-US" sz="1800" b="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𝑇</m:t>
                          </m:r>
                        </m:num>
                        <m:den>
                          <m:r>
                            <a:rPr lang="en-US" sz="1800" b="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𝑥</m:t>
                          </m:r>
                        </m:den>
                      </m:f>
                    </m:oMath>
                  </m:oMathPara>
                </a14:m>
                <a:endParaRPr lang="en-US" sz="1800" dirty="0"/>
              </a:p>
              <a:p>
                <a:pPr marL="0" indent="0">
                  <a:buNone/>
                </a:pPr>
                <a:r>
                  <a:rPr lang="en-US" sz="1800" dirty="0"/>
                  <a:t>where the x direction corresponds to the constant speed of the moving medium,  y is the direction perpendicular to x and z is directed inside the medium. Since the target is in a vacuum, there is no convection, but radiation has to be taken into account</a:t>
                </a:r>
              </a:p>
              <a:p>
                <a:endParaRPr lang="en-US" sz="1800" dirty="0"/>
              </a:p>
            </p:txBody>
          </p:sp>
        </mc:Choice>
        <mc:Fallback xmlns="">
          <p:sp>
            <p:nvSpPr>
              <p:cNvPr id="3" name="Text Placeholder 2">
                <a:extLst>
                  <a:ext uri="{FF2B5EF4-FFF2-40B4-BE49-F238E27FC236}">
                    <a16:creationId xmlns:a16="http://schemas.microsoft.com/office/drawing/2014/main" id="{41CCFCF2-8E52-FB42-9A4E-409F9E916545}"/>
                  </a:ext>
                </a:extLst>
              </p:cNvPr>
              <p:cNvSpPr>
                <a:spLocks noGrp="1" noRot="1" noChangeAspect="1" noMove="1" noResize="1" noEditPoints="1" noAdjustHandles="1" noChangeArrowheads="1" noChangeShapeType="1" noTextEdit="1"/>
              </p:cNvSpPr>
              <p:nvPr>
                <p:ph type="body" idx="1"/>
              </p:nvPr>
            </p:nvSpPr>
            <p:spPr>
              <a:blipFill>
                <a:blip r:embed="rId2"/>
                <a:stretch>
                  <a:fillRect l="-759" t="-1096" r="-651"/>
                </a:stretch>
              </a:blipFill>
            </p:spPr>
            <p:txBody>
              <a:bodyPr/>
              <a:lstStyle/>
              <a:p>
                <a:r>
                  <a:rPr lang="en-US">
                    <a:noFill/>
                  </a:rPr>
                  <a:t> </a:t>
                </a:r>
              </a:p>
            </p:txBody>
          </p:sp>
        </mc:Fallback>
      </mc:AlternateContent>
    </p:spTree>
    <p:extLst>
      <p:ext uri="{BB962C8B-B14F-4D97-AF65-F5344CB8AC3E}">
        <p14:creationId xmlns:p14="http://schemas.microsoft.com/office/powerpoint/2010/main" val="378512414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DE30-A74F-224F-A3B0-4E43029CF050}"/>
              </a:ext>
            </a:extLst>
          </p:cNvPr>
          <p:cNvSpPr>
            <a:spLocks noGrp="1"/>
          </p:cNvSpPr>
          <p:nvPr>
            <p:ph type="title"/>
          </p:nvPr>
        </p:nvSpPr>
        <p:spPr>
          <a:xfrm>
            <a:off x="2928829" y="3122796"/>
            <a:ext cx="7810215" cy="1093275"/>
          </a:xfrm>
        </p:spPr>
        <p:txBody>
          <a:bodyPr/>
          <a:lstStyle/>
          <a:p>
            <a:r>
              <a:rPr lang="en-US" dirty="0">
                <a:solidFill>
                  <a:srgbClr val="0070C0"/>
                </a:solidFill>
              </a:rPr>
              <a:t>Thank you for your attention</a:t>
            </a:r>
          </a:p>
        </p:txBody>
      </p:sp>
    </p:spTree>
    <p:extLst>
      <p:ext uri="{BB962C8B-B14F-4D97-AF65-F5344CB8AC3E}">
        <p14:creationId xmlns:p14="http://schemas.microsoft.com/office/powerpoint/2010/main" val="8731884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6D16FB-AB64-D64D-99B8-2C19DF09C15A}"/>
              </a:ext>
            </a:extLst>
          </p:cNvPr>
          <p:cNvSpPr txBox="1"/>
          <p:nvPr/>
        </p:nvSpPr>
        <p:spPr>
          <a:xfrm>
            <a:off x="272143" y="1382486"/>
            <a:ext cx="10961914" cy="4801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n-US" dirty="0"/>
              <a:t>This presentation deals with a free surface liquid metal jet positron converter. Liquid metal jets allow for significantly greater electron beam power densities than are possible with solid targets. Higher power densities lead to greater positron production and importantly, allow CW operation. In this work, 10 MeV electrons incident on a </a:t>
            </a:r>
            <a:r>
              <a:rPr lang="en-US" dirty="0" err="1"/>
              <a:t>GaInSn</a:t>
            </a:r>
            <a:r>
              <a:rPr lang="en-US" dirty="0"/>
              <a:t> liquid metal jet are being considered to generate positrons (including polarized positrons).</a:t>
            </a:r>
          </a:p>
          <a:p>
            <a:pPr algn="just"/>
            <a:endParaRPr kumimoji="0" lang="en-US" sz="1800" b="0" i="0" u="none" strike="noStrike" cap="none" spc="0" normalizeH="0" baseline="0" dirty="0">
              <a:ln>
                <a:noFill/>
              </a:ln>
              <a:solidFill>
                <a:srgbClr val="000000"/>
              </a:solidFill>
              <a:effectLst/>
              <a:uFillTx/>
              <a:latin typeface="+mn-lt"/>
              <a:ea typeface="+mn-ea"/>
              <a:cs typeface="+mn-cs"/>
              <a:sym typeface="Calibri"/>
            </a:endParaRPr>
          </a:p>
          <a:p>
            <a:r>
              <a:rPr lang="en-US" dirty="0"/>
              <a:t>Liquid metal targets making use of a free surface require very careful design of the nozzle forming the free jet as it is one of the most important components of the system (next to positron collection). The nozzle determines the shape of the free jet, its time behavior and stability. Heat removal and shape of the nozzle determine the liquid metal jet velocity.</a:t>
            </a:r>
          </a:p>
          <a:p>
            <a:endParaRPr lang="en-US" dirty="0"/>
          </a:p>
          <a:p>
            <a:pPr algn="just"/>
            <a:r>
              <a:rPr lang="en-US" dirty="0"/>
              <a:t> S. Gordeev et el. (Intl. J. Comp. Fluid </a:t>
            </a:r>
            <a:r>
              <a:rPr lang="en-US" dirty="0" err="1"/>
              <a:t>Dyn</a:t>
            </a:r>
            <a:r>
              <a:rPr lang="en-US" dirty="0"/>
              <a:t>. 23, No.6 477-493 (2009)) discuss specifically turbulent liquid metal flow in rectangular shaped contraction nozzles for target applications. Although </a:t>
            </a:r>
            <a:r>
              <a:rPr lang="en-US" dirty="0" err="1"/>
              <a:t>thes</a:t>
            </a:r>
            <a:r>
              <a:rPr lang="en-US" dirty="0"/>
              <a:t> </a:t>
            </a:r>
            <a:r>
              <a:rPr lang="en-US" dirty="0" err="1"/>
              <a:t>pecificc</a:t>
            </a:r>
            <a:r>
              <a:rPr lang="en-US" dirty="0"/>
              <a:t> analysis is for a 2 GeV 238U ions incident on a lithium metal jet at 10</a:t>
            </a:r>
            <a:r>
              <a:rPr lang="en-US" baseline="30000" dirty="0"/>
              <a:t>12 </a:t>
            </a:r>
            <a:r>
              <a:rPr lang="en-US" dirty="0"/>
              <a:t>particles/cycle, the information provided is pertinent to any liquid metal target utilizing a free surface. (At a fast extraction of 50 ns this corresponds to 3.2 GW/pulse. Since the beam spot is</a:t>
            </a:r>
          </a:p>
          <a:p>
            <a:pPr algn="just"/>
            <a:r>
              <a:rPr lang="en-US" dirty="0"/>
              <a:t>circular with a Gaussian distribution </a:t>
            </a:r>
            <a:r>
              <a:rPr lang="en-US" dirty="0">
                <a:latin typeface="Symbol" pitchFamily="2" charset="2"/>
              </a:rPr>
              <a:t>s</a:t>
            </a:r>
            <a:r>
              <a:rPr lang="en-US" dirty="0"/>
              <a:t> = 1-2 mm, the power density is enormous.)</a:t>
            </a:r>
          </a:p>
          <a:p>
            <a:endParaRPr lang="en-US" dirty="0"/>
          </a:p>
          <a:p>
            <a:pPr algn="just"/>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 name="Text Placeholder 8">
            <a:extLst>
              <a:ext uri="{FF2B5EF4-FFF2-40B4-BE49-F238E27FC236}">
                <a16:creationId xmlns:a16="http://schemas.microsoft.com/office/drawing/2014/main" id="{65ED8AB6-26C3-4F65-92D9-8DBB28351CF1}"/>
              </a:ext>
            </a:extLst>
          </p:cNvPr>
          <p:cNvSpPr>
            <a:spLocks noGrp="1"/>
          </p:cNvSpPr>
          <p:nvPr>
            <p:ph type="body" sz="quarter" idx="1"/>
          </p:nvPr>
        </p:nvSpPr>
        <p:spPr>
          <a:xfrm>
            <a:off x="3258160" y="298123"/>
            <a:ext cx="8498411" cy="752158"/>
          </a:xfrm>
        </p:spPr>
        <p:txBody>
          <a:bodyPr>
            <a:noAutofit/>
          </a:bodyPr>
          <a:lstStyle/>
          <a:p>
            <a:r>
              <a:rPr lang="en-US" sz="4000" dirty="0">
                <a:solidFill>
                  <a:srgbClr val="0070C0"/>
                </a:solidFill>
              </a:rPr>
              <a:t>Introduction</a:t>
            </a:r>
          </a:p>
        </p:txBody>
      </p:sp>
    </p:spTree>
    <p:extLst>
      <p:ext uri="{BB962C8B-B14F-4D97-AF65-F5344CB8AC3E}">
        <p14:creationId xmlns:p14="http://schemas.microsoft.com/office/powerpoint/2010/main" val="39101306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F57B05-68D9-4FA2-938B-1C08D9A4568D}"/>
              </a:ext>
            </a:extLst>
          </p:cNvPr>
          <p:cNvSpPr txBox="1"/>
          <p:nvPr/>
        </p:nvSpPr>
        <p:spPr>
          <a:xfrm>
            <a:off x="1305291" y="1364434"/>
            <a:ext cx="9825180" cy="4770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t>Material			</a:t>
            </a:r>
            <a:r>
              <a:rPr lang="en-US" dirty="0" err="1"/>
              <a:t>GaInSn</a:t>
            </a:r>
            <a:r>
              <a:rPr lang="en-US" dirty="0"/>
              <a:t>				</a:t>
            </a:r>
            <a:r>
              <a:rPr lang="en-US" dirty="0" err="1"/>
              <a:t>PbBi</a:t>
            </a:r>
            <a:endParaRPr lang="en-US" dirty="0"/>
          </a:p>
          <a:p>
            <a:r>
              <a:rPr lang="en-US" dirty="0"/>
              <a:t>Composition                 67Ga  20.5In 12.5Sn vol%	                       44.5Pb 55.5Bi at%</a:t>
            </a:r>
          </a:p>
          <a:p>
            <a:r>
              <a:rPr lang="en-US" dirty="0"/>
              <a:t>Melting Point	            -19 to 10.5 </a:t>
            </a:r>
            <a:r>
              <a:rPr lang="en-US" baseline="30000" dirty="0" err="1"/>
              <a:t>o</a:t>
            </a:r>
            <a:r>
              <a:rPr lang="en-US" dirty="0" err="1"/>
              <a:t>C</a:t>
            </a:r>
            <a:r>
              <a:rPr lang="en-US" dirty="0"/>
              <a:t>		               123.5 </a:t>
            </a:r>
            <a:r>
              <a:rPr lang="en-US" baseline="30000" dirty="0" err="1"/>
              <a:t>o</a:t>
            </a:r>
            <a:r>
              <a:rPr lang="en-US" dirty="0" err="1"/>
              <a:t>C</a:t>
            </a:r>
            <a:endParaRPr lang="en-US" dirty="0"/>
          </a:p>
          <a:p>
            <a:r>
              <a:rPr lang="en-US" dirty="0"/>
              <a:t>Vapor Pressure                &lt;E-08 Torr@500 </a:t>
            </a:r>
            <a:r>
              <a:rPr lang="en-US" baseline="30000" dirty="0" err="1"/>
              <a:t>o</a:t>
            </a:r>
            <a:r>
              <a:rPr lang="en-US" dirty="0" err="1"/>
              <a:t>C</a:t>
            </a:r>
            <a:r>
              <a:rPr lang="en-US" dirty="0"/>
              <a:t>		        7.5E-09 Torr@250 </a:t>
            </a:r>
            <a:r>
              <a:rPr lang="en-US" baseline="30000" dirty="0" err="1"/>
              <a:t>o</a:t>
            </a:r>
            <a:r>
              <a:rPr lang="en-US" dirty="0" err="1"/>
              <a:t>C</a:t>
            </a:r>
            <a:endParaRPr lang="en-US" dirty="0"/>
          </a:p>
          <a:p>
            <a:r>
              <a:rPr lang="en-US" dirty="0"/>
              <a:t>Density		         6.44 g/cm</a:t>
            </a:r>
            <a:r>
              <a:rPr lang="en-US" baseline="30000" dirty="0"/>
              <a:t>3</a:t>
            </a:r>
            <a:r>
              <a:rPr lang="en-US" dirty="0"/>
              <a:t>@ 20 </a:t>
            </a:r>
            <a:r>
              <a:rPr lang="en-US" baseline="30000" dirty="0" err="1"/>
              <a:t>o</a:t>
            </a:r>
            <a:r>
              <a:rPr lang="en-US" dirty="0" err="1"/>
              <a:t>C</a:t>
            </a:r>
            <a:r>
              <a:rPr lang="en-US" dirty="0"/>
              <a:t>		             10.44 g/cm</a:t>
            </a:r>
            <a:r>
              <a:rPr lang="en-US" baseline="30000" dirty="0"/>
              <a:t>3 </a:t>
            </a:r>
          </a:p>
          <a:p>
            <a:r>
              <a:rPr lang="en-US" dirty="0"/>
              <a:t>Radiation Length Xo                1.470 cm                                                    0.606 cm</a:t>
            </a:r>
          </a:p>
          <a:p>
            <a:r>
              <a:rPr lang="en-US" dirty="0"/>
              <a:t>Thermal Conductivity           16.6 W/m-K	                        10.89 W/m-K (130 </a:t>
            </a:r>
            <a:r>
              <a:rPr lang="en-US" baseline="30000" dirty="0" err="1"/>
              <a:t>o</a:t>
            </a:r>
            <a:r>
              <a:rPr lang="en-US" dirty="0" err="1"/>
              <a:t>C</a:t>
            </a:r>
            <a:r>
              <a:rPr lang="en-US" dirty="0"/>
              <a:t>)</a:t>
            </a:r>
          </a:p>
          <a:p>
            <a:r>
              <a:rPr lang="en-US" dirty="0"/>
              <a:t>Dynamic viscosity                   2.4E-3 Pa-s		                3.3E-3Pa-s</a:t>
            </a:r>
          </a:p>
          <a:p>
            <a:endParaRPr lang="en-US" sz="1600" dirty="0"/>
          </a:p>
          <a:p>
            <a:r>
              <a:rPr lang="en-US" sz="1600" u="sng" dirty="0" err="1"/>
              <a:t>GaInSn</a:t>
            </a:r>
            <a:r>
              <a:rPr lang="en-US" sz="1600" u="sng" dirty="0"/>
              <a:t> properties obtained from</a:t>
            </a:r>
            <a:r>
              <a:rPr lang="en-US" sz="1600" dirty="0"/>
              <a:t>:</a:t>
            </a:r>
          </a:p>
          <a:p>
            <a:r>
              <a:rPr lang="en-US" sz="1600" dirty="0" err="1"/>
              <a:t>Y.Plevachnek</a:t>
            </a:r>
            <a:r>
              <a:rPr lang="en-US" sz="1600" dirty="0"/>
              <a:t> et al. “Thermophysical Properties of the Liquid </a:t>
            </a:r>
            <a:r>
              <a:rPr lang="en-US" sz="1600" dirty="0" err="1"/>
              <a:t>GaInSn</a:t>
            </a:r>
            <a:r>
              <a:rPr lang="en-US" sz="1600" dirty="0"/>
              <a:t> Eutectic Alloy”, J Chem. Engr. Data </a:t>
            </a:r>
            <a:r>
              <a:rPr lang="en-US" sz="1600" u="sng" dirty="0"/>
              <a:t>59</a:t>
            </a:r>
            <a:r>
              <a:rPr lang="en-US" sz="1600" dirty="0"/>
              <a:t>, 757 (2014)</a:t>
            </a:r>
          </a:p>
          <a:p>
            <a:r>
              <a:rPr lang="en-US" sz="1600" dirty="0"/>
              <a:t>N.B. Morley et al. “</a:t>
            </a:r>
            <a:r>
              <a:rPr lang="en-US" sz="1600" dirty="0" err="1"/>
              <a:t>GaInSn</a:t>
            </a:r>
            <a:r>
              <a:rPr lang="en-US" sz="1600" dirty="0"/>
              <a:t> Usage in the Research Laboratory”, Rev. Sci. Instr. </a:t>
            </a:r>
            <a:r>
              <a:rPr lang="en-US" sz="1600" u="sng" dirty="0"/>
              <a:t>79</a:t>
            </a:r>
            <a:r>
              <a:rPr lang="en-US" sz="1600" dirty="0"/>
              <a:t>, 056107 (2008)</a:t>
            </a:r>
          </a:p>
          <a:p>
            <a:r>
              <a:rPr lang="en-US" sz="1600" dirty="0"/>
              <a:t>T. Bell, “Properties of the Metal Galinstan”, Thought Co., Aug. 7, 2021. </a:t>
            </a:r>
            <a:r>
              <a:rPr lang="en-US" sz="1600" dirty="0" err="1"/>
              <a:t>thoughtco.com</a:t>
            </a:r>
            <a:r>
              <a:rPr lang="en-US" sz="1600" dirty="0"/>
              <a:t>/what-is-Galinstan-2340177</a:t>
            </a:r>
          </a:p>
          <a:p>
            <a:endParaRPr lang="en-US" sz="1600" dirty="0"/>
          </a:p>
          <a:p>
            <a:r>
              <a:rPr lang="en-US" sz="1600" u="sng" dirty="0" err="1"/>
              <a:t>PbBi</a:t>
            </a:r>
            <a:r>
              <a:rPr lang="en-US" sz="1600" u="sng" dirty="0"/>
              <a:t> properties obtained from:</a:t>
            </a:r>
          </a:p>
          <a:p>
            <a:r>
              <a:rPr lang="en-US" sz="1600" dirty="0"/>
              <a:t>Handbook on Lead-Bismuth Eutectic Alloy and Lead Properties, Materials Compatibility, Thermal-Hydraulics and Technologies, 2015 Edition, Nuclear Energy Agency. </a:t>
            </a:r>
          </a:p>
          <a:p>
            <a:r>
              <a:rPr lang="en-US" sz="1600" dirty="0"/>
              <a:t>Available from:  https://</a:t>
            </a:r>
            <a:r>
              <a:rPr lang="en-US" sz="1600" dirty="0" err="1"/>
              <a:t>inis.iaea.org</a:t>
            </a:r>
            <a:r>
              <a:rPr lang="en-US" sz="1600" dirty="0"/>
              <a:t>/collection/</a:t>
            </a:r>
            <a:r>
              <a:rPr lang="en-US" sz="1600" dirty="0" err="1"/>
              <a:t>NCLCollectionStore</a:t>
            </a:r>
            <a:r>
              <a:rPr lang="en-US" sz="1600" dirty="0"/>
              <a:t>/_Public/46/133/46133907.pdf</a:t>
            </a:r>
          </a:p>
        </p:txBody>
      </p:sp>
      <p:sp>
        <p:nvSpPr>
          <p:cNvPr id="9" name="Text Placeholder 8">
            <a:extLst>
              <a:ext uri="{FF2B5EF4-FFF2-40B4-BE49-F238E27FC236}">
                <a16:creationId xmlns:a16="http://schemas.microsoft.com/office/drawing/2014/main" id="{DF20C80C-8F96-4490-9B1D-4F1C63C7D1F9}"/>
              </a:ext>
            </a:extLst>
          </p:cNvPr>
          <p:cNvSpPr>
            <a:spLocks noGrp="1"/>
          </p:cNvSpPr>
          <p:nvPr>
            <p:ph type="body" sz="quarter" idx="1"/>
          </p:nvPr>
        </p:nvSpPr>
        <p:spPr>
          <a:xfrm>
            <a:off x="3306287" y="292527"/>
            <a:ext cx="8498411" cy="752158"/>
          </a:xfrm>
        </p:spPr>
        <p:txBody>
          <a:bodyPr>
            <a:noAutofit/>
          </a:bodyPr>
          <a:lstStyle/>
          <a:p>
            <a:r>
              <a:rPr lang="en-US" sz="4000" dirty="0">
                <a:solidFill>
                  <a:srgbClr val="0070C0"/>
                </a:solidFill>
              </a:rPr>
              <a:t>Pertinent Properties of Liquid Metals</a:t>
            </a:r>
          </a:p>
        </p:txBody>
      </p:sp>
    </p:spTree>
    <p:extLst>
      <p:ext uri="{BB962C8B-B14F-4D97-AF65-F5344CB8AC3E}">
        <p14:creationId xmlns:p14="http://schemas.microsoft.com/office/powerpoint/2010/main" val="41351361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F20C80C-8F96-4490-9B1D-4F1C63C7D1F9}"/>
              </a:ext>
            </a:extLst>
          </p:cNvPr>
          <p:cNvSpPr>
            <a:spLocks noGrp="1"/>
          </p:cNvSpPr>
          <p:nvPr>
            <p:ph type="body" sz="quarter" idx="1"/>
          </p:nvPr>
        </p:nvSpPr>
        <p:spPr>
          <a:xfrm>
            <a:off x="2300622" y="200842"/>
            <a:ext cx="8912810" cy="956931"/>
          </a:xfrm>
        </p:spPr>
        <p:txBody>
          <a:bodyPr>
            <a:noAutofit/>
          </a:bodyPr>
          <a:lstStyle/>
          <a:p>
            <a:r>
              <a:rPr lang="en-US" sz="1600" dirty="0">
                <a:solidFill>
                  <a:schemeClr val="tx1"/>
                </a:solidFill>
              </a:rPr>
              <a:t>All </a:t>
            </a:r>
            <a:r>
              <a:rPr lang="en-US" sz="1600" dirty="0" err="1">
                <a:solidFill>
                  <a:schemeClr val="tx1"/>
                </a:solidFill>
              </a:rPr>
              <a:t>GaInSn</a:t>
            </a:r>
            <a:r>
              <a:rPr lang="en-US" sz="1600" dirty="0">
                <a:solidFill>
                  <a:schemeClr val="tx1"/>
                </a:solidFill>
              </a:rPr>
              <a:t> properties presented were calculated with the MCNP6.2 code (Initial MCNP6 Release Overview, T. Goorley, et al., Nuclear Technology, 180, pp 298-315 (Dec 2012)) and “The </a:t>
            </a:r>
            <a:r>
              <a:rPr lang="en-US" sz="1600" dirty="0" err="1">
                <a:solidFill>
                  <a:schemeClr val="tx1"/>
                </a:solidFill>
              </a:rPr>
              <a:t>MCNPTools</a:t>
            </a:r>
            <a:r>
              <a:rPr lang="en-US" sz="1600" dirty="0">
                <a:solidFill>
                  <a:schemeClr val="tx1"/>
                </a:solidFill>
              </a:rPr>
              <a:t> Package: Installation and Use”, </a:t>
            </a:r>
            <a:r>
              <a:rPr lang="en-US" sz="1600" dirty="0" err="1">
                <a:solidFill>
                  <a:schemeClr val="tx1"/>
                </a:solidFill>
              </a:rPr>
              <a:t>Clell</a:t>
            </a:r>
            <a:r>
              <a:rPr lang="en-US" sz="1600" dirty="0">
                <a:solidFill>
                  <a:schemeClr val="tx1"/>
                </a:solidFill>
              </a:rPr>
              <a:t> J. (CJ) Solomon </a:t>
            </a:r>
            <a:r>
              <a:rPr lang="en-US" sz="1600" dirty="0" err="1">
                <a:solidFill>
                  <a:schemeClr val="tx1"/>
                </a:solidFill>
              </a:rPr>
              <a:t>Jr.,Cameron</a:t>
            </a:r>
            <a:r>
              <a:rPr lang="en-US" sz="1600" dirty="0">
                <a:solidFill>
                  <a:schemeClr val="tx1"/>
                </a:solidFill>
              </a:rPr>
              <a:t> R. Bates and Joel </a:t>
            </a:r>
            <a:r>
              <a:rPr lang="en-US" sz="1600" dirty="0" err="1">
                <a:solidFill>
                  <a:schemeClr val="tx1"/>
                </a:solidFill>
              </a:rPr>
              <a:t>Kulesza</a:t>
            </a:r>
            <a:r>
              <a:rPr lang="en-US" sz="1600" dirty="0">
                <a:solidFill>
                  <a:schemeClr val="tx1"/>
                </a:solidFill>
              </a:rPr>
              <a:t> provided with the code.</a:t>
            </a:r>
          </a:p>
          <a:p>
            <a:endParaRPr lang="en-US" sz="1600" dirty="0"/>
          </a:p>
          <a:p>
            <a:endParaRPr lang="en-US" sz="1600" dirty="0"/>
          </a:p>
          <a:p>
            <a:r>
              <a:rPr lang="en-US" sz="1600" dirty="0"/>
              <a:t> </a:t>
            </a:r>
          </a:p>
        </p:txBody>
      </p:sp>
      <p:pic>
        <p:nvPicPr>
          <p:cNvPr id="4" name="Picture 3" descr="A picture containing chart&#10;&#10;Description automatically generated">
            <a:extLst>
              <a:ext uri="{FF2B5EF4-FFF2-40B4-BE49-F238E27FC236}">
                <a16:creationId xmlns:a16="http://schemas.microsoft.com/office/drawing/2014/main" id="{07AB0EB6-256D-D54D-8A6A-D6AC01871738}"/>
              </a:ext>
            </a:extLst>
          </p:cNvPr>
          <p:cNvPicPr>
            <a:picLocks noChangeAspect="1"/>
          </p:cNvPicPr>
          <p:nvPr/>
        </p:nvPicPr>
        <p:blipFill>
          <a:blip r:embed="rId2"/>
          <a:stretch>
            <a:fillRect/>
          </a:stretch>
        </p:blipFill>
        <p:spPr>
          <a:xfrm>
            <a:off x="842923" y="1315205"/>
            <a:ext cx="5190053" cy="4800600"/>
          </a:xfrm>
          <a:prstGeom prst="rect">
            <a:avLst/>
          </a:prstGeom>
        </p:spPr>
      </p:pic>
      <p:pic>
        <p:nvPicPr>
          <p:cNvPr id="5" name="Picture 4" descr="Chart, line chart&#10;&#10;Description automatically generated">
            <a:extLst>
              <a:ext uri="{FF2B5EF4-FFF2-40B4-BE49-F238E27FC236}">
                <a16:creationId xmlns:a16="http://schemas.microsoft.com/office/drawing/2014/main" id="{7AF175D5-71BA-4E45-9B69-E36412F359A2}"/>
              </a:ext>
            </a:extLst>
          </p:cNvPr>
          <p:cNvPicPr>
            <a:picLocks noChangeAspect="1"/>
          </p:cNvPicPr>
          <p:nvPr/>
        </p:nvPicPr>
        <p:blipFill>
          <a:blip r:embed="rId3"/>
          <a:stretch>
            <a:fillRect/>
          </a:stretch>
        </p:blipFill>
        <p:spPr>
          <a:xfrm>
            <a:off x="7025640" y="1463883"/>
            <a:ext cx="4114800" cy="2388677"/>
          </a:xfrm>
          <a:prstGeom prst="rect">
            <a:avLst/>
          </a:prstGeom>
        </p:spPr>
      </p:pic>
      <p:pic>
        <p:nvPicPr>
          <p:cNvPr id="6" name="Content Placeholder 5">
            <a:extLst>
              <a:ext uri="{FF2B5EF4-FFF2-40B4-BE49-F238E27FC236}">
                <a16:creationId xmlns:a16="http://schemas.microsoft.com/office/drawing/2014/main" id="{C12217F6-D0A3-EF42-B010-2ADC3C0EAB35}"/>
              </a:ext>
            </a:extLst>
          </p:cNvPr>
          <p:cNvPicPr>
            <a:picLocks noChangeAspect="1"/>
          </p:cNvPicPr>
          <p:nvPr/>
        </p:nvPicPr>
        <p:blipFill>
          <a:blip r:embed="rId4"/>
          <a:stretch>
            <a:fillRect/>
          </a:stretch>
        </p:blipFill>
        <p:spPr>
          <a:xfrm>
            <a:off x="7241178" y="3809016"/>
            <a:ext cx="3749040" cy="2369676"/>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5376888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F20C80C-8F96-4490-9B1D-4F1C63C7D1F9}"/>
              </a:ext>
            </a:extLst>
          </p:cNvPr>
          <p:cNvSpPr>
            <a:spLocks noGrp="1"/>
          </p:cNvSpPr>
          <p:nvPr>
            <p:ph type="body" sz="quarter" idx="1"/>
          </p:nvPr>
        </p:nvSpPr>
        <p:spPr>
          <a:xfrm>
            <a:off x="2605696" y="176875"/>
            <a:ext cx="8484822" cy="890006"/>
          </a:xfrm>
        </p:spPr>
        <p:txBody>
          <a:bodyPr>
            <a:normAutofit fontScale="55000" lnSpcReduction="20000"/>
          </a:bodyPr>
          <a:lstStyle/>
          <a:p>
            <a:r>
              <a:rPr lang="en-US" sz="6400" dirty="0">
                <a:solidFill>
                  <a:srgbClr val="0070C0"/>
                </a:solidFill>
              </a:rPr>
              <a:t>Energy and angular distribution of positrons from a 3 mm thick </a:t>
            </a:r>
            <a:r>
              <a:rPr lang="en-US" sz="6400" dirty="0" err="1">
                <a:solidFill>
                  <a:srgbClr val="0070C0"/>
                </a:solidFill>
              </a:rPr>
              <a:t>GaInSn</a:t>
            </a:r>
            <a:r>
              <a:rPr lang="en-US" sz="6400" dirty="0">
                <a:solidFill>
                  <a:srgbClr val="0070C0"/>
                </a:solidFill>
              </a:rPr>
              <a:t> target</a:t>
            </a:r>
          </a:p>
          <a:p>
            <a:endParaRPr lang="en-US" dirty="0"/>
          </a:p>
        </p:txBody>
      </p:sp>
      <p:pic>
        <p:nvPicPr>
          <p:cNvPr id="4" name="Content Placeholder 4" descr="Histogram&#10;&#10;Description automatically generated with medium confidence">
            <a:extLst>
              <a:ext uri="{FF2B5EF4-FFF2-40B4-BE49-F238E27FC236}">
                <a16:creationId xmlns:a16="http://schemas.microsoft.com/office/drawing/2014/main" id="{0C5D0468-9A95-7E4D-A74D-1ECD1C57D946}"/>
              </a:ext>
            </a:extLst>
          </p:cNvPr>
          <p:cNvPicPr>
            <a:picLocks noChangeAspect="1"/>
          </p:cNvPicPr>
          <p:nvPr/>
        </p:nvPicPr>
        <p:blipFill>
          <a:blip r:embed="rId2"/>
          <a:stretch>
            <a:fillRect/>
          </a:stretch>
        </p:blipFill>
        <p:spPr>
          <a:xfrm>
            <a:off x="908374" y="1343944"/>
            <a:ext cx="5257800" cy="4837176"/>
          </a:xfrm>
          <a:prstGeom prst="rect">
            <a:avLst/>
          </a:prstGeom>
          <a:ln w="12700">
            <a:miter lim="400000"/>
          </a:ln>
          <a:extLst>
            <a:ext uri="{C572A759-6A51-4108-AA02-DFA0A04FC94B}">
              <ma14:wrappingTextBoxFlag xmlns:ma14="http://schemas.microsoft.com/office/mac/drawingml/2011/main" xmlns="" val="1"/>
            </a:ext>
          </a:extLst>
        </p:spPr>
      </p:pic>
      <p:pic>
        <p:nvPicPr>
          <p:cNvPr id="5" name="Picture 4" descr="Chart, surface chart&#10;&#10;Description automatically generated">
            <a:extLst>
              <a:ext uri="{FF2B5EF4-FFF2-40B4-BE49-F238E27FC236}">
                <a16:creationId xmlns:a16="http://schemas.microsoft.com/office/drawing/2014/main" id="{82ECA935-8B88-664D-8ECE-E353C6361AC2}"/>
              </a:ext>
            </a:extLst>
          </p:cNvPr>
          <p:cNvPicPr>
            <a:picLocks noChangeAspect="1"/>
          </p:cNvPicPr>
          <p:nvPr/>
        </p:nvPicPr>
        <p:blipFill>
          <a:blip r:embed="rId3"/>
          <a:stretch>
            <a:fillRect/>
          </a:stretch>
        </p:blipFill>
        <p:spPr>
          <a:xfrm>
            <a:off x="6405879" y="1422811"/>
            <a:ext cx="5257800" cy="4679442"/>
          </a:xfrm>
          <a:prstGeom prst="rect">
            <a:avLst/>
          </a:prstGeom>
        </p:spPr>
      </p:pic>
    </p:spTree>
    <p:extLst>
      <p:ext uri="{BB962C8B-B14F-4D97-AF65-F5344CB8AC3E}">
        <p14:creationId xmlns:p14="http://schemas.microsoft.com/office/powerpoint/2010/main" val="31756246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F20C80C-8F96-4490-9B1D-4F1C63C7D1F9}"/>
              </a:ext>
            </a:extLst>
          </p:cNvPr>
          <p:cNvSpPr>
            <a:spLocks noGrp="1"/>
          </p:cNvSpPr>
          <p:nvPr>
            <p:ph type="body" sz="quarter" idx="1"/>
          </p:nvPr>
        </p:nvSpPr>
        <p:spPr>
          <a:xfrm>
            <a:off x="1994645" y="126105"/>
            <a:ext cx="10064435" cy="1001426"/>
          </a:xfrm>
        </p:spPr>
        <p:txBody>
          <a:bodyPr>
            <a:noAutofit/>
          </a:bodyPr>
          <a:lstStyle/>
          <a:p>
            <a:r>
              <a:rPr lang="en-US" sz="3200" dirty="0">
                <a:solidFill>
                  <a:srgbClr val="0070C0"/>
                </a:solidFill>
              </a:rPr>
              <a:t>Positron production by 10 MeV electrons in various targets of roughly the same radiation thickness thickness</a:t>
            </a:r>
          </a:p>
        </p:txBody>
      </p:sp>
      <p:pic>
        <p:nvPicPr>
          <p:cNvPr id="4" name="Content Placeholder 4">
            <a:extLst>
              <a:ext uri="{FF2B5EF4-FFF2-40B4-BE49-F238E27FC236}">
                <a16:creationId xmlns:a16="http://schemas.microsoft.com/office/drawing/2014/main" id="{B4445B54-F753-1946-9C69-EAAD179346D4}"/>
              </a:ext>
            </a:extLst>
          </p:cNvPr>
          <p:cNvPicPr>
            <a:picLocks noChangeAspect="1"/>
          </p:cNvPicPr>
          <p:nvPr/>
        </p:nvPicPr>
        <p:blipFill>
          <a:blip r:embed="rId2"/>
          <a:stretch>
            <a:fillRect/>
          </a:stretch>
        </p:blipFill>
        <p:spPr>
          <a:xfrm>
            <a:off x="4884063" y="1372901"/>
            <a:ext cx="6212542" cy="4800600"/>
          </a:xfrm>
          <a:prstGeom prst="rect">
            <a:avLst/>
          </a:prstGeom>
        </p:spPr>
      </p:pic>
      <p:sp>
        <p:nvSpPr>
          <p:cNvPr id="2" name="TextBox 1">
            <a:extLst>
              <a:ext uri="{FF2B5EF4-FFF2-40B4-BE49-F238E27FC236}">
                <a16:creationId xmlns:a16="http://schemas.microsoft.com/office/drawing/2014/main" id="{FECA8874-12D5-714F-965D-93FCAC11F0F3}"/>
              </a:ext>
            </a:extLst>
          </p:cNvPr>
          <p:cNvSpPr txBox="1"/>
          <p:nvPr/>
        </p:nvSpPr>
        <p:spPr>
          <a:xfrm>
            <a:off x="711200" y="1635760"/>
            <a:ext cx="4172863"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The </a:t>
            </a:r>
            <a:r>
              <a:rPr kumimoji="0" lang="en-US" sz="1800" b="0" i="0" u="none" strike="noStrike" cap="none" spc="0" normalizeH="0" baseline="0" dirty="0" err="1">
                <a:ln>
                  <a:noFill/>
                </a:ln>
                <a:solidFill>
                  <a:srgbClr val="000000"/>
                </a:solidFill>
                <a:effectLst/>
                <a:uFillTx/>
                <a:latin typeface="+mn-lt"/>
                <a:ea typeface="+mn-ea"/>
                <a:cs typeface="+mn-cs"/>
                <a:sym typeface="Calibri"/>
              </a:rPr>
              <a:t>PEPPo</a:t>
            </a:r>
            <a:r>
              <a:rPr kumimoji="0" lang="en-US" sz="1800" b="0" i="0" u="none" strike="noStrike" cap="none" spc="0" normalizeH="0" baseline="0" dirty="0">
                <a:ln>
                  <a:noFill/>
                </a:ln>
                <a:solidFill>
                  <a:srgbClr val="000000"/>
                </a:solidFill>
                <a:effectLst/>
                <a:uFillTx/>
                <a:latin typeface="+mn-lt"/>
                <a:ea typeface="+mn-ea"/>
                <a:cs typeface="+mn-cs"/>
                <a:sym typeface="Calibri"/>
              </a:rPr>
              <a:t> experiment at </a:t>
            </a:r>
            <a:r>
              <a:rPr kumimoji="0" lang="en-US" sz="1800" b="0" i="0" u="none" strike="noStrike" cap="none" spc="0" normalizeH="0" baseline="0" dirty="0" err="1">
                <a:ln>
                  <a:noFill/>
                </a:ln>
                <a:solidFill>
                  <a:srgbClr val="000000"/>
                </a:solidFill>
                <a:effectLst/>
                <a:uFillTx/>
                <a:latin typeface="+mn-lt"/>
                <a:ea typeface="+mn-ea"/>
                <a:cs typeface="+mn-cs"/>
                <a:sym typeface="Calibri"/>
              </a:rPr>
              <a:t>Jlab</a:t>
            </a:r>
            <a:r>
              <a:rPr kumimoji="0" lang="en-US" sz="1800" b="0" i="0" u="none" strike="noStrike" cap="none" spc="0" normalizeH="0" baseline="0" dirty="0">
                <a:ln>
                  <a:noFill/>
                </a:ln>
                <a:solidFill>
                  <a:srgbClr val="000000"/>
                </a:solidFill>
                <a:effectLst/>
                <a:uFillTx/>
                <a:latin typeface="+mn-lt"/>
                <a:ea typeface="+mn-ea"/>
                <a:cs typeface="+mn-cs"/>
                <a:sym typeface="Calibri"/>
              </a:rPr>
              <a:t> was designed to evaluate and demonstrate the </a:t>
            </a:r>
            <a:r>
              <a:rPr kumimoji="0" lang="en-US" sz="1800" b="0" i="0" u="none" strike="noStrike" cap="none" spc="0" normalizeH="0" baseline="0" dirty="0" err="1">
                <a:ln>
                  <a:noFill/>
                </a:ln>
                <a:solidFill>
                  <a:srgbClr val="000000"/>
                </a:solidFill>
                <a:effectLst/>
                <a:uFillTx/>
                <a:latin typeface="+mn-lt"/>
                <a:ea typeface="+mn-ea"/>
                <a:cs typeface="+mn-cs"/>
                <a:sym typeface="Calibri"/>
              </a:rPr>
              <a:t>PEPPo</a:t>
            </a:r>
            <a:r>
              <a:rPr kumimoji="0" lang="en-US" sz="1800" b="0" i="0" u="none" strike="noStrike" cap="none" spc="0" normalizeH="0" baseline="0" dirty="0">
                <a:ln>
                  <a:noFill/>
                </a:ln>
                <a:solidFill>
                  <a:srgbClr val="000000"/>
                </a:solidFill>
                <a:effectLst/>
                <a:uFillTx/>
                <a:latin typeface="+mn-lt"/>
                <a:ea typeface="+mn-ea"/>
                <a:cs typeface="+mn-cs"/>
                <a:sym typeface="Calibri"/>
              </a:rPr>
              <a:t> concept. A few </a:t>
            </a:r>
            <a:r>
              <a:rPr kumimoji="0" lang="en-US" sz="1800" b="0" i="0" u="none" strike="noStrike" cap="none" spc="0" normalizeH="0" dirty="0">
                <a:ln>
                  <a:noFill/>
                </a:ln>
                <a:solidFill>
                  <a:srgbClr val="000000"/>
                </a:solidFill>
                <a:effectLst/>
                <a:uFillTx/>
                <a:latin typeface="Symbol" pitchFamily="2" charset="2"/>
                <a:ea typeface="+mn-ea"/>
                <a:cs typeface="+mn-cs"/>
                <a:sym typeface="Calibri"/>
              </a:rPr>
              <a:t>m</a:t>
            </a:r>
            <a:r>
              <a:rPr kumimoji="0" lang="en-US" sz="1800" b="0" i="0" u="none" strike="noStrike" cap="none" spc="0" normalizeH="0" baseline="0" dirty="0">
                <a:ln>
                  <a:noFill/>
                </a:ln>
                <a:solidFill>
                  <a:srgbClr val="000000"/>
                </a:solidFill>
                <a:effectLst/>
                <a:uFillTx/>
                <a:latin typeface="+mn-lt"/>
                <a:ea typeface="+mn-ea"/>
                <a:cs typeface="+mn-cs"/>
                <a:sym typeface="Calibri"/>
              </a:rPr>
              <a:t>A, 85% polarized 8.25 </a:t>
            </a:r>
            <a:r>
              <a:rPr kumimoji="0" lang="en-US" sz="1800" b="0" i="0" u="none" strike="noStrike" cap="none" spc="0" normalizeH="0" baseline="0" dirty="0" err="1">
                <a:ln>
                  <a:noFill/>
                </a:ln>
                <a:solidFill>
                  <a:srgbClr val="000000"/>
                </a:solidFill>
                <a:effectLst/>
                <a:uFillTx/>
                <a:latin typeface="+mn-lt"/>
                <a:ea typeface="+mn-ea"/>
                <a:cs typeface="+mn-cs"/>
                <a:sym typeface="Calibri"/>
              </a:rPr>
              <a:t>Mev</a:t>
            </a:r>
            <a:r>
              <a:rPr kumimoji="0" lang="en-US" sz="1800" b="0" i="0" u="none" strike="noStrike" cap="none" spc="0" normalizeH="0" baseline="0" dirty="0">
                <a:ln>
                  <a:noFill/>
                </a:ln>
                <a:solidFill>
                  <a:srgbClr val="000000"/>
                </a:solidFill>
                <a:effectLst/>
                <a:uFillTx/>
                <a:latin typeface="+mn-lt"/>
                <a:ea typeface="+mn-ea"/>
                <a:cs typeface="+mn-cs"/>
                <a:sym typeface="Calibri"/>
              </a:rPr>
              <a:t>/c continuous electron beam generated positrons in a 0.1-1.0 mm tungsten target. (V. </a:t>
            </a:r>
            <a:r>
              <a:rPr kumimoji="0" lang="en-US" sz="1800" b="0" i="0" u="none" strike="noStrike" cap="none" spc="0" normalizeH="0" baseline="0" dirty="0" err="1">
                <a:ln>
                  <a:noFill/>
                </a:ln>
                <a:solidFill>
                  <a:srgbClr val="000000"/>
                </a:solidFill>
                <a:effectLst/>
                <a:uFillTx/>
                <a:latin typeface="+mn-lt"/>
                <a:ea typeface="+mn-ea"/>
                <a:cs typeface="+mn-cs"/>
                <a:sym typeface="Calibri"/>
              </a:rPr>
              <a:t>Vouitier</a:t>
            </a:r>
            <a:r>
              <a:rPr kumimoji="0" lang="en-US" sz="1800" b="0" i="0" u="none" strike="noStrike" cap="none" spc="0" normalizeH="0" baseline="0" dirty="0">
                <a:ln>
                  <a:noFill/>
                </a:ln>
                <a:solidFill>
                  <a:srgbClr val="000000"/>
                </a:solidFill>
                <a:effectLst/>
                <a:uFillTx/>
                <a:latin typeface="+mn-lt"/>
                <a:ea typeface="+mn-ea"/>
                <a:cs typeface="+mn-cs"/>
                <a:sym typeface="Calibri"/>
              </a:rPr>
              <a:t>, </a:t>
            </a:r>
            <a:r>
              <a:rPr kumimoji="0" lang="en-US" sz="1800" b="0" i="0" u="none" strike="noStrike" cap="none" spc="0" normalizeH="0" baseline="0" dirty="0" err="1">
                <a:ln>
                  <a:noFill/>
                </a:ln>
                <a:solidFill>
                  <a:srgbClr val="000000"/>
                </a:solidFill>
                <a:effectLst/>
                <a:uFillTx/>
                <a:latin typeface="+mn-lt"/>
                <a:ea typeface="+mn-ea"/>
                <a:cs typeface="+mn-cs"/>
                <a:sym typeface="Calibri"/>
              </a:rPr>
              <a:t>Nucl</a:t>
            </a:r>
            <a:r>
              <a:rPr kumimoji="0" lang="en-US" sz="1800" b="0" i="0" u="none" strike="noStrike" cap="none" spc="0" normalizeH="0" baseline="0" dirty="0">
                <a:ln>
                  <a:noFill/>
                </a:ln>
                <a:solidFill>
                  <a:srgbClr val="000000"/>
                </a:solidFill>
                <a:effectLst/>
                <a:uFillTx/>
                <a:latin typeface="+mn-lt"/>
                <a:ea typeface="+mn-ea"/>
                <a:cs typeface="+mn-cs"/>
                <a:sym typeface="Calibri"/>
              </a:rPr>
              <a:t>. Theory </a:t>
            </a:r>
            <a:r>
              <a:rPr kumimoji="0" lang="en-US" sz="1800" b="0" i="0" u="sng" strike="noStrike" cap="none" spc="0" normalizeH="0" baseline="0" dirty="0">
                <a:ln>
                  <a:noFill/>
                </a:ln>
                <a:solidFill>
                  <a:srgbClr val="000000"/>
                </a:solidFill>
                <a:effectLst/>
                <a:uFillTx/>
                <a:latin typeface="+mn-lt"/>
                <a:ea typeface="+mn-ea"/>
                <a:cs typeface="+mn-cs"/>
                <a:sym typeface="Calibri"/>
              </a:rPr>
              <a:t>33</a:t>
            </a:r>
            <a:r>
              <a:rPr kumimoji="0" lang="en-US" sz="1800" b="0" i="0" strike="noStrike" cap="none" spc="0" normalizeH="0" baseline="0" dirty="0">
                <a:ln>
                  <a:noFill/>
                </a:ln>
                <a:solidFill>
                  <a:srgbClr val="000000"/>
                </a:solidFill>
                <a:effectLst/>
                <a:uFillTx/>
                <a:latin typeface="+mn-lt"/>
                <a:ea typeface="+mn-ea"/>
                <a:cs typeface="+mn-cs"/>
                <a:sym typeface="Calibri"/>
              </a:rPr>
              <a:t>, (2014))</a:t>
            </a:r>
          </a:p>
          <a:p>
            <a:pPr marL="0" marR="0" indent="0" algn="just" defTabSz="914400" rtl="0" fontAlgn="auto" latinLnBrk="0" hangingPunct="0">
              <a:lnSpc>
                <a:spcPct val="100000"/>
              </a:lnSpc>
              <a:spcBef>
                <a:spcPts val="0"/>
              </a:spcBef>
              <a:spcAft>
                <a:spcPts val="0"/>
              </a:spcAft>
              <a:buClrTx/>
              <a:buSzTx/>
              <a:buFontTx/>
              <a:buNone/>
              <a:tabLst/>
            </a:pPr>
            <a:endParaRPr lang="en-US" u="sng" dirty="0"/>
          </a:p>
          <a:p>
            <a:pPr marL="0" marR="0" indent="0" algn="just" defTabSz="914400" rtl="0" fontAlgn="auto" latinLnBrk="0" hangingPunct="0">
              <a:lnSpc>
                <a:spcPct val="100000"/>
              </a:lnSpc>
              <a:spcBef>
                <a:spcPts val="0"/>
              </a:spcBef>
              <a:spcAft>
                <a:spcPts val="0"/>
              </a:spcAft>
              <a:buClrTx/>
              <a:buSzTx/>
              <a:buFontTx/>
              <a:buNone/>
              <a:tabLst/>
            </a:pPr>
            <a:r>
              <a:rPr kumimoji="0" lang="en-US" sz="1800" b="0" i="0" strike="noStrike" cap="none" spc="0" normalizeH="0" baseline="0" dirty="0">
                <a:ln>
                  <a:noFill/>
                </a:ln>
                <a:solidFill>
                  <a:srgbClr val="000000"/>
                </a:solidFill>
                <a:effectLst/>
                <a:uFillTx/>
                <a:latin typeface="+mn-lt"/>
                <a:ea typeface="+mn-ea"/>
                <a:cs typeface="+mn-cs"/>
                <a:sym typeface="Calibri"/>
              </a:rPr>
              <a:t>From Yu.</a:t>
            </a:r>
            <a:r>
              <a:rPr lang="en-US" dirty="0"/>
              <a:t> S. Tsai, “Pair Production and </a:t>
            </a:r>
            <a:r>
              <a:rPr lang="en-US" dirty="0" err="1"/>
              <a:t>Bremmstrahlung</a:t>
            </a:r>
            <a:r>
              <a:rPr lang="en-US" dirty="0"/>
              <a:t> of Charged Leptons”, Rev. Mod. Phys., </a:t>
            </a:r>
            <a:r>
              <a:rPr lang="en-US" u="sng" dirty="0"/>
              <a:t>46:4</a:t>
            </a:r>
            <a:r>
              <a:rPr lang="en-US" dirty="0"/>
              <a:t>, 815 (1974), one gets the radiation lengths for various elements. Xo for tungsten, (divided by the density of 19.25 g/cm</a:t>
            </a:r>
            <a:r>
              <a:rPr lang="en-US" baseline="30000" dirty="0"/>
              <a:t>3</a:t>
            </a:r>
            <a:r>
              <a:rPr lang="en-US" dirty="0"/>
              <a:t>) is 0.3513 cm. Thus in the </a:t>
            </a:r>
            <a:r>
              <a:rPr lang="en-US" dirty="0" err="1"/>
              <a:t>Jlab</a:t>
            </a:r>
            <a:r>
              <a:rPr lang="en-US" dirty="0"/>
              <a:t> experiment the W thicknesses were 0.02847 – 0.2847 Xo.</a:t>
            </a:r>
            <a:endParaRPr lang="en-US" baseline="30000" dirty="0"/>
          </a:p>
        </p:txBody>
      </p:sp>
    </p:spTree>
    <p:extLst>
      <p:ext uri="{BB962C8B-B14F-4D97-AF65-F5344CB8AC3E}">
        <p14:creationId xmlns:p14="http://schemas.microsoft.com/office/powerpoint/2010/main" val="36428756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7041-C840-0449-BB1A-0A86A76B5DB0}"/>
              </a:ext>
            </a:extLst>
          </p:cNvPr>
          <p:cNvSpPr>
            <a:spLocks noGrp="1"/>
          </p:cNvSpPr>
          <p:nvPr>
            <p:ph type="title"/>
          </p:nvPr>
        </p:nvSpPr>
        <p:spPr>
          <a:xfrm>
            <a:off x="831850" y="1426029"/>
            <a:ext cx="10515600" cy="4691742"/>
          </a:xfrm>
        </p:spPr>
        <p:txBody>
          <a:bodyPr>
            <a:noAutofit/>
          </a:bodyPr>
          <a:lstStyle/>
          <a:p>
            <a:r>
              <a:rPr lang="en-US" sz="1800" dirty="0">
                <a:latin typeface="Calibri" panose="020F0502020204030204" pitchFamily="34" charset="0"/>
              </a:rPr>
              <a:t>The properties of a </a:t>
            </a:r>
            <a:r>
              <a:rPr lang="en-US" sz="1800" dirty="0" err="1">
                <a:latin typeface="Calibri" panose="020F0502020204030204" pitchFamily="34" charset="0"/>
              </a:rPr>
              <a:t>GaInSn</a:t>
            </a:r>
            <a:r>
              <a:rPr lang="en-US" sz="1800" dirty="0">
                <a:latin typeface="Calibri" panose="020F0502020204030204" pitchFamily="34" charset="0"/>
              </a:rPr>
              <a:t> liquid metal nozzle were calculated using </a:t>
            </a:r>
            <a:r>
              <a:rPr lang="en-US" sz="1800" dirty="0" err="1">
                <a:latin typeface="Calibri" panose="020F0502020204030204" pitchFamily="34" charset="0"/>
              </a:rPr>
              <a:t>OpenFOAM</a:t>
            </a:r>
            <a:r>
              <a:rPr lang="en-US" sz="1800" dirty="0">
                <a:latin typeface="Calibri" panose="020F0502020204030204" pitchFamily="34" charset="0"/>
              </a:rPr>
              <a:t>, a free, open source CFD software.(</a:t>
            </a:r>
            <a:r>
              <a:rPr lang="en-US" sz="1800" dirty="0">
                <a:latin typeface="Calibri" panose="020F0502020204030204" pitchFamily="34" charset="0"/>
                <a:hlinkClick r:id="rId2"/>
              </a:rPr>
              <a:t>https://openfoam.org</a:t>
            </a:r>
            <a:r>
              <a:rPr lang="en-US" sz="1800" dirty="0">
                <a:latin typeface="Calibri" panose="020F0502020204030204" pitchFamily="34" charset="0"/>
              </a:rPr>
              <a:t>) The basic nozzle design was taken from the paper by Gordeev et al. The nozzle contraction ratio given is four. Since the  </a:t>
            </a:r>
            <a:r>
              <a:rPr lang="en-US" sz="1800" dirty="0" err="1">
                <a:latin typeface="Calibri" panose="020F0502020204030204" pitchFamily="34" charset="0"/>
              </a:rPr>
              <a:t>GaInSn</a:t>
            </a:r>
            <a:r>
              <a:rPr lang="en-US" sz="1800" dirty="0">
                <a:latin typeface="Calibri" panose="020F0502020204030204" pitchFamily="34" charset="0"/>
              </a:rPr>
              <a:t> positron target thickness at 10 MeV is 0.3 cm, the rest of the nozzle dimensions were scaled accordingly, except for the nozzle width, which was set at 1 cm.</a:t>
            </a:r>
            <a:br>
              <a:rPr lang="en-US" sz="1800" dirty="0">
                <a:latin typeface="Calibri" panose="020F0502020204030204" pitchFamily="34" charset="0"/>
              </a:rPr>
            </a:br>
            <a:br>
              <a:rPr lang="en-US" sz="1800" dirty="0">
                <a:latin typeface="Calibri" panose="020F0502020204030204" pitchFamily="34" charset="0"/>
              </a:rPr>
            </a:br>
            <a:r>
              <a:rPr lang="en-US" sz="1800" dirty="0">
                <a:latin typeface="Calibri" panose="020F0502020204030204" pitchFamily="34" charset="0"/>
              </a:rPr>
              <a:t>The shape of the nozzle is given by a fifth order polynomial as discussed in the paper by Bell and Mehta  (JIAA TR-84. April 1988)</a:t>
            </a:r>
            <a:br>
              <a:rPr lang="en-US" sz="1800" dirty="0">
                <a:latin typeface="Calibri" panose="020F0502020204030204" pitchFamily="34" charset="0"/>
              </a:rPr>
            </a:br>
            <a:r>
              <a:rPr lang="en-US" sz="1800" dirty="0">
                <a:latin typeface="Calibri" panose="020F0502020204030204" pitchFamily="34" charset="0"/>
              </a:rPr>
              <a:t> </a:t>
            </a:r>
            <a:br>
              <a:rPr lang="en-US" sz="1800" dirty="0">
                <a:latin typeface="Calibri" panose="020F0502020204030204" pitchFamily="34" charset="0"/>
              </a:rPr>
            </a:br>
            <a:r>
              <a:rPr lang="en-US" sz="1800" dirty="0">
                <a:latin typeface="Calibri" panose="020F0502020204030204" pitchFamily="34" charset="0"/>
              </a:rPr>
              <a:t>			y(x’)/H</a:t>
            </a:r>
            <a:r>
              <a:rPr lang="en-US" sz="1800" baseline="-25000" dirty="0">
                <a:latin typeface="Calibri" panose="020F0502020204030204" pitchFamily="34" charset="0"/>
              </a:rPr>
              <a:t>i</a:t>
            </a:r>
            <a:r>
              <a:rPr lang="en-US" sz="1800" dirty="0">
                <a:latin typeface="Calibri" panose="020F0502020204030204" pitchFamily="34" charset="0"/>
              </a:rPr>
              <a:t> = 1-(1-H</a:t>
            </a:r>
            <a:r>
              <a:rPr lang="en-US" sz="1800" baseline="-25000" dirty="0">
                <a:latin typeface="Calibri" panose="020F0502020204030204" pitchFamily="34" charset="0"/>
              </a:rPr>
              <a:t>e</a:t>
            </a:r>
            <a:r>
              <a:rPr lang="en-US" sz="1800" dirty="0">
                <a:latin typeface="Calibri" panose="020F0502020204030204" pitchFamily="34" charset="0"/>
              </a:rPr>
              <a:t>/H</a:t>
            </a:r>
            <a:r>
              <a:rPr lang="en-US" sz="1800" baseline="-25000" dirty="0">
                <a:latin typeface="Calibri" panose="020F0502020204030204" pitchFamily="34" charset="0"/>
              </a:rPr>
              <a:t>i</a:t>
            </a:r>
            <a:r>
              <a:rPr lang="en-US" sz="1800" dirty="0">
                <a:latin typeface="Calibri" panose="020F0502020204030204" pitchFamily="34" charset="0"/>
              </a:rPr>
              <a:t>)(6 x’</a:t>
            </a:r>
            <a:r>
              <a:rPr lang="en-US" sz="1800" baseline="30000" dirty="0">
                <a:latin typeface="Calibri" panose="020F0502020204030204" pitchFamily="34" charset="0"/>
              </a:rPr>
              <a:t>5 </a:t>
            </a:r>
            <a:r>
              <a:rPr lang="en-US" sz="1800" dirty="0">
                <a:latin typeface="Calibri" panose="020F0502020204030204" pitchFamily="34" charset="0"/>
              </a:rPr>
              <a:t>-15 x’</a:t>
            </a:r>
            <a:r>
              <a:rPr lang="en-US" sz="1800" baseline="30000" dirty="0">
                <a:latin typeface="Calibri" panose="020F0502020204030204" pitchFamily="34" charset="0"/>
              </a:rPr>
              <a:t>4</a:t>
            </a:r>
            <a:r>
              <a:rPr lang="en-US" sz="1800" dirty="0">
                <a:latin typeface="Calibri" panose="020F0502020204030204" pitchFamily="34" charset="0"/>
              </a:rPr>
              <a:t> + 10 x’</a:t>
            </a:r>
            <a:r>
              <a:rPr lang="en-US" sz="1800" baseline="30000" dirty="0">
                <a:latin typeface="Calibri" panose="020F0502020204030204" pitchFamily="34" charset="0"/>
              </a:rPr>
              <a:t>3</a:t>
            </a:r>
            <a:r>
              <a:rPr lang="en-US" sz="1800" dirty="0">
                <a:latin typeface="Calibri" panose="020F0502020204030204" pitchFamily="34" charset="0"/>
              </a:rPr>
              <a:t>)</a:t>
            </a:r>
            <a:br>
              <a:rPr lang="en-US" sz="1800" dirty="0">
                <a:latin typeface="Calibri" panose="020F0502020204030204" pitchFamily="34" charset="0"/>
              </a:rPr>
            </a:br>
            <a:br>
              <a:rPr lang="en-US" sz="1800" dirty="0">
                <a:latin typeface="Calibri" panose="020F0502020204030204" pitchFamily="34" charset="0"/>
              </a:rPr>
            </a:br>
            <a:r>
              <a:rPr lang="en-US" sz="1800" dirty="0">
                <a:latin typeface="Calibri" panose="020F0502020204030204" pitchFamily="34" charset="0"/>
              </a:rPr>
              <a:t>Where 0 </a:t>
            </a:r>
            <a:r>
              <a:rPr lang="en-US" sz="1800" u="sng" dirty="0">
                <a:latin typeface="Calibri" panose="020F0502020204030204" pitchFamily="34" charset="0"/>
              </a:rPr>
              <a:t>&lt;</a:t>
            </a:r>
            <a:r>
              <a:rPr lang="en-US" sz="1800" dirty="0">
                <a:latin typeface="Calibri" panose="020F0502020204030204" pitchFamily="34" charset="0"/>
              </a:rPr>
              <a:t> x’</a:t>
            </a:r>
            <a:r>
              <a:rPr lang="en-US" sz="1800" u="sng" dirty="0">
                <a:latin typeface="Calibri" panose="020F0502020204030204" pitchFamily="34" charset="0"/>
              </a:rPr>
              <a:t>&lt;</a:t>
            </a:r>
            <a:r>
              <a:rPr lang="en-US" sz="1800" dirty="0">
                <a:latin typeface="Calibri" panose="020F0502020204030204" pitchFamily="34" charset="0"/>
              </a:rPr>
              <a:t> 1. x’ = x/L, L is the length of the contraction region and H</a:t>
            </a:r>
            <a:r>
              <a:rPr lang="en-US" sz="1800" baseline="-25000" dirty="0">
                <a:latin typeface="Calibri" panose="020F0502020204030204" pitchFamily="34" charset="0"/>
              </a:rPr>
              <a:t>i</a:t>
            </a:r>
            <a:r>
              <a:rPr lang="en-US" sz="1800" dirty="0">
                <a:latin typeface="Calibri" panose="020F0502020204030204" pitchFamily="34" charset="0"/>
              </a:rPr>
              <a:t> and H</a:t>
            </a:r>
            <a:r>
              <a:rPr lang="en-US" sz="1800" baseline="-25000" dirty="0">
                <a:latin typeface="Calibri" panose="020F0502020204030204" pitchFamily="34" charset="0"/>
              </a:rPr>
              <a:t>e</a:t>
            </a:r>
            <a:r>
              <a:rPr lang="en-US" sz="1800" dirty="0">
                <a:latin typeface="Calibri" panose="020F0502020204030204" pitchFamily="34" charset="0"/>
              </a:rPr>
              <a:t> are half the heights of the nozzle at input and exit respectively. (If the widths of the input, W</a:t>
            </a:r>
            <a:r>
              <a:rPr lang="en-US" sz="1800" baseline="-25000" dirty="0">
                <a:latin typeface="Calibri" panose="020F0502020204030204" pitchFamily="34" charset="0"/>
              </a:rPr>
              <a:t>i</a:t>
            </a:r>
            <a:r>
              <a:rPr lang="en-US" sz="1800" dirty="0">
                <a:latin typeface="Calibri" panose="020F0502020204030204" pitchFamily="34" charset="0"/>
              </a:rPr>
              <a:t> and output, W</a:t>
            </a:r>
            <a:r>
              <a:rPr lang="en-US" sz="1800" baseline="-25000" dirty="0">
                <a:latin typeface="Calibri" panose="020F0502020204030204" pitchFamily="34" charset="0"/>
              </a:rPr>
              <a:t>e</a:t>
            </a:r>
            <a:r>
              <a:rPr lang="en-US" sz="1800" dirty="0">
                <a:latin typeface="Calibri" panose="020F0502020204030204" pitchFamily="34" charset="0"/>
              </a:rPr>
              <a:t>, are the same, H</a:t>
            </a:r>
            <a:r>
              <a:rPr lang="en-US" sz="1800" baseline="-25000" dirty="0">
                <a:latin typeface="Calibri" panose="020F0502020204030204" pitchFamily="34" charset="0"/>
              </a:rPr>
              <a:t>i</a:t>
            </a:r>
            <a:r>
              <a:rPr lang="en-US" sz="1800" dirty="0">
                <a:latin typeface="Calibri" panose="020F0502020204030204" pitchFamily="34" charset="0"/>
              </a:rPr>
              <a:t>/H</a:t>
            </a:r>
            <a:r>
              <a:rPr lang="en-US" sz="1800" baseline="-25000" dirty="0">
                <a:latin typeface="Calibri" panose="020F0502020204030204" pitchFamily="34" charset="0"/>
              </a:rPr>
              <a:t>e</a:t>
            </a:r>
            <a:r>
              <a:rPr lang="en-US" sz="1800" dirty="0">
                <a:latin typeface="Calibri" panose="020F0502020204030204" pitchFamily="34" charset="0"/>
              </a:rPr>
              <a:t> is the contraction ratio, otherwise it is </a:t>
            </a:r>
            <a:r>
              <a:rPr lang="en-US" sz="1800" dirty="0" err="1">
                <a:latin typeface="Calibri" panose="020F0502020204030204" pitchFamily="34" charset="0"/>
              </a:rPr>
              <a:t>H</a:t>
            </a:r>
            <a:r>
              <a:rPr lang="en-US" sz="1800" baseline="-25000" dirty="0" err="1">
                <a:latin typeface="Calibri" panose="020F0502020204030204" pitchFamily="34" charset="0"/>
              </a:rPr>
              <a:t>i</a:t>
            </a:r>
            <a:r>
              <a:rPr lang="en-US" sz="1800" dirty="0" err="1">
                <a:latin typeface="Calibri" panose="020F0502020204030204" pitchFamily="34" charset="0"/>
              </a:rPr>
              <a:t>W</a:t>
            </a:r>
            <a:r>
              <a:rPr lang="en-US" sz="1800" baseline="-25000" dirty="0" err="1">
                <a:latin typeface="Calibri" panose="020F0502020204030204" pitchFamily="34" charset="0"/>
              </a:rPr>
              <a:t>i</a:t>
            </a:r>
            <a:r>
              <a:rPr lang="en-US" sz="1800" dirty="0">
                <a:latin typeface="Calibri" panose="020F0502020204030204" pitchFamily="34" charset="0"/>
              </a:rPr>
              <a:t>/</a:t>
            </a:r>
            <a:r>
              <a:rPr lang="en-US" sz="1800" dirty="0" err="1">
                <a:latin typeface="Calibri" panose="020F0502020204030204" pitchFamily="34" charset="0"/>
              </a:rPr>
              <a:t>H</a:t>
            </a:r>
            <a:r>
              <a:rPr lang="en-US" sz="1800" baseline="-25000" dirty="0" err="1">
                <a:latin typeface="Calibri" panose="020F0502020204030204" pitchFamily="34" charset="0"/>
              </a:rPr>
              <a:t>e</a:t>
            </a:r>
            <a:r>
              <a:rPr lang="en-US" sz="1800" dirty="0" err="1">
                <a:latin typeface="Calibri" panose="020F0502020204030204" pitchFamily="34" charset="0"/>
              </a:rPr>
              <a:t>W</a:t>
            </a:r>
            <a:r>
              <a:rPr lang="en-US" sz="1800" baseline="-25000" dirty="0" err="1">
                <a:latin typeface="Calibri" panose="020F0502020204030204" pitchFamily="34" charset="0"/>
              </a:rPr>
              <a:t>e</a:t>
            </a:r>
            <a:r>
              <a:rPr lang="en-US" sz="1800" dirty="0">
                <a:latin typeface="Calibri" panose="020F0502020204030204" pitchFamily="34" charset="0"/>
              </a:rPr>
              <a:t>.)</a:t>
            </a:r>
            <a:br>
              <a:rPr lang="en-US" sz="1800" dirty="0">
                <a:latin typeface="Calibri" panose="020F0502020204030204" pitchFamily="34" charset="0"/>
              </a:rPr>
            </a:br>
            <a:br>
              <a:rPr lang="en-US" sz="1800" dirty="0">
                <a:latin typeface="Calibri" panose="020F0502020204030204" pitchFamily="34" charset="0"/>
              </a:rPr>
            </a:br>
            <a:r>
              <a:rPr lang="en-US" sz="1800" dirty="0">
                <a:latin typeface="Calibri" panose="020F0502020204030204" pitchFamily="34" charset="0"/>
              </a:rPr>
              <a:t>The calculation was carried out using the </a:t>
            </a:r>
            <a:r>
              <a:rPr lang="en-US" sz="1800" dirty="0" err="1">
                <a:latin typeface="Calibri" panose="020F0502020204030204" pitchFamily="34" charset="0"/>
              </a:rPr>
              <a:t>OpenFOAM</a:t>
            </a:r>
            <a:r>
              <a:rPr lang="en-US" sz="1800" dirty="0">
                <a:latin typeface="Calibri" panose="020F0502020204030204" pitchFamily="34" charset="0"/>
              </a:rPr>
              <a:t> standard solver </a:t>
            </a:r>
            <a:r>
              <a:rPr lang="en-US" sz="1800" i="1" dirty="0" err="1">
                <a:latin typeface="Calibri" panose="020F0502020204030204" pitchFamily="34" charset="0"/>
              </a:rPr>
              <a:t>simpleFoam</a:t>
            </a:r>
            <a:r>
              <a:rPr lang="en-US" sz="1800" dirty="0">
                <a:latin typeface="Calibri" panose="020F0502020204030204" pitchFamily="34" charset="0"/>
              </a:rPr>
              <a:t> a steady-state solver for incompressible, turbulent flow, using the SIMPLE algorithm. As per Gordeev et al, the V2F model results exhibited a reasonably good agreement with measured results and therefore the v2f version in </a:t>
            </a:r>
            <a:r>
              <a:rPr lang="en-US" sz="1800" dirty="0" err="1">
                <a:latin typeface="Calibri" panose="020F0502020204030204" pitchFamily="34" charset="0"/>
              </a:rPr>
              <a:t>OpenFOAM</a:t>
            </a:r>
            <a:r>
              <a:rPr lang="en-US" sz="1800" dirty="0">
                <a:latin typeface="Calibri" panose="020F0502020204030204" pitchFamily="34" charset="0"/>
              </a:rPr>
              <a:t> was used in the present calculations.</a:t>
            </a:r>
            <a:br>
              <a:rPr lang="en-US" sz="1800" dirty="0">
                <a:latin typeface="Calibri" panose="020F0502020204030204" pitchFamily="34" charset="0"/>
              </a:rPr>
            </a:br>
            <a:endParaRPr lang="en-US" sz="1800" dirty="0"/>
          </a:p>
        </p:txBody>
      </p:sp>
      <p:sp>
        <p:nvSpPr>
          <p:cNvPr id="3" name="Text Placeholder 8">
            <a:extLst>
              <a:ext uri="{FF2B5EF4-FFF2-40B4-BE49-F238E27FC236}">
                <a16:creationId xmlns:a16="http://schemas.microsoft.com/office/drawing/2014/main" id="{7D2E5468-AB70-4F80-95DC-DB92C50C6AF6}"/>
              </a:ext>
            </a:extLst>
          </p:cNvPr>
          <p:cNvSpPr>
            <a:spLocks noGrp="1"/>
          </p:cNvSpPr>
          <p:nvPr>
            <p:ph type="body" sz="quarter" idx="1"/>
          </p:nvPr>
        </p:nvSpPr>
        <p:spPr>
          <a:xfrm>
            <a:off x="3258160" y="298123"/>
            <a:ext cx="8498411" cy="752158"/>
          </a:xfrm>
        </p:spPr>
        <p:txBody>
          <a:bodyPr>
            <a:noAutofit/>
          </a:bodyPr>
          <a:lstStyle/>
          <a:p>
            <a:r>
              <a:rPr lang="en-US" sz="4000" dirty="0">
                <a:solidFill>
                  <a:srgbClr val="0070C0"/>
                </a:solidFill>
              </a:rPr>
              <a:t>Nozzle Design and CFD Simulation</a:t>
            </a:r>
          </a:p>
        </p:txBody>
      </p:sp>
    </p:spTree>
    <p:extLst>
      <p:ext uri="{BB962C8B-B14F-4D97-AF65-F5344CB8AC3E}">
        <p14:creationId xmlns:p14="http://schemas.microsoft.com/office/powerpoint/2010/main" val="22759838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4B3EB2-B7C7-FA48-9103-B034E6313EA9}"/>
              </a:ext>
            </a:extLst>
          </p:cNvPr>
          <p:cNvPicPr>
            <a:picLocks noChangeAspect="1"/>
          </p:cNvPicPr>
          <p:nvPr/>
        </p:nvPicPr>
        <p:blipFill>
          <a:blip r:embed="rId2"/>
          <a:stretch>
            <a:fillRect/>
          </a:stretch>
        </p:blipFill>
        <p:spPr>
          <a:xfrm>
            <a:off x="7529336" y="1498851"/>
            <a:ext cx="3657600" cy="3917531"/>
          </a:xfrm>
          <a:prstGeom prst="rect">
            <a:avLst/>
          </a:prstGeom>
        </p:spPr>
      </p:pic>
      <p:sp>
        <p:nvSpPr>
          <p:cNvPr id="8" name="TextBox 7">
            <a:extLst>
              <a:ext uri="{FF2B5EF4-FFF2-40B4-BE49-F238E27FC236}">
                <a16:creationId xmlns:a16="http://schemas.microsoft.com/office/drawing/2014/main" id="{33F1B5B7-2FC8-3C4C-84B9-3B9F3C929123}"/>
              </a:ext>
            </a:extLst>
          </p:cNvPr>
          <p:cNvSpPr txBox="1"/>
          <p:nvPr/>
        </p:nvSpPr>
        <p:spPr>
          <a:xfrm>
            <a:off x="640079" y="5416382"/>
            <a:ext cx="11129133" cy="861774"/>
          </a:xfrm>
          <a:prstGeom prst="rect">
            <a:avLst/>
          </a:prstGeom>
          <a:noFill/>
        </p:spPr>
        <p:txBody>
          <a:bodyPr wrap="square">
            <a:spAutoFit/>
          </a:bodyPr>
          <a:lstStyle/>
          <a:p>
            <a:r>
              <a:rPr lang="en-US" sz="1600" dirty="0">
                <a:effectLst/>
                <a:latin typeface="+mn-ea"/>
              </a:rPr>
              <a:t>The </a:t>
            </a:r>
            <a:r>
              <a:rPr lang="en-US" sz="1600" dirty="0" err="1">
                <a:effectLst/>
                <a:latin typeface="+mn-ea"/>
              </a:rPr>
              <a:t>GaInSn</a:t>
            </a:r>
            <a:r>
              <a:rPr lang="en-US" sz="1600" dirty="0">
                <a:effectLst/>
                <a:latin typeface="+mn-ea"/>
              </a:rPr>
              <a:t> flow is shown in red and the nozzle walls in blue. So far, the best flow occurred for an input velocity U = 6 m/s.</a:t>
            </a:r>
          </a:p>
          <a:p>
            <a:r>
              <a:rPr lang="en-US" sz="1600" dirty="0">
                <a:latin typeface="+mn-ea"/>
              </a:rPr>
              <a:t>Since the input area is 1.2 cm</a:t>
            </a:r>
            <a:r>
              <a:rPr lang="en-US" sz="1600" baseline="30000" dirty="0">
                <a:latin typeface="+mn-ea"/>
              </a:rPr>
              <a:t>2</a:t>
            </a:r>
            <a:r>
              <a:rPr lang="en-US" sz="1600" dirty="0">
                <a:latin typeface="+mn-ea"/>
              </a:rPr>
              <a:t>, the flow of </a:t>
            </a:r>
            <a:r>
              <a:rPr lang="en-US" sz="1600" dirty="0" err="1">
                <a:latin typeface="+mn-ea"/>
              </a:rPr>
              <a:t>GaInSn</a:t>
            </a:r>
            <a:r>
              <a:rPr lang="en-US" sz="1600" dirty="0">
                <a:latin typeface="+mn-ea"/>
              </a:rPr>
              <a:t> has to be 1.2 cm</a:t>
            </a:r>
            <a:r>
              <a:rPr lang="en-US" sz="1600" baseline="30000" dirty="0">
                <a:latin typeface="+mn-ea"/>
              </a:rPr>
              <a:t>2</a:t>
            </a:r>
            <a:r>
              <a:rPr lang="en-US" sz="1600" dirty="0">
                <a:latin typeface="+mn-ea"/>
              </a:rPr>
              <a:t> times 600 cm/s or 0.72 l/s (11.41 </a:t>
            </a:r>
            <a:r>
              <a:rPr lang="en-US" sz="1600" dirty="0" err="1">
                <a:latin typeface="+mn-ea"/>
              </a:rPr>
              <a:t>gpm</a:t>
            </a:r>
            <a:r>
              <a:rPr lang="en-US" sz="1600" dirty="0">
                <a:latin typeface="+mn-ea"/>
              </a:rPr>
              <a:t>).</a:t>
            </a:r>
          </a:p>
          <a:p>
            <a:r>
              <a:rPr lang="en-US" dirty="0">
                <a:effectLst/>
                <a:latin typeface="Helvetica" pitchFamily="2" charset="0"/>
              </a:rPr>
              <a:t> </a:t>
            </a:r>
          </a:p>
        </p:txBody>
      </p:sp>
      <p:pic>
        <p:nvPicPr>
          <p:cNvPr id="3" name="Picture 2">
            <a:extLst>
              <a:ext uri="{FF2B5EF4-FFF2-40B4-BE49-F238E27FC236}">
                <a16:creationId xmlns:a16="http://schemas.microsoft.com/office/drawing/2014/main" id="{3EB3D2FA-D327-EE44-98F6-42F9FECE0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660" y="1498851"/>
            <a:ext cx="5486400" cy="3990109"/>
          </a:xfrm>
          <a:prstGeom prst="rect">
            <a:avLst/>
          </a:prstGeom>
        </p:spPr>
      </p:pic>
      <p:sp>
        <p:nvSpPr>
          <p:cNvPr id="5" name="Text Placeholder 8">
            <a:extLst>
              <a:ext uri="{FF2B5EF4-FFF2-40B4-BE49-F238E27FC236}">
                <a16:creationId xmlns:a16="http://schemas.microsoft.com/office/drawing/2014/main" id="{CA93A39A-842B-42A5-9B7F-052A184CD880}"/>
              </a:ext>
            </a:extLst>
          </p:cNvPr>
          <p:cNvSpPr txBox="1">
            <a:spLocks/>
          </p:cNvSpPr>
          <p:nvPr/>
        </p:nvSpPr>
        <p:spPr>
          <a:xfrm>
            <a:off x="3258160" y="298123"/>
            <a:ext cx="8498411" cy="752158"/>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0" indent="0" hangingPunct="1">
              <a:buNone/>
            </a:pPr>
            <a:r>
              <a:rPr lang="en-US" sz="4000" dirty="0">
                <a:solidFill>
                  <a:srgbClr val="0070C0"/>
                </a:solidFill>
              </a:rPr>
              <a:t>Nozzle Geometry</a:t>
            </a:r>
          </a:p>
        </p:txBody>
      </p:sp>
    </p:spTree>
    <p:extLst>
      <p:ext uri="{BB962C8B-B14F-4D97-AF65-F5344CB8AC3E}">
        <p14:creationId xmlns:p14="http://schemas.microsoft.com/office/powerpoint/2010/main" val="423862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B03217-480F-FB4A-AD44-A53CBB49EBDE}"/>
              </a:ext>
            </a:extLst>
          </p:cNvPr>
          <p:cNvPicPr>
            <a:picLocks noChangeAspect="1"/>
          </p:cNvPicPr>
          <p:nvPr/>
        </p:nvPicPr>
        <p:blipFill rotWithShape="1">
          <a:blip r:embed="rId2">
            <a:extLst>
              <a:ext uri="{28A0092B-C50C-407E-A947-70E740481C1C}">
                <a14:useLocalDpi xmlns:a14="http://schemas.microsoft.com/office/drawing/2010/main" val="0"/>
              </a:ext>
            </a:extLst>
          </a:blip>
          <a:srcRect l="30097" t="22536" r="22332" b="23775"/>
          <a:stretch/>
        </p:blipFill>
        <p:spPr>
          <a:xfrm>
            <a:off x="3685101" y="1354412"/>
            <a:ext cx="5376397" cy="4688878"/>
          </a:xfrm>
          <a:prstGeom prst="rect">
            <a:avLst/>
          </a:prstGeom>
        </p:spPr>
      </p:pic>
      <p:sp>
        <p:nvSpPr>
          <p:cNvPr id="5" name="Text Placeholder 8">
            <a:extLst>
              <a:ext uri="{FF2B5EF4-FFF2-40B4-BE49-F238E27FC236}">
                <a16:creationId xmlns:a16="http://schemas.microsoft.com/office/drawing/2014/main" id="{2082B159-DD9A-4CDF-8638-28194F854D7C}"/>
              </a:ext>
            </a:extLst>
          </p:cNvPr>
          <p:cNvSpPr>
            <a:spLocks noGrp="1"/>
          </p:cNvSpPr>
          <p:nvPr>
            <p:ph type="title"/>
          </p:nvPr>
        </p:nvSpPr>
        <p:spPr>
          <a:xfrm>
            <a:off x="3190086" y="22225"/>
            <a:ext cx="8717751" cy="1093788"/>
          </a:xfrm>
        </p:spPr>
        <p:txBody>
          <a:bodyPr>
            <a:noAutofit/>
          </a:bodyPr>
          <a:lstStyle/>
          <a:p>
            <a:r>
              <a:rPr lang="en-US" sz="4000" dirty="0">
                <a:solidFill>
                  <a:srgbClr val="0070C0"/>
                </a:solidFill>
              </a:rPr>
              <a:t>Schematic System Layout</a:t>
            </a:r>
          </a:p>
        </p:txBody>
      </p:sp>
    </p:spTree>
    <p:extLst>
      <p:ext uri="{BB962C8B-B14F-4D97-AF65-F5344CB8AC3E}">
        <p14:creationId xmlns:p14="http://schemas.microsoft.com/office/powerpoint/2010/main" val="1820671458"/>
      </p:ext>
    </p:extLst>
  </p:cSld>
  <p:clrMapOvr>
    <a:masterClrMapping/>
  </p:clrMapOvr>
  <p:transition spd="med"/>
</p:sld>
</file>

<file path=ppt/theme/theme1.xml><?xml version="1.0" encoding="utf-8"?>
<a:theme xmlns:a="http://schemas.openxmlformats.org/drawingml/2006/main" name="Office-Design">
  <a:themeElements>
    <a:clrScheme name="Office-Design">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Design">
      <a:majorFont>
        <a:latin typeface="Helvetica"/>
        <a:ea typeface="Helvetica"/>
        <a:cs typeface="Helvetica"/>
      </a:majorFont>
      <a:minorFont>
        <a:latin typeface="Calibri"/>
        <a:ea typeface="Calibri"/>
        <a:cs typeface="Calibri"/>
      </a:minorFont>
    </a:fontScheme>
    <a:fmtScheme name="Office-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Design">
  <a:themeElements>
    <a:clrScheme name="Office-Design">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Design">
      <a:majorFont>
        <a:latin typeface="Helvetica"/>
        <a:ea typeface="Helvetica"/>
        <a:cs typeface="Helvetica"/>
      </a:majorFont>
      <a:minorFont>
        <a:latin typeface="Calibri"/>
        <a:ea typeface="Calibri"/>
        <a:cs typeface="Calibri"/>
      </a:minorFont>
    </a:fontScheme>
    <a:fmtScheme name="Office-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24354</TotalTime>
  <Words>1810</Words>
  <Application>Microsoft Office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Helvetica</vt:lpstr>
      <vt:lpstr>Symbol</vt:lpstr>
      <vt:lpstr>Office-Design</vt:lpstr>
      <vt:lpstr>GaInSn Liquid Metal e+ Target 3/16/22</vt:lpstr>
      <vt:lpstr>PowerPoint Presentation</vt:lpstr>
      <vt:lpstr>PowerPoint Presentation</vt:lpstr>
      <vt:lpstr>PowerPoint Presentation</vt:lpstr>
      <vt:lpstr>PowerPoint Presentation</vt:lpstr>
      <vt:lpstr>PowerPoint Presentation</vt:lpstr>
      <vt:lpstr>The properties of a GaInSn liquid metal nozzle were calculated using OpenFOAM, a free, open source CFD software.(https://openfoam.org) The basic nozzle design was taken from the paper by Gordeev et al. The nozzle contraction ratio given is four. Since the  GaInSn positron target thickness at 10 MeV is 0.3 cm, the rest of the nozzle dimensions were scaled accordingly, except for the nozzle width, which was set at 1 cm.  The shape of the nozzle is given by a fifth order polynomial as discussed in the paper by Bell and Mehta  (JIAA TR-84. April 1988)      y(x’)/Hi = 1-(1-He/Hi)(6 x’5 -15 x’4 + 10 x’3)  Where 0 &lt; x’&lt; 1. x’ = x/L, L is the length of the contraction region and Hi and He are half the heights of the nozzle at input and exit respectively. (If the widths of the input, Wi and output, We, are the same, Hi/He is the contraction ratio, otherwise it is HiWi/HeWe.)  The calculation was carried out using the OpenFOAM standard solver simpleFoam a steady-state solver for incompressible, turbulent flow, using the SIMPLE algorithm. As per Gordeev et al, the V2F model results exhibited a reasonably good agreement with measured results and therefore the v2f version in OpenFOAM was used in the present calculations. </vt:lpstr>
      <vt:lpstr>PowerPoint Presentation</vt:lpstr>
      <vt:lpstr>Schematic System Layout</vt:lpstr>
      <vt:lpstr>PowerPoint Presentation</vt:lpstr>
      <vt:lpstr>PowerPoint Presentation</vt:lpstr>
      <vt:lpstr>PowerPoint Presentation</vt:lpstr>
      <vt:lpstr>Energy per gram deposited in the GaInSn target by 10 MeV electrons</vt:lpstr>
      <vt:lpstr>Thermal Analysis to Follow</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ASU Beamline Hardware Status 10/26/18</dc:title>
  <dc:creator>Karl Smolenski</dc:creator>
  <cp:lastModifiedBy>Karl Smolenski</cp:lastModifiedBy>
  <cp:revision>119</cp:revision>
  <dcterms:modified xsi:type="dcterms:W3CDTF">2022-03-16T13:30:47Z</dcterms:modified>
</cp:coreProperties>
</file>