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66" r:id="rId3"/>
    <p:sldId id="260" r:id="rId4"/>
    <p:sldId id="280" r:id="rId5"/>
    <p:sldId id="274" r:id="rId6"/>
    <p:sldId id="284" r:id="rId7"/>
    <p:sldId id="276" r:id="rId8"/>
    <p:sldId id="277" r:id="rId9"/>
    <p:sldId id="279" r:id="rId10"/>
    <p:sldId id="271" r:id="rId11"/>
    <p:sldId id="272" r:id="rId12"/>
    <p:sldId id="285" r:id="rId13"/>
    <p:sldId id="286" r:id="rId14"/>
    <p:sldId id="278" r:id="rId15"/>
    <p:sldId id="275" r:id="rId16"/>
    <p:sldId id="281" r:id="rId17"/>
    <p:sldId id="283" r:id="rId18"/>
    <p:sldId id="282" r:id="rId19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80"/>
    <p:restoredTop sz="95595"/>
  </p:normalViewPr>
  <p:slideViewPr>
    <p:cSldViewPr snapToGrid="0" snapToObjects="1">
      <p:cViewPr>
        <p:scale>
          <a:sx n="100" d="100"/>
          <a:sy n="100" d="100"/>
        </p:scale>
        <p:origin x="-966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95F05-D88E-449B-9B04-F21A763D36A6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D7B33-455A-4D70-8507-DCEB92023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82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17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JLAAC, September 13-15,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9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JLAAC, September 13-15,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3800" y="3462754"/>
            <a:ext cx="344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Carlos Hernandez-Garcia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200524" y="1028700"/>
            <a:ext cx="4943475" cy="19812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b="0" dirty="0" smtClean="0">
                <a:latin typeface="Century Gothic" panose="020B0502020202020204" pitchFamily="34" charset="0"/>
              </a:rPr>
              <a:t>300 kV DC High Voltage </a:t>
            </a:r>
            <a:r>
              <a:rPr lang="en-US" sz="3200" b="0" dirty="0" err="1" smtClean="0">
                <a:latin typeface="Century Gothic" panose="020B0502020202020204" pitchFamily="34" charset="0"/>
              </a:rPr>
              <a:t>Photogun</a:t>
            </a:r>
            <a:r>
              <a:rPr lang="en-US" sz="3200" b="0" dirty="0" smtClean="0">
                <a:latin typeface="Century Gothic" panose="020B0502020202020204" pitchFamily="34" charset="0"/>
              </a:rPr>
              <a:t> with Inverted Insulator Geometry</a:t>
            </a:r>
            <a:endParaRPr lang="en-US" sz="32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2" descr="BlackR30 electrode assembly inside gun chamber zoomed 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15" y="817252"/>
            <a:ext cx="3836010" cy="511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391025" y="4255462"/>
            <a:ext cx="4514850" cy="1310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Calibri" panose="020F0502020204030204" pitchFamily="34" charset="0"/>
              </a:rPr>
              <a:t>Jefferson Lab Accelerator Advisory Committee Mtg., September 13-15, 2017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 smtClean="0">
                <a:latin typeface="Minion Pro"/>
              </a:rPr>
              <a:t>The ultimate metric of success: </a:t>
            </a:r>
            <a:r>
              <a:rPr lang="en-US" b="0" dirty="0">
                <a:latin typeface="Minion Pro"/>
              </a:rPr>
              <a:t>H</a:t>
            </a:r>
            <a:r>
              <a:rPr lang="en-US" b="0" dirty="0" smtClean="0">
                <a:latin typeface="Minion Pro"/>
              </a:rPr>
              <a:t>igh </a:t>
            </a:r>
            <a:r>
              <a:rPr lang="en-US" b="0" dirty="0">
                <a:latin typeface="Minion Pro"/>
              </a:rPr>
              <a:t>V</a:t>
            </a:r>
            <a:r>
              <a:rPr lang="en-US" b="0" dirty="0" smtClean="0">
                <a:latin typeface="Minion Pro"/>
              </a:rPr>
              <a:t>oltage</a:t>
            </a:r>
            <a:endParaRPr lang="en-US" b="0" dirty="0">
              <a:latin typeface="Minion Pro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96" y="1244600"/>
            <a:ext cx="7437810" cy="4546600"/>
          </a:xfrm>
        </p:spPr>
      </p:pic>
      <p:sp>
        <p:nvSpPr>
          <p:cNvPr id="5" name="TextBox 4"/>
          <p:cNvSpPr txBox="1"/>
          <p:nvPr/>
        </p:nvSpPr>
        <p:spPr>
          <a:xfrm>
            <a:off x="7518400" y="1326038"/>
            <a:ext cx="1522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Reached 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360 kV in 70 hours</a:t>
            </a:r>
            <a:endParaRPr lang="en-US" sz="2000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5846544"/>
            <a:ext cx="8972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Vacuum and radiation levels indistinguishable from </a:t>
            </a:r>
            <a:r>
              <a:rPr lang="en-US" sz="200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bkgd</a:t>
            </a:r>
            <a:r>
              <a:rPr lang="en-US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at 350kV</a:t>
            </a:r>
            <a:endParaRPr lang="en-US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18400" y="4570888"/>
            <a:ext cx="152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10 MV/m at 350 kV</a:t>
            </a:r>
            <a:endParaRPr lang="en-US" sz="20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55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3 </a:t>
            </a:r>
            <a:r>
              <a:rPr lang="is-IS" b="0" dirty="0" smtClean="0">
                <a:latin typeface="Minion Pro"/>
              </a:rPr>
              <a:t>photoguns with barrel polished electrodes</a:t>
            </a:r>
            <a:endParaRPr lang="en-US" b="0" dirty="0">
              <a:latin typeface="Minion Pro"/>
            </a:endParaRPr>
          </a:p>
        </p:txBody>
      </p:sp>
      <p:pic>
        <p:nvPicPr>
          <p:cNvPr id="4" name="Picture 3" descr="BlackR30 electrode assembly inside gun chamber zoomed 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605" y="952499"/>
            <a:ext cx="2752995" cy="367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2499"/>
            <a:ext cx="2768600" cy="3691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1" y="952499"/>
            <a:ext cx="2762250" cy="3683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01" y="4685248"/>
            <a:ext cx="2717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Arial"/>
                <a:cs typeface="Arial"/>
              </a:rPr>
              <a:t>CEBAF 200 kV</a:t>
            </a:r>
            <a:endParaRPr lang="en-US" sz="2000" dirty="0" smtClean="0"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Conditioned to 216 kV,</a:t>
            </a: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No FE at 200kV, ready for installation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9900" y="4685248"/>
            <a:ext cx="287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Arial"/>
                <a:cs typeface="Arial"/>
              </a:rPr>
              <a:t>UITF 350 kV</a:t>
            </a:r>
            <a:endParaRPr lang="en-US" sz="2000" dirty="0"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Under assembly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75325" y="4685248"/>
            <a:ext cx="335915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Arial"/>
                <a:cs typeface="Arial"/>
              </a:rPr>
              <a:t>GTS 350 kV</a:t>
            </a: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In operation since Nov. 2016 with CsK</a:t>
            </a:r>
            <a:r>
              <a:rPr lang="en-US" sz="1600" baseline="-25000" dirty="0" smtClean="0">
                <a:latin typeface="Arial"/>
                <a:cs typeface="Arial"/>
              </a:rPr>
              <a:t>2</a:t>
            </a:r>
            <a:r>
              <a:rPr lang="en-US" sz="1600" dirty="0" smtClean="0">
                <a:latin typeface="Arial"/>
                <a:cs typeface="Arial"/>
              </a:rPr>
              <a:t>Sb photocathode:</a:t>
            </a:r>
          </a:p>
          <a:p>
            <a:pPr algn="ctr"/>
            <a:r>
              <a:rPr lang="en-US" sz="1700" b="1" u="sng" dirty="0" smtClean="0">
                <a:latin typeface="Arial"/>
                <a:cs typeface="Arial"/>
              </a:rPr>
              <a:t>500 </a:t>
            </a:r>
            <a:r>
              <a:rPr lang="en-US" sz="1700" b="1" u="sng" dirty="0" err="1" smtClean="0">
                <a:latin typeface="Arial"/>
                <a:cs typeface="Arial"/>
              </a:rPr>
              <a:t>uA</a:t>
            </a:r>
            <a:r>
              <a:rPr lang="en-US" sz="1700" b="1" u="sng" dirty="0" smtClean="0">
                <a:latin typeface="Arial"/>
                <a:cs typeface="Arial"/>
              </a:rPr>
              <a:t> magnetized beam </a:t>
            </a:r>
          </a:p>
          <a:p>
            <a:pPr algn="ctr"/>
            <a:r>
              <a:rPr lang="en-US" sz="1700" b="1" u="sng" dirty="0" smtClean="0">
                <a:latin typeface="Arial"/>
                <a:cs typeface="Arial"/>
              </a:rPr>
              <a:t>4.5 mA non-magnetized </a:t>
            </a:r>
            <a:endParaRPr lang="en-US" sz="1700" b="1" u="sng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78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Summary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24" y="914400"/>
            <a:ext cx="8336241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Thanks to: </a:t>
            </a:r>
            <a:r>
              <a:rPr lang="en-US" sz="2000" dirty="0">
                <a:latin typeface="Century Gothic" panose="020B0502020202020204" pitchFamily="34" charset="0"/>
              </a:rPr>
              <a:t>P. Adderley, J. </a:t>
            </a:r>
            <a:r>
              <a:rPr lang="en-US" sz="2000" dirty="0" err="1">
                <a:latin typeface="Century Gothic" panose="020B0502020202020204" pitchFamily="34" charset="0"/>
              </a:rPr>
              <a:t>Benesch</a:t>
            </a:r>
            <a:r>
              <a:rPr lang="en-US" sz="2000" dirty="0">
                <a:latin typeface="Century Gothic" panose="020B0502020202020204" pitchFamily="34" charset="0"/>
              </a:rPr>
              <a:t>, B. Bullard, J. </a:t>
            </a:r>
            <a:r>
              <a:rPr lang="en-US" sz="2000" dirty="0" err="1">
                <a:latin typeface="Century Gothic" panose="020B0502020202020204" pitchFamily="34" charset="0"/>
              </a:rPr>
              <a:t>Grames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sz="2000" dirty="0" smtClean="0">
                <a:latin typeface="Century Gothic" panose="020B0502020202020204" pitchFamily="34" charset="0"/>
              </a:rPr>
              <a:t>F</a:t>
            </a:r>
            <a:r>
              <a:rPr lang="en-US" sz="2000" dirty="0">
                <a:latin typeface="Century Gothic" panose="020B0502020202020204" pitchFamily="34" charset="0"/>
              </a:rPr>
              <a:t>. Hannon, J. </a:t>
            </a:r>
            <a:r>
              <a:rPr lang="en-US" sz="2000" dirty="0" err="1">
                <a:latin typeface="Century Gothic" panose="020B0502020202020204" pitchFamily="34" charset="0"/>
              </a:rPr>
              <a:t>Hansknecht</a:t>
            </a:r>
            <a:r>
              <a:rPr lang="en-US" sz="2000">
                <a:latin typeface="Century Gothic" panose="020B0502020202020204" pitchFamily="34" charset="0"/>
              </a:rPr>
              <a:t>, </a:t>
            </a:r>
            <a:r>
              <a:rPr lang="en-US" sz="2000" smtClean="0">
                <a:latin typeface="Century Gothic" panose="020B0502020202020204" pitchFamily="34" charset="0"/>
              </a:rPr>
              <a:t>R</a:t>
            </a:r>
            <a:r>
              <a:rPr lang="en-US" sz="2000" dirty="0">
                <a:latin typeface="Century Gothic" panose="020B0502020202020204" pitchFamily="34" charset="0"/>
              </a:rPr>
              <a:t>. </a:t>
            </a:r>
            <a:r>
              <a:rPr lang="en-US" sz="2000" dirty="0" err="1">
                <a:latin typeface="Century Gothic" panose="020B0502020202020204" pitchFamily="34" charset="0"/>
              </a:rPr>
              <a:t>Kazimi</a:t>
            </a:r>
            <a:r>
              <a:rPr lang="en-US" sz="2000" dirty="0">
                <a:latin typeface="Century Gothic" panose="020B0502020202020204" pitchFamily="34" charset="0"/>
              </a:rPr>
              <a:t>, G. </a:t>
            </a:r>
            <a:r>
              <a:rPr lang="en-US" sz="2000" dirty="0" err="1">
                <a:latin typeface="Century Gothic" panose="020B0502020202020204" pitchFamily="34" charset="0"/>
              </a:rPr>
              <a:t>Krafft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sz="2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M</a:t>
            </a:r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. A. </a:t>
            </a:r>
            <a:r>
              <a:rPr lang="en-US" sz="20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Mamun</a:t>
            </a:r>
            <a:r>
              <a:rPr lang="en-US" sz="2000" dirty="0" smtClean="0">
                <a:latin typeface="Century Gothic" panose="020B0502020202020204" pitchFamily="34" charset="0"/>
              </a:rPr>
              <a:t>, </a:t>
            </a:r>
            <a:r>
              <a:rPr lang="en-US" sz="2000" dirty="0">
                <a:latin typeface="Century Gothic" panose="020B0502020202020204" pitchFamily="34" charset="0"/>
              </a:rPr>
              <a:t>M. </a:t>
            </a:r>
            <a:r>
              <a:rPr lang="en-US" sz="2000" dirty="0" err="1">
                <a:latin typeface="Century Gothic" panose="020B0502020202020204" pitchFamily="34" charset="0"/>
              </a:rPr>
              <a:t>Tiefenback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sz="20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r>
              <a:rPr lang="en-US" sz="2000" dirty="0">
                <a:solidFill>
                  <a:srgbClr val="00B050"/>
                </a:solidFill>
                <a:latin typeface="Century Gothic" panose="020B0502020202020204" pitchFamily="34" charset="0"/>
              </a:rPr>
              <a:t>. Wang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sz="2000" dirty="0">
                <a:solidFill>
                  <a:srgbClr val="00B050"/>
                </a:solidFill>
                <a:latin typeface="Century Gothic" panose="020B0502020202020204" pitchFamily="34" charset="0"/>
              </a:rPr>
              <a:t>S. </a:t>
            </a:r>
            <a:r>
              <a:rPr lang="en-US" sz="20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Wijiethunga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sz="2000" dirty="0">
                <a:solidFill>
                  <a:srgbClr val="00B050"/>
                </a:solidFill>
                <a:latin typeface="Century Gothic" panose="020B0502020202020204" pitchFamily="34" charset="0"/>
              </a:rPr>
              <a:t>J. </a:t>
            </a:r>
            <a:r>
              <a:rPr lang="en-US" sz="20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Yoskovitz</a:t>
            </a:r>
            <a:r>
              <a:rPr lang="en-US" sz="2000" dirty="0">
                <a:latin typeface="Century Gothic" panose="020B0502020202020204" pitchFamily="34" charset="0"/>
              </a:rPr>
              <a:t>, S. </a:t>
            </a:r>
            <a:r>
              <a:rPr lang="en-US" sz="2000" dirty="0" smtClean="0">
                <a:latin typeface="Century Gothic" panose="020B0502020202020204" pitchFamily="34" charset="0"/>
              </a:rPr>
              <a:t>Zhang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697" y="5842427"/>
            <a:ext cx="3676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ODU Graduate Students, </a:t>
            </a:r>
            <a:r>
              <a:rPr lang="en-US" sz="1600" dirty="0" smtClean="0">
                <a:solidFill>
                  <a:srgbClr val="00B0F0"/>
                </a:solidFill>
              </a:rPr>
              <a:t>Postdoc</a:t>
            </a:r>
          </a:p>
        </p:txBody>
      </p:sp>
    </p:spTree>
    <p:extLst>
      <p:ext uri="{BB962C8B-B14F-4D97-AF65-F5344CB8AC3E}">
        <p14:creationId xmlns:p14="http://schemas.microsoft.com/office/powerpoint/2010/main" val="282382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Summary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914400"/>
            <a:ext cx="8336241" cy="54864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</a:rPr>
              <a:t>K</a:t>
            </a:r>
            <a:r>
              <a:rPr lang="en-US" sz="2000" baseline="-25000" dirty="0" smtClean="0">
                <a:latin typeface="Century Gothic" panose="020B0502020202020204" pitchFamily="34" charset="0"/>
              </a:rPr>
              <a:t>2</a:t>
            </a:r>
            <a:r>
              <a:rPr lang="en-US" sz="2000" dirty="0" smtClean="0">
                <a:latin typeface="Century Gothic" panose="020B0502020202020204" pitchFamily="34" charset="0"/>
              </a:rPr>
              <a:t>CsSb </a:t>
            </a:r>
            <a:r>
              <a:rPr lang="en-US" sz="2000" dirty="0">
                <a:latin typeface="Century Gothic" panose="020B0502020202020204" pitchFamily="34" charset="0"/>
              </a:rPr>
              <a:t>Photocathode Preparation Chamber, </a:t>
            </a:r>
            <a:r>
              <a:rPr lang="en-US" sz="2000" kern="0" dirty="0">
                <a:latin typeface="Century Gothic" panose="020B0502020202020204" pitchFamily="34" charset="0"/>
              </a:rPr>
              <a:t>Gun, Solenoid and Beamline are all operational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Photogun operates reliably at 300 kV 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Cathode </a:t>
            </a:r>
            <a:r>
              <a:rPr lang="en-US" sz="2000" dirty="0">
                <a:latin typeface="Century Gothic" panose="020B0502020202020204" pitchFamily="34" charset="0"/>
              </a:rPr>
              <a:t>solenoid can trigger field emission but we have learned how to prevent this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Have successfully magnetized electron beam and measured rotation </a:t>
            </a:r>
            <a:r>
              <a:rPr lang="en-US" sz="2000" dirty="0" smtClean="0">
                <a:latin typeface="Century Gothic" panose="020B0502020202020204" pitchFamily="34" charset="0"/>
              </a:rPr>
              <a:t>angle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Preparing to install a </a:t>
            </a:r>
            <a:r>
              <a:rPr lang="en-US" sz="2000" dirty="0" err="1" smtClean="0">
                <a:latin typeface="Century Gothic" panose="020B0502020202020204" pitchFamily="34" charset="0"/>
              </a:rPr>
              <a:t>modelocked</a:t>
            </a:r>
            <a:r>
              <a:rPr lang="en-US" sz="2000" dirty="0" smtClean="0">
                <a:latin typeface="Century Gothic" panose="020B0502020202020204" pitchFamily="34" charset="0"/>
              </a:rPr>
              <a:t> drive laser, to generate mA magnetized beam with RF structure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Then switch to 32 mA 225 kV HV power supply….</a:t>
            </a:r>
          </a:p>
          <a:p>
            <a:pPr marL="0" indent="0">
              <a:buNone/>
            </a:pPr>
            <a:endParaRPr lang="en-US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Thanks to: </a:t>
            </a:r>
            <a:r>
              <a:rPr lang="en-US" sz="2000" dirty="0">
                <a:latin typeface="Century Gothic" panose="020B0502020202020204" pitchFamily="34" charset="0"/>
              </a:rPr>
              <a:t>P. Adderley, J. </a:t>
            </a:r>
            <a:r>
              <a:rPr lang="en-US" sz="2000" dirty="0" err="1">
                <a:latin typeface="Century Gothic" panose="020B0502020202020204" pitchFamily="34" charset="0"/>
              </a:rPr>
              <a:t>Benesch</a:t>
            </a:r>
            <a:r>
              <a:rPr lang="en-US" sz="2000" dirty="0">
                <a:latin typeface="Century Gothic" panose="020B0502020202020204" pitchFamily="34" charset="0"/>
              </a:rPr>
              <a:t>, B. Bullard, J. </a:t>
            </a:r>
            <a:r>
              <a:rPr lang="en-US" sz="2000" dirty="0" err="1">
                <a:latin typeface="Century Gothic" panose="020B0502020202020204" pitchFamily="34" charset="0"/>
              </a:rPr>
              <a:t>Grames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sz="2000" dirty="0" smtClean="0">
                <a:latin typeface="Century Gothic" panose="020B0502020202020204" pitchFamily="34" charset="0"/>
              </a:rPr>
              <a:t>J. </a:t>
            </a:r>
            <a:r>
              <a:rPr lang="en-US" sz="2000" dirty="0" err="1" smtClean="0">
                <a:latin typeface="Century Gothic" panose="020B0502020202020204" pitchFamily="34" charset="0"/>
              </a:rPr>
              <a:t>Guo</a:t>
            </a:r>
            <a:r>
              <a:rPr lang="en-US" sz="2000" dirty="0" smtClean="0">
                <a:latin typeface="Century Gothic" panose="020B0502020202020204" pitchFamily="34" charset="0"/>
              </a:rPr>
              <a:t>, F</a:t>
            </a:r>
            <a:r>
              <a:rPr lang="en-US" sz="2000" dirty="0">
                <a:latin typeface="Century Gothic" panose="020B0502020202020204" pitchFamily="34" charset="0"/>
              </a:rPr>
              <a:t>. Hannon, J. </a:t>
            </a:r>
            <a:r>
              <a:rPr lang="en-US" sz="2000" dirty="0" err="1">
                <a:latin typeface="Century Gothic" panose="020B0502020202020204" pitchFamily="34" charset="0"/>
              </a:rPr>
              <a:t>Hansknecht</a:t>
            </a:r>
            <a:r>
              <a:rPr lang="en-US" sz="2000" dirty="0">
                <a:latin typeface="Century Gothic" panose="020B0502020202020204" pitchFamily="34" charset="0"/>
              </a:rPr>
              <a:t>, C. Hernandez-Garcia, R. </a:t>
            </a:r>
            <a:r>
              <a:rPr lang="en-US" sz="2000" dirty="0" err="1">
                <a:latin typeface="Century Gothic" panose="020B0502020202020204" pitchFamily="34" charset="0"/>
              </a:rPr>
              <a:t>Kazimi</a:t>
            </a:r>
            <a:r>
              <a:rPr lang="en-US" sz="2000" dirty="0">
                <a:latin typeface="Century Gothic" panose="020B0502020202020204" pitchFamily="34" charset="0"/>
              </a:rPr>
              <a:t>, G. </a:t>
            </a:r>
            <a:r>
              <a:rPr lang="en-US" sz="2000" dirty="0" err="1">
                <a:latin typeface="Century Gothic" panose="020B0502020202020204" pitchFamily="34" charset="0"/>
              </a:rPr>
              <a:t>Krafft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M. A. </a:t>
            </a:r>
            <a:r>
              <a:rPr lang="en-US" sz="20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Mamun</a:t>
            </a:r>
            <a:r>
              <a:rPr lang="en-US" sz="2000" dirty="0" smtClean="0">
                <a:latin typeface="Century Gothic" panose="020B0502020202020204" pitchFamily="34" charset="0"/>
              </a:rPr>
              <a:t>, </a:t>
            </a:r>
            <a:r>
              <a:rPr lang="en-US" sz="2000" dirty="0">
                <a:solidFill>
                  <a:srgbClr val="00B050"/>
                </a:solidFill>
                <a:latin typeface="Century Gothic" panose="020B0502020202020204" pitchFamily="34" charset="0"/>
              </a:rPr>
              <a:t>Y. Wang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sz="2000" dirty="0">
                <a:solidFill>
                  <a:srgbClr val="00B050"/>
                </a:solidFill>
                <a:latin typeface="Century Gothic" panose="020B0502020202020204" pitchFamily="34" charset="0"/>
              </a:rPr>
              <a:t>S. </a:t>
            </a:r>
            <a:r>
              <a:rPr lang="en-US" sz="20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Wijiethunga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sz="2000" dirty="0">
                <a:solidFill>
                  <a:srgbClr val="00B050"/>
                </a:solidFill>
                <a:latin typeface="Century Gothic" panose="020B0502020202020204" pitchFamily="34" charset="0"/>
              </a:rPr>
              <a:t>J. </a:t>
            </a:r>
            <a:r>
              <a:rPr lang="en-US" sz="20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Yoskovitz</a:t>
            </a:r>
            <a:r>
              <a:rPr lang="en-US" sz="2000" dirty="0">
                <a:latin typeface="Century Gothic" panose="020B0502020202020204" pitchFamily="34" charset="0"/>
              </a:rPr>
              <a:t>, S. </a:t>
            </a:r>
            <a:r>
              <a:rPr lang="en-US" sz="2000" dirty="0" smtClean="0">
                <a:latin typeface="Century Gothic" panose="020B0502020202020204" pitchFamily="34" charset="0"/>
              </a:rPr>
              <a:t>Zhang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697" y="5842427"/>
            <a:ext cx="3676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ODU Graduate Students, </a:t>
            </a:r>
            <a:r>
              <a:rPr lang="en-US" sz="1600" dirty="0" smtClean="0">
                <a:solidFill>
                  <a:srgbClr val="00B0F0"/>
                </a:solidFill>
              </a:rPr>
              <a:t>Postdoc</a:t>
            </a:r>
          </a:p>
        </p:txBody>
      </p:sp>
    </p:spTree>
    <p:extLst>
      <p:ext uri="{BB962C8B-B14F-4D97-AF65-F5344CB8AC3E}">
        <p14:creationId xmlns:p14="http://schemas.microsoft.com/office/powerpoint/2010/main" val="282382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F</a:t>
            </a:r>
            <a:r>
              <a:rPr lang="en-US" sz="3600" b="0" dirty="0" smtClean="0">
                <a:latin typeface="Minion Pro"/>
              </a:rPr>
              <a:t>ace the Realities of HV Breakdown</a:t>
            </a:r>
            <a:endParaRPr lang="en-US" sz="3600" b="0" dirty="0">
              <a:latin typeface="Minion Pro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809435"/>
            <a:ext cx="9144000" cy="3486121"/>
            <a:chOff x="0" y="1647635"/>
            <a:chExt cx="9144000" cy="3486121"/>
          </a:xfrm>
        </p:grpSpPr>
        <p:pic>
          <p:nvPicPr>
            <p:cNvPr id="4" name="Picture 3" descr="Figure 3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1869440"/>
              <a:ext cx="5943600" cy="2890520"/>
            </a:xfrm>
            <a:prstGeom prst="rect">
              <a:avLst/>
            </a:prstGeom>
          </p:spPr>
        </p:pic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0" y="1647635"/>
              <a:ext cx="1600200" cy="34861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The first test with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R30 </a:t>
              </a: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pure alumina ceramic suffered breakdown at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~315kV </a:t>
              </a: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with subsequent puncture a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t 330kV.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Rectangle 2"/>
            <p:cNvSpPr txBox="1">
              <a:spLocks noChangeArrowheads="1"/>
            </p:cNvSpPr>
            <p:nvPr/>
          </p:nvSpPr>
          <p:spPr bwMode="auto">
            <a:xfrm>
              <a:off x="7311796" y="1869440"/>
              <a:ext cx="1832204" cy="28905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A second test with a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new R30 </a:t>
              </a: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pure alumina suffered breakdown at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~315 kV.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5486401"/>
            <a:ext cx="914399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* M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  <a:r>
              <a:rPr lang="en-US" sz="1200" dirty="0" err="1">
                <a:latin typeface="Century Gothic" panose="020B0502020202020204" pitchFamily="34" charset="0"/>
              </a:rPr>
              <a:t>BastaniNejad</a:t>
            </a:r>
            <a:r>
              <a:rPr lang="en-US" sz="1200" dirty="0">
                <a:latin typeface="Century Gothic" panose="020B0502020202020204" pitchFamily="34" charset="0"/>
              </a:rPr>
              <a:t>, A. A. </a:t>
            </a:r>
            <a:r>
              <a:rPr lang="en-US" sz="1200" dirty="0" err="1">
                <a:latin typeface="Century Gothic" panose="020B0502020202020204" pitchFamily="34" charset="0"/>
              </a:rPr>
              <a:t>Elmustafa</a:t>
            </a:r>
            <a:r>
              <a:rPr lang="en-US" sz="1200" dirty="0">
                <a:latin typeface="Century Gothic" panose="020B0502020202020204" pitchFamily="34" charset="0"/>
              </a:rPr>
              <a:t>, E. Forman, J. Clark, S. Covert, J. </a:t>
            </a:r>
            <a:r>
              <a:rPr lang="en-US" sz="1200" dirty="0" err="1">
                <a:latin typeface="Century Gothic" panose="020B0502020202020204" pitchFamily="34" charset="0"/>
              </a:rPr>
              <a:t>Grames</a:t>
            </a:r>
            <a:r>
              <a:rPr lang="en-US" sz="1200" dirty="0">
                <a:latin typeface="Century Gothic" panose="020B0502020202020204" pitchFamily="34" charset="0"/>
              </a:rPr>
              <a:t>, J. </a:t>
            </a:r>
            <a:r>
              <a:rPr lang="en-US" sz="1200" dirty="0" err="1">
                <a:latin typeface="Century Gothic" panose="020B0502020202020204" pitchFamily="34" charset="0"/>
              </a:rPr>
              <a:t>Hansknecht</a:t>
            </a:r>
            <a:r>
              <a:rPr lang="en-US" sz="1200" dirty="0">
                <a:latin typeface="Century Gothic" panose="020B0502020202020204" pitchFamily="34" charset="0"/>
              </a:rPr>
              <a:t>, C. Hernandez-Garcia, M. </a:t>
            </a:r>
            <a:r>
              <a:rPr lang="en-US" sz="1200" dirty="0" err="1">
                <a:latin typeface="Century Gothic" panose="020B0502020202020204" pitchFamily="34" charset="0"/>
              </a:rPr>
              <a:t>Poelker</a:t>
            </a:r>
            <a:r>
              <a:rPr lang="en-US" sz="1200" dirty="0">
                <a:latin typeface="Century Gothic" panose="020B0502020202020204" pitchFamily="34" charset="0"/>
              </a:rPr>
              <a:t> and R. </a:t>
            </a:r>
            <a:r>
              <a:rPr lang="en-US" sz="1200" dirty="0" smtClean="0">
                <a:latin typeface="Century Gothic" panose="020B0502020202020204" pitchFamily="34" charset="0"/>
              </a:rPr>
              <a:t>Suleiman, “</a:t>
            </a:r>
            <a:r>
              <a:rPr lang="en-US" sz="1200" i="1" dirty="0" smtClean="0">
                <a:latin typeface="Century Gothic" panose="020B0502020202020204" pitchFamily="34" charset="0"/>
              </a:rPr>
              <a:t>Improving </a:t>
            </a:r>
            <a:r>
              <a:rPr lang="en-US" sz="1200" i="1" dirty="0">
                <a:latin typeface="Century Gothic" panose="020B0502020202020204" pitchFamily="34" charset="0"/>
              </a:rPr>
              <a:t>the performance of stainless-steel DC high voltage photoelectron gun cathode electrodes via gas conditioning with helium or </a:t>
            </a:r>
            <a:r>
              <a:rPr lang="en-US" sz="1200" i="1" dirty="0" smtClean="0">
                <a:latin typeface="Century Gothic" panose="020B0502020202020204" pitchFamily="34" charset="0"/>
              </a:rPr>
              <a:t>krypton</a:t>
            </a:r>
            <a:r>
              <a:rPr lang="en-US" sz="1200" dirty="0" smtClean="0">
                <a:latin typeface="Century Gothic" panose="020B0502020202020204" pitchFamily="34" charset="0"/>
              </a:rPr>
              <a:t>,” </a:t>
            </a:r>
            <a:r>
              <a:rPr lang="en-US" sz="1200" dirty="0" err="1" smtClean="0">
                <a:latin typeface="Century Gothic" panose="020B0502020202020204" pitchFamily="34" charset="0"/>
              </a:rPr>
              <a:t>Nucl</a:t>
            </a:r>
            <a:r>
              <a:rPr lang="en-US" sz="1200" dirty="0">
                <a:latin typeface="Century Gothic" panose="020B0502020202020204" pitchFamily="34" charset="0"/>
              </a:rPr>
              <a:t>. Instr. and Meth. in Phys. Res. A, Vol. 762, pp. 135–141, 2014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0201" y="44323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Field emission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managed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via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krypton-processing*, 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i.e., voltage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applied with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~10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-5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Torr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krypton added to gun chamber  </a:t>
            </a:r>
          </a:p>
        </p:txBody>
      </p:sp>
    </p:spTree>
    <p:extLst>
      <p:ext uri="{BB962C8B-B14F-4D97-AF65-F5344CB8AC3E}">
        <p14:creationId xmlns:p14="http://schemas.microsoft.com/office/powerpoint/2010/main" val="74918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Optimizing the Electrode Design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1"/>
            <a:ext cx="7886700" cy="774700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Pure alumina insulator replaced with doped alumina for higher voltage stand-off and robust operations</a:t>
            </a:r>
          </a:p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864698"/>
            <a:ext cx="9144000" cy="4564255"/>
            <a:chOff x="0" y="1864698"/>
            <a:chExt cx="9144000" cy="4564255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 bwMode="auto">
            <a:xfrm>
              <a:off x="2854602" y="1864698"/>
              <a:ext cx="3079374" cy="3855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en-US" dirty="0" smtClean="0">
                  <a:solidFill>
                    <a:srgbClr val="0000FF"/>
                  </a:solidFill>
                </a:rPr>
                <a:t>Electrode ‘shed’ (triple junction shield) re-designed by Yan Wang to lower gradient from 12 MV/m to 10 MV/m at 350kV</a:t>
              </a:r>
            </a:p>
          </p:txBody>
        </p:sp>
        <p:pic>
          <p:nvPicPr>
            <p:cNvPr id="7" name="Picture 6" descr="Electrode assembly on R30 white insulator side view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5" t="10310" r="14000" b="22573"/>
            <a:stretch/>
          </p:blipFill>
          <p:spPr>
            <a:xfrm rot="5400000">
              <a:off x="-820704" y="2708691"/>
              <a:ext cx="4540966" cy="289955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>
              <a:off x="539452" y="3618642"/>
              <a:ext cx="1663311" cy="910279"/>
            </a:xfrm>
            <a:prstGeom prst="ellipse">
              <a:avLst/>
            </a:pr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pic>
          <p:nvPicPr>
            <p:cNvPr id="9" name="Picture 8" descr="BlackR30 &amp; SS electrodesfront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7"/>
            <a:stretch/>
          </p:blipFill>
          <p:spPr>
            <a:xfrm rot="5400000">
              <a:off x="5400320" y="2515400"/>
              <a:ext cx="4378836" cy="3108524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 bwMode="auto">
            <a:xfrm>
              <a:off x="6653247" y="3438834"/>
              <a:ext cx="1854367" cy="955232"/>
            </a:xfrm>
            <a:prstGeom prst="ellipse">
              <a:avLst/>
            </a:pr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10795" y="4596348"/>
              <a:ext cx="1269961" cy="1045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/>
                  <a:cs typeface="Arial"/>
                </a:rPr>
                <a:t>Pure alumina insulator</a:t>
              </a:r>
              <a:endParaRPr lang="en-US" sz="20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60224" y="4546464"/>
              <a:ext cx="1269961" cy="1045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latin typeface="Arial"/>
                  <a:cs typeface="Arial"/>
                </a:rPr>
                <a:t>Doped alumina insulator</a:t>
              </a:r>
              <a:endParaRPr lang="en-US" sz="2000" dirty="0">
                <a:latin typeface="Arial"/>
                <a:cs typeface="Arial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>
              <a:off x="2202763" y="3944544"/>
              <a:ext cx="719271" cy="12923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5877784" y="3944544"/>
              <a:ext cx="764225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95739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17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17</a:t>
            </a:fld>
            <a:endParaRPr 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037056" y="4643798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 kV Gun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9181" y="5289370"/>
            <a:ext cx="42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350 kV gun for GTS and UITF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Inverted-Insulator Photoguns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517" y="876330"/>
            <a:ext cx="871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with optimized triple point shields and mildly conductive insulators </a:t>
            </a:r>
            <a:endParaRPr lang="en-US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600075" y="1693955"/>
            <a:ext cx="3709402" cy="324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517" y="5972175"/>
            <a:ext cx="560281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Both designs, maximum field strength &lt; 10 MV/m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386" y="1354597"/>
            <a:ext cx="3998414" cy="39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13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Barrel polished electrodes</a:t>
            </a:r>
            <a:r>
              <a:rPr lang="is-IS" sz="3600" b="0" dirty="0" smtClean="0">
                <a:latin typeface="Minion Pro"/>
              </a:rPr>
              <a:t>…</a:t>
            </a:r>
            <a:endParaRPr lang="en-US" sz="3600" b="0" dirty="0">
              <a:latin typeface="Minion Pr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0226" y="974718"/>
            <a:ext cx="54737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Gun electrodes traditionally polished using sand paper and diamond paste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Tedious process, takes about 30 days to complete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Now performed in 1 day using SRF barrel polishing machine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8" y="3540308"/>
            <a:ext cx="3048000" cy="228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0226" y="3151526"/>
            <a:ext cx="249759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7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From machine shop</a:t>
            </a:r>
            <a:endParaRPr lang="en-US" sz="17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1747" r="13301" b="5803"/>
          <a:stretch/>
        </p:blipFill>
        <p:spPr bwMode="auto">
          <a:xfrm>
            <a:off x="3257390" y="3520858"/>
            <a:ext cx="2877018" cy="228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84905" y="3151526"/>
            <a:ext cx="298729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>
                <a:latin typeface="Century Gothic" panose="020B0502020202020204" pitchFamily="34" charset="0"/>
                <a:cs typeface="Arial" panose="020B0604020202020204" pitchFamily="34" charset="0"/>
              </a:rPr>
              <a:t>30 minutes </a:t>
            </a:r>
            <a:r>
              <a:rPr lang="en-US" sz="17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in plastic cones </a:t>
            </a:r>
            <a:endParaRPr lang="en-US" sz="17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t="11720" r="20974" b="11694"/>
          <a:stretch/>
        </p:blipFill>
        <p:spPr bwMode="auto">
          <a:xfrm>
            <a:off x="6228728" y="3521717"/>
            <a:ext cx="2790833" cy="228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208449" y="3151526"/>
            <a:ext cx="281172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30 </a:t>
            </a:r>
            <a:r>
              <a:rPr lang="en-US" sz="1700" dirty="0">
                <a:latin typeface="Century Gothic" panose="020B0502020202020204" pitchFamily="34" charset="0"/>
                <a:cs typeface="Arial" panose="020B0604020202020204" pitchFamily="34" charset="0"/>
              </a:rPr>
              <a:t>minutes </a:t>
            </a:r>
            <a:r>
              <a:rPr lang="en-US" sz="17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with corncob</a:t>
            </a:r>
            <a:endParaRPr lang="en-US" sz="17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G:\my_pix\10161409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834679"/>
            <a:ext cx="2768600" cy="207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5592" y="5852998"/>
            <a:ext cx="8890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C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  <a:r>
              <a:rPr lang="en-US" sz="1200" dirty="0" smtClean="0">
                <a:latin typeface="Century Gothic" panose="020B0502020202020204" pitchFamily="34" charset="0"/>
              </a:rPr>
              <a:t>Hernandez-Garcia</a:t>
            </a:r>
            <a:r>
              <a:rPr lang="en-US" sz="1200" dirty="0">
                <a:latin typeface="Century Gothic" panose="020B0502020202020204" pitchFamily="34" charset="0"/>
              </a:rPr>
              <a:t>, </a:t>
            </a:r>
            <a:r>
              <a:rPr lang="en-US" sz="1200" b="1" u="sng" dirty="0">
                <a:latin typeface="Century Gothic" panose="020B0502020202020204" pitchFamily="34" charset="0"/>
              </a:rPr>
              <a:t>D. Bullard</a:t>
            </a:r>
            <a:r>
              <a:rPr lang="en-US" sz="1200" dirty="0">
                <a:latin typeface="Century Gothic" panose="020B0502020202020204" pitchFamily="34" charset="0"/>
              </a:rPr>
              <a:t>, F. Hannon, Y. Wang, and M. </a:t>
            </a:r>
            <a:r>
              <a:rPr lang="en-US" sz="1200" dirty="0" err="1" smtClean="0">
                <a:latin typeface="Century Gothic" panose="020B0502020202020204" pitchFamily="34" charset="0"/>
              </a:rPr>
              <a:t>Poelker</a:t>
            </a:r>
            <a:r>
              <a:rPr lang="en-US" sz="1200" dirty="0" smtClean="0">
                <a:latin typeface="Century Gothic" panose="020B0502020202020204" pitchFamily="34" charset="0"/>
              </a:rPr>
              <a:t>, “</a:t>
            </a:r>
            <a:r>
              <a:rPr lang="en-US" sz="1200" i="1" dirty="0" smtClean="0">
                <a:latin typeface="Century Gothic" panose="020B0502020202020204" pitchFamily="34" charset="0"/>
              </a:rPr>
              <a:t>High </a:t>
            </a:r>
            <a:r>
              <a:rPr lang="en-US" sz="1200" i="1" dirty="0">
                <a:latin typeface="Century Gothic" panose="020B0502020202020204" pitchFamily="34" charset="0"/>
              </a:rPr>
              <a:t>voltage performance of a dc photoemission electron gun with centrifugal barrel-polished </a:t>
            </a:r>
            <a:r>
              <a:rPr lang="en-US" sz="1200" i="1" dirty="0" smtClean="0">
                <a:latin typeface="Century Gothic" panose="020B0502020202020204" pitchFamily="34" charset="0"/>
              </a:rPr>
              <a:t>electrodes</a:t>
            </a:r>
            <a:r>
              <a:rPr lang="en-US" sz="1200" dirty="0" smtClean="0">
                <a:latin typeface="Century Gothic" panose="020B0502020202020204" pitchFamily="34" charset="0"/>
              </a:rPr>
              <a:t>,” accepted Rev. Sci. </a:t>
            </a:r>
            <a:r>
              <a:rPr lang="en-US" sz="1200" dirty="0" err="1" smtClean="0">
                <a:latin typeface="Century Gothic" panose="020B0502020202020204" pitchFamily="34" charset="0"/>
              </a:rPr>
              <a:t>Instrum</a:t>
            </a:r>
            <a:r>
              <a:rPr lang="en-US" sz="1200" dirty="0" smtClean="0">
                <a:latin typeface="Century Gothic" panose="020B0502020202020204" pitchFamily="34" charset="0"/>
              </a:rPr>
              <a:t>, 22 </a:t>
            </a:r>
            <a:r>
              <a:rPr lang="en-US" sz="1200" dirty="0">
                <a:latin typeface="Century Gothic" panose="020B0502020202020204" pitchFamily="34" charset="0"/>
              </a:rPr>
              <a:t>August </a:t>
            </a:r>
            <a:r>
              <a:rPr lang="en-US" sz="1200" dirty="0" smtClean="0">
                <a:latin typeface="Century Gothic" panose="020B0502020202020204" pitchFamily="34" charset="0"/>
              </a:rPr>
              <a:t>2017</a:t>
            </a:r>
            <a:endParaRPr lang="en-US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676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0" dirty="0">
                <a:latin typeface="Minion Pro"/>
              </a:rPr>
              <a:t>I</a:t>
            </a:r>
            <a:r>
              <a:rPr lang="en-US" sz="4000" b="0" dirty="0" smtClean="0">
                <a:latin typeface="Minion Pro"/>
              </a:rPr>
              <a:t>nverted </a:t>
            </a:r>
            <a:r>
              <a:rPr lang="en-US" sz="4000" b="0" dirty="0">
                <a:latin typeface="Minion Pro"/>
              </a:rPr>
              <a:t>I</a:t>
            </a:r>
            <a:r>
              <a:rPr lang="en-US" sz="4000" b="0" dirty="0" smtClean="0">
                <a:latin typeface="Minion Pro"/>
              </a:rPr>
              <a:t>nsulator </a:t>
            </a:r>
            <a:r>
              <a:rPr lang="en-US" sz="4000" b="0" dirty="0" err="1">
                <a:latin typeface="Minion Pro"/>
              </a:rPr>
              <a:t>P</a:t>
            </a:r>
            <a:r>
              <a:rPr lang="en-US" sz="4000" b="0" dirty="0" err="1" smtClean="0">
                <a:latin typeface="Minion Pro"/>
              </a:rPr>
              <a:t>hotoguns</a:t>
            </a:r>
            <a:endParaRPr lang="en-US" sz="4000" b="0" dirty="0">
              <a:latin typeface="Minion Pro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3976" y="858410"/>
            <a:ext cx="8269500" cy="5217810"/>
            <a:chOff x="483976" y="906035"/>
            <a:chExt cx="8269500" cy="5217810"/>
          </a:xfrm>
        </p:grpSpPr>
        <p:grpSp>
          <p:nvGrpSpPr>
            <p:cNvPr id="5" name="Group 4"/>
            <p:cNvGrpSpPr/>
            <p:nvPr/>
          </p:nvGrpSpPr>
          <p:grpSpPr>
            <a:xfrm>
              <a:off x="483976" y="1375001"/>
              <a:ext cx="3992774" cy="4545147"/>
              <a:chOff x="483976" y="1613126"/>
              <a:chExt cx="3992774" cy="4545147"/>
            </a:xfrm>
          </p:grpSpPr>
          <p:grpSp>
            <p:nvGrpSpPr>
              <p:cNvPr id="9" name="Group 20"/>
              <p:cNvGrpSpPr>
                <a:grpSpLocks/>
              </p:cNvGrpSpPr>
              <p:nvPr/>
            </p:nvGrpSpPr>
            <p:grpSpPr bwMode="auto">
              <a:xfrm>
                <a:off x="483976" y="1613126"/>
                <a:ext cx="3992774" cy="3531096"/>
                <a:chOff x="4694026" y="3174504"/>
                <a:chExt cx="3992774" cy="3531096"/>
              </a:xfrm>
            </p:grpSpPr>
            <p:pic>
              <p:nvPicPr>
                <p:cNvPr id="13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0789" t="3780" r="12138" b="18327"/>
                <a:stretch>
                  <a:fillRect/>
                </a:stretch>
              </p:blipFill>
              <p:spPr bwMode="auto">
                <a:xfrm>
                  <a:off x="4694026" y="3174504"/>
                  <a:ext cx="3697990" cy="32480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8153400" y="6248400"/>
                  <a:ext cx="533400" cy="381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5638800" y="6172200"/>
                  <a:ext cx="533400" cy="533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10" name="Rectangle 9"/>
              <p:cNvSpPr/>
              <p:nvPr/>
            </p:nvSpPr>
            <p:spPr bwMode="auto">
              <a:xfrm>
                <a:off x="3562350" y="4429125"/>
                <a:ext cx="381000" cy="60079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876300" y="4386623"/>
                <a:ext cx="552450" cy="60079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12" name="Title 1"/>
              <p:cNvSpPr txBox="1">
                <a:spLocks/>
              </p:cNvSpPr>
              <p:nvPr/>
            </p:nvSpPr>
            <p:spPr bwMode="auto">
              <a:xfrm>
                <a:off x="986256" y="5167673"/>
                <a:ext cx="2906293" cy="99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CEBAF 130 kV, </a:t>
                </a:r>
                <a:r>
                  <a:rPr lang="en-US" sz="2400" kern="0" noProof="0" dirty="0">
                    <a:latin typeface="Arial" charset="0"/>
                    <a:ea typeface="Arial" charset="0"/>
                    <a:cs typeface="Arial" charset="0"/>
                  </a:rPr>
                  <a:t>u</a:t>
                </a:r>
                <a:r>
                  <a:rPr lang="en-US" sz="2400" kern="0" dirty="0" smtClean="0">
                    <a:latin typeface="Arial" charset="0"/>
                    <a:ea typeface="Arial" charset="0"/>
                    <a:cs typeface="Arial" charset="0"/>
                  </a:rPr>
                  <a:t>sed since 2010</a:t>
                </a:r>
                <a:endParaRPr kumimoji="0" lang="en-US" sz="2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19181" y="906035"/>
              <a:ext cx="4234295" cy="5217810"/>
              <a:chOff x="4519181" y="906035"/>
              <a:chExt cx="4234295" cy="521781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519181" y="4923516"/>
                <a:ext cx="423429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Arial" charset="0"/>
                    <a:ea typeface="Arial" charset="0"/>
                    <a:cs typeface="Arial" charset="0"/>
                  </a:rPr>
                  <a:t>350 kV gun for GTS and UITF</a:t>
                </a:r>
              </a:p>
              <a:p>
                <a:pPr algn="ctr"/>
                <a:r>
                  <a:rPr lang="en-US" sz="2400" dirty="0" smtClean="0">
                    <a:latin typeface="Arial" charset="0"/>
                    <a:ea typeface="Arial" charset="0"/>
                    <a:cs typeface="Arial" charset="0"/>
                  </a:rPr>
                  <a:t>Longer “R30” insulator</a:t>
                </a:r>
              </a:p>
              <a:p>
                <a:pPr algn="ctr"/>
                <a:r>
                  <a:rPr lang="en-US" sz="2400" dirty="0" smtClean="0">
                    <a:latin typeface="Arial" charset="0"/>
                    <a:ea typeface="Arial" charset="0"/>
                    <a:cs typeface="Arial" charset="0"/>
                  </a:rPr>
                  <a:t>Spherical electrode</a:t>
                </a:r>
              </a:p>
            </p:txBody>
          </p:sp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9181" y="906035"/>
                <a:ext cx="4234149" cy="4066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7584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0" cap="small" dirty="0">
                <a:latin typeface="Minion Pro"/>
                <a:cs typeface="Minion Pro"/>
              </a:rPr>
              <a:t>Building the 350 </a:t>
            </a:r>
            <a:r>
              <a:rPr lang="en-US" sz="4000" b="0" dirty="0">
                <a:latin typeface="Minion Pro"/>
                <a:cs typeface="Minion Pro"/>
              </a:rPr>
              <a:t>k</a:t>
            </a:r>
            <a:r>
              <a:rPr lang="en-US" sz="4000" b="0" cap="small" dirty="0">
                <a:latin typeface="Minion Pro"/>
                <a:cs typeface="Minion Pro"/>
              </a:rPr>
              <a:t>V Gun</a:t>
            </a:r>
            <a:endParaRPr lang="en-US" sz="4000" b="0" dirty="0">
              <a:latin typeface="Minion Pro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7122" y="1392767"/>
            <a:ext cx="8128000" cy="4368800"/>
            <a:chOff x="1983316" y="1964267"/>
            <a:chExt cx="8128000" cy="4368800"/>
          </a:xfrm>
        </p:grpSpPr>
        <p:sp>
          <p:nvSpPr>
            <p:cNvPr id="7" name="Rectangle 6"/>
            <p:cNvSpPr/>
            <p:nvPr/>
          </p:nvSpPr>
          <p:spPr>
            <a:xfrm>
              <a:off x="1983316" y="1964267"/>
              <a:ext cx="8128000" cy="436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Figure 2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030412" y="2634389"/>
              <a:ext cx="8033808" cy="302855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2335" y="5688346"/>
            <a:ext cx="90655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C. Hernandez-Garcia, M. Poelker, and J.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Hansknecht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Voltage Studies of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Inverted-geometry Ceramic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Insulators for a 350kV dc Polarized Electron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Gun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,” IEEE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Transactions on Dielectrics and Electrical Insulation, Vol. 23, No. 1; February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1"/>
            <a:ext cx="8223250" cy="7747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Start with “dummy” electrode (no photocathode) and test different insulators and cathode screening electrodes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34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0" kern="0" cap="small" dirty="0">
                <a:latin typeface="Minion Pro"/>
                <a:ea typeface="Arial" charset="0"/>
                <a:cs typeface="Arial" charset="0"/>
              </a:rPr>
              <a:t>300 </a:t>
            </a:r>
            <a:r>
              <a:rPr lang="en-US" sz="3000" b="0" kern="0" dirty="0">
                <a:latin typeface="Minion Pro"/>
                <a:ea typeface="Arial" charset="0"/>
                <a:cs typeface="Arial" charset="0"/>
              </a:rPr>
              <a:t>k</a:t>
            </a:r>
            <a:r>
              <a:rPr lang="en-US" sz="3000" b="0" kern="0" cap="small" dirty="0">
                <a:latin typeface="Minion Pro"/>
                <a:ea typeface="Arial" charset="0"/>
                <a:cs typeface="Arial" charset="0"/>
              </a:rPr>
              <a:t>V Inverted Gun and 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CsK</a:t>
            </a:r>
            <a:r>
              <a:rPr lang="en-US" sz="3000" b="0" kern="0" cap="small" baseline="-25000" dirty="0" smtClean="0">
                <a:latin typeface="Minion Pro"/>
                <a:ea typeface="Arial" charset="0"/>
                <a:cs typeface="Arial" charset="0"/>
              </a:rPr>
              <a:t>2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S</a:t>
            </a:r>
            <a:r>
              <a:rPr lang="en-US" sz="3000" b="0" kern="0" dirty="0" smtClean="0">
                <a:latin typeface="Minion Pro"/>
                <a:ea typeface="Arial" charset="0"/>
                <a:cs typeface="Arial" charset="0"/>
              </a:rPr>
              <a:t>b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 </a:t>
            </a:r>
            <a:r>
              <a:rPr lang="en-US" sz="3000" b="0" kern="0" cap="small" dirty="0">
                <a:latin typeface="Minion Pro"/>
                <a:ea typeface="Arial" charset="0"/>
                <a:cs typeface="Arial" charset="0"/>
              </a:rPr>
              <a:t>Photocathode</a:t>
            </a:r>
            <a:endParaRPr lang="en-US" sz="3000" b="0" dirty="0">
              <a:latin typeface="Minion Pro"/>
              <a:ea typeface="Arial" charset="0"/>
              <a:cs typeface="Arial" charset="0"/>
            </a:endParaRP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73" y="2259448"/>
            <a:ext cx="5540005" cy="41550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0520" y="880125"/>
            <a:ext cx="2818323" cy="3046909"/>
            <a:chOff x="180870" y="854725"/>
            <a:chExt cx="2818323" cy="304690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70" y="854725"/>
              <a:ext cx="2818323" cy="301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23257" y="3532302"/>
              <a:ext cx="955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8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3257" y="1306318"/>
              <a:ext cx="1072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753399" y="3127873"/>
              <a:ext cx="578555" cy="40442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53399" y="1675650"/>
              <a:ext cx="477541" cy="249957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2" descr="G:\my_pix\10201513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7826" r="7482"/>
          <a:stretch/>
        </p:blipFill>
        <p:spPr bwMode="auto">
          <a:xfrm rot="10800000" flipH="1">
            <a:off x="170410" y="3962118"/>
            <a:ext cx="1550396" cy="244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31836" y="5647786"/>
            <a:ext cx="327211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insulator conditioned to 325 kV, then rebuilt gun with optimized triple-junction shield</a:t>
            </a:r>
          </a:p>
        </p:txBody>
      </p:sp>
      <p:pic>
        <p:nvPicPr>
          <p:cNvPr id="15" name="7 Imagen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8"/>
          <a:stretch/>
        </p:blipFill>
        <p:spPr>
          <a:xfrm>
            <a:off x="3588474" y="851425"/>
            <a:ext cx="4569407" cy="15063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73744" y="1213986"/>
            <a:ext cx="752755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1mA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 flipV="1">
            <a:off x="7082118" y="1030941"/>
            <a:ext cx="991626" cy="413876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767629" y="4135619"/>
            <a:ext cx="1567745" cy="1994780"/>
            <a:chOff x="2043950" y="4395060"/>
            <a:chExt cx="1567745" cy="199478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2070847" y="4395060"/>
              <a:ext cx="1517627" cy="19499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pic>
          <p:nvPicPr>
            <p:cNvPr id="20" name="4 Imagen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20" t="38888" r="40033" b="43176"/>
            <a:stretch/>
          </p:blipFill>
          <p:spPr>
            <a:xfrm>
              <a:off x="2186308" y="5090436"/>
              <a:ext cx="1256205" cy="12994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2043950" y="4395060"/>
              <a:ext cx="15677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Learning how to use the new photocathode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577931" y="1675641"/>
            <a:ext cx="1485247" cy="92333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mask and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precipitator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 flipV="1">
            <a:off x="7082118" y="1675641"/>
            <a:ext cx="495814" cy="15038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651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4300"/>
            <a:ext cx="8597900" cy="5715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b="0" dirty="0" smtClean="0">
                <a:latin typeface="Minion Pro"/>
              </a:rPr>
              <a:t>Careful design of triple-junction-shield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18" y="965526"/>
            <a:ext cx="6971082" cy="5219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9199" y="1121708"/>
            <a:ext cx="1489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  <a:ea typeface="Arial" charset="0"/>
                <a:cs typeface="Arial" charset="0"/>
              </a:rPr>
              <a:t>Gradients shown for 350 kV</a:t>
            </a:r>
            <a:endParaRPr lang="en-US" sz="20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9199" y="5687358"/>
            <a:ext cx="148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 panose="020B0502020202020204" pitchFamily="34" charset="0"/>
                <a:ea typeface="Arial" charset="0"/>
                <a:cs typeface="Arial" charset="0"/>
              </a:rPr>
              <a:t>Simulationsby</a:t>
            </a:r>
            <a:r>
              <a:rPr lang="en-US" dirty="0" smtClean="0">
                <a:latin typeface="Century Gothic" panose="020B0502020202020204" pitchFamily="34" charset="0"/>
                <a:ea typeface="Arial" charset="0"/>
                <a:cs typeface="Arial" charset="0"/>
              </a:rPr>
              <a:t> Y. Wang</a:t>
            </a:r>
            <a:endParaRPr lang="en-US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366376">
            <a:off x="4965700" y="25654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Ceramic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4521200" y="198119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HV plug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9199" y="3582333"/>
            <a:ext cx="1489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  <a:ea typeface="Arial" charset="0"/>
                <a:cs typeface="Arial" charset="0"/>
              </a:rPr>
              <a:t>Design overall shape for low gradient here !!</a:t>
            </a:r>
            <a:endParaRPr lang="en-US" sz="20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487638" y="5305425"/>
            <a:ext cx="2272062" cy="257175"/>
          </a:xfrm>
          <a:prstGeom prst="straightConnector1">
            <a:avLst/>
          </a:prstGeom>
          <a:ln w="25400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28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00100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500 </a:t>
            </a:r>
            <a:r>
              <a:rPr lang="en-US" sz="4000" b="0" dirty="0" smtClean="0">
                <a:latin typeface="Minion Pro"/>
                <a:cs typeface="Minion Pro"/>
              </a:rPr>
              <a:t>k</a:t>
            </a:r>
            <a:r>
              <a:rPr lang="en-US" sz="4000" b="0" cap="small" dirty="0" smtClean="0">
                <a:latin typeface="Minion Pro"/>
                <a:cs typeface="Minion Pro"/>
              </a:rPr>
              <a:t>V Gun?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</a:t>
            </a:fld>
            <a:endParaRPr lang="en-US" dirty="0"/>
          </a:p>
        </p:txBody>
      </p:sp>
      <p:pic>
        <p:nvPicPr>
          <p:cNvPr id="1028" name="Picture 4" descr="BlackR30 &amp; SS electrodesfro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64841"/>
            <a:ext cx="4007460" cy="53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ackR30 electrode assembly inside gun chamber zoomed 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865" y="964841"/>
            <a:ext cx="4007460" cy="53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23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Hand-Polishing Nightmare!</a:t>
            </a:r>
            <a:endParaRPr lang="en-US" sz="3600" b="0" dirty="0">
              <a:latin typeface="Minion Pro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81001" y="5266098"/>
            <a:ext cx="3886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rial" charset="0"/>
                <a:cs typeface="Arial" charset="0"/>
              </a:rPr>
              <a:t>New CEBAF 200 kV Gun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180974" y="1630454"/>
            <a:ext cx="4272355" cy="374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39" y="939800"/>
            <a:ext cx="3946922" cy="5262563"/>
          </a:xfrm>
        </p:spPr>
      </p:pic>
      <p:sp>
        <p:nvSpPr>
          <p:cNvPr id="12" name="Notched Right Arrow 11"/>
          <p:cNvSpPr/>
          <p:nvPr/>
        </p:nvSpPr>
        <p:spPr>
          <a:xfrm rot="683877">
            <a:off x="3009899" y="2882900"/>
            <a:ext cx="2857500" cy="431800"/>
          </a:xfrm>
          <a:prstGeom prst="notchedRightArrow">
            <a:avLst>
              <a:gd name="adj1" fmla="val 50000"/>
              <a:gd name="adj2" fmla="val 11176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7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Centrifugal Barrel </a:t>
            </a:r>
            <a:r>
              <a:rPr lang="en-US" sz="3600" b="0" dirty="0">
                <a:latin typeface="Minion Pro"/>
              </a:rPr>
              <a:t>P</a:t>
            </a:r>
            <a:r>
              <a:rPr lang="en-US" sz="3600" b="0" dirty="0" smtClean="0">
                <a:latin typeface="Minion Pro"/>
              </a:rPr>
              <a:t>olishing to Rescue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" y="863601"/>
            <a:ext cx="4019550" cy="6476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Months </a:t>
            </a:r>
            <a:r>
              <a:rPr 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to </a:t>
            </a:r>
            <a:r>
              <a:rPr lang="en-US" sz="32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hours !!!</a:t>
            </a:r>
            <a:endParaRPr lang="en-US" sz="32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2" descr="G:\my_pix\1016140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73" y="3552479"/>
            <a:ext cx="2866427" cy="214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r="16712" b="2466"/>
          <a:stretch/>
        </p:blipFill>
        <p:spPr>
          <a:xfrm>
            <a:off x="3324583" y="2253271"/>
            <a:ext cx="2542818" cy="3474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8" t="17717" r="22161" b="19270"/>
          <a:stretch/>
        </p:blipFill>
        <p:spPr>
          <a:xfrm>
            <a:off x="241301" y="2216237"/>
            <a:ext cx="2646180" cy="34738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1301" y="1798941"/>
            <a:ext cx="2646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From machine shop</a:t>
            </a:r>
            <a:endParaRPr lang="en-US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81301" y="1533525"/>
            <a:ext cx="3648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30 </a:t>
            </a:r>
            <a:r>
              <a:rPr lang="en-US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min. plastic cones </a:t>
            </a:r>
          </a:p>
          <a:p>
            <a:pPr algn="ctr"/>
            <a:r>
              <a:rPr lang="en-US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30 min. crushed corncob</a:t>
            </a:r>
            <a:endParaRPr lang="en-US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592" y="5775325"/>
            <a:ext cx="8890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C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  <a:r>
              <a:rPr lang="en-US" sz="1200" dirty="0" smtClean="0">
                <a:latin typeface="Century Gothic" panose="020B0502020202020204" pitchFamily="34" charset="0"/>
              </a:rPr>
              <a:t>Hernandez-Garcia</a:t>
            </a:r>
            <a:r>
              <a:rPr lang="en-US" sz="1200" dirty="0">
                <a:latin typeface="Century Gothic" panose="020B0502020202020204" pitchFamily="34" charset="0"/>
              </a:rPr>
              <a:t>, </a:t>
            </a:r>
            <a:r>
              <a:rPr lang="en-US" sz="1200" b="1" u="sng" dirty="0">
                <a:latin typeface="Century Gothic" panose="020B0502020202020204" pitchFamily="34" charset="0"/>
              </a:rPr>
              <a:t>D. Bullard</a:t>
            </a:r>
            <a:r>
              <a:rPr lang="en-US" sz="1200" dirty="0">
                <a:latin typeface="Century Gothic" panose="020B0502020202020204" pitchFamily="34" charset="0"/>
              </a:rPr>
              <a:t>, F. Hannon, Y. Wang, and M. </a:t>
            </a:r>
            <a:r>
              <a:rPr lang="en-US" sz="1200" dirty="0" err="1" smtClean="0">
                <a:latin typeface="Century Gothic" panose="020B0502020202020204" pitchFamily="34" charset="0"/>
              </a:rPr>
              <a:t>Poelker</a:t>
            </a:r>
            <a:r>
              <a:rPr lang="en-US" sz="1200" dirty="0" smtClean="0">
                <a:latin typeface="Century Gothic" panose="020B0502020202020204" pitchFamily="34" charset="0"/>
              </a:rPr>
              <a:t>, “</a:t>
            </a:r>
            <a:r>
              <a:rPr lang="en-US" sz="1200" i="1" dirty="0" smtClean="0">
                <a:latin typeface="Century Gothic" panose="020B0502020202020204" pitchFamily="34" charset="0"/>
              </a:rPr>
              <a:t>High </a:t>
            </a:r>
            <a:r>
              <a:rPr lang="en-US" sz="1200" i="1" dirty="0">
                <a:latin typeface="Century Gothic" panose="020B0502020202020204" pitchFamily="34" charset="0"/>
              </a:rPr>
              <a:t>voltage performance of a dc photoemission electron gun with centrifugal barrel-polished </a:t>
            </a:r>
            <a:r>
              <a:rPr lang="en-US" sz="1200" i="1" dirty="0" smtClean="0">
                <a:latin typeface="Century Gothic" panose="020B0502020202020204" pitchFamily="34" charset="0"/>
              </a:rPr>
              <a:t>electrodes</a:t>
            </a:r>
            <a:r>
              <a:rPr lang="en-US" sz="1200" dirty="0" smtClean="0">
                <a:latin typeface="Century Gothic" panose="020B0502020202020204" pitchFamily="34" charset="0"/>
              </a:rPr>
              <a:t>,” accepted Rev. Sci. </a:t>
            </a:r>
            <a:r>
              <a:rPr lang="en-US" sz="1200" dirty="0" err="1" smtClean="0">
                <a:latin typeface="Century Gothic" panose="020B0502020202020204" pitchFamily="34" charset="0"/>
              </a:rPr>
              <a:t>Instrum</a:t>
            </a:r>
            <a:r>
              <a:rPr lang="en-US" sz="1200" dirty="0" smtClean="0">
                <a:latin typeface="Century Gothic" panose="020B0502020202020204" pitchFamily="34" charset="0"/>
              </a:rPr>
              <a:t>, 22 </a:t>
            </a:r>
            <a:r>
              <a:rPr lang="en-US" sz="1200" dirty="0">
                <a:latin typeface="Century Gothic" panose="020B0502020202020204" pitchFamily="34" charset="0"/>
              </a:rPr>
              <a:t>August </a:t>
            </a:r>
            <a:r>
              <a:rPr lang="en-US" sz="1200" dirty="0" smtClean="0">
                <a:latin typeface="Century Gothic" panose="020B0502020202020204" pitchFamily="34" charset="0"/>
              </a:rPr>
              <a:t>2017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7915" b="15107"/>
          <a:stretch/>
        </p:blipFill>
        <p:spPr>
          <a:xfrm>
            <a:off x="6629400" y="1269999"/>
            <a:ext cx="2324100" cy="134620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6096000" y="2005920"/>
            <a:ext cx="178117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867401" y="1732923"/>
            <a:ext cx="952499" cy="3079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228446" y="2959622"/>
            <a:ext cx="2788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Barrel polishing machine at </a:t>
            </a:r>
            <a:r>
              <a:rPr lang="en-US" dirty="0" err="1" smtClean="0">
                <a:latin typeface="Century Gothic" panose="020B0502020202020204" pitchFamily="34" charset="0"/>
                <a:cs typeface="Arial" panose="020B0604020202020204" pitchFamily="34" charset="0"/>
              </a:rPr>
              <a:t>JLab</a:t>
            </a:r>
            <a:r>
              <a:rPr lang="en-US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SRF</a:t>
            </a:r>
            <a:endParaRPr lang="en-US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69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Excellent Surface Finish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8" b="48062"/>
          <a:stretch/>
        </p:blipFill>
        <p:spPr>
          <a:xfrm>
            <a:off x="0" y="974725"/>
            <a:ext cx="5369691" cy="4521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49571" b="50926"/>
          <a:stretch/>
        </p:blipFill>
        <p:spPr>
          <a:xfrm>
            <a:off x="5424494" y="1965326"/>
            <a:ext cx="3719506" cy="279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6479" y="1482725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Diamond paste polishing    Ra 30 nm*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351" y="5372100"/>
            <a:ext cx="8991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* M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  <a:r>
              <a:rPr lang="en-US" sz="1200" dirty="0" err="1">
                <a:latin typeface="Century Gothic" panose="020B0502020202020204" pitchFamily="34" charset="0"/>
              </a:rPr>
              <a:t>BastaniNejad</a:t>
            </a:r>
            <a:r>
              <a:rPr lang="en-US" sz="1200" dirty="0">
                <a:latin typeface="Century Gothic" panose="020B0502020202020204" pitchFamily="34" charset="0"/>
              </a:rPr>
              <a:t>, A. A. </a:t>
            </a:r>
            <a:r>
              <a:rPr lang="en-US" sz="1200" dirty="0" err="1">
                <a:latin typeface="Century Gothic" panose="020B0502020202020204" pitchFamily="34" charset="0"/>
              </a:rPr>
              <a:t>Elmustafa</a:t>
            </a:r>
            <a:r>
              <a:rPr lang="en-US" sz="1200" dirty="0">
                <a:latin typeface="Century Gothic" panose="020B0502020202020204" pitchFamily="34" charset="0"/>
              </a:rPr>
              <a:t>, E. Forman, S. Covert, J. </a:t>
            </a:r>
            <a:r>
              <a:rPr lang="en-US" sz="1200" dirty="0" err="1">
                <a:latin typeface="Century Gothic" panose="020B0502020202020204" pitchFamily="34" charset="0"/>
              </a:rPr>
              <a:t>Hansknecht</a:t>
            </a:r>
            <a:r>
              <a:rPr lang="en-US" sz="1200" dirty="0">
                <a:latin typeface="Century Gothic" panose="020B0502020202020204" pitchFamily="34" charset="0"/>
              </a:rPr>
              <a:t>, C. Hernandez-Garcia, M. </a:t>
            </a:r>
            <a:r>
              <a:rPr lang="en-US" sz="1200" dirty="0" err="1">
                <a:latin typeface="Century Gothic" panose="020B0502020202020204" pitchFamily="34" charset="0"/>
              </a:rPr>
              <a:t>Poelker</a:t>
            </a:r>
            <a:r>
              <a:rPr lang="en-US" sz="1200" dirty="0">
                <a:latin typeface="Century Gothic" panose="020B0502020202020204" pitchFamily="34" charset="0"/>
              </a:rPr>
              <a:t>, L. Das, M. Kelley, P. </a:t>
            </a:r>
            <a:r>
              <a:rPr lang="en-US" sz="1200" dirty="0" smtClean="0">
                <a:latin typeface="Century Gothic" panose="020B0502020202020204" pitchFamily="34" charset="0"/>
              </a:rPr>
              <a:t>Williams, “</a:t>
            </a:r>
            <a:r>
              <a:rPr lang="en-US" sz="1200" i="1" dirty="0" smtClean="0">
                <a:latin typeface="Century Gothic" panose="020B0502020202020204" pitchFamily="34" charset="0"/>
              </a:rPr>
              <a:t>Evaluation </a:t>
            </a:r>
            <a:r>
              <a:rPr lang="en-US" sz="1200" i="1" dirty="0">
                <a:latin typeface="Century Gothic" panose="020B0502020202020204" pitchFamily="34" charset="0"/>
              </a:rPr>
              <a:t>of </a:t>
            </a:r>
            <a:r>
              <a:rPr lang="en-US" sz="1200" i="1" dirty="0" err="1">
                <a:latin typeface="Century Gothic" panose="020B0502020202020204" pitchFamily="34" charset="0"/>
              </a:rPr>
              <a:t>electropolished</a:t>
            </a:r>
            <a:r>
              <a:rPr lang="en-US" sz="1200" i="1" dirty="0">
                <a:latin typeface="Century Gothic" panose="020B0502020202020204" pitchFamily="34" charset="0"/>
              </a:rPr>
              <a:t> stainless steel electrodes for use in DC high voltage photoelectron </a:t>
            </a:r>
            <a:r>
              <a:rPr lang="en-US" sz="1200" i="1" dirty="0" smtClean="0">
                <a:latin typeface="Century Gothic" panose="020B0502020202020204" pitchFamily="34" charset="0"/>
              </a:rPr>
              <a:t>guns</a:t>
            </a:r>
            <a:r>
              <a:rPr lang="en-US" sz="1200" dirty="0" smtClean="0">
                <a:latin typeface="Century Gothic" panose="020B0502020202020204" pitchFamily="34" charset="0"/>
              </a:rPr>
              <a:t>,”</a:t>
            </a:r>
            <a:r>
              <a:rPr lang="en-US" sz="1200" b="1" dirty="0" smtClean="0">
                <a:latin typeface="Century Gothic" panose="020B0502020202020204" pitchFamily="34" charset="0"/>
              </a:rPr>
              <a:t> </a:t>
            </a:r>
            <a:r>
              <a:rPr lang="en-US" sz="1200" dirty="0" smtClean="0">
                <a:latin typeface="Century Gothic" panose="020B0502020202020204" pitchFamily="34" charset="0"/>
              </a:rPr>
              <a:t>J</a:t>
            </a:r>
            <a:r>
              <a:rPr lang="en-US" sz="1200" dirty="0">
                <a:latin typeface="Century Gothic" panose="020B0502020202020204" pitchFamily="34" charset="0"/>
              </a:rPr>
              <a:t>. Vac. Sci. Technol. A, Vol. 33, No. 4, Jul/Aug  </a:t>
            </a:r>
            <a:r>
              <a:rPr lang="en-US" sz="1200" dirty="0" smtClean="0">
                <a:latin typeface="Century Gothic" panose="020B0502020202020204" pitchFamily="34" charset="0"/>
              </a:rPr>
              <a:t>2015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7734" y="863521"/>
            <a:ext cx="796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similar </a:t>
            </a:r>
            <a:r>
              <a:rPr lang="en-US" dirty="0">
                <a:latin typeface="Century Gothic" panose="020B0502020202020204" pitchFamily="34" charset="0"/>
              </a:rPr>
              <a:t>to </a:t>
            </a:r>
            <a:r>
              <a:rPr lang="en-US" dirty="0" smtClean="0">
                <a:latin typeface="Century Gothic" panose="020B0502020202020204" pitchFamily="34" charset="0"/>
              </a:rPr>
              <a:t>traditional </a:t>
            </a:r>
            <a:r>
              <a:rPr lang="en-US" dirty="0">
                <a:latin typeface="Century Gothic" panose="020B0502020202020204" pitchFamily="34" charset="0"/>
              </a:rPr>
              <a:t>hand </a:t>
            </a:r>
            <a:r>
              <a:rPr lang="en-US" dirty="0" smtClean="0">
                <a:latin typeface="Century Gothic" panose="020B0502020202020204" pitchFamily="34" charset="0"/>
              </a:rPr>
              <a:t>polishing with sand paper and diamond grit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71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5" id="{26C26031-065E-FD4A-A754-D25CB1B4CED2}" vid="{3EBB1A7F-D3DD-604E-8741-1884666B38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JLab_presentation</Template>
  <TotalTime>632</TotalTime>
  <Words>982</Words>
  <Application>Microsoft Office PowerPoint</Application>
  <PresentationFormat>Overhead</PresentationFormat>
  <Paragraphs>100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JLab_presentation</vt:lpstr>
      <vt:lpstr>300 kV DC High Voltage Photogun with Inverted Insulator Geometry</vt:lpstr>
      <vt:lpstr>Inverted Insulator Photoguns</vt:lpstr>
      <vt:lpstr>Building the 350 kV Gun</vt:lpstr>
      <vt:lpstr>300 kV Inverted Gun and CsK2Sb Photocathode</vt:lpstr>
      <vt:lpstr>Careful design of triple-junction-shield</vt:lpstr>
      <vt:lpstr>500 kV Gun?</vt:lpstr>
      <vt:lpstr>Hand-Polishing Nightmare!</vt:lpstr>
      <vt:lpstr>Centrifugal Barrel Polishing to Rescue</vt:lpstr>
      <vt:lpstr>Excellent Surface Finish</vt:lpstr>
      <vt:lpstr>The ultimate metric of success: High Voltage</vt:lpstr>
      <vt:lpstr>3 photoguns with barrel polished electrodes</vt:lpstr>
      <vt:lpstr>Summary</vt:lpstr>
      <vt:lpstr>Summary</vt:lpstr>
      <vt:lpstr>Backup slides</vt:lpstr>
      <vt:lpstr>Face the Realities of HV Breakdown</vt:lpstr>
      <vt:lpstr>Optimizing the Electrode Design</vt:lpstr>
      <vt:lpstr>Inverted-Insulator Photoguns</vt:lpstr>
      <vt:lpstr>Barrel polished electrodes…</vt:lpstr>
    </vt:vector>
  </TitlesOfParts>
  <Company>Jefferson Science Associates,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</dc:creator>
  <cp:lastModifiedBy>Mathew Poelker</cp:lastModifiedBy>
  <cp:revision>56</cp:revision>
  <dcterms:created xsi:type="dcterms:W3CDTF">2016-10-03T15:46:18Z</dcterms:created>
  <dcterms:modified xsi:type="dcterms:W3CDTF">2017-09-07T14:12:07Z</dcterms:modified>
</cp:coreProperties>
</file>