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6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7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8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9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10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11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12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13.xml" ContentType="application/vnd.openxmlformats-officedocument.theme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4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15.xml" ContentType="application/vnd.openxmlformats-officedocument.theme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theme/theme16.xml" ContentType="application/vnd.openxmlformats-officedocument.theme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theme/theme17.xml" ContentType="application/vnd.openxmlformats-officedocument.theme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8.xml" ContentType="application/vnd.openxmlformats-officedocument.theme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1" r:id="rId2"/>
    <p:sldMasterId id="2147483681" r:id="rId3"/>
    <p:sldMasterId id="2147483691" r:id="rId4"/>
    <p:sldMasterId id="2147483701" r:id="rId5"/>
    <p:sldMasterId id="2147483711" r:id="rId6"/>
    <p:sldMasterId id="2147483721" r:id="rId7"/>
    <p:sldMasterId id="2147483732" r:id="rId8"/>
    <p:sldMasterId id="2147483742" r:id="rId9"/>
    <p:sldMasterId id="2147483752" r:id="rId10"/>
    <p:sldMasterId id="2147483762" r:id="rId11"/>
    <p:sldMasterId id="2147483772" r:id="rId12"/>
    <p:sldMasterId id="2147483781" r:id="rId13"/>
    <p:sldMasterId id="2147483790" r:id="rId14"/>
    <p:sldMasterId id="2147483799" r:id="rId15"/>
    <p:sldMasterId id="2147483808" r:id="rId16"/>
    <p:sldMasterId id="2147483817" r:id="rId17"/>
    <p:sldMasterId id="2147483826" r:id="rId18"/>
    <p:sldMasterId id="2147483835" r:id="rId19"/>
  </p:sldMasterIdLst>
  <p:notesMasterIdLst>
    <p:notesMasterId r:id="rId23"/>
  </p:notesMasterIdLst>
  <p:handoutMasterIdLst>
    <p:handoutMasterId r:id="rId24"/>
  </p:handoutMasterIdLst>
  <p:sldIdLst>
    <p:sldId id="599" r:id="rId20"/>
    <p:sldId id="623" r:id="rId21"/>
    <p:sldId id="608" r:id="rId22"/>
  </p:sldIdLst>
  <p:sldSz cx="9144000" cy="6858000" type="screen4x3"/>
  <p:notesSz cx="69469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Dallas" initials="MD" lastIdx="2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A0D565"/>
    <a:srgbClr val="3399FF"/>
    <a:srgbClr val="F9907B"/>
    <a:srgbClr val="FDE6D9"/>
    <a:srgbClr val="F5E9D9"/>
    <a:srgbClr val="DDF1E2"/>
    <a:srgbClr val="FF9933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047" autoAdjust="0"/>
    <p:restoredTop sz="97761" autoAdjust="0"/>
  </p:normalViewPr>
  <p:slideViewPr>
    <p:cSldViewPr snapToGrid="0" snapToObjects="1">
      <p:cViewPr varScale="1">
        <p:scale>
          <a:sx n="103" d="100"/>
          <a:sy n="103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2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3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1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r">
              <a:defRPr sz="1200"/>
            </a:lvl1pPr>
          </a:lstStyle>
          <a:p>
            <a:fld id="{BF226278-2C6C-774D-8259-721EAA38D3B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1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r">
              <a:defRPr sz="1200"/>
            </a:lvl1pPr>
          </a:lstStyle>
          <a:p>
            <a:fld id="{199538B4-289F-4F4E-BBCB-1CAD0E76E6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92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71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r">
              <a:defRPr sz="1200"/>
            </a:lvl1pPr>
          </a:lstStyle>
          <a:p>
            <a:fld id="{B1AEAAEA-A1ED-E44B-BE33-F405D0F4CD6A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2150"/>
            <a:ext cx="4605338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46" tIns="46172" rIns="92346" bIns="461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7"/>
            <a:ext cx="5557520" cy="4149090"/>
          </a:xfrm>
          <a:prstGeom prst="rect">
            <a:avLst/>
          </a:prstGeom>
        </p:spPr>
        <p:txBody>
          <a:bodyPr vert="horz" lIns="92346" tIns="46172" rIns="92346" bIns="4617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71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r">
              <a:defRPr sz="1200"/>
            </a:lvl1pPr>
          </a:lstStyle>
          <a:p>
            <a:fld id="{E556DBE8-8EF0-B64A-A8A7-F2D14BB1A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439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31051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86695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03865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26908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8736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75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45671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887398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886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75822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41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70158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4134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92062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74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98728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088150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707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66465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44737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25892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622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9669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98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2700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628878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99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1255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009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7816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3179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83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624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24999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892866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2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47612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29686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72711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0269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36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900569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040556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832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96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7426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19468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03296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98837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03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864605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37134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77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509366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415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387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005707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7845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47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16346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368172"/>
      </p:ext>
    </p:extLst>
  </p:cSld>
  <p:clrMapOvr>
    <a:masterClrMapping/>
  </p:clrMapOvr>
  <p:transition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37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035086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34356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788662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14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37693"/>
      </p:ext>
    </p:extLst>
  </p:cSld>
  <p:clrMapOvr>
    <a:masterClrMapping/>
  </p:clrMapOvr>
  <p:transition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793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65055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9430"/>
      </p:ext>
    </p:extLst>
  </p:cSld>
  <p:clrMapOvr>
    <a:masterClrMapping/>
  </p:clrMapOvr>
  <p:transition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143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85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111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03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497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49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375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959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6431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85870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826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81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366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32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83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0767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20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1224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0432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09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853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0182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0462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5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8344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560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763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09450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846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592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834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3324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5279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4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96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6878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50370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88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575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0737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0646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31296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93204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83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10998" y="6448078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7490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761100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094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7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1212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649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100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4644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98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8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0829" y="6448078"/>
            <a:ext cx="3518971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754174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68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6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98547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3251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41660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0478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355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38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6507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10149" y="6448078"/>
            <a:ext cx="3309651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652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80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71868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28811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69412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47375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051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832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715339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195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434728" y="6448078"/>
            <a:ext cx="358507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52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8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30632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28114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51182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64545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897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95201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59853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895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485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86.xml"/><Relationship Id="rId10" Type="http://schemas.openxmlformats.org/officeDocument/2006/relationships/theme" Target="../theme/theme10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95.xml"/><Relationship Id="rId10" Type="http://schemas.openxmlformats.org/officeDocument/2006/relationships/theme" Target="../theme/theme11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104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03.xml"/><Relationship Id="rId9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12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11.xml"/><Relationship Id="rId9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18.xml"/><Relationship Id="rId7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17.xml"/><Relationship Id="rId1" Type="http://schemas.openxmlformats.org/officeDocument/2006/relationships/slideLayout" Target="../slideLayouts/slideLayout116.xml"/><Relationship Id="rId6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20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19.xml"/><Relationship Id="rId9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5" Type="http://schemas.openxmlformats.org/officeDocument/2006/relationships/slideLayout" Target="../slideLayouts/slideLayout128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27.xml"/><Relationship Id="rId9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9.xml"/><Relationship Id="rId3" Type="http://schemas.openxmlformats.org/officeDocument/2006/relationships/slideLayout" Target="../slideLayouts/slideLayout134.xml"/><Relationship Id="rId7" Type="http://schemas.openxmlformats.org/officeDocument/2006/relationships/slideLayout" Target="../slideLayouts/slideLayout138.xml"/><Relationship Id="rId2" Type="http://schemas.openxmlformats.org/officeDocument/2006/relationships/slideLayout" Target="../slideLayouts/slideLayout133.xml"/><Relationship Id="rId1" Type="http://schemas.openxmlformats.org/officeDocument/2006/relationships/slideLayout" Target="../slideLayouts/slideLayout132.xml"/><Relationship Id="rId6" Type="http://schemas.openxmlformats.org/officeDocument/2006/relationships/slideLayout" Target="../slideLayouts/slideLayout137.xml"/><Relationship Id="rId5" Type="http://schemas.openxmlformats.org/officeDocument/2006/relationships/slideLayout" Target="../slideLayouts/slideLayout136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35.xml"/><Relationship Id="rId9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7.xml"/><Relationship Id="rId3" Type="http://schemas.openxmlformats.org/officeDocument/2006/relationships/slideLayout" Target="../slideLayouts/slideLayout142.xml"/><Relationship Id="rId7" Type="http://schemas.openxmlformats.org/officeDocument/2006/relationships/slideLayout" Target="../slideLayouts/slideLayout146.xml"/><Relationship Id="rId2" Type="http://schemas.openxmlformats.org/officeDocument/2006/relationships/slideLayout" Target="../slideLayouts/slideLayout141.xml"/><Relationship Id="rId1" Type="http://schemas.openxmlformats.org/officeDocument/2006/relationships/slideLayout" Target="../slideLayouts/slideLayout140.xml"/><Relationship Id="rId6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44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43.xml"/><Relationship Id="rId9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5.xml"/><Relationship Id="rId3" Type="http://schemas.openxmlformats.org/officeDocument/2006/relationships/slideLayout" Target="../slideLayouts/slideLayout150.xml"/><Relationship Id="rId7" Type="http://schemas.openxmlformats.org/officeDocument/2006/relationships/slideLayout" Target="../slideLayouts/slideLayout154.xml"/><Relationship Id="rId2" Type="http://schemas.openxmlformats.org/officeDocument/2006/relationships/slideLayout" Target="../slideLayouts/slideLayout149.xml"/><Relationship Id="rId1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52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51.xml"/><Relationship Id="rId9" Type="http://schemas.openxmlformats.org/officeDocument/2006/relationships/theme" Target="../theme/theme18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3.xml"/><Relationship Id="rId3" Type="http://schemas.openxmlformats.org/officeDocument/2006/relationships/slideLayout" Target="../slideLayouts/slideLayout158.xml"/><Relationship Id="rId7" Type="http://schemas.openxmlformats.org/officeDocument/2006/relationships/slideLayout" Target="../slideLayouts/slideLayout162.xml"/><Relationship Id="rId2" Type="http://schemas.openxmlformats.org/officeDocument/2006/relationships/slideLayout" Target="../slideLayouts/slideLayout157.xml"/><Relationship Id="rId1" Type="http://schemas.openxmlformats.org/officeDocument/2006/relationships/slideLayout" Target="../slideLayouts/slideLayout156.xml"/><Relationship Id="rId6" Type="http://schemas.openxmlformats.org/officeDocument/2006/relationships/slideLayout" Target="../slideLayouts/slideLayout161.xml"/><Relationship Id="rId5" Type="http://schemas.openxmlformats.org/officeDocument/2006/relationships/slideLayout" Target="../slideLayouts/slideLayout160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59.xml"/><Relationship Id="rId9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41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0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9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68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77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9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44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46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43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0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77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69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45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08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95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68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4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05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70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5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353" y="-6125"/>
            <a:ext cx="8237415" cy="741146"/>
          </a:xfrm>
        </p:spPr>
        <p:txBody>
          <a:bodyPr/>
          <a:lstStyle/>
          <a:p>
            <a:r>
              <a:rPr lang="en-US" sz="2400" dirty="0" smtClean="0"/>
              <a:t>UITF – Upgrade Injector Test Facility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38378"/>
            <a:ext cx="8582025" cy="5961928"/>
          </a:xfrm>
        </p:spPr>
        <p:txBody>
          <a:bodyPr/>
          <a:lstStyle/>
          <a:p>
            <a:pPr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Deliverables/Milestones</a:t>
            </a:r>
          </a:p>
          <a:p>
            <a:pPr marL="517525" lvl="2" indent="-119063">
              <a:spcBef>
                <a:spcPts val="0"/>
              </a:spcBef>
              <a:buClrTx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RF applied to cold ¼ CM by February 2016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7525" lvl="2" indent="-119063"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Beam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HDIce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by August 2016 (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current level at ~ 10 MeV)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Staffing</a:t>
            </a:r>
          </a:p>
          <a:p>
            <a:pPr marL="517525" lvl="2" indent="-119063"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Critical Skills needed NOW: Facilities,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Low level and high power RF, Ops Network Communications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Safety System Group for ODH, Installation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Update since last meeting</a:t>
            </a:r>
          </a:p>
          <a:p>
            <a:pPr marL="515938" lvl="2" indent="-109538"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Monthly meetings with Mont, on-going</a:t>
            </a:r>
          </a:p>
          <a:p>
            <a:pPr marL="515938" lvl="2" indent="-109538"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Stairway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to top of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Cave1: done</a:t>
            </a:r>
          </a:p>
          <a:p>
            <a:pPr marL="515938" lvl="2" indent="-109538"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Electronics racks above Cave1, electrical requirements well defined </a:t>
            </a:r>
          </a:p>
          <a:p>
            <a:pPr marL="515938" lvl="2" indent="-109538"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Procurement for </a:t>
            </a: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electricity to Cave1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submitted, awaiting contractor site visit</a:t>
            </a:r>
          </a:p>
          <a:p>
            <a:pPr marL="515938" lvl="2" indent="-109538"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 Room ready for terminals</a:t>
            </a:r>
          </a:p>
          <a:p>
            <a:pPr marL="515938" lvl="2" indent="-109538"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Cave2 perimeter under construction now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5938" lvl="1" indent="-109538"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ODH source terms more clearly defined, Mat Wright/Will Oren/Hari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Areti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working on the ODH assessment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5938" lvl="1" indent="-109538"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Progress on gun Plan Y, high voltage processing should begin next week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5938" lvl="2" indent="-109538"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Finished FY15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with ~ $81k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carryover 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5938" lvl="2" indent="-109538"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Presently “rationing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” procurements and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labor charges during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Resource Planning and Coordinating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84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353" y="0"/>
            <a:ext cx="8237415" cy="741146"/>
          </a:xfrm>
        </p:spPr>
        <p:txBody>
          <a:bodyPr/>
          <a:lstStyle/>
          <a:p>
            <a:r>
              <a:rPr lang="en-US" sz="2400" dirty="0" smtClean="0"/>
              <a:t>UITF – Upgrade Injector Test Facility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3" y="644893"/>
            <a:ext cx="8582025" cy="5803185"/>
          </a:xfrm>
        </p:spPr>
        <p:txBody>
          <a:bodyPr/>
          <a:lstStyle/>
          <a:p>
            <a:pPr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To-do list for next 30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days, 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assuming UITF gets monthly CR allotment </a:t>
            </a:r>
            <a:endParaRPr lang="en-US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2064" lvl="1" indent="-109728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Select procurements for communications conduit,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Cryo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controls and transfer lines, odds and ends for Installation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Group, RF stuff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2064" lvl="1" indent="-109728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Facilities and Procurement Department: identify vendor for electric work, schedule the work</a:t>
            </a:r>
          </a:p>
          <a:p>
            <a:pPr marL="512064" lvl="1" indent="-109728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Facilities: continue Cave2 structural design </a:t>
            </a:r>
          </a:p>
          <a:p>
            <a:pPr marL="512064" lvl="1" indent="-109728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Complete the design of the cryogenic plumbing, connecting ¼ CM to CTF, with a spigot to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HDIce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in case we need it, remove old transfer lines to facilitate construction of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keV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beamline</a:t>
            </a:r>
          </a:p>
          <a:p>
            <a:pPr marL="512064" lvl="1" indent="-109728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Installation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Group: bolt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down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racks, shield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penetrations, attach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PSS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conduit, hang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cable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trays</a:t>
            </a:r>
          </a:p>
          <a:p>
            <a:pPr marL="512064" lvl="1" indent="-109728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Finish construction of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rf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control boards, progress on klystron rack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2064" lvl="1" indent="-109728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Complete the ODH assessment (which could impact Cave2 structural design, passive exhaust vents in Cave1 and 2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12064" lvl="1" indent="-109728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Walter Kellner and company, finish erecting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perimeter of Cave2</a:t>
            </a:r>
          </a:p>
          <a:p>
            <a:pPr marL="512064" lvl="1" indent="-109728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Apply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high voltage to gun with shed electrode at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LERF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Gun Test Stand</a:t>
            </a:r>
          </a:p>
          <a:p>
            <a:pPr marL="512064" lvl="1" indent="-109728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Make some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headway on Bob May’s EHS&amp;Q task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Resource Planning and Coordinating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26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353" y="3111"/>
            <a:ext cx="8237415" cy="567891"/>
          </a:xfrm>
        </p:spPr>
        <p:txBody>
          <a:bodyPr/>
          <a:lstStyle/>
          <a:p>
            <a:r>
              <a:rPr lang="en-US" sz="2400" dirty="0" smtClean="0"/>
              <a:t>UITF – Upgrade Injector Test Facility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3" y="644893"/>
            <a:ext cx="8582025" cy="5958038"/>
          </a:xfrm>
        </p:spPr>
        <p:txBody>
          <a:bodyPr/>
          <a:lstStyle/>
          <a:p>
            <a:pPr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Issues/Concerns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could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affect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on-time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delivery </a:t>
            </a:r>
          </a:p>
          <a:p>
            <a:pPr marL="512064" lvl="1" indent="-109728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 near term milestone: 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RF applied to cold ¼ CM by February 2016</a:t>
            </a:r>
          </a:p>
          <a:p>
            <a:pPr marL="912114" lvl="2" indent="-109728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Group and others, very busy, limited CR funding….</a:t>
            </a:r>
          </a:p>
          <a:p>
            <a:pPr marL="912114" lvl="2" indent="-109728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 electricity until end of December, early January 2016</a:t>
            </a:r>
          </a:p>
          <a:p>
            <a:pPr marL="912114" lvl="2" indent="-109728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Work on necessary subsystems delayed by at least one month….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2064" lvl="1" indent="-109728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 global milestone: 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Beam on </a:t>
            </a:r>
            <a:r>
              <a:rPr lang="en-US" sz="18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HDIce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August 2016</a:t>
            </a:r>
          </a:p>
          <a:p>
            <a:pPr marL="912114" lvl="2" indent="-109728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CTF 4K cold box work begins August 2016 and lasts through November 2016,  CTF commissioning from November 2016 through February 2017</a:t>
            </a:r>
          </a:p>
          <a:p>
            <a:pPr marL="912114" lvl="2" indent="-109728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Physics: limited funds to devote to necessary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HDIce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work that must precede installation at UITF</a:t>
            </a:r>
          </a:p>
          <a:p>
            <a:pPr marL="912114" lvl="2" indent="-109728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Have we assigned a milestone that can’t be met?</a:t>
            </a:r>
          </a:p>
          <a:p>
            <a:pPr marL="512064" lvl="1" indent="-109728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Total cost of UITF approaching a DOE MIE limit…</a:t>
            </a:r>
          </a:p>
          <a:p>
            <a:pPr marL="112014" indent="-109728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Mitigation</a:t>
            </a:r>
          </a:p>
          <a:p>
            <a:pPr marL="512064" lvl="1" indent="-109728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Looking for guidance on how to push the project along…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Resource Planning and Coordinating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4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2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3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4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5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6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7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DOE Site Visit 2013-Hutton</Template>
  <TotalTime>26784</TotalTime>
  <Words>490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19</vt:i4>
      </vt:variant>
      <vt:variant>
        <vt:lpstr>Slide Titles</vt:lpstr>
      </vt:variant>
      <vt:variant>
        <vt:i4>3</vt:i4>
      </vt:variant>
    </vt:vector>
  </HeadingPairs>
  <TitlesOfParts>
    <vt:vector size="22" baseType="lpstr">
      <vt:lpstr>DOE Site Visit 2013-Hutton</vt:lpstr>
      <vt:lpstr>1_DOE Site Visit 2013-Hutton</vt:lpstr>
      <vt:lpstr>2_DOE Site Visit 2013-Hutton</vt:lpstr>
      <vt:lpstr>3_DOE Site Visit 2013-Hutton</vt:lpstr>
      <vt:lpstr>4_DOE Site Visit 2013-Hutton</vt:lpstr>
      <vt:lpstr>5_DOE Site Visit 2013-Hutton</vt:lpstr>
      <vt:lpstr>6_DOE Site Visit 2013-Hutton</vt:lpstr>
      <vt:lpstr>7_DOE Site Visit 2013-Hutton</vt:lpstr>
      <vt:lpstr>8_DOE Site Visit 2013-Hutton</vt:lpstr>
      <vt:lpstr>9_DOE Site Visit 2013-Hutton</vt:lpstr>
      <vt:lpstr>10_DOE Site Visit 2013-Hutton</vt:lpstr>
      <vt:lpstr>Default Theme</vt:lpstr>
      <vt:lpstr>1_Default Theme</vt:lpstr>
      <vt:lpstr>2_Default Theme</vt:lpstr>
      <vt:lpstr>3_Default Theme</vt:lpstr>
      <vt:lpstr>4_Default Theme</vt:lpstr>
      <vt:lpstr>5_Default Theme</vt:lpstr>
      <vt:lpstr>6_Default Theme</vt:lpstr>
      <vt:lpstr>7_Default Theme</vt:lpstr>
      <vt:lpstr>UITF – Upgrade Injector Test Facility</vt:lpstr>
      <vt:lpstr>UITF – Upgrade Injector Test Facility</vt:lpstr>
      <vt:lpstr>UITF – Upgrade Injector Test Facility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SRF Overview</dc:title>
  <dc:creator>Erin Clifton</dc:creator>
  <cp:lastModifiedBy>Mathew Poelker</cp:lastModifiedBy>
  <cp:revision>795</cp:revision>
  <cp:lastPrinted>2014-10-24T18:30:21Z</cp:lastPrinted>
  <dcterms:created xsi:type="dcterms:W3CDTF">2013-07-05T14:18:22Z</dcterms:created>
  <dcterms:modified xsi:type="dcterms:W3CDTF">2015-10-22T19:13:21Z</dcterms:modified>
</cp:coreProperties>
</file>