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3"/>
  </p:notesMasterIdLst>
  <p:sldIdLst>
    <p:sldId id="303" r:id="rId5"/>
    <p:sldId id="305" r:id="rId6"/>
    <p:sldId id="306" r:id="rId7"/>
    <p:sldId id="304" r:id="rId8"/>
    <p:sldId id="307" r:id="rId9"/>
    <p:sldId id="308" r:id="rId10"/>
    <p:sldId id="309" r:id="rId11"/>
    <p:sldId id="31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7" autoAdjust="0"/>
    <p:restoredTop sz="96408" autoAdjust="0"/>
  </p:normalViewPr>
  <p:slideViewPr>
    <p:cSldViewPr snapToGrid="0" snapToObjects="1">
      <p:cViewPr varScale="1">
        <p:scale>
          <a:sx n="129" d="100"/>
          <a:sy n="129" d="100"/>
        </p:scale>
        <p:origin x="224" y="496"/>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9/30/21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C1B74398-39EA-0749-9F74-6FE982C11DA9}" type="datetime2">
              <a:rPr lang="en-US" smtClean="0"/>
              <a:pPr/>
              <a:t>Thursday, September 30, 2021</a:t>
            </a:fld>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C1B74398-39EA-0749-9F74-6FE982C11DA9}" type="datetime2">
              <a:rPr lang="en-US" smtClean="0"/>
              <a:pPr/>
              <a:t>Thursday, September 30, 2021</a:t>
            </a:fld>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Thursday, September 30, 2021</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Talk Title Here</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D368D-D4B9-464F-82E9-C827F8AC8EAF}"/>
              </a:ext>
            </a:extLst>
          </p:cNvPr>
          <p:cNvSpPr>
            <a:spLocks noGrp="1"/>
          </p:cNvSpPr>
          <p:nvPr>
            <p:ph type="ctrTitle"/>
          </p:nvPr>
        </p:nvSpPr>
        <p:spPr/>
        <p:txBody>
          <a:bodyPr/>
          <a:lstStyle/>
          <a:p>
            <a:r>
              <a:rPr lang="en-US" dirty="0"/>
              <a:t>UITF Wien rebuild with single piece 316L SS electrodes</a:t>
            </a:r>
          </a:p>
        </p:txBody>
      </p:sp>
      <p:sp>
        <p:nvSpPr>
          <p:cNvPr id="3" name="Subtitle 2">
            <a:extLst>
              <a:ext uri="{FF2B5EF4-FFF2-40B4-BE49-F238E27FC236}">
                <a16:creationId xmlns:a16="http://schemas.microsoft.com/office/drawing/2014/main" id="{4C259580-30C5-2C42-BCB2-9CD17BF85059}"/>
              </a:ext>
            </a:extLst>
          </p:cNvPr>
          <p:cNvSpPr>
            <a:spLocks noGrp="1"/>
          </p:cNvSpPr>
          <p:nvPr>
            <p:ph type="subTitle" idx="1"/>
          </p:nvPr>
        </p:nvSpPr>
        <p:spPr>
          <a:xfrm>
            <a:off x="443182" y="1381540"/>
            <a:ext cx="6106705" cy="4591878"/>
          </a:xfrm>
        </p:spPr>
        <p:txBody>
          <a:bodyPr>
            <a:normAutofit fontScale="77500" lnSpcReduction="20000"/>
          </a:bodyPr>
          <a:lstStyle/>
          <a:p>
            <a:r>
              <a:rPr lang="en-US" dirty="0"/>
              <a:t>The first UITF Wien (U-Wien) was built with spare parts from the CEBAF Wiens. </a:t>
            </a:r>
          </a:p>
          <a:p>
            <a:r>
              <a:rPr lang="en-US" dirty="0"/>
              <a:t>These included electrodes made from several SS pieces, brazed together, resulting in a ‘faceted’ electrode profile</a:t>
            </a:r>
          </a:p>
          <a:p>
            <a:r>
              <a:rPr lang="en-US" dirty="0"/>
              <a:t>The U-Wien was also upgraded with 40 kV HV feedthroughs, and 20 A magnet coils.</a:t>
            </a:r>
          </a:p>
          <a:p>
            <a:r>
              <a:rPr lang="en-US" dirty="0"/>
              <a:t>Testbench results showed gas bursts starting at ~ 15 kV applied to either electrode, regardless of polarity. The hypothesis is that observed gas bursts came from voids in the braze.</a:t>
            </a:r>
          </a:p>
          <a:p>
            <a:r>
              <a:rPr lang="en-US" dirty="0"/>
              <a:t>The rebuild incorporates now electrodes made from a single piece of SS 316L. HV tests yet to be performed.</a:t>
            </a:r>
          </a:p>
          <a:p>
            <a:r>
              <a:rPr lang="en-US" dirty="0"/>
              <a:t>This documents metrology QA for a pair of polished electrodes by Bubba, first with sand paper, and then in the barrel polisher with corncob, and one electrode as received from manufacturing</a:t>
            </a:r>
          </a:p>
        </p:txBody>
      </p:sp>
      <p:sp>
        <p:nvSpPr>
          <p:cNvPr id="4" name="Date Placeholder 3">
            <a:extLst>
              <a:ext uri="{FF2B5EF4-FFF2-40B4-BE49-F238E27FC236}">
                <a16:creationId xmlns:a16="http://schemas.microsoft.com/office/drawing/2014/main" id="{7D5C0130-4575-4E41-9C6B-30DC0A989312}"/>
              </a:ext>
            </a:extLst>
          </p:cNvPr>
          <p:cNvSpPr>
            <a:spLocks noGrp="1"/>
          </p:cNvSpPr>
          <p:nvPr>
            <p:ph type="dt" sz="half" idx="12"/>
          </p:nvPr>
        </p:nvSpPr>
        <p:spPr>
          <a:xfrm>
            <a:off x="403425" y="5848738"/>
            <a:ext cx="3208124" cy="365125"/>
          </a:xfrm>
        </p:spPr>
        <p:txBody>
          <a:bodyPr/>
          <a:lstStyle/>
          <a:p>
            <a:fld id="{C1B74398-39EA-0749-9F74-6FE982C11DA9}" type="datetime2">
              <a:rPr lang="en-US" smtClean="0"/>
              <a:pPr/>
              <a:t>Monday, October 4, 2021</a:t>
            </a:fld>
            <a:endParaRPr lang="en-US" dirty="0"/>
          </a:p>
        </p:txBody>
      </p:sp>
      <p:sp>
        <p:nvSpPr>
          <p:cNvPr id="5" name="Text Placeholder 4">
            <a:extLst>
              <a:ext uri="{FF2B5EF4-FFF2-40B4-BE49-F238E27FC236}">
                <a16:creationId xmlns:a16="http://schemas.microsoft.com/office/drawing/2014/main" id="{FA2E2444-822D-3B41-B573-83096CBD685E}"/>
              </a:ext>
            </a:extLst>
          </p:cNvPr>
          <p:cNvSpPr>
            <a:spLocks noGrp="1"/>
          </p:cNvSpPr>
          <p:nvPr>
            <p:ph type="body" sz="quarter" idx="14"/>
          </p:nvPr>
        </p:nvSpPr>
        <p:spPr>
          <a:xfrm>
            <a:off x="2689425" y="6299547"/>
            <a:ext cx="5875975" cy="420862"/>
          </a:xfrm>
        </p:spPr>
        <p:txBody>
          <a:bodyPr/>
          <a:lstStyle/>
          <a:p>
            <a:r>
              <a:rPr lang="en-US" dirty="0"/>
              <a:t>Carlos Hernandez-Garcia</a:t>
            </a:r>
          </a:p>
        </p:txBody>
      </p:sp>
      <p:pic>
        <p:nvPicPr>
          <p:cNvPr id="10" name="Picture Placeholder 9">
            <a:extLst>
              <a:ext uri="{FF2B5EF4-FFF2-40B4-BE49-F238E27FC236}">
                <a16:creationId xmlns:a16="http://schemas.microsoft.com/office/drawing/2014/main" id="{E8F3A778-B2EC-5649-A9B3-7C7403B2A47E}"/>
              </a:ext>
            </a:extLst>
          </p:cNvPr>
          <p:cNvPicPr>
            <a:picLocks noGrp="1" noChangeAspect="1"/>
          </p:cNvPicPr>
          <p:nvPr>
            <p:ph type="pic" sz="quarter" idx="15"/>
          </p:nvPr>
        </p:nvPicPr>
        <p:blipFill>
          <a:blip r:embed="rId2"/>
          <a:srcRect t="4444" b="4444"/>
          <a:stretch>
            <a:fillRect/>
          </a:stretch>
        </p:blipFill>
        <p:spPr/>
      </p:pic>
    </p:spTree>
    <p:extLst>
      <p:ext uri="{BB962C8B-B14F-4D97-AF65-F5344CB8AC3E}">
        <p14:creationId xmlns:p14="http://schemas.microsoft.com/office/powerpoint/2010/main" val="342547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725EE-68E7-0746-A280-F451C932F0E2}"/>
              </a:ext>
            </a:extLst>
          </p:cNvPr>
          <p:cNvSpPr>
            <a:spLocks noGrp="1"/>
          </p:cNvSpPr>
          <p:nvPr>
            <p:ph type="title"/>
          </p:nvPr>
        </p:nvSpPr>
        <p:spPr/>
        <p:txBody>
          <a:bodyPr/>
          <a:lstStyle/>
          <a:p>
            <a:r>
              <a:rPr lang="en-US" dirty="0"/>
              <a:t>Electrode polishing</a:t>
            </a:r>
          </a:p>
        </p:txBody>
      </p:sp>
      <p:sp>
        <p:nvSpPr>
          <p:cNvPr id="5" name="Slide Number Placeholder 4">
            <a:extLst>
              <a:ext uri="{FF2B5EF4-FFF2-40B4-BE49-F238E27FC236}">
                <a16:creationId xmlns:a16="http://schemas.microsoft.com/office/drawing/2014/main" id="{68AB8839-14B1-ED49-BE59-55CBAF725C4A}"/>
              </a:ext>
            </a:extLst>
          </p:cNvPr>
          <p:cNvSpPr>
            <a:spLocks noGrp="1"/>
          </p:cNvSpPr>
          <p:nvPr>
            <p:ph type="sldNum" sz="quarter" idx="12"/>
          </p:nvPr>
        </p:nvSpPr>
        <p:spPr/>
        <p:txBody>
          <a:bodyPr/>
          <a:lstStyle/>
          <a:p>
            <a:fld id="{07E1C93C-5050-FC42-8F10-D22D4F119D13}" type="slidenum">
              <a:rPr lang="en-US" smtClean="0"/>
              <a:pPr/>
              <a:t>2</a:t>
            </a:fld>
            <a:endParaRPr lang="en-US" dirty="0"/>
          </a:p>
        </p:txBody>
      </p:sp>
      <p:pic>
        <p:nvPicPr>
          <p:cNvPr id="13" name="Picture 12">
            <a:extLst>
              <a:ext uri="{FF2B5EF4-FFF2-40B4-BE49-F238E27FC236}">
                <a16:creationId xmlns:a16="http://schemas.microsoft.com/office/drawing/2014/main" id="{B32CE18C-A8C1-684C-A538-14D7C0F0336A}"/>
              </a:ext>
            </a:extLst>
          </p:cNvPr>
          <p:cNvPicPr>
            <a:picLocks noChangeAspect="1"/>
          </p:cNvPicPr>
          <p:nvPr/>
        </p:nvPicPr>
        <p:blipFill rotWithShape="1">
          <a:blip r:embed="rId2"/>
          <a:srcRect t="34280"/>
          <a:stretch/>
        </p:blipFill>
        <p:spPr>
          <a:xfrm>
            <a:off x="8199391" y="3279914"/>
            <a:ext cx="3992609" cy="3498573"/>
          </a:xfrm>
          <a:prstGeom prst="rect">
            <a:avLst/>
          </a:prstGeom>
        </p:spPr>
      </p:pic>
      <p:sp>
        <p:nvSpPr>
          <p:cNvPr id="14" name="Content Placeholder 2">
            <a:extLst>
              <a:ext uri="{FF2B5EF4-FFF2-40B4-BE49-F238E27FC236}">
                <a16:creationId xmlns:a16="http://schemas.microsoft.com/office/drawing/2014/main" id="{AC05C7CB-CE0F-D142-AA0C-FACBD490DB9A}"/>
              </a:ext>
            </a:extLst>
          </p:cNvPr>
          <p:cNvSpPr>
            <a:spLocks noGrp="1"/>
          </p:cNvSpPr>
          <p:nvPr>
            <p:ph idx="1"/>
          </p:nvPr>
        </p:nvSpPr>
        <p:spPr>
          <a:xfrm>
            <a:off x="0" y="795131"/>
            <a:ext cx="2474843" cy="3081130"/>
          </a:xfrm>
        </p:spPr>
        <p:txBody>
          <a:bodyPr>
            <a:normAutofit lnSpcReduction="10000"/>
          </a:bodyPr>
          <a:lstStyle/>
          <a:p>
            <a:r>
              <a:rPr lang="en-US" dirty="0"/>
              <a:t>A total of 6 electrodes were manufactured by </a:t>
            </a:r>
            <a:r>
              <a:rPr lang="en-US" dirty="0" err="1"/>
              <a:t>Xometry</a:t>
            </a:r>
            <a:r>
              <a:rPr lang="en-US" dirty="0"/>
              <a:t> from single piece 316 L SS. </a:t>
            </a:r>
          </a:p>
          <a:p>
            <a:r>
              <a:rPr lang="en-US" dirty="0"/>
              <a:t>Each electrode flat surface came with tooling marks</a:t>
            </a:r>
          </a:p>
        </p:txBody>
      </p:sp>
      <p:pic>
        <p:nvPicPr>
          <p:cNvPr id="16" name="Picture 15">
            <a:extLst>
              <a:ext uri="{FF2B5EF4-FFF2-40B4-BE49-F238E27FC236}">
                <a16:creationId xmlns:a16="http://schemas.microsoft.com/office/drawing/2014/main" id="{AEADC70C-EB0F-A84D-98A6-A4F96FD0ADE7}"/>
              </a:ext>
            </a:extLst>
          </p:cNvPr>
          <p:cNvPicPr>
            <a:picLocks noChangeAspect="1"/>
          </p:cNvPicPr>
          <p:nvPr/>
        </p:nvPicPr>
        <p:blipFill rotWithShape="1">
          <a:blip r:embed="rId3"/>
          <a:srcRect l="37681" t="21449"/>
          <a:stretch/>
        </p:blipFill>
        <p:spPr>
          <a:xfrm>
            <a:off x="2474843" y="1142996"/>
            <a:ext cx="5483085" cy="5183429"/>
          </a:xfrm>
          <a:prstGeom prst="rect">
            <a:avLst/>
          </a:prstGeom>
        </p:spPr>
      </p:pic>
      <p:sp>
        <p:nvSpPr>
          <p:cNvPr id="17" name="Content Placeholder 2">
            <a:extLst>
              <a:ext uri="{FF2B5EF4-FFF2-40B4-BE49-F238E27FC236}">
                <a16:creationId xmlns:a16="http://schemas.microsoft.com/office/drawing/2014/main" id="{3F402F0D-6BE9-C342-BE9F-79748F00BFBD}"/>
              </a:ext>
            </a:extLst>
          </p:cNvPr>
          <p:cNvSpPr txBox="1">
            <a:spLocks/>
          </p:cNvSpPr>
          <p:nvPr/>
        </p:nvSpPr>
        <p:spPr>
          <a:xfrm>
            <a:off x="7889432" y="858078"/>
            <a:ext cx="4156793" cy="23522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Bubba spent a few days using sand paper and the potter’s wheel to even out and smooth the surface. Then transitioned to finer paper (600 grit) before final polishing in the tumbler with corncob for ~ 3 hours</a:t>
            </a:r>
          </a:p>
        </p:txBody>
      </p:sp>
    </p:spTree>
    <p:extLst>
      <p:ext uri="{BB962C8B-B14F-4D97-AF65-F5344CB8AC3E}">
        <p14:creationId xmlns:p14="http://schemas.microsoft.com/office/powerpoint/2010/main" val="2071150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0240B-B17C-494A-A219-F28A5FD2F7A9}"/>
              </a:ext>
            </a:extLst>
          </p:cNvPr>
          <p:cNvSpPr>
            <a:spLocks noGrp="1"/>
          </p:cNvSpPr>
          <p:nvPr>
            <p:ph type="title"/>
          </p:nvPr>
        </p:nvSpPr>
        <p:spPr>
          <a:xfrm>
            <a:off x="-15491" y="11937"/>
            <a:ext cx="12207491" cy="594349"/>
          </a:xfrm>
        </p:spPr>
        <p:txBody>
          <a:bodyPr>
            <a:normAutofit/>
          </a:bodyPr>
          <a:lstStyle/>
          <a:p>
            <a:r>
              <a:rPr lang="en-US" dirty="0"/>
              <a:t>Two types of electrodes: several SS pieces brazed together and single piece spline</a:t>
            </a:r>
          </a:p>
        </p:txBody>
      </p:sp>
      <p:sp>
        <p:nvSpPr>
          <p:cNvPr id="3" name="Content Placeholder 2">
            <a:extLst>
              <a:ext uri="{FF2B5EF4-FFF2-40B4-BE49-F238E27FC236}">
                <a16:creationId xmlns:a16="http://schemas.microsoft.com/office/drawing/2014/main" id="{A775E5F6-3829-CC46-A05D-AECF143D0EC3}"/>
              </a:ext>
            </a:extLst>
          </p:cNvPr>
          <p:cNvSpPr>
            <a:spLocks noGrp="1"/>
          </p:cNvSpPr>
          <p:nvPr>
            <p:ph idx="1"/>
          </p:nvPr>
        </p:nvSpPr>
        <p:spPr>
          <a:xfrm>
            <a:off x="411893" y="966055"/>
            <a:ext cx="4040838" cy="5295597"/>
          </a:xfrm>
        </p:spPr>
        <p:txBody>
          <a:bodyPr/>
          <a:lstStyle/>
          <a:p>
            <a:r>
              <a:rPr lang="en-US" dirty="0"/>
              <a:t>The electrode </a:t>
            </a:r>
            <a:r>
              <a:rPr lang="en-US" dirty="0" err="1"/>
              <a:t>Rowoski</a:t>
            </a:r>
            <a:r>
              <a:rPr lang="en-US" dirty="0"/>
              <a:t> profile follows a spline thanks to the use of a CNC machine in manufacturing. </a:t>
            </a:r>
          </a:p>
          <a:p>
            <a:r>
              <a:rPr lang="en-US" dirty="0"/>
              <a:t>In contrast, the CEBAF Wien electrodes were made of several sheets brazed together, resulting in a faceted </a:t>
            </a:r>
            <a:r>
              <a:rPr lang="en-US" dirty="0" err="1"/>
              <a:t>Rowowski</a:t>
            </a:r>
            <a:r>
              <a:rPr lang="en-US" dirty="0"/>
              <a:t> profile. </a:t>
            </a:r>
          </a:p>
          <a:p>
            <a:endParaRPr lang="en-US" dirty="0"/>
          </a:p>
        </p:txBody>
      </p:sp>
      <p:sp>
        <p:nvSpPr>
          <p:cNvPr id="4" name="Footer Placeholder 3">
            <a:extLst>
              <a:ext uri="{FF2B5EF4-FFF2-40B4-BE49-F238E27FC236}">
                <a16:creationId xmlns:a16="http://schemas.microsoft.com/office/drawing/2014/main" id="{79A16C36-A444-1F49-96E1-B75FF1036296}"/>
              </a:ext>
            </a:extLst>
          </p:cNvPr>
          <p:cNvSpPr>
            <a:spLocks noGrp="1"/>
          </p:cNvSpPr>
          <p:nvPr>
            <p:ph type="ftr" sz="quarter" idx="11"/>
          </p:nvPr>
        </p:nvSpPr>
        <p:spPr/>
        <p:txBody>
          <a:bodyPr/>
          <a:lstStyle/>
          <a:p>
            <a:r>
              <a:rPr lang="en-US"/>
              <a:t>Talk Title Here</a:t>
            </a:r>
            <a:endParaRPr lang="en-US" dirty="0"/>
          </a:p>
        </p:txBody>
      </p:sp>
      <p:sp>
        <p:nvSpPr>
          <p:cNvPr id="5" name="Slide Number Placeholder 4">
            <a:extLst>
              <a:ext uri="{FF2B5EF4-FFF2-40B4-BE49-F238E27FC236}">
                <a16:creationId xmlns:a16="http://schemas.microsoft.com/office/drawing/2014/main" id="{AD3812AF-D48F-374E-8333-1BAC7886B691}"/>
              </a:ext>
            </a:extLst>
          </p:cNvPr>
          <p:cNvSpPr>
            <a:spLocks noGrp="1"/>
          </p:cNvSpPr>
          <p:nvPr>
            <p:ph type="sldNum" sz="quarter" idx="12"/>
          </p:nvPr>
        </p:nvSpPr>
        <p:spPr/>
        <p:txBody>
          <a:bodyPr/>
          <a:lstStyle/>
          <a:p>
            <a:fld id="{07E1C93C-5050-FC42-8F10-D22D4F119D13}" type="slidenum">
              <a:rPr lang="en-US" smtClean="0"/>
              <a:pPr/>
              <a:t>3</a:t>
            </a:fld>
            <a:endParaRPr lang="en-US" dirty="0"/>
          </a:p>
        </p:txBody>
      </p:sp>
      <p:pic>
        <p:nvPicPr>
          <p:cNvPr id="8" name="Content Placeholder 7">
            <a:extLst>
              <a:ext uri="{FF2B5EF4-FFF2-40B4-BE49-F238E27FC236}">
                <a16:creationId xmlns:a16="http://schemas.microsoft.com/office/drawing/2014/main" id="{FA183224-20ED-604D-881F-7DD53FD2A00F}"/>
              </a:ext>
            </a:extLst>
          </p:cNvPr>
          <p:cNvPicPr>
            <a:picLocks noGrp="1" noChangeAspect="1"/>
          </p:cNvPicPr>
          <p:nvPr>
            <p:ph idx="13"/>
          </p:nvPr>
        </p:nvPicPr>
        <p:blipFill>
          <a:blip r:embed="rId2"/>
          <a:stretch>
            <a:fillRect/>
          </a:stretch>
        </p:blipFill>
        <p:spPr>
          <a:xfrm>
            <a:off x="4681330" y="790109"/>
            <a:ext cx="7325071" cy="5493803"/>
          </a:xfrm>
        </p:spPr>
      </p:pic>
    </p:spTree>
    <p:extLst>
      <p:ext uri="{BB962C8B-B14F-4D97-AF65-F5344CB8AC3E}">
        <p14:creationId xmlns:p14="http://schemas.microsoft.com/office/powerpoint/2010/main" val="466611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A7C0D-9091-E046-BAE2-33781C1D2A10}"/>
              </a:ext>
            </a:extLst>
          </p:cNvPr>
          <p:cNvSpPr>
            <a:spLocks noGrp="1"/>
          </p:cNvSpPr>
          <p:nvPr>
            <p:ph type="title"/>
          </p:nvPr>
        </p:nvSpPr>
        <p:spPr>
          <a:xfrm>
            <a:off x="0" y="0"/>
            <a:ext cx="12192000" cy="685800"/>
          </a:xfrm>
        </p:spPr>
        <p:txBody>
          <a:bodyPr>
            <a:normAutofit fontScale="90000"/>
          </a:bodyPr>
          <a:lstStyle/>
          <a:p>
            <a:r>
              <a:rPr lang="en-US" dirty="0"/>
              <a:t>S&amp;A group performed metrology on two of the polished spline, and one unpolished spline</a:t>
            </a:r>
          </a:p>
        </p:txBody>
      </p:sp>
      <p:sp>
        <p:nvSpPr>
          <p:cNvPr id="3" name="Content Placeholder 2">
            <a:extLst>
              <a:ext uri="{FF2B5EF4-FFF2-40B4-BE49-F238E27FC236}">
                <a16:creationId xmlns:a16="http://schemas.microsoft.com/office/drawing/2014/main" id="{CE71BBCF-2BAC-5546-B8C0-B3934DCCDCAE}"/>
              </a:ext>
            </a:extLst>
          </p:cNvPr>
          <p:cNvSpPr>
            <a:spLocks noGrp="1"/>
          </p:cNvSpPr>
          <p:nvPr>
            <p:ph idx="1"/>
          </p:nvPr>
        </p:nvSpPr>
        <p:spPr>
          <a:xfrm>
            <a:off x="123658" y="946177"/>
            <a:ext cx="4199865" cy="2383431"/>
          </a:xfrm>
        </p:spPr>
        <p:txBody>
          <a:bodyPr>
            <a:normAutofit fontScale="92500" lnSpcReduction="10000"/>
          </a:bodyPr>
          <a:lstStyle/>
          <a:p>
            <a:r>
              <a:rPr lang="en-US" dirty="0"/>
              <a:t>On August 16, 2001 Survey and Alignment performed an inspection of 3 (three) Wien electrodes. The inspection included overall flatness and orientation of the top of the electrodes to the mounting holes. The coordinate system is based on an average line</a:t>
            </a:r>
          </a:p>
        </p:txBody>
      </p:sp>
      <p:sp>
        <p:nvSpPr>
          <p:cNvPr id="4" name="Footer Placeholder 3">
            <a:extLst>
              <a:ext uri="{FF2B5EF4-FFF2-40B4-BE49-F238E27FC236}">
                <a16:creationId xmlns:a16="http://schemas.microsoft.com/office/drawing/2014/main" id="{7275BE58-D99A-9E4E-90A2-6F0EEFD2E04D}"/>
              </a:ext>
            </a:extLst>
          </p:cNvPr>
          <p:cNvSpPr>
            <a:spLocks noGrp="1"/>
          </p:cNvSpPr>
          <p:nvPr>
            <p:ph type="ftr" sz="quarter" idx="11"/>
          </p:nvPr>
        </p:nvSpPr>
        <p:spPr/>
        <p:txBody>
          <a:bodyPr/>
          <a:lstStyle/>
          <a:p>
            <a:r>
              <a:rPr lang="en-US"/>
              <a:t>Talk Title Here</a:t>
            </a:r>
            <a:endParaRPr lang="en-US" dirty="0"/>
          </a:p>
        </p:txBody>
      </p:sp>
      <p:sp>
        <p:nvSpPr>
          <p:cNvPr id="5" name="Slide Number Placeholder 4">
            <a:extLst>
              <a:ext uri="{FF2B5EF4-FFF2-40B4-BE49-F238E27FC236}">
                <a16:creationId xmlns:a16="http://schemas.microsoft.com/office/drawing/2014/main" id="{4F2EB793-51FA-224F-88A6-2740ED33033E}"/>
              </a:ext>
            </a:extLst>
          </p:cNvPr>
          <p:cNvSpPr>
            <a:spLocks noGrp="1"/>
          </p:cNvSpPr>
          <p:nvPr>
            <p:ph type="sldNum" sz="quarter" idx="12"/>
          </p:nvPr>
        </p:nvSpPr>
        <p:spPr/>
        <p:txBody>
          <a:bodyPr/>
          <a:lstStyle/>
          <a:p>
            <a:fld id="{07E1C93C-5050-FC42-8F10-D22D4F119D13}" type="slidenum">
              <a:rPr lang="en-US" smtClean="0"/>
              <a:pPr/>
              <a:t>4</a:t>
            </a:fld>
            <a:endParaRPr lang="en-US" dirty="0"/>
          </a:p>
        </p:txBody>
      </p:sp>
      <p:pic>
        <p:nvPicPr>
          <p:cNvPr id="7" name="Picture 6">
            <a:extLst>
              <a:ext uri="{FF2B5EF4-FFF2-40B4-BE49-F238E27FC236}">
                <a16:creationId xmlns:a16="http://schemas.microsoft.com/office/drawing/2014/main" id="{096E86BD-146C-D34C-BBBD-12DBE23D1FDA}"/>
              </a:ext>
            </a:extLst>
          </p:cNvPr>
          <p:cNvPicPr>
            <a:picLocks noChangeAspect="1"/>
          </p:cNvPicPr>
          <p:nvPr/>
        </p:nvPicPr>
        <p:blipFill>
          <a:blip r:embed="rId2"/>
          <a:stretch>
            <a:fillRect/>
          </a:stretch>
        </p:blipFill>
        <p:spPr>
          <a:xfrm>
            <a:off x="4268222" y="826468"/>
            <a:ext cx="7778004" cy="6031532"/>
          </a:xfrm>
          <a:prstGeom prst="rect">
            <a:avLst/>
          </a:prstGeom>
        </p:spPr>
      </p:pic>
      <p:sp>
        <p:nvSpPr>
          <p:cNvPr id="8" name="TextBox 7">
            <a:extLst>
              <a:ext uri="{FF2B5EF4-FFF2-40B4-BE49-F238E27FC236}">
                <a16:creationId xmlns:a16="http://schemas.microsoft.com/office/drawing/2014/main" id="{62727B40-1E46-A24C-BBC1-8C212D53728A}"/>
              </a:ext>
            </a:extLst>
          </p:cNvPr>
          <p:cNvSpPr txBox="1"/>
          <p:nvPr/>
        </p:nvSpPr>
        <p:spPr>
          <a:xfrm>
            <a:off x="7861853" y="5665304"/>
            <a:ext cx="306494" cy="400110"/>
          </a:xfrm>
          <a:prstGeom prst="rect">
            <a:avLst/>
          </a:prstGeom>
          <a:noFill/>
        </p:spPr>
        <p:txBody>
          <a:bodyPr wrap="none" rtlCol="0">
            <a:spAutoFit/>
          </a:bodyPr>
          <a:lstStyle/>
          <a:p>
            <a:r>
              <a:rPr lang="en-US" sz="2000" b="1" dirty="0">
                <a:solidFill>
                  <a:srgbClr val="FFFF00"/>
                </a:solidFill>
              </a:rPr>
              <a:t>Z</a:t>
            </a:r>
          </a:p>
        </p:txBody>
      </p:sp>
      <p:sp>
        <p:nvSpPr>
          <p:cNvPr id="9" name="TextBox 8">
            <a:extLst>
              <a:ext uri="{FF2B5EF4-FFF2-40B4-BE49-F238E27FC236}">
                <a16:creationId xmlns:a16="http://schemas.microsoft.com/office/drawing/2014/main" id="{11B26D3F-9A3B-3D40-8B46-3D77369FB648}"/>
              </a:ext>
            </a:extLst>
          </p:cNvPr>
          <p:cNvSpPr txBox="1"/>
          <p:nvPr/>
        </p:nvSpPr>
        <p:spPr>
          <a:xfrm>
            <a:off x="6493565" y="3491948"/>
            <a:ext cx="317716" cy="400110"/>
          </a:xfrm>
          <a:prstGeom prst="rect">
            <a:avLst/>
          </a:prstGeom>
          <a:noFill/>
        </p:spPr>
        <p:txBody>
          <a:bodyPr wrap="none" rtlCol="0">
            <a:spAutoFit/>
          </a:bodyPr>
          <a:lstStyle/>
          <a:p>
            <a:r>
              <a:rPr lang="en-US" sz="2000" b="1" dirty="0">
                <a:solidFill>
                  <a:srgbClr val="FFFF00"/>
                </a:solidFill>
              </a:rPr>
              <a:t>Y</a:t>
            </a:r>
          </a:p>
        </p:txBody>
      </p:sp>
      <p:sp>
        <p:nvSpPr>
          <p:cNvPr id="10" name="TextBox 9">
            <a:extLst>
              <a:ext uri="{FF2B5EF4-FFF2-40B4-BE49-F238E27FC236}">
                <a16:creationId xmlns:a16="http://schemas.microsoft.com/office/drawing/2014/main" id="{189638CF-2AD7-E84F-A152-10FA0021F051}"/>
              </a:ext>
            </a:extLst>
          </p:cNvPr>
          <p:cNvSpPr txBox="1"/>
          <p:nvPr/>
        </p:nvSpPr>
        <p:spPr>
          <a:xfrm>
            <a:off x="4598504" y="5821017"/>
            <a:ext cx="325730" cy="400110"/>
          </a:xfrm>
          <a:prstGeom prst="rect">
            <a:avLst/>
          </a:prstGeom>
          <a:noFill/>
        </p:spPr>
        <p:txBody>
          <a:bodyPr wrap="none" rtlCol="0">
            <a:spAutoFit/>
          </a:bodyPr>
          <a:lstStyle/>
          <a:p>
            <a:r>
              <a:rPr lang="en-US" sz="2000" b="1" dirty="0">
                <a:solidFill>
                  <a:srgbClr val="FFFF00"/>
                </a:solidFill>
              </a:rPr>
              <a:t>X</a:t>
            </a:r>
          </a:p>
        </p:txBody>
      </p:sp>
    </p:spTree>
    <p:extLst>
      <p:ext uri="{BB962C8B-B14F-4D97-AF65-F5344CB8AC3E}">
        <p14:creationId xmlns:p14="http://schemas.microsoft.com/office/powerpoint/2010/main" val="224766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07D64-9B6D-CE48-A7DB-B99550DAC760}"/>
              </a:ext>
            </a:extLst>
          </p:cNvPr>
          <p:cNvSpPr>
            <a:spLocks noGrp="1"/>
          </p:cNvSpPr>
          <p:nvPr>
            <p:ph type="title"/>
          </p:nvPr>
        </p:nvSpPr>
        <p:spPr>
          <a:xfrm>
            <a:off x="0" y="0"/>
            <a:ext cx="11285837" cy="487490"/>
          </a:xfrm>
        </p:spPr>
        <p:txBody>
          <a:bodyPr/>
          <a:lstStyle/>
          <a:p>
            <a:r>
              <a:rPr lang="en-US" dirty="0"/>
              <a:t>All of the electrodes seem to be sloped in Z and in X </a:t>
            </a:r>
            <a:r>
              <a:rPr lang="en-US" dirty="0" err="1"/>
              <a:t>wrt</a:t>
            </a:r>
            <a:r>
              <a:rPr lang="en-US" dirty="0"/>
              <a:t> mounting tab holes</a:t>
            </a:r>
          </a:p>
        </p:txBody>
      </p:sp>
      <p:sp>
        <p:nvSpPr>
          <p:cNvPr id="5" name="Slide Number Placeholder 4">
            <a:extLst>
              <a:ext uri="{FF2B5EF4-FFF2-40B4-BE49-F238E27FC236}">
                <a16:creationId xmlns:a16="http://schemas.microsoft.com/office/drawing/2014/main" id="{69B35F09-DE7E-3E44-9ED3-C98F95190C19}"/>
              </a:ext>
            </a:extLst>
          </p:cNvPr>
          <p:cNvSpPr>
            <a:spLocks noGrp="1"/>
          </p:cNvSpPr>
          <p:nvPr>
            <p:ph type="sldNum" sz="quarter" idx="12"/>
          </p:nvPr>
        </p:nvSpPr>
        <p:spPr/>
        <p:txBody>
          <a:bodyPr/>
          <a:lstStyle/>
          <a:p>
            <a:fld id="{07E1C93C-5050-FC42-8F10-D22D4F119D13}" type="slidenum">
              <a:rPr lang="en-US" smtClean="0"/>
              <a:pPr/>
              <a:t>5</a:t>
            </a:fld>
            <a:endParaRPr lang="en-US" dirty="0"/>
          </a:p>
        </p:txBody>
      </p:sp>
      <p:pic>
        <p:nvPicPr>
          <p:cNvPr id="7" name="Picture 6">
            <a:extLst>
              <a:ext uri="{FF2B5EF4-FFF2-40B4-BE49-F238E27FC236}">
                <a16:creationId xmlns:a16="http://schemas.microsoft.com/office/drawing/2014/main" id="{4157D69D-6722-DB48-BE14-11DA1D53BBDF}"/>
              </a:ext>
            </a:extLst>
          </p:cNvPr>
          <p:cNvPicPr>
            <a:picLocks noChangeAspect="1"/>
          </p:cNvPicPr>
          <p:nvPr/>
        </p:nvPicPr>
        <p:blipFill>
          <a:blip r:embed="rId2"/>
          <a:stretch>
            <a:fillRect/>
          </a:stretch>
        </p:blipFill>
        <p:spPr>
          <a:xfrm>
            <a:off x="0" y="763656"/>
            <a:ext cx="6162261" cy="3046705"/>
          </a:xfrm>
          <a:prstGeom prst="rect">
            <a:avLst/>
          </a:prstGeom>
        </p:spPr>
      </p:pic>
      <p:pic>
        <p:nvPicPr>
          <p:cNvPr id="8" name="Picture 7">
            <a:extLst>
              <a:ext uri="{FF2B5EF4-FFF2-40B4-BE49-F238E27FC236}">
                <a16:creationId xmlns:a16="http://schemas.microsoft.com/office/drawing/2014/main" id="{6C37BB11-255E-3A44-BF32-1D12F329358C}"/>
              </a:ext>
            </a:extLst>
          </p:cNvPr>
          <p:cNvPicPr>
            <a:picLocks noChangeAspect="1"/>
          </p:cNvPicPr>
          <p:nvPr/>
        </p:nvPicPr>
        <p:blipFill>
          <a:blip r:embed="rId3"/>
          <a:stretch>
            <a:fillRect/>
          </a:stretch>
        </p:blipFill>
        <p:spPr>
          <a:xfrm>
            <a:off x="6055492" y="795130"/>
            <a:ext cx="6053682" cy="3001617"/>
          </a:xfrm>
          <a:prstGeom prst="rect">
            <a:avLst/>
          </a:prstGeom>
        </p:spPr>
      </p:pic>
      <p:pic>
        <p:nvPicPr>
          <p:cNvPr id="9" name="Picture 8">
            <a:extLst>
              <a:ext uri="{FF2B5EF4-FFF2-40B4-BE49-F238E27FC236}">
                <a16:creationId xmlns:a16="http://schemas.microsoft.com/office/drawing/2014/main" id="{8EAB0DC5-16EE-FA4E-BBD8-E66656CE6540}"/>
              </a:ext>
            </a:extLst>
          </p:cNvPr>
          <p:cNvPicPr>
            <a:picLocks noChangeAspect="1"/>
          </p:cNvPicPr>
          <p:nvPr/>
        </p:nvPicPr>
        <p:blipFill>
          <a:blip r:embed="rId4"/>
          <a:stretch>
            <a:fillRect/>
          </a:stretch>
        </p:blipFill>
        <p:spPr>
          <a:xfrm>
            <a:off x="3429000" y="3800059"/>
            <a:ext cx="6115881" cy="3057941"/>
          </a:xfrm>
          <a:prstGeom prst="rect">
            <a:avLst/>
          </a:prstGeom>
        </p:spPr>
      </p:pic>
      <p:grpSp>
        <p:nvGrpSpPr>
          <p:cNvPr id="16" name="Group 15">
            <a:extLst>
              <a:ext uri="{FF2B5EF4-FFF2-40B4-BE49-F238E27FC236}">
                <a16:creationId xmlns:a16="http://schemas.microsoft.com/office/drawing/2014/main" id="{FAD48024-6B2A-2B46-9098-B49E214FB9F5}"/>
              </a:ext>
            </a:extLst>
          </p:cNvPr>
          <p:cNvGrpSpPr/>
          <p:nvPr/>
        </p:nvGrpSpPr>
        <p:grpSpPr>
          <a:xfrm>
            <a:off x="778565" y="3829878"/>
            <a:ext cx="2082285" cy="2464136"/>
            <a:chOff x="778565" y="3829878"/>
            <a:chExt cx="2082285" cy="2464136"/>
          </a:xfrm>
        </p:grpSpPr>
        <p:sp>
          <p:nvSpPr>
            <p:cNvPr id="10" name="Up Arrow 9">
              <a:extLst>
                <a:ext uri="{FF2B5EF4-FFF2-40B4-BE49-F238E27FC236}">
                  <a16:creationId xmlns:a16="http://schemas.microsoft.com/office/drawing/2014/main" id="{AAA6F1C6-A485-C24D-9240-3271BD427255}"/>
                </a:ext>
              </a:extLst>
            </p:cNvPr>
            <p:cNvSpPr/>
            <p:nvPr/>
          </p:nvSpPr>
          <p:spPr>
            <a:xfrm>
              <a:off x="824948" y="4244009"/>
              <a:ext cx="208722" cy="1630017"/>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a:extLst>
                <a:ext uri="{FF2B5EF4-FFF2-40B4-BE49-F238E27FC236}">
                  <a16:creationId xmlns:a16="http://schemas.microsoft.com/office/drawing/2014/main" id="{D7381085-353F-5442-8ACC-B8F80D5C14D7}"/>
                </a:ext>
              </a:extLst>
            </p:cNvPr>
            <p:cNvSpPr/>
            <p:nvPr/>
          </p:nvSpPr>
          <p:spPr>
            <a:xfrm rot="3603274">
              <a:off x="1514062" y="4634949"/>
              <a:ext cx="208722" cy="1630017"/>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a:extLst>
                <a:ext uri="{FF2B5EF4-FFF2-40B4-BE49-F238E27FC236}">
                  <a16:creationId xmlns:a16="http://schemas.microsoft.com/office/drawing/2014/main" id="{BCB23D27-8F32-784F-9380-A237DD468042}"/>
                </a:ext>
              </a:extLst>
            </p:cNvPr>
            <p:cNvSpPr/>
            <p:nvPr/>
          </p:nvSpPr>
          <p:spPr>
            <a:xfrm rot="5968699">
              <a:off x="1593573" y="5151783"/>
              <a:ext cx="208722" cy="1630017"/>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B10D93F-040C-5649-A2C6-009E1E57B223}"/>
                </a:ext>
              </a:extLst>
            </p:cNvPr>
            <p:cNvSpPr txBox="1"/>
            <p:nvPr/>
          </p:nvSpPr>
          <p:spPr>
            <a:xfrm>
              <a:off x="2554356" y="5893904"/>
              <a:ext cx="306494" cy="400110"/>
            </a:xfrm>
            <a:prstGeom prst="rect">
              <a:avLst/>
            </a:prstGeom>
            <a:noFill/>
          </p:spPr>
          <p:txBody>
            <a:bodyPr wrap="none" rtlCol="0">
              <a:spAutoFit/>
            </a:bodyPr>
            <a:lstStyle/>
            <a:p>
              <a:r>
                <a:rPr lang="en-US" sz="2000" b="1" dirty="0"/>
                <a:t>Z</a:t>
              </a:r>
            </a:p>
          </p:txBody>
        </p:sp>
        <p:sp>
          <p:nvSpPr>
            <p:cNvPr id="14" name="TextBox 13">
              <a:extLst>
                <a:ext uri="{FF2B5EF4-FFF2-40B4-BE49-F238E27FC236}">
                  <a16:creationId xmlns:a16="http://schemas.microsoft.com/office/drawing/2014/main" id="{E2685BAF-2C95-B94F-A8B3-451AF20DACBD}"/>
                </a:ext>
              </a:extLst>
            </p:cNvPr>
            <p:cNvSpPr txBox="1"/>
            <p:nvPr/>
          </p:nvSpPr>
          <p:spPr>
            <a:xfrm>
              <a:off x="2388704" y="4704521"/>
              <a:ext cx="325730" cy="400110"/>
            </a:xfrm>
            <a:prstGeom prst="rect">
              <a:avLst/>
            </a:prstGeom>
            <a:noFill/>
          </p:spPr>
          <p:txBody>
            <a:bodyPr wrap="none" rtlCol="0">
              <a:spAutoFit/>
            </a:bodyPr>
            <a:lstStyle/>
            <a:p>
              <a:r>
                <a:rPr lang="en-US" sz="2000" b="1" dirty="0"/>
                <a:t>X</a:t>
              </a:r>
            </a:p>
          </p:txBody>
        </p:sp>
        <p:sp>
          <p:nvSpPr>
            <p:cNvPr id="15" name="TextBox 14">
              <a:extLst>
                <a:ext uri="{FF2B5EF4-FFF2-40B4-BE49-F238E27FC236}">
                  <a16:creationId xmlns:a16="http://schemas.microsoft.com/office/drawing/2014/main" id="{234B3B95-CAE6-B442-9D3B-F96DBD187192}"/>
                </a:ext>
              </a:extLst>
            </p:cNvPr>
            <p:cNvSpPr txBox="1"/>
            <p:nvPr/>
          </p:nvSpPr>
          <p:spPr>
            <a:xfrm>
              <a:off x="778565" y="3829878"/>
              <a:ext cx="317716" cy="400110"/>
            </a:xfrm>
            <a:prstGeom prst="rect">
              <a:avLst/>
            </a:prstGeom>
            <a:noFill/>
          </p:spPr>
          <p:txBody>
            <a:bodyPr wrap="none" rtlCol="0">
              <a:spAutoFit/>
            </a:bodyPr>
            <a:lstStyle/>
            <a:p>
              <a:r>
                <a:rPr lang="en-US" sz="2000" b="1" dirty="0"/>
                <a:t>Y</a:t>
              </a:r>
            </a:p>
          </p:txBody>
        </p:sp>
      </p:grpSp>
    </p:spTree>
    <p:extLst>
      <p:ext uri="{BB962C8B-B14F-4D97-AF65-F5344CB8AC3E}">
        <p14:creationId xmlns:p14="http://schemas.microsoft.com/office/powerpoint/2010/main" val="25973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EA41F-F852-BB4F-80EA-D7B2327B7207}"/>
              </a:ext>
            </a:extLst>
          </p:cNvPr>
          <p:cNvSpPr>
            <a:spLocks noGrp="1"/>
          </p:cNvSpPr>
          <p:nvPr>
            <p:ph type="title"/>
          </p:nvPr>
        </p:nvSpPr>
        <p:spPr>
          <a:xfrm>
            <a:off x="0" y="0"/>
            <a:ext cx="11285837" cy="487490"/>
          </a:xfrm>
        </p:spPr>
        <p:txBody>
          <a:bodyPr/>
          <a:lstStyle/>
          <a:p>
            <a:r>
              <a:rPr lang="en-US" dirty="0"/>
              <a:t>Electrode 2 Polished</a:t>
            </a:r>
          </a:p>
        </p:txBody>
      </p:sp>
      <p:pic>
        <p:nvPicPr>
          <p:cNvPr id="8" name="Picture 7">
            <a:extLst>
              <a:ext uri="{FF2B5EF4-FFF2-40B4-BE49-F238E27FC236}">
                <a16:creationId xmlns:a16="http://schemas.microsoft.com/office/drawing/2014/main" id="{71242E1E-1BE8-8248-85BA-EEB410CA7EBD}"/>
              </a:ext>
            </a:extLst>
          </p:cNvPr>
          <p:cNvPicPr>
            <a:picLocks noChangeAspect="1"/>
          </p:cNvPicPr>
          <p:nvPr/>
        </p:nvPicPr>
        <p:blipFill rotWithShape="1">
          <a:blip r:embed="rId2"/>
          <a:srcRect b="8081"/>
          <a:stretch/>
        </p:blipFill>
        <p:spPr>
          <a:xfrm>
            <a:off x="3048000" y="735494"/>
            <a:ext cx="9144000" cy="4214193"/>
          </a:xfrm>
          <a:prstGeom prst="rect">
            <a:avLst/>
          </a:prstGeom>
        </p:spPr>
      </p:pic>
      <p:sp>
        <p:nvSpPr>
          <p:cNvPr id="11" name="TextBox 10">
            <a:extLst>
              <a:ext uri="{FF2B5EF4-FFF2-40B4-BE49-F238E27FC236}">
                <a16:creationId xmlns:a16="http://schemas.microsoft.com/office/drawing/2014/main" id="{C6451574-5CC0-B74E-9C86-A1EE4378D899}"/>
              </a:ext>
            </a:extLst>
          </p:cNvPr>
          <p:cNvSpPr txBox="1"/>
          <p:nvPr/>
        </p:nvSpPr>
        <p:spPr>
          <a:xfrm rot="18828997">
            <a:off x="3334254" y="4154557"/>
            <a:ext cx="840295" cy="369332"/>
          </a:xfrm>
          <a:prstGeom prst="rect">
            <a:avLst/>
          </a:prstGeom>
          <a:noFill/>
        </p:spPr>
        <p:txBody>
          <a:bodyPr wrap="none" rtlCol="0">
            <a:spAutoFit/>
          </a:bodyPr>
          <a:lstStyle/>
          <a:p>
            <a:r>
              <a:rPr lang="en-US" dirty="0"/>
              <a:t>50 mm</a:t>
            </a:r>
          </a:p>
        </p:txBody>
      </p:sp>
      <p:pic>
        <p:nvPicPr>
          <p:cNvPr id="14" name="Picture 13">
            <a:extLst>
              <a:ext uri="{FF2B5EF4-FFF2-40B4-BE49-F238E27FC236}">
                <a16:creationId xmlns:a16="http://schemas.microsoft.com/office/drawing/2014/main" id="{C3DFEE34-338D-574D-91F5-598DBAA98B3D}"/>
              </a:ext>
            </a:extLst>
          </p:cNvPr>
          <p:cNvPicPr>
            <a:picLocks noChangeAspect="1"/>
          </p:cNvPicPr>
          <p:nvPr/>
        </p:nvPicPr>
        <p:blipFill>
          <a:blip r:embed="rId3"/>
          <a:stretch>
            <a:fillRect/>
          </a:stretch>
        </p:blipFill>
        <p:spPr>
          <a:xfrm>
            <a:off x="561837" y="5351393"/>
            <a:ext cx="7251700" cy="1104900"/>
          </a:xfrm>
          <a:prstGeom prst="rect">
            <a:avLst/>
          </a:prstGeom>
        </p:spPr>
      </p:pic>
      <p:grpSp>
        <p:nvGrpSpPr>
          <p:cNvPr id="15" name="Group 14">
            <a:extLst>
              <a:ext uri="{FF2B5EF4-FFF2-40B4-BE49-F238E27FC236}">
                <a16:creationId xmlns:a16="http://schemas.microsoft.com/office/drawing/2014/main" id="{965146D1-08F2-4047-853D-D277FDC10792}"/>
              </a:ext>
            </a:extLst>
          </p:cNvPr>
          <p:cNvGrpSpPr/>
          <p:nvPr/>
        </p:nvGrpSpPr>
        <p:grpSpPr>
          <a:xfrm>
            <a:off x="738808" y="1524000"/>
            <a:ext cx="2082285" cy="2464136"/>
            <a:chOff x="778565" y="3829878"/>
            <a:chExt cx="2082285" cy="2464136"/>
          </a:xfrm>
        </p:grpSpPr>
        <p:sp>
          <p:nvSpPr>
            <p:cNvPr id="16" name="Up Arrow 15">
              <a:extLst>
                <a:ext uri="{FF2B5EF4-FFF2-40B4-BE49-F238E27FC236}">
                  <a16:creationId xmlns:a16="http://schemas.microsoft.com/office/drawing/2014/main" id="{7F1AE940-94CB-5F4F-9E78-EDB466660004}"/>
                </a:ext>
              </a:extLst>
            </p:cNvPr>
            <p:cNvSpPr/>
            <p:nvPr/>
          </p:nvSpPr>
          <p:spPr>
            <a:xfrm>
              <a:off x="824948" y="4244009"/>
              <a:ext cx="208722" cy="1630017"/>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Up Arrow 16">
              <a:extLst>
                <a:ext uri="{FF2B5EF4-FFF2-40B4-BE49-F238E27FC236}">
                  <a16:creationId xmlns:a16="http://schemas.microsoft.com/office/drawing/2014/main" id="{F0EF3F0C-FF28-0B4E-B1BC-6D190C1312AD}"/>
                </a:ext>
              </a:extLst>
            </p:cNvPr>
            <p:cNvSpPr/>
            <p:nvPr/>
          </p:nvSpPr>
          <p:spPr>
            <a:xfrm rot="3603274">
              <a:off x="1514062" y="4634949"/>
              <a:ext cx="208722" cy="1630017"/>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 Arrow 17">
              <a:extLst>
                <a:ext uri="{FF2B5EF4-FFF2-40B4-BE49-F238E27FC236}">
                  <a16:creationId xmlns:a16="http://schemas.microsoft.com/office/drawing/2014/main" id="{0A759970-1085-C248-9B96-A9017B1BD1D8}"/>
                </a:ext>
              </a:extLst>
            </p:cNvPr>
            <p:cNvSpPr/>
            <p:nvPr/>
          </p:nvSpPr>
          <p:spPr>
            <a:xfrm rot="5968699">
              <a:off x="1593573" y="5151783"/>
              <a:ext cx="208722" cy="1630017"/>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69E57D9-023C-EA4C-86F7-0AAD3AACBA3D}"/>
                </a:ext>
              </a:extLst>
            </p:cNvPr>
            <p:cNvSpPr txBox="1"/>
            <p:nvPr/>
          </p:nvSpPr>
          <p:spPr>
            <a:xfrm>
              <a:off x="2554356" y="5893904"/>
              <a:ext cx="306494" cy="400110"/>
            </a:xfrm>
            <a:prstGeom prst="rect">
              <a:avLst/>
            </a:prstGeom>
            <a:noFill/>
          </p:spPr>
          <p:txBody>
            <a:bodyPr wrap="none" rtlCol="0">
              <a:spAutoFit/>
            </a:bodyPr>
            <a:lstStyle/>
            <a:p>
              <a:r>
                <a:rPr lang="en-US" sz="2000" b="1" dirty="0"/>
                <a:t>Z</a:t>
              </a:r>
            </a:p>
          </p:txBody>
        </p:sp>
        <p:sp>
          <p:nvSpPr>
            <p:cNvPr id="20" name="TextBox 19">
              <a:extLst>
                <a:ext uri="{FF2B5EF4-FFF2-40B4-BE49-F238E27FC236}">
                  <a16:creationId xmlns:a16="http://schemas.microsoft.com/office/drawing/2014/main" id="{06DA18A3-FDB4-4342-A0B2-72395F336FFD}"/>
                </a:ext>
              </a:extLst>
            </p:cNvPr>
            <p:cNvSpPr txBox="1"/>
            <p:nvPr/>
          </p:nvSpPr>
          <p:spPr>
            <a:xfrm>
              <a:off x="2388704" y="4704521"/>
              <a:ext cx="325730" cy="400110"/>
            </a:xfrm>
            <a:prstGeom prst="rect">
              <a:avLst/>
            </a:prstGeom>
            <a:noFill/>
          </p:spPr>
          <p:txBody>
            <a:bodyPr wrap="none" rtlCol="0">
              <a:spAutoFit/>
            </a:bodyPr>
            <a:lstStyle/>
            <a:p>
              <a:r>
                <a:rPr lang="en-US" sz="2000" b="1" dirty="0"/>
                <a:t>X</a:t>
              </a:r>
            </a:p>
          </p:txBody>
        </p:sp>
        <p:sp>
          <p:nvSpPr>
            <p:cNvPr id="21" name="TextBox 20">
              <a:extLst>
                <a:ext uri="{FF2B5EF4-FFF2-40B4-BE49-F238E27FC236}">
                  <a16:creationId xmlns:a16="http://schemas.microsoft.com/office/drawing/2014/main" id="{DE015093-B8B6-0449-8F40-0C421D4842F3}"/>
                </a:ext>
              </a:extLst>
            </p:cNvPr>
            <p:cNvSpPr txBox="1"/>
            <p:nvPr/>
          </p:nvSpPr>
          <p:spPr>
            <a:xfrm>
              <a:off x="778565" y="3829878"/>
              <a:ext cx="317716" cy="400110"/>
            </a:xfrm>
            <a:prstGeom prst="rect">
              <a:avLst/>
            </a:prstGeom>
            <a:noFill/>
          </p:spPr>
          <p:txBody>
            <a:bodyPr wrap="none" rtlCol="0">
              <a:spAutoFit/>
            </a:bodyPr>
            <a:lstStyle/>
            <a:p>
              <a:r>
                <a:rPr lang="en-US" sz="2000" b="1" dirty="0"/>
                <a:t>Y</a:t>
              </a:r>
            </a:p>
          </p:txBody>
        </p:sp>
      </p:grpSp>
      <p:sp>
        <p:nvSpPr>
          <p:cNvPr id="22" name="TextBox 21">
            <a:extLst>
              <a:ext uri="{FF2B5EF4-FFF2-40B4-BE49-F238E27FC236}">
                <a16:creationId xmlns:a16="http://schemas.microsoft.com/office/drawing/2014/main" id="{5BA24093-F9E2-CC4E-98E2-3CD45025BE99}"/>
              </a:ext>
            </a:extLst>
          </p:cNvPr>
          <p:cNvSpPr txBox="1"/>
          <p:nvPr/>
        </p:nvSpPr>
        <p:spPr>
          <a:xfrm rot="18422331">
            <a:off x="5296699" y="4515677"/>
            <a:ext cx="957313" cy="369332"/>
          </a:xfrm>
          <a:prstGeom prst="rect">
            <a:avLst/>
          </a:prstGeom>
          <a:noFill/>
        </p:spPr>
        <p:txBody>
          <a:bodyPr wrap="none" rtlCol="0">
            <a:spAutoFit/>
          </a:bodyPr>
          <a:lstStyle/>
          <a:p>
            <a:r>
              <a:rPr lang="en-US" dirty="0"/>
              <a:t>108 mm</a:t>
            </a:r>
          </a:p>
        </p:txBody>
      </p:sp>
      <p:sp>
        <p:nvSpPr>
          <p:cNvPr id="23" name="TextBox 22">
            <a:extLst>
              <a:ext uri="{FF2B5EF4-FFF2-40B4-BE49-F238E27FC236}">
                <a16:creationId xmlns:a16="http://schemas.microsoft.com/office/drawing/2014/main" id="{51E200AF-1CE4-E746-A8A4-DA2361711BAC}"/>
              </a:ext>
            </a:extLst>
          </p:cNvPr>
          <p:cNvSpPr txBox="1"/>
          <p:nvPr/>
        </p:nvSpPr>
        <p:spPr>
          <a:xfrm rot="18025540">
            <a:off x="7470056" y="4760844"/>
            <a:ext cx="957313" cy="369332"/>
          </a:xfrm>
          <a:prstGeom prst="rect">
            <a:avLst/>
          </a:prstGeom>
          <a:noFill/>
        </p:spPr>
        <p:txBody>
          <a:bodyPr wrap="none" rtlCol="0">
            <a:spAutoFit/>
          </a:bodyPr>
          <a:lstStyle/>
          <a:p>
            <a:r>
              <a:rPr lang="en-US" dirty="0"/>
              <a:t>186 mm</a:t>
            </a:r>
          </a:p>
        </p:txBody>
      </p:sp>
      <p:sp>
        <p:nvSpPr>
          <p:cNvPr id="24" name="TextBox 23">
            <a:extLst>
              <a:ext uri="{FF2B5EF4-FFF2-40B4-BE49-F238E27FC236}">
                <a16:creationId xmlns:a16="http://schemas.microsoft.com/office/drawing/2014/main" id="{58499CE4-6A29-D54D-BA19-139A10E26819}"/>
              </a:ext>
            </a:extLst>
          </p:cNvPr>
          <p:cNvSpPr txBox="1"/>
          <p:nvPr/>
        </p:nvSpPr>
        <p:spPr>
          <a:xfrm rot="17605469">
            <a:off x="9699735" y="5072270"/>
            <a:ext cx="957313" cy="369332"/>
          </a:xfrm>
          <a:prstGeom prst="rect">
            <a:avLst/>
          </a:prstGeom>
          <a:noFill/>
        </p:spPr>
        <p:txBody>
          <a:bodyPr wrap="none" rtlCol="0">
            <a:spAutoFit/>
          </a:bodyPr>
          <a:lstStyle/>
          <a:p>
            <a:r>
              <a:rPr lang="en-US" dirty="0"/>
              <a:t>243 mm</a:t>
            </a:r>
          </a:p>
        </p:txBody>
      </p:sp>
    </p:spTree>
    <p:extLst>
      <p:ext uri="{BB962C8B-B14F-4D97-AF65-F5344CB8AC3E}">
        <p14:creationId xmlns:p14="http://schemas.microsoft.com/office/powerpoint/2010/main" val="805468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4563-FE46-8D43-B25B-7968FAB7D834}"/>
              </a:ext>
            </a:extLst>
          </p:cNvPr>
          <p:cNvSpPr>
            <a:spLocks noGrp="1"/>
          </p:cNvSpPr>
          <p:nvPr>
            <p:ph type="title"/>
          </p:nvPr>
        </p:nvSpPr>
        <p:spPr>
          <a:xfrm>
            <a:off x="0" y="0"/>
            <a:ext cx="11285837" cy="487490"/>
          </a:xfrm>
        </p:spPr>
        <p:txBody>
          <a:bodyPr/>
          <a:lstStyle/>
          <a:p>
            <a:r>
              <a:rPr lang="en-US" dirty="0"/>
              <a:t>Electrode 4 Polished</a:t>
            </a:r>
          </a:p>
        </p:txBody>
      </p:sp>
      <p:sp>
        <p:nvSpPr>
          <p:cNvPr id="5" name="Slide Number Placeholder 4">
            <a:extLst>
              <a:ext uri="{FF2B5EF4-FFF2-40B4-BE49-F238E27FC236}">
                <a16:creationId xmlns:a16="http://schemas.microsoft.com/office/drawing/2014/main" id="{683D5453-AD94-9143-9940-E375689076A8}"/>
              </a:ext>
            </a:extLst>
          </p:cNvPr>
          <p:cNvSpPr>
            <a:spLocks noGrp="1"/>
          </p:cNvSpPr>
          <p:nvPr>
            <p:ph type="sldNum" sz="quarter" idx="12"/>
          </p:nvPr>
        </p:nvSpPr>
        <p:spPr/>
        <p:txBody>
          <a:bodyPr/>
          <a:lstStyle/>
          <a:p>
            <a:fld id="{07E1C93C-5050-FC42-8F10-D22D4F119D13}" type="slidenum">
              <a:rPr lang="en-US" smtClean="0"/>
              <a:pPr/>
              <a:t>7</a:t>
            </a:fld>
            <a:endParaRPr lang="en-US" dirty="0"/>
          </a:p>
        </p:txBody>
      </p:sp>
      <p:pic>
        <p:nvPicPr>
          <p:cNvPr id="7" name="Picture 6">
            <a:extLst>
              <a:ext uri="{FF2B5EF4-FFF2-40B4-BE49-F238E27FC236}">
                <a16:creationId xmlns:a16="http://schemas.microsoft.com/office/drawing/2014/main" id="{F392492D-77FB-1047-9A0B-D75BD0F742A5}"/>
              </a:ext>
            </a:extLst>
          </p:cNvPr>
          <p:cNvPicPr>
            <a:picLocks noChangeAspect="1"/>
          </p:cNvPicPr>
          <p:nvPr/>
        </p:nvPicPr>
        <p:blipFill rotWithShape="1">
          <a:blip r:embed="rId2"/>
          <a:srcRect b="6859"/>
          <a:stretch/>
        </p:blipFill>
        <p:spPr>
          <a:xfrm>
            <a:off x="3048000" y="729145"/>
            <a:ext cx="9144000" cy="4270238"/>
          </a:xfrm>
          <a:prstGeom prst="rect">
            <a:avLst/>
          </a:prstGeom>
        </p:spPr>
      </p:pic>
      <p:pic>
        <p:nvPicPr>
          <p:cNvPr id="11" name="Picture 10">
            <a:extLst>
              <a:ext uri="{FF2B5EF4-FFF2-40B4-BE49-F238E27FC236}">
                <a16:creationId xmlns:a16="http://schemas.microsoft.com/office/drawing/2014/main" id="{445A528F-3C40-0B4C-858C-E122A996608D}"/>
              </a:ext>
            </a:extLst>
          </p:cNvPr>
          <p:cNvPicPr>
            <a:picLocks noChangeAspect="1"/>
          </p:cNvPicPr>
          <p:nvPr/>
        </p:nvPicPr>
        <p:blipFill>
          <a:blip r:embed="rId3"/>
          <a:stretch>
            <a:fillRect/>
          </a:stretch>
        </p:blipFill>
        <p:spPr>
          <a:xfrm>
            <a:off x="462446" y="5311637"/>
            <a:ext cx="7251700" cy="1104900"/>
          </a:xfrm>
          <a:prstGeom prst="rect">
            <a:avLst/>
          </a:prstGeom>
        </p:spPr>
      </p:pic>
      <p:grpSp>
        <p:nvGrpSpPr>
          <p:cNvPr id="12" name="Group 11">
            <a:extLst>
              <a:ext uri="{FF2B5EF4-FFF2-40B4-BE49-F238E27FC236}">
                <a16:creationId xmlns:a16="http://schemas.microsoft.com/office/drawing/2014/main" id="{85D10C79-B247-424F-B5AA-3EF75B34E3DA}"/>
              </a:ext>
            </a:extLst>
          </p:cNvPr>
          <p:cNvGrpSpPr/>
          <p:nvPr/>
        </p:nvGrpSpPr>
        <p:grpSpPr>
          <a:xfrm>
            <a:off x="868017" y="1712843"/>
            <a:ext cx="2082285" cy="2464136"/>
            <a:chOff x="778565" y="3829878"/>
            <a:chExt cx="2082285" cy="2464136"/>
          </a:xfrm>
        </p:grpSpPr>
        <p:sp>
          <p:nvSpPr>
            <p:cNvPr id="13" name="Up Arrow 12">
              <a:extLst>
                <a:ext uri="{FF2B5EF4-FFF2-40B4-BE49-F238E27FC236}">
                  <a16:creationId xmlns:a16="http://schemas.microsoft.com/office/drawing/2014/main" id="{A99FCC84-F227-2B48-8D50-DAE1714ADBDE}"/>
                </a:ext>
              </a:extLst>
            </p:cNvPr>
            <p:cNvSpPr/>
            <p:nvPr/>
          </p:nvSpPr>
          <p:spPr>
            <a:xfrm>
              <a:off x="824948" y="4244009"/>
              <a:ext cx="208722" cy="1630017"/>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a:extLst>
                <a:ext uri="{FF2B5EF4-FFF2-40B4-BE49-F238E27FC236}">
                  <a16:creationId xmlns:a16="http://schemas.microsoft.com/office/drawing/2014/main" id="{8F3C5F30-DE92-7242-80C0-08F09A2D97CD}"/>
                </a:ext>
              </a:extLst>
            </p:cNvPr>
            <p:cNvSpPr/>
            <p:nvPr/>
          </p:nvSpPr>
          <p:spPr>
            <a:xfrm rot="3603274">
              <a:off x="1514062" y="4634949"/>
              <a:ext cx="208722" cy="1630017"/>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a:extLst>
                <a:ext uri="{FF2B5EF4-FFF2-40B4-BE49-F238E27FC236}">
                  <a16:creationId xmlns:a16="http://schemas.microsoft.com/office/drawing/2014/main" id="{47F6634D-32BE-8543-9D97-8DF52B3ACE06}"/>
                </a:ext>
              </a:extLst>
            </p:cNvPr>
            <p:cNvSpPr/>
            <p:nvPr/>
          </p:nvSpPr>
          <p:spPr>
            <a:xfrm rot="5968699">
              <a:off x="1593573" y="5151783"/>
              <a:ext cx="208722" cy="1630017"/>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3E29E7C-999D-D243-8C51-B33CADB9530D}"/>
                </a:ext>
              </a:extLst>
            </p:cNvPr>
            <p:cNvSpPr txBox="1"/>
            <p:nvPr/>
          </p:nvSpPr>
          <p:spPr>
            <a:xfrm>
              <a:off x="2554356" y="5893904"/>
              <a:ext cx="306494" cy="400110"/>
            </a:xfrm>
            <a:prstGeom prst="rect">
              <a:avLst/>
            </a:prstGeom>
            <a:noFill/>
          </p:spPr>
          <p:txBody>
            <a:bodyPr wrap="none" rtlCol="0">
              <a:spAutoFit/>
            </a:bodyPr>
            <a:lstStyle/>
            <a:p>
              <a:r>
                <a:rPr lang="en-US" sz="2000" b="1" dirty="0"/>
                <a:t>Z</a:t>
              </a:r>
            </a:p>
          </p:txBody>
        </p:sp>
        <p:sp>
          <p:nvSpPr>
            <p:cNvPr id="17" name="TextBox 16">
              <a:extLst>
                <a:ext uri="{FF2B5EF4-FFF2-40B4-BE49-F238E27FC236}">
                  <a16:creationId xmlns:a16="http://schemas.microsoft.com/office/drawing/2014/main" id="{3A211D40-F779-4D4B-A654-07E9740494FD}"/>
                </a:ext>
              </a:extLst>
            </p:cNvPr>
            <p:cNvSpPr txBox="1"/>
            <p:nvPr/>
          </p:nvSpPr>
          <p:spPr>
            <a:xfrm>
              <a:off x="2388704" y="4704521"/>
              <a:ext cx="325730" cy="400110"/>
            </a:xfrm>
            <a:prstGeom prst="rect">
              <a:avLst/>
            </a:prstGeom>
            <a:noFill/>
          </p:spPr>
          <p:txBody>
            <a:bodyPr wrap="none" rtlCol="0">
              <a:spAutoFit/>
            </a:bodyPr>
            <a:lstStyle/>
            <a:p>
              <a:r>
                <a:rPr lang="en-US" sz="2000" b="1" dirty="0"/>
                <a:t>X</a:t>
              </a:r>
            </a:p>
          </p:txBody>
        </p:sp>
        <p:sp>
          <p:nvSpPr>
            <p:cNvPr id="18" name="TextBox 17">
              <a:extLst>
                <a:ext uri="{FF2B5EF4-FFF2-40B4-BE49-F238E27FC236}">
                  <a16:creationId xmlns:a16="http://schemas.microsoft.com/office/drawing/2014/main" id="{59A16353-0BEC-794B-BD26-31C5DE006645}"/>
                </a:ext>
              </a:extLst>
            </p:cNvPr>
            <p:cNvSpPr txBox="1"/>
            <p:nvPr/>
          </p:nvSpPr>
          <p:spPr>
            <a:xfrm>
              <a:off x="778565" y="3829878"/>
              <a:ext cx="317716" cy="400110"/>
            </a:xfrm>
            <a:prstGeom prst="rect">
              <a:avLst/>
            </a:prstGeom>
            <a:noFill/>
          </p:spPr>
          <p:txBody>
            <a:bodyPr wrap="none" rtlCol="0">
              <a:spAutoFit/>
            </a:bodyPr>
            <a:lstStyle/>
            <a:p>
              <a:r>
                <a:rPr lang="en-US" sz="2000" b="1" dirty="0"/>
                <a:t>Y</a:t>
              </a:r>
            </a:p>
          </p:txBody>
        </p:sp>
      </p:grpSp>
      <p:sp>
        <p:nvSpPr>
          <p:cNvPr id="19" name="TextBox 18">
            <a:extLst>
              <a:ext uri="{FF2B5EF4-FFF2-40B4-BE49-F238E27FC236}">
                <a16:creationId xmlns:a16="http://schemas.microsoft.com/office/drawing/2014/main" id="{DCD27C40-D08C-154D-8109-5BA581F2A577}"/>
              </a:ext>
            </a:extLst>
          </p:cNvPr>
          <p:cNvSpPr txBox="1"/>
          <p:nvPr/>
        </p:nvSpPr>
        <p:spPr>
          <a:xfrm rot="18828997">
            <a:off x="3334254" y="4154557"/>
            <a:ext cx="840295" cy="369332"/>
          </a:xfrm>
          <a:prstGeom prst="rect">
            <a:avLst/>
          </a:prstGeom>
          <a:noFill/>
        </p:spPr>
        <p:txBody>
          <a:bodyPr wrap="none" rtlCol="0">
            <a:spAutoFit/>
          </a:bodyPr>
          <a:lstStyle/>
          <a:p>
            <a:r>
              <a:rPr lang="en-US" dirty="0"/>
              <a:t>57 mm</a:t>
            </a:r>
          </a:p>
        </p:txBody>
      </p:sp>
      <p:sp>
        <p:nvSpPr>
          <p:cNvPr id="20" name="TextBox 19">
            <a:extLst>
              <a:ext uri="{FF2B5EF4-FFF2-40B4-BE49-F238E27FC236}">
                <a16:creationId xmlns:a16="http://schemas.microsoft.com/office/drawing/2014/main" id="{04ABEA37-A312-1A48-991A-BD5D98050810}"/>
              </a:ext>
            </a:extLst>
          </p:cNvPr>
          <p:cNvSpPr txBox="1"/>
          <p:nvPr/>
        </p:nvSpPr>
        <p:spPr>
          <a:xfrm rot="18422331">
            <a:off x="5296699" y="4515677"/>
            <a:ext cx="957313" cy="369332"/>
          </a:xfrm>
          <a:prstGeom prst="rect">
            <a:avLst/>
          </a:prstGeom>
          <a:noFill/>
        </p:spPr>
        <p:txBody>
          <a:bodyPr wrap="none" rtlCol="0">
            <a:spAutoFit/>
          </a:bodyPr>
          <a:lstStyle/>
          <a:p>
            <a:r>
              <a:rPr lang="en-US" dirty="0"/>
              <a:t>123 mm</a:t>
            </a:r>
          </a:p>
        </p:txBody>
      </p:sp>
      <p:sp>
        <p:nvSpPr>
          <p:cNvPr id="21" name="TextBox 20">
            <a:extLst>
              <a:ext uri="{FF2B5EF4-FFF2-40B4-BE49-F238E27FC236}">
                <a16:creationId xmlns:a16="http://schemas.microsoft.com/office/drawing/2014/main" id="{2766235F-561E-8549-A4A8-C97A3D0C4D04}"/>
              </a:ext>
            </a:extLst>
          </p:cNvPr>
          <p:cNvSpPr txBox="1"/>
          <p:nvPr/>
        </p:nvSpPr>
        <p:spPr>
          <a:xfrm rot="18025540">
            <a:off x="7470056" y="4760844"/>
            <a:ext cx="957313" cy="369332"/>
          </a:xfrm>
          <a:prstGeom prst="rect">
            <a:avLst/>
          </a:prstGeom>
          <a:noFill/>
        </p:spPr>
        <p:txBody>
          <a:bodyPr wrap="none" rtlCol="0">
            <a:spAutoFit/>
          </a:bodyPr>
          <a:lstStyle/>
          <a:p>
            <a:r>
              <a:rPr lang="en-US" dirty="0"/>
              <a:t>195 mm</a:t>
            </a:r>
          </a:p>
        </p:txBody>
      </p:sp>
      <p:sp>
        <p:nvSpPr>
          <p:cNvPr id="22" name="TextBox 21">
            <a:extLst>
              <a:ext uri="{FF2B5EF4-FFF2-40B4-BE49-F238E27FC236}">
                <a16:creationId xmlns:a16="http://schemas.microsoft.com/office/drawing/2014/main" id="{D8E0FD66-0B45-4A43-A0BA-E5DD38D6692D}"/>
              </a:ext>
            </a:extLst>
          </p:cNvPr>
          <p:cNvSpPr txBox="1"/>
          <p:nvPr/>
        </p:nvSpPr>
        <p:spPr>
          <a:xfrm rot="17605469">
            <a:off x="9699735" y="5072270"/>
            <a:ext cx="957313" cy="369332"/>
          </a:xfrm>
          <a:prstGeom prst="rect">
            <a:avLst/>
          </a:prstGeom>
          <a:noFill/>
        </p:spPr>
        <p:txBody>
          <a:bodyPr wrap="none" rtlCol="0">
            <a:spAutoFit/>
          </a:bodyPr>
          <a:lstStyle/>
          <a:p>
            <a:r>
              <a:rPr lang="en-US" dirty="0"/>
              <a:t>243 mm</a:t>
            </a:r>
          </a:p>
        </p:txBody>
      </p:sp>
    </p:spTree>
    <p:extLst>
      <p:ext uri="{BB962C8B-B14F-4D97-AF65-F5344CB8AC3E}">
        <p14:creationId xmlns:p14="http://schemas.microsoft.com/office/powerpoint/2010/main" val="979964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59541-A850-2243-9C59-739CCC58F042}"/>
              </a:ext>
            </a:extLst>
          </p:cNvPr>
          <p:cNvSpPr>
            <a:spLocks noGrp="1"/>
          </p:cNvSpPr>
          <p:nvPr>
            <p:ph type="title"/>
          </p:nvPr>
        </p:nvSpPr>
        <p:spPr>
          <a:xfrm>
            <a:off x="0" y="0"/>
            <a:ext cx="11285837" cy="487490"/>
          </a:xfrm>
        </p:spPr>
        <p:txBody>
          <a:bodyPr/>
          <a:lstStyle/>
          <a:p>
            <a:r>
              <a:rPr lang="en-US" dirty="0"/>
              <a:t>Electrode 3 Un-polished</a:t>
            </a:r>
          </a:p>
        </p:txBody>
      </p:sp>
      <p:sp>
        <p:nvSpPr>
          <p:cNvPr id="5" name="Slide Number Placeholder 4">
            <a:extLst>
              <a:ext uri="{FF2B5EF4-FFF2-40B4-BE49-F238E27FC236}">
                <a16:creationId xmlns:a16="http://schemas.microsoft.com/office/drawing/2014/main" id="{D375172F-3D73-BE42-8F34-79F6561145E6}"/>
              </a:ext>
            </a:extLst>
          </p:cNvPr>
          <p:cNvSpPr>
            <a:spLocks noGrp="1"/>
          </p:cNvSpPr>
          <p:nvPr>
            <p:ph type="sldNum" sz="quarter" idx="12"/>
          </p:nvPr>
        </p:nvSpPr>
        <p:spPr/>
        <p:txBody>
          <a:bodyPr/>
          <a:lstStyle/>
          <a:p>
            <a:fld id="{07E1C93C-5050-FC42-8F10-D22D4F119D13}" type="slidenum">
              <a:rPr lang="en-US" smtClean="0"/>
              <a:pPr/>
              <a:t>8</a:t>
            </a:fld>
            <a:endParaRPr lang="en-US" dirty="0"/>
          </a:p>
        </p:txBody>
      </p:sp>
      <p:pic>
        <p:nvPicPr>
          <p:cNvPr id="6" name="Picture 5">
            <a:extLst>
              <a:ext uri="{FF2B5EF4-FFF2-40B4-BE49-F238E27FC236}">
                <a16:creationId xmlns:a16="http://schemas.microsoft.com/office/drawing/2014/main" id="{E1B8D28A-5B23-F640-92FB-548238B5582C}"/>
              </a:ext>
            </a:extLst>
          </p:cNvPr>
          <p:cNvPicPr>
            <a:picLocks noChangeAspect="1"/>
          </p:cNvPicPr>
          <p:nvPr/>
        </p:nvPicPr>
        <p:blipFill rotWithShape="1">
          <a:blip r:embed="rId2"/>
          <a:srcRect b="7076"/>
          <a:stretch/>
        </p:blipFill>
        <p:spPr>
          <a:xfrm>
            <a:off x="3048000" y="729145"/>
            <a:ext cx="9144000" cy="4260298"/>
          </a:xfrm>
          <a:prstGeom prst="rect">
            <a:avLst/>
          </a:prstGeom>
        </p:spPr>
      </p:pic>
      <p:pic>
        <p:nvPicPr>
          <p:cNvPr id="10" name="Picture 9">
            <a:extLst>
              <a:ext uri="{FF2B5EF4-FFF2-40B4-BE49-F238E27FC236}">
                <a16:creationId xmlns:a16="http://schemas.microsoft.com/office/drawing/2014/main" id="{CCE9B167-07EB-A34B-9C1E-CB2029BF10F3}"/>
              </a:ext>
            </a:extLst>
          </p:cNvPr>
          <p:cNvPicPr>
            <a:picLocks noChangeAspect="1"/>
          </p:cNvPicPr>
          <p:nvPr/>
        </p:nvPicPr>
        <p:blipFill>
          <a:blip r:embed="rId3"/>
          <a:stretch>
            <a:fillRect/>
          </a:stretch>
        </p:blipFill>
        <p:spPr>
          <a:xfrm>
            <a:off x="482324" y="5291758"/>
            <a:ext cx="7251700" cy="1104900"/>
          </a:xfrm>
          <a:prstGeom prst="rect">
            <a:avLst/>
          </a:prstGeom>
        </p:spPr>
      </p:pic>
      <p:grpSp>
        <p:nvGrpSpPr>
          <p:cNvPr id="11" name="Group 10">
            <a:extLst>
              <a:ext uri="{FF2B5EF4-FFF2-40B4-BE49-F238E27FC236}">
                <a16:creationId xmlns:a16="http://schemas.microsoft.com/office/drawing/2014/main" id="{7732498E-9FBD-2541-AC36-54939F06BE15}"/>
              </a:ext>
            </a:extLst>
          </p:cNvPr>
          <p:cNvGrpSpPr/>
          <p:nvPr/>
        </p:nvGrpSpPr>
        <p:grpSpPr>
          <a:xfrm>
            <a:off x="917713" y="1772478"/>
            <a:ext cx="2082285" cy="2464136"/>
            <a:chOff x="778565" y="3829878"/>
            <a:chExt cx="2082285" cy="2464136"/>
          </a:xfrm>
        </p:grpSpPr>
        <p:sp>
          <p:nvSpPr>
            <p:cNvPr id="12" name="Up Arrow 11">
              <a:extLst>
                <a:ext uri="{FF2B5EF4-FFF2-40B4-BE49-F238E27FC236}">
                  <a16:creationId xmlns:a16="http://schemas.microsoft.com/office/drawing/2014/main" id="{53852B7A-1E8F-3643-BB24-BB187595C313}"/>
                </a:ext>
              </a:extLst>
            </p:cNvPr>
            <p:cNvSpPr/>
            <p:nvPr/>
          </p:nvSpPr>
          <p:spPr>
            <a:xfrm>
              <a:off x="824948" y="4244009"/>
              <a:ext cx="208722" cy="1630017"/>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a:extLst>
                <a:ext uri="{FF2B5EF4-FFF2-40B4-BE49-F238E27FC236}">
                  <a16:creationId xmlns:a16="http://schemas.microsoft.com/office/drawing/2014/main" id="{9F0C588D-3A3D-254B-BBC1-FFCE6BD547BC}"/>
                </a:ext>
              </a:extLst>
            </p:cNvPr>
            <p:cNvSpPr/>
            <p:nvPr/>
          </p:nvSpPr>
          <p:spPr>
            <a:xfrm rot="3603274">
              <a:off x="1514062" y="4634949"/>
              <a:ext cx="208722" cy="1630017"/>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a:extLst>
                <a:ext uri="{FF2B5EF4-FFF2-40B4-BE49-F238E27FC236}">
                  <a16:creationId xmlns:a16="http://schemas.microsoft.com/office/drawing/2014/main" id="{51636058-06A8-484D-8966-4551C4AF09DD}"/>
                </a:ext>
              </a:extLst>
            </p:cNvPr>
            <p:cNvSpPr/>
            <p:nvPr/>
          </p:nvSpPr>
          <p:spPr>
            <a:xfrm rot="5968699">
              <a:off x="1593573" y="5151783"/>
              <a:ext cx="208722" cy="1630017"/>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D364A1B-958E-0446-AF36-FD54F5E822D9}"/>
                </a:ext>
              </a:extLst>
            </p:cNvPr>
            <p:cNvSpPr txBox="1"/>
            <p:nvPr/>
          </p:nvSpPr>
          <p:spPr>
            <a:xfrm>
              <a:off x="2554356" y="5893904"/>
              <a:ext cx="306494" cy="400110"/>
            </a:xfrm>
            <a:prstGeom prst="rect">
              <a:avLst/>
            </a:prstGeom>
            <a:noFill/>
          </p:spPr>
          <p:txBody>
            <a:bodyPr wrap="none" rtlCol="0">
              <a:spAutoFit/>
            </a:bodyPr>
            <a:lstStyle/>
            <a:p>
              <a:r>
                <a:rPr lang="en-US" sz="2000" b="1" dirty="0"/>
                <a:t>Z</a:t>
              </a:r>
            </a:p>
          </p:txBody>
        </p:sp>
        <p:sp>
          <p:nvSpPr>
            <p:cNvPr id="16" name="TextBox 15">
              <a:extLst>
                <a:ext uri="{FF2B5EF4-FFF2-40B4-BE49-F238E27FC236}">
                  <a16:creationId xmlns:a16="http://schemas.microsoft.com/office/drawing/2014/main" id="{5ED02225-5FD8-C54E-87FD-6FBEB38A112A}"/>
                </a:ext>
              </a:extLst>
            </p:cNvPr>
            <p:cNvSpPr txBox="1"/>
            <p:nvPr/>
          </p:nvSpPr>
          <p:spPr>
            <a:xfrm>
              <a:off x="2388704" y="4704521"/>
              <a:ext cx="325730" cy="400110"/>
            </a:xfrm>
            <a:prstGeom prst="rect">
              <a:avLst/>
            </a:prstGeom>
            <a:noFill/>
          </p:spPr>
          <p:txBody>
            <a:bodyPr wrap="none" rtlCol="0">
              <a:spAutoFit/>
            </a:bodyPr>
            <a:lstStyle/>
            <a:p>
              <a:r>
                <a:rPr lang="en-US" sz="2000" b="1" dirty="0"/>
                <a:t>X</a:t>
              </a:r>
            </a:p>
          </p:txBody>
        </p:sp>
        <p:sp>
          <p:nvSpPr>
            <p:cNvPr id="17" name="TextBox 16">
              <a:extLst>
                <a:ext uri="{FF2B5EF4-FFF2-40B4-BE49-F238E27FC236}">
                  <a16:creationId xmlns:a16="http://schemas.microsoft.com/office/drawing/2014/main" id="{567CB928-EE6E-1C41-B111-3B8C76CCF727}"/>
                </a:ext>
              </a:extLst>
            </p:cNvPr>
            <p:cNvSpPr txBox="1"/>
            <p:nvPr/>
          </p:nvSpPr>
          <p:spPr>
            <a:xfrm>
              <a:off x="778565" y="3829878"/>
              <a:ext cx="317716" cy="400110"/>
            </a:xfrm>
            <a:prstGeom prst="rect">
              <a:avLst/>
            </a:prstGeom>
            <a:noFill/>
          </p:spPr>
          <p:txBody>
            <a:bodyPr wrap="none" rtlCol="0">
              <a:spAutoFit/>
            </a:bodyPr>
            <a:lstStyle/>
            <a:p>
              <a:r>
                <a:rPr lang="en-US" sz="2000" b="1" dirty="0"/>
                <a:t>Y</a:t>
              </a:r>
            </a:p>
          </p:txBody>
        </p:sp>
      </p:grpSp>
      <p:sp>
        <p:nvSpPr>
          <p:cNvPr id="18" name="TextBox 17">
            <a:extLst>
              <a:ext uri="{FF2B5EF4-FFF2-40B4-BE49-F238E27FC236}">
                <a16:creationId xmlns:a16="http://schemas.microsoft.com/office/drawing/2014/main" id="{20D7FE15-0C7A-8F4D-99EA-095F92AD21A8}"/>
              </a:ext>
            </a:extLst>
          </p:cNvPr>
          <p:cNvSpPr txBox="1"/>
          <p:nvPr/>
        </p:nvSpPr>
        <p:spPr>
          <a:xfrm rot="18828997">
            <a:off x="3334254" y="4154557"/>
            <a:ext cx="840295" cy="369332"/>
          </a:xfrm>
          <a:prstGeom prst="rect">
            <a:avLst/>
          </a:prstGeom>
          <a:noFill/>
        </p:spPr>
        <p:txBody>
          <a:bodyPr wrap="none" rtlCol="0">
            <a:spAutoFit/>
          </a:bodyPr>
          <a:lstStyle/>
          <a:p>
            <a:r>
              <a:rPr lang="en-US" dirty="0"/>
              <a:t>55 mm</a:t>
            </a:r>
          </a:p>
        </p:txBody>
      </p:sp>
      <p:sp>
        <p:nvSpPr>
          <p:cNvPr id="19" name="TextBox 18">
            <a:extLst>
              <a:ext uri="{FF2B5EF4-FFF2-40B4-BE49-F238E27FC236}">
                <a16:creationId xmlns:a16="http://schemas.microsoft.com/office/drawing/2014/main" id="{CDA550C7-32A5-604E-B076-DF3A1E510B4B}"/>
              </a:ext>
            </a:extLst>
          </p:cNvPr>
          <p:cNvSpPr txBox="1"/>
          <p:nvPr/>
        </p:nvSpPr>
        <p:spPr>
          <a:xfrm rot="18422331">
            <a:off x="5296699" y="4515677"/>
            <a:ext cx="957313" cy="369332"/>
          </a:xfrm>
          <a:prstGeom prst="rect">
            <a:avLst/>
          </a:prstGeom>
          <a:noFill/>
        </p:spPr>
        <p:txBody>
          <a:bodyPr wrap="none" rtlCol="0">
            <a:spAutoFit/>
          </a:bodyPr>
          <a:lstStyle/>
          <a:p>
            <a:r>
              <a:rPr lang="en-US" dirty="0"/>
              <a:t>117 mm</a:t>
            </a:r>
          </a:p>
        </p:txBody>
      </p:sp>
      <p:sp>
        <p:nvSpPr>
          <p:cNvPr id="20" name="TextBox 19">
            <a:extLst>
              <a:ext uri="{FF2B5EF4-FFF2-40B4-BE49-F238E27FC236}">
                <a16:creationId xmlns:a16="http://schemas.microsoft.com/office/drawing/2014/main" id="{13305C3E-35E4-AF47-875C-491E59B8724F}"/>
              </a:ext>
            </a:extLst>
          </p:cNvPr>
          <p:cNvSpPr txBox="1"/>
          <p:nvPr/>
        </p:nvSpPr>
        <p:spPr>
          <a:xfrm rot="18025540">
            <a:off x="7470056" y="4760844"/>
            <a:ext cx="957313" cy="369332"/>
          </a:xfrm>
          <a:prstGeom prst="rect">
            <a:avLst/>
          </a:prstGeom>
          <a:noFill/>
        </p:spPr>
        <p:txBody>
          <a:bodyPr wrap="none" rtlCol="0">
            <a:spAutoFit/>
          </a:bodyPr>
          <a:lstStyle/>
          <a:p>
            <a:r>
              <a:rPr lang="en-US" dirty="0"/>
              <a:t>184 mm</a:t>
            </a:r>
          </a:p>
        </p:txBody>
      </p:sp>
      <p:sp>
        <p:nvSpPr>
          <p:cNvPr id="21" name="TextBox 20">
            <a:extLst>
              <a:ext uri="{FF2B5EF4-FFF2-40B4-BE49-F238E27FC236}">
                <a16:creationId xmlns:a16="http://schemas.microsoft.com/office/drawing/2014/main" id="{9853F86E-B80B-5744-B362-E6F28A9588C6}"/>
              </a:ext>
            </a:extLst>
          </p:cNvPr>
          <p:cNvSpPr txBox="1"/>
          <p:nvPr/>
        </p:nvSpPr>
        <p:spPr>
          <a:xfrm rot="17605469">
            <a:off x="9699735" y="5072270"/>
            <a:ext cx="957313" cy="369332"/>
          </a:xfrm>
          <a:prstGeom prst="rect">
            <a:avLst/>
          </a:prstGeom>
          <a:noFill/>
        </p:spPr>
        <p:txBody>
          <a:bodyPr wrap="none" rtlCol="0">
            <a:spAutoFit/>
          </a:bodyPr>
          <a:lstStyle/>
          <a:p>
            <a:r>
              <a:rPr lang="en-US" dirty="0"/>
              <a:t>238 mm</a:t>
            </a:r>
          </a:p>
        </p:txBody>
      </p:sp>
    </p:spTree>
    <p:extLst>
      <p:ext uri="{BB962C8B-B14F-4D97-AF65-F5344CB8AC3E}">
        <p14:creationId xmlns:p14="http://schemas.microsoft.com/office/powerpoint/2010/main" val="51856309"/>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EA5FD7C6451A74C97D39B31C97C4F89" ma:contentTypeVersion="11" ma:contentTypeDescription="Create a new document." ma:contentTypeScope="" ma:versionID="529e891fcf0f6787dbdb6355299d8b31">
  <xsd:schema xmlns:xsd="http://www.w3.org/2001/XMLSchema" xmlns:xs="http://www.w3.org/2001/XMLSchema" xmlns:p="http://schemas.microsoft.com/office/2006/metadata/properties" xmlns:ns1="http://schemas.microsoft.com/sharepoint/v3" xmlns:ns3="a70d8eeb-72b1-424a-a9ed-df5e2ed16667" xmlns:ns4="d5fb7fb9-b445-4de2-92ec-c83865c00062" targetNamespace="http://schemas.microsoft.com/office/2006/metadata/properties" ma:root="true" ma:fieldsID="0f347f0bdeefee5ef70c19d5f49f845d" ns1:_="" ns3:_="" ns4:_="">
    <xsd:import namespace="http://schemas.microsoft.com/sharepoint/v3"/>
    <xsd:import namespace="a70d8eeb-72b1-424a-a9ed-df5e2ed16667"/>
    <xsd:import namespace="d5fb7fb9-b445-4de2-92ec-c83865c0006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DateTaken"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0d8eeb-72b1-424a-a9ed-df5e2ed166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fb7fb9-b445-4de2-92ec-c83865c0006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9A00BE-2254-443E-8330-4B6A28640F2D}">
  <ds:schemaRefs>
    <ds:schemaRef ds:uri="http://schemas.microsoft.com/sharepoint/v3"/>
    <ds:schemaRef ds:uri="http://purl.org/dc/dcmitype/"/>
    <ds:schemaRef ds:uri="a70d8eeb-72b1-424a-a9ed-df5e2ed16667"/>
    <ds:schemaRef ds:uri="http://schemas.openxmlformats.org/package/2006/metadata/core-properties"/>
    <ds:schemaRef ds:uri="http://schemas.microsoft.com/office/2006/documentManagement/types"/>
    <ds:schemaRef ds:uri="http://schemas.microsoft.com/office/2006/metadata/properties"/>
    <ds:schemaRef ds:uri="d5fb7fb9-b445-4de2-92ec-c83865c00062"/>
    <ds:schemaRef ds:uri="http://purl.org/dc/terms/"/>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E651BA44-A179-4D4E-B85F-D345665B009B}">
  <ds:schemaRefs>
    <ds:schemaRef ds:uri="http://schemas.microsoft.com/sharepoint/v3/contenttype/forms"/>
  </ds:schemaRefs>
</ds:datastoreItem>
</file>

<file path=customXml/itemProps3.xml><?xml version="1.0" encoding="utf-8"?>
<ds:datastoreItem xmlns:ds="http://schemas.openxmlformats.org/officeDocument/2006/customXml" ds:itemID="{28F8515A-23E4-4B19-8E91-76B249B84B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70d8eeb-72b1-424a-a9ed-df5e2ed16667"/>
    <ds:schemaRef ds:uri="d5fb7fb9-b445-4de2-92ec-c83865c000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JLabPowerPoint_widescreen (1)</Template>
  <TotalTime>9043</TotalTime>
  <Words>415</Words>
  <Application>Microsoft Macintosh PowerPoint</Application>
  <PresentationFormat>Widescreen</PresentationFormat>
  <Paragraphs>57</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PingFangSC-Regular</vt:lpstr>
      <vt:lpstr>.PingFangSC-Regular</vt:lpstr>
      <vt:lpstr>Arial</vt:lpstr>
      <vt:lpstr>Calibri</vt:lpstr>
      <vt:lpstr>Office Theme</vt:lpstr>
      <vt:lpstr>UITF Wien rebuild with single piece 316L SS electrodes</vt:lpstr>
      <vt:lpstr>Electrode polishing</vt:lpstr>
      <vt:lpstr>Two types of electrodes: several SS pieces brazed together and single piece spline</vt:lpstr>
      <vt:lpstr>S&amp;A group performed metrology on two of the polished spline, and one unpolished spline</vt:lpstr>
      <vt:lpstr>All of the electrodes seem to be sloped in Z and in X wrt mounting tab holes</vt:lpstr>
      <vt:lpstr>Electrode 2 Polished</vt:lpstr>
      <vt:lpstr>Electrode 4 Polished</vt:lpstr>
      <vt:lpstr>Electrode 3 Un-polished</vt:lpstr>
    </vt:vector>
  </TitlesOfParts>
  <Company>JLAB</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Spata</dc:creator>
  <cp:lastModifiedBy>Carlos Hernandez-Garcia</cp:lastModifiedBy>
  <cp:revision>355</cp:revision>
  <dcterms:created xsi:type="dcterms:W3CDTF">2020-10-14T20:38:09Z</dcterms:created>
  <dcterms:modified xsi:type="dcterms:W3CDTF">2021-10-04T19:12:23Z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0x0101000EA5FD7C6451A74C97D39B31C97C4F89</vt:lpwstr>
  </property>
</Properties>
</file>