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9" r:id="rId9"/>
    <p:sldId id="263" r:id="rId10"/>
    <p:sldId id="260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765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65109F8C-9F4D-5945-807D-33CC9F4EE4DF}" type="datetimeFigureOut">
              <a:rPr lang="en-US" smtClean="0"/>
              <a:pPr/>
              <a:t>7/14/15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79140"/>
            <a:ext cx="7772400" cy="1470025"/>
          </a:xfrm>
        </p:spPr>
        <p:txBody>
          <a:bodyPr/>
          <a:lstStyle/>
          <a:p>
            <a:r>
              <a:rPr lang="en-US" b="1" dirty="0" smtClean="0"/>
              <a:t>Laser &amp; Injector Upgrade</a:t>
            </a:r>
            <a:br>
              <a:rPr lang="en-US" b="1" dirty="0" smtClean="0"/>
            </a:br>
            <a:r>
              <a:rPr lang="en-US" b="1" dirty="0" smtClean="0"/>
              <a:t>for 4-Hall Operation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5052" y="3073107"/>
            <a:ext cx="6400800" cy="1752600"/>
          </a:xfrm>
        </p:spPr>
        <p:txBody>
          <a:bodyPr/>
          <a:lstStyle/>
          <a:p>
            <a:r>
              <a:rPr lang="en-US" dirty="0" smtClean="0">
                <a:latin typeface="Minion Pro"/>
              </a:rPr>
              <a:t>Joe Grames</a:t>
            </a:r>
          </a:p>
          <a:p>
            <a:r>
              <a:rPr lang="en-US" dirty="0" smtClean="0"/>
              <a:t>July 17, 2015</a:t>
            </a:r>
          </a:p>
          <a:p>
            <a:r>
              <a:rPr lang="en-US" dirty="0" smtClean="0">
                <a:latin typeface="Minion Pro"/>
              </a:rPr>
              <a:t>Operations Retreat</a:t>
            </a:r>
          </a:p>
          <a:p>
            <a:endParaRPr lang="en-US" dirty="0">
              <a:latin typeface="Minion Pr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132231"/>
              </p:ext>
            </p:extLst>
          </p:nvPr>
        </p:nvGraphicFramePr>
        <p:xfrm>
          <a:off x="587567" y="1963320"/>
          <a:ext cx="7729729" cy="1240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3212"/>
                <a:gridCol w="2283321"/>
                <a:gridCol w="2153196"/>
              </a:tblGrid>
              <a:tr h="4987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 Current</a:t>
                      </a:r>
                      <a:endParaRPr lang="en-US" sz="2000" dirty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@ 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499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MHz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@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249.5 MHz </a:t>
                      </a:r>
                      <a:endParaRPr lang="en-US" sz="2000" dirty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85 </a:t>
                      </a:r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µ</a:t>
                      </a:r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max </a:t>
                      </a:r>
                      <a:r>
                        <a:rPr lang="en-US" dirty="0">
                          <a:latin typeface="Calibri" pitchFamily="34" charset="0"/>
                          <a:cs typeface="Calibri" pitchFamily="34" charset="0"/>
                        </a:rPr>
                        <a:t>for 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12 GeV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400050" algn="l"/>
                        </a:tabLst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	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0.17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  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pC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/bunch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400050" algn="l"/>
                        </a:tabLst>
                      </a:pPr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	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0.34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 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pC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/bunch 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180 </a:t>
                      </a:r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µ</a:t>
                      </a:r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max for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6 </a:t>
                      </a:r>
                      <a:r>
                        <a:rPr lang="en-US" baseline="0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00050" algn="l"/>
                        </a:tabLst>
                        <a:defRPr/>
                      </a:pPr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	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0.36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  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pC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/bunch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00050" algn="l"/>
                        </a:tabLst>
                        <a:defRPr/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	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0.72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   </a:t>
                      </a:r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pC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/bunch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35271" y="3485254"/>
            <a:ext cx="8440130" cy="251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eaLnBrk="0" hangingPunct="0">
              <a:spcAft>
                <a:spcPts val="800"/>
              </a:spcAft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Combined current to Halls A and C will be limited to 85 </a:t>
            </a:r>
            <a:r>
              <a:rPr lang="en-US" sz="2400" dirty="0">
                <a:latin typeface="Arial" charset="0"/>
              </a:rPr>
              <a:t>µ</a:t>
            </a:r>
            <a:r>
              <a:rPr lang="en-US" sz="2400" dirty="0">
                <a:latin typeface="Calibri" pitchFamily="34" charset="0"/>
              </a:rPr>
              <a:t>A </a:t>
            </a:r>
            <a:r>
              <a:rPr lang="en-US" sz="2400" dirty="0" smtClean="0">
                <a:latin typeface="Calibri" pitchFamily="34" charset="0"/>
              </a:rPr>
              <a:t>because </a:t>
            </a:r>
            <a:r>
              <a:rPr lang="en-US" sz="2400" dirty="0">
                <a:latin typeface="Calibri" pitchFamily="34" charset="0"/>
              </a:rPr>
              <a:t>of 1 </a:t>
            </a:r>
            <a:r>
              <a:rPr lang="en-US" sz="2400" dirty="0" smtClean="0">
                <a:latin typeface="Calibri" pitchFamily="34" charset="0"/>
              </a:rPr>
              <a:t>MW </a:t>
            </a:r>
            <a:r>
              <a:rPr lang="en-US" sz="2400" dirty="0" smtClean="0">
                <a:latin typeface="Calibri" pitchFamily="34" charset="0"/>
              </a:rPr>
              <a:t>total </a:t>
            </a:r>
            <a:r>
              <a:rPr lang="en-US" sz="2400" dirty="0">
                <a:latin typeface="Calibri" pitchFamily="34" charset="0"/>
              </a:rPr>
              <a:t>power limit</a:t>
            </a:r>
            <a:r>
              <a:rPr lang="en-US" sz="2400" dirty="0" smtClean="0">
                <a:latin typeface="Calibri" pitchFamily="34" charset="0"/>
              </a:rPr>
              <a:t>.</a:t>
            </a:r>
            <a:endParaRPr lang="en-US" sz="2400" dirty="0">
              <a:latin typeface="Calibri" pitchFamily="34" charset="0"/>
            </a:endParaRPr>
          </a:p>
          <a:p>
            <a:pPr marL="171450" indent="-171450" eaLnBrk="0" hangingPunct="0">
              <a:spcAft>
                <a:spcPts val="800"/>
              </a:spcAft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The </a:t>
            </a:r>
            <a:r>
              <a:rPr lang="en-US" sz="2400" dirty="0" smtClean="0">
                <a:latin typeface="Calibri" pitchFamily="34" charset="0"/>
              </a:rPr>
              <a:t>bunch charge for 85uA </a:t>
            </a:r>
            <a:r>
              <a:rPr lang="en-US" sz="2400" dirty="0" smtClean="0">
                <a:latin typeface="Calibri" pitchFamily="34" charset="0"/>
              </a:rPr>
              <a:t>@ </a:t>
            </a:r>
            <a:r>
              <a:rPr lang="en-US" sz="2400" dirty="0" smtClean="0">
                <a:latin typeface="Calibri" pitchFamily="34" charset="0"/>
              </a:rPr>
              <a:t>249.5 MHz has </a:t>
            </a:r>
            <a:r>
              <a:rPr lang="en-US" sz="2400" dirty="0">
                <a:latin typeface="Calibri" pitchFamily="34" charset="0"/>
              </a:rPr>
              <a:t>already been demonstrated during </a:t>
            </a:r>
            <a:r>
              <a:rPr lang="en-US" sz="2400" dirty="0" smtClean="0">
                <a:latin typeface="Calibri" pitchFamily="34" charset="0"/>
              </a:rPr>
              <a:t>for </a:t>
            </a:r>
            <a:r>
              <a:rPr lang="en-US" sz="2400" dirty="0" err="1" smtClean="0">
                <a:latin typeface="Calibri" pitchFamily="34" charset="0"/>
              </a:rPr>
              <a:t>QWeak</a:t>
            </a:r>
            <a:r>
              <a:rPr lang="en-US" sz="2400" dirty="0" smtClean="0">
                <a:latin typeface="Calibri" pitchFamily="34" charset="0"/>
              </a:rPr>
              <a:t>.</a:t>
            </a:r>
          </a:p>
          <a:p>
            <a:pPr marL="171450" indent="-171450" eaLnBrk="0" hangingPunct="0">
              <a:spcAft>
                <a:spcPts val="800"/>
              </a:spcAft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Injector Upgrade of gun operation from 130kV to 200kV will improve and extend capability for high bunch operation.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7015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Bunch Charge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8602" y="940684"/>
            <a:ext cx="8686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bunch charge is inversely proportional to repetition rate; halving the rep rate (499 MHz to 249.5 MHz) doubles the bunch charge.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1819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7015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US" sz="3600" b="1" dirty="0"/>
              <a:t>FY15 – Retrospective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948048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Halls A(249.5), B(499), D (249.5) achieved using </a:t>
            </a:r>
            <a:r>
              <a:rPr lang="en-US" sz="2000" u="sng" dirty="0" smtClean="0"/>
              <a:t>Digital Gain Switching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High </a:t>
            </a:r>
            <a:r>
              <a:rPr lang="en-US" sz="2000" dirty="0" smtClean="0"/>
              <a:t>current ~100 </a:t>
            </a:r>
            <a:r>
              <a:rPr lang="en-US" sz="2000" dirty="0" err="1" smtClean="0"/>
              <a:t>uA</a:t>
            </a:r>
            <a:r>
              <a:rPr lang="en-US" sz="2000" dirty="0" smtClean="0"/>
              <a:t> </a:t>
            </a:r>
            <a:r>
              <a:rPr lang="en-US" sz="2000" dirty="0" smtClean="0"/>
              <a:t>operation to Hall A </a:t>
            </a:r>
            <a:r>
              <a:rPr lang="en-US" sz="2000" dirty="0" smtClean="0"/>
              <a:t>@ 249.5 </a:t>
            </a:r>
            <a:r>
              <a:rPr lang="en-US" sz="2000" dirty="0" smtClean="0"/>
              <a:t>MHz </a:t>
            </a:r>
            <a:r>
              <a:rPr lang="en-US" sz="2000" dirty="0" smtClean="0"/>
              <a:t>achieved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Operation at 249.5MHz suffered most from…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 smtClean="0"/>
              <a:t>180 </a:t>
            </a:r>
            <a:r>
              <a:rPr lang="en-US" sz="2000" dirty="0" err="1" smtClean="0"/>
              <a:t>deg</a:t>
            </a:r>
            <a:r>
              <a:rPr lang="en-US" sz="2000" dirty="0" smtClean="0"/>
              <a:t> phase shifts (locking </a:t>
            </a:r>
            <a:r>
              <a:rPr lang="en-US" sz="2000" dirty="0" smtClean="0"/>
              <a:t>2</a:t>
            </a:r>
            <a:r>
              <a:rPr lang="en-US" sz="2000" baseline="30000" dirty="0" smtClean="0"/>
              <a:t>N</a:t>
            </a:r>
            <a:r>
              <a:rPr lang="en-US" sz="2000" dirty="0" smtClean="0"/>
              <a:t> division </a:t>
            </a:r>
            <a:r>
              <a:rPr lang="en-US" sz="2000" dirty="0" smtClean="0"/>
              <a:t>to LLRF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 marL="800100" lvl="1" indent="-342900">
              <a:buFont typeface="Courier New"/>
              <a:buChar char="o"/>
            </a:pPr>
            <a:r>
              <a:rPr lang="en-US" sz="2000" dirty="0" smtClean="0"/>
              <a:t>Lack of 360 </a:t>
            </a:r>
            <a:r>
              <a:rPr lang="en-US" sz="2000" dirty="0" err="1" smtClean="0"/>
              <a:t>deg</a:t>
            </a:r>
            <a:r>
              <a:rPr lang="en-US" sz="2000" dirty="0" smtClean="0"/>
              <a:t> phase adjustment at 249.5 </a:t>
            </a:r>
            <a:r>
              <a:rPr lang="en-US" sz="2000" dirty="0" smtClean="0"/>
              <a:t>MHz made issue above tougher</a:t>
            </a:r>
            <a:endParaRPr lang="en-US" sz="2000" dirty="0" smtClean="0"/>
          </a:p>
          <a:p>
            <a:pPr marL="800100" lvl="1" indent="-342900">
              <a:buFont typeface="Courier New"/>
              <a:buChar char="o"/>
            </a:pPr>
            <a:r>
              <a:rPr lang="en-US" sz="2000" dirty="0" smtClean="0"/>
              <a:t>Learning curve: new system &amp; procedure to set phase (</a:t>
            </a:r>
            <a:r>
              <a:rPr lang="en-US" sz="2000" dirty="0" smtClean="0"/>
              <a:t>space charge, Mott, …)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Other issues muddied the outlook…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 smtClean="0"/>
              <a:t>Damaged amplifiers at lower rep rates </a:t>
            </a:r>
            <a:r>
              <a:rPr lang="en-US" sz="2000" dirty="0" smtClean="0"/>
              <a:t>(exceeded peak </a:t>
            </a:r>
            <a:r>
              <a:rPr lang="en-US" sz="2000" dirty="0" smtClean="0"/>
              <a:t>power)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 smtClean="0"/>
              <a:t>Intermittent low frequency n</a:t>
            </a:r>
            <a:r>
              <a:rPr lang="en-US" sz="2000" dirty="0" smtClean="0"/>
              <a:t>oise </a:t>
            </a:r>
            <a:r>
              <a:rPr lang="en-US" sz="2000" dirty="0" smtClean="0"/>
              <a:t>associated with seed laser digital TEC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 smtClean="0"/>
              <a:t>Running in pulsed mode (being familiar with spatial profile from PC)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Ended run with </a:t>
            </a:r>
            <a:r>
              <a:rPr lang="en-US" sz="2000" dirty="0" smtClean="0"/>
              <a:t>standard </a:t>
            </a:r>
            <a:r>
              <a:rPr lang="en-US" sz="2000" u="sng" dirty="0" smtClean="0"/>
              <a:t>Analog Gain Switching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 smtClean="0"/>
              <a:t>Required LLRF at both 499 and 249.5 MHz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 smtClean="0"/>
              <a:t>Still lacked 360 </a:t>
            </a:r>
            <a:r>
              <a:rPr lang="en-US" sz="2000" dirty="0" err="1" smtClean="0"/>
              <a:t>deg</a:t>
            </a:r>
            <a:r>
              <a:rPr lang="en-US" sz="2000" dirty="0" smtClean="0"/>
              <a:t> phase shifting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45350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68614"/>
            <a:ext cx="914399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Laser system (</a:t>
            </a:r>
            <a:r>
              <a:rPr lang="en-US" sz="2000" dirty="0" err="1" smtClean="0"/>
              <a:t>Hansknecht</a:t>
            </a:r>
            <a:r>
              <a:rPr lang="en-US" sz="2000" dirty="0" smtClean="0"/>
              <a:t>)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 dirty="0" smtClean="0"/>
              <a:t>Modular </a:t>
            </a:r>
            <a:r>
              <a:rPr lang="en-US" sz="2000" dirty="0" smtClean="0"/>
              <a:t>analog gain </a:t>
            </a:r>
            <a:r>
              <a:rPr lang="en-US" sz="2000" dirty="0" smtClean="0"/>
              <a:t>switching chassis </a:t>
            </a:r>
            <a:r>
              <a:rPr lang="en-US" sz="2000" dirty="0" smtClean="0"/>
              <a:t>(one for each laser, 3 now + 1 </a:t>
            </a:r>
            <a:r>
              <a:rPr lang="en-US" sz="2000" dirty="0" smtClean="0"/>
              <a:t>later)</a:t>
            </a:r>
            <a:endParaRPr lang="en-US" sz="2000" dirty="0" smtClean="0"/>
          </a:p>
          <a:p>
            <a:pPr marL="742950" lvl="1" indent="-285750">
              <a:buFont typeface="Courier New"/>
              <a:buChar char="o"/>
            </a:pPr>
            <a:r>
              <a:rPr lang="en-US" sz="2000" dirty="0" smtClean="0"/>
              <a:t>Rack mounted chiller provides t</a:t>
            </a:r>
            <a:r>
              <a:rPr lang="en-US" sz="2000" dirty="0" smtClean="0"/>
              <a:t>hermally </a:t>
            </a:r>
            <a:r>
              <a:rPr lang="en-US" sz="2000" dirty="0" smtClean="0"/>
              <a:t>controlled micro-</a:t>
            </a:r>
            <a:r>
              <a:rPr lang="en-US" sz="2000" dirty="0" smtClean="0"/>
              <a:t>climate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 dirty="0"/>
              <a:t>Restore analog seed laser TEC </a:t>
            </a:r>
            <a:r>
              <a:rPr lang="en-US" sz="2000" dirty="0" smtClean="0"/>
              <a:t>control</a:t>
            </a:r>
            <a:endParaRPr lang="en-US" sz="2000" dirty="0" smtClean="0"/>
          </a:p>
          <a:p>
            <a:pPr marL="742950" lvl="1" indent="-285750">
              <a:buFont typeface="Courier New"/>
              <a:buChar char="o"/>
            </a:pPr>
            <a:r>
              <a:rPr lang="en-US" sz="2000" dirty="0" smtClean="0"/>
              <a:t>Communication </a:t>
            </a:r>
            <a:r>
              <a:rPr lang="en-US" sz="2000" dirty="0" smtClean="0"/>
              <a:t>to seed/pre-amp + IPG </a:t>
            </a:r>
            <a:r>
              <a:rPr lang="en-US" sz="2000" dirty="0" smtClean="0"/>
              <a:t>models (Johnson)</a:t>
            </a:r>
            <a:endParaRPr lang="en-US" sz="2000" dirty="0" smtClean="0"/>
          </a:p>
          <a:p>
            <a:pPr marL="742950" lvl="1" indent="-285750">
              <a:buFont typeface="Courier New"/>
              <a:buChar char="o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LLRF (</a:t>
            </a:r>
            <a:r>
              <a:rPr lang="en-US" sz="2000" dirty="0" err="1" smtClean="0"/>
              <a:t>Plawski</a:t>
            </a:r>
            <a:r>
              <a:rPr lang="en-US" sz="2000" dirty="0" smtClean="0"/>
              <a:t>)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 smtClean="0"/>
              <a:t>LLRF : 3 </a:t>
            </a:r>
            <a:r>
              <a:rPr lang="en-US" sz="2000" dirty="0"/>
              <a:t>channels of 249.5 MHz, 2 </a:t>
            </a:r>
            <a:r>
              <a:rPr lang="en-US" sz="2000" dirty="0" smtClean="0"/>
              <a:t>channels </a:t>
            </a:r>
            <a:r>
              <a:rPr lang="en-US" sz="2000" dirty="0"/>
              <a:t>of 499 </a:t>
            </a:r>
            <a:r>
              <a:rPr lang="en-US" sz="2000" dirty="0" smtClean="0"/>
              <a:t>MHz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 smtClean="0"/>
              <a:t>Low cost solution </a:t>
            </a:r>
            <a:r>
              <a:rPr lang="en-US" sz="2000" dirty="0" smtClean="0"/>
              <a:t>bridges to final </a:t>
            </a:r>
            <a:r>
              <a:rPr lang="en-US" sz="2000" dirty="0" smtClean="0"/>
              <a:t>system in FY17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/>
              <a:t>P</a:t>
            </a:r>
            <a:r>
              <a:rPr lang="en-US" sz="2000" dirty="0" smtClean="0"/>
              <a:t>hase </a:t>
            </a:r>
            <a:r>
              <a:rPr lang="en-US" sz="2000" dirty="0" smtClean="0"/>
              <a:t>control at 249.5 MHz cable delay or </a:t>
            </a:r>
            <a:r>
              <a:rPr lang="en-US" sz="2000" dirty="0" smtClean="0"/>
              <a:t>firmware (Allison)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Post SAD Priority is testing and development</a:t>
            </a:r>
            <a:endParaRPr lang="en-US" sz="2000" dirty="0"/>
          </a:p>
          <a:p>
            <a:pPr marL="800100" lvl="1" indent="-342900">
              <a:buFont typeface="Courier New"/>
              <a:buChar char="o"/>
            </a:pPr>
            <a:r>
              <a:rPr lang="en-US" sz="2000" dirty="0" smtClean="0"/>
              <a:t>Stable CEBAF system means </a:t>
            </a:r>
            <a:r>
              <a:rPr lang="en-US" sz="2000" dirty="0" smtClean="0"/>
              <a:t>efforts stay </a:t>
            </a:r>
            <a:r>
              <a:rPr lang="en-US" sz="2000" dirty="0" smtClean="0"/>
              <a:t>focused on </a:t>
            </a:r>
            <a:r>
              <a:rPr lang="en-US" sz="2000" dirty="0" smtClean="0"/>
              <a:t>final </a:t>
            </a:r>
            <a:r>
              <a:rPr lang="en-US" sz="2000" dirty="0" smtClean="0"/>
              <a:t>system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 smtClean="0"/>
              <a:t>Evaluate performance &amp; cost </a:t>
            </a:r>
            <a:r>
              <a:rPr lang="en-US" sz="2000" dirty="0" smtClean="0"/>
              <a:t>for </a:t>
            </a:r>
            <a:r>
              <a:rPr lang="en-US" sz="2000" dirty="0" smtClean="0"/>
              <a:t>reduced rep </a:t>
            </a:r>
            <a:r>
              <a:rPr lang="en-US" sz="2000" dirty="0" smtClean="0"/>
              <a:t>rate options</a:t>
            </a:r>
            <a:endParaRPr lang="en-US" sz="2000" dirty="0" smtClean="0"/>
          </a:p>
          <a:p>
            <a:pPr marL="800100" lvl="1" indent="-342900">
              <a:buFont typeface="Courier New"/>
              <a:buChar char="o"/>
            </a:pPr>
            <a:r>
              <a:rPr lang="en-US" sz="2000" dirty="0" smtClean="0"/>
              <a:t>Test laser </a:t>
            </a:r>
            <a:r>
              <a:rPr lang="en-US" sz="2000" dirty="0"/>
              <a:t>pulse pick-off PLL </a:t>
            </a:r>
            <a:r>
              <a:rPr lang="en-US" sz="2000" dirty="0" smtClean="0"/>
              <a:t>on bench for improving phase regulation</a:t>
            </a:r>
            <a:endParaRPr lang="en-US" sz="2000" dirty="0"/>
          </a:p>
          <a:p>
            <a:pPr marL="800100" lvl="1" indent="-342900">
              <a:buFont typeface="Courier New"/>
              <a:buChar char="o"/>
            </a:pPr>
            <a:r>
              <a:rPr lang="en-US" sz="2000" dirty="0"/>
              <a:t>Test </a:t>
            </a:r>
            <a:r>
              <a:rPr lang="en-US" sz="2000" dirty="0" smtClean="0"/>
              <a:t>delivering </a:t>
            </a:r>
            <a:r>
              <a:rPr lang="en-US" sz="2000" dirty="0" smtClean="0"/>
              <a:t>two </a:t>
            </a:r>
            <a:r>
              <a:rPr lang="en-US" sz="2000" dirty="0"/>
              <a:t>249.5 MHz beams </a:t>
            </a:r>
            <a:r>
              <a:rPr lang="en-US" sz="2000" dirty="0" smtClean="0"/>
              <a:t>to B/D through 1 chopping </a:t>
            </a:r>
            <a:r>
              <a:rPr lang="en-US" sz="2000" dirty="0" smtClean="0"/>
              <a:t>aperture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 smtClean="0"/>
              <a:t>Build new </a:t>
            </a:r>
            <a:r>
              <a:rPr lang="en-US" sz="2000" dirty="0" smtClean="0"/>
              <a:t>SCAM module for 4-laser </a:t>
            </a:r>
            <a:r>
              <a:rPr lang="en-US" sz="2000" dirty="0" smtClean="0"/>
              <a:t>operation (Flood)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7015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FY16 </a:t>
            </a:r>
            <a:r>
              <a:rPr lang="en-US" sz="3600" b="1" dirty="0"/>
              <a:t>– </a:t>
            </a:r>
            <a:r>
              <a:rPr lang="en-US" sz="3600" b="1" dirty="0" smtClean="0"/>
              <a:t>This SAD &amp; Upcoming </a:t>
            </a:r>
            <a:r>
              <a:rPr lang="en-US" sz="3600" b="1" dirty="0" smtClean="0"/>
              <a:t>Year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72906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33525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Install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fiber </a:t>
            </a:r>
            <a:r>
              <a:rPr lang="en-US" sz="2000" dirty="0" smtClean="0"/>
              <a:t>laser</a:t>
            </a:r>
            <a:endParaRPr lang="en-US" sz="2000" dirty="0" smtClean="0"/>
          </a:p>
          <a:p>
            <a:pPr marL="742950" lvl="1" indent="-285750">
              <a:buFont typeface="Courier New"/>
              <a:buChar char="o"/>
            </a:pPr>
            <a:r>
              <a:rPr lang="en-US" sz="2000" dirty="0"/>
              <a:t>A</a:t>
            </a:r>
            <a:r>
              <a:rPr lang="en-US" sz="2000" dirty="0" smtClean="0"/>
              <a:t>dditional chassis in </a:t>
            </a:r>
            <a:r>
              <a:rPr lang="en-US" sz="2000" dirty="0" smtClean="0"/>
              <a:t>ISB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 dirty="0" smtClean="0"/>
              <a:t>Additional</a:t>
            </a:r>
            <a:r>
              <a:rPr lang="en-US" sz="2000" dirty="0" smtClean="0"/>
              <a:t> </a:t>
            </a:r>
            <a:r>
              <a:rPr lang="en-US" sz="2000" dirty="0" smtClean="0"/>
              <a:t>laser amplifier in tunnel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 dirty="0" smtClean="0"/>
              <a:t>Rework laser table (big job!)</a:t>
            </a:r>
          </a:p>
          <a:p>
            <a:pPr marL="1257300" lvl="2" indent="-342900">
              <a:buFont typeface="Wingdings" charset="2"/>
              <a:buChar char="ü"/>
            </a:pPr>
            <a:r>
              <a:rPr lang="en-US" sz="2000" dirty="0" smtClean="0"/>
              <a:t>Plan A – Laser </a:t>
            </a:r>
            <a:r>
              <a:rPr lang="en-US" sz="2000" dirty="0"/>
              <a:t>combination by polarization/reflection</a:t>
            </a:r>
          </a:p>
          <a:p>
            <a:pPr marL="1257300" lvl="2" indent="-342900">
              <a:buFont typeface="Wingdings" charset="2"/>
              <a:buChar char="ü"/>
            </a:pPr>
            <a:r>
              <a:rPr lang="en-US" sz="2000" dirty="0" smtClean="0"/>
              <a:t>Plan B – Launching through a common fiber</a:t>
            </a:r>
            <a:endParaRPr lang="en-US" sz="2000" dirty="0"/>
          </a:p>
          <a:p>
            <a:pPr marL="742950" lvl="1" indent="-285750">
              <a:buFont typeface="Courier New"/>
              <a:buChar char="o"/>
            </a:pPr>
            <a:r>
              <a:rPr lang="en-US" sz="2000" dirty="0"/>
              <a:t>Implement new 4-laser SCAM </a:t>
            </a:r>
            <a:r>
              <a:rPr lang="en-US" sz="2000" dirty="0" smtClean="0"/>
              <a:t>module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LLRF/Repetition </a:t>
            </a:r>
            <a:r>
              <a:rPr lang="en-US" sz="2000" dirty="0" smtClean="0"/>
              <a:t>Rate</a:t>
            </a:r>
            <a:endParaRPr lang="en-US" sz="2000" dirty="0" smtClean="0"/>
          </a:p>
          <a:p>
            <a:pPr marL="800100" lvl="1" indent="-342900">
              <a:buFont typeface="Courier New"/>
              <a:buChar char="o"/>
            </a:pPr>
            <a:r>
              <a:rPr lang="en-US" sz="2000" dirty="0" smtClean="0"/>
              <a:t>Plan A – multiple channels of 499/249.5 MHz LLRF channel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 smtClean="0"/>
              <a:t>Plans </a:t>
            </a:r>
            <a:r>
              <a:rPr lang="en-US" sz="2000" dirty="0" smtClean="0"/>
              <a:t>B – digital gain switching or pulse picking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 smtClean="0"/>
              <a:t>Phase control at 249.5 MHz</a:t>
            </a:r>
          </a:p>
          <a:p>
            <a:pPr marL="1257300" lvl="2" indent="-342900">
              <a:buFont typeface="Wingdings" charset="2"/>
              <a:buChar char="ü"/>
            </a:pPr>
            <a:r>
              <a:rPr lang="en-US" sz="2000" dirty="0"/>
              <a:t>Requires phase lock at 249.5 </a:t>
            </a:r>
            <a:r>
              <a:rPr lang="en-US" sz="2000" dirty="0" smtClean="0"/>
              <a:t>MHz</a:t>
            </a:r>
          </a:p>
          <a:p>
            <a:pPr marL="1257300" lvl="2" indent="-342900">
              <a:buFont typeface="Wingdings" charset="2"/>
              <a:buChar char="ü"/>
            </a:pPr>
            <a:r>
              <a:rPr lang="en-US" sz="2000" dirty="0" smtClean="0"/>
              <a:t>Requires </a:t>
            </a:r>
            <a:r>
              <a:rPr lang="en-US" sz="2000" dirty="0"/>
              <a:t>360 </a:t>
            </a:r>
            <a:r>
              <a:rPr lang="en-US" sz="2000" dirty="0" err="1"/>
              <a:t>deg</a:t>
            </a:r>
            <a:r>
              <a:rPr lang="en-US" sz="2000" dirty="0"/>
              <a:t> phase control at 249.5 </a:t>
            </a:r>
            <a:r>
              <a:rPr lang="en-US" sz="2000" dirty="0" smtClean="0"/>
              <a:t>MHz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 smtClean="0"/>
              <a:t>Implementing laser pick-off 499/249.5 MHz for stabilization improvement</a:t>
            </a:r>
          </a:p>
          <a:p>
            <a:pPr marL="800100" lvl="1" indent="-342900">
              <a:buFont typeface="Courier New"/>
              <a:buChar char="o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Implement software/controls for managing 4-lasers, 3-chopping apertures, 4-halls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7015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FY17 </a:t>
            </a:r>
            <a:r>
              <a:rPr lang="en-US" sz="3600" b="1" dirty="0"/>
              <a:t>– </a:t>
            </a:r>
            <a:r>
              <a:rPr lang="en-US" sz="3600" b="1" dirty="0" smtClean="0"/>
              <a:t>Ready for 4-hall </a:t>
            </a:r>
            <a:r>
              <a:rPr lang="en-US" sz="3600" b="1" dirty="0" smtClean="0"/>
              <a:t>Operation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13768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152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Minion Pro"/>
              </a:rPr>
              <a:t>Outline</a:t>
            </a:r>
            <a:endParaRPr lang="en-US" sz="4000" b="1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764" y="1271487"/>
            <a:ext cx="8114035" cy="4805143"/>
          </a:xfrm>
        </p:spPr>
        <p:txBody>
          <a:bodyPr>
            <a:noAutofit/>
          </a:bodyPr>
          <a:lstStyle/>
          <a:p>
            <a:r>
              <a:rPr lang="en-US" sz="3600" dirty="0" smtClean="0"/>
              <a:t>RF separation for 4-Hall operation</a:t>
            </a:r>
          </a:p>
          <a:p>
            <a:endParaRPr lang="en-US" sz="3600" dirty="0" smtClean="0"/>
          </a:p>
          <a:p>
            <a:r>
              <a:rPr lang="en-US" sz="3600" dirty="0" smtClean="0"/>
              <a:t>Injector beam generation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Timeline and plans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7/14/15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3" descr="RF_separation_overview_graphic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2438535"/>
            <a:ext cx="877570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02"/>
          <p:cNvSpPr txBox="1">
            <a:spLocks noChangeArrowheads="1"/>
          </p:cNvSpPr>
          <p:nvPr/>
        </p:nvSpPr>
        <p:spPr bwMode="auto">
          <a:xfrm>
            <a:off x="381000" y="1186545"/>
            <a:ext cx="8229600" cy="452596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en-US" sz="2000">
              <a:latin typeface="Calibri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en-US" sz="2000">
              <a:latin typeface="Calibri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en-US" sz="2000">
              <a:latin typeface="Calibri" pitchFamily="34" charset="0"/>
            </a:endParaRPr>
          </a:p>
        </p:txBody>
      </p:sp>
      <p:sp>
        <p:nvSpPr>
          <p:cNvPr id="4" name="Rectangle 210"/>
          <p:cNvSpPr>
            <a:spLocks noChangeArrowheads="1"/>
          </p:cNvSpPr>
          <p:nvPr/>
        </p:nvSpPr>
        <p:spPr bwMode="auto">
          <a:xfrm>
            <a:off x="1143000" y="4937260"/>
            <a:ext cx="609600" cy="1524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alibri" pitchFamily="34" charset="0"/>
            </a:endParaRPr>
          </a:p>
        </p:txBody>
      </p:sp>
      <p:sp>
        <p:nvSpPr>
          <p:cNvPr id="5" name="Rectangle 250"/>
          <p:cNvSpPr>
            <a:spLocks noChangeArrowheads="1"/>
          </p:cNvSpPr>
          <p:nvPr/>
        </p:nvSpPr>
        <p:spPr bwMode="auto">
          <a:xfrm>
            <a:off x="2819400" y="5569845"/>
            <a:ext cx="457200" cy="304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alibri" pitchFamily="34" charset="0"/>
            </a:endParaRPr>
          </a:p>
        </p:txBody>
      </p:sp>
      <p:sp>
        <p:nvSpPr>
          <p:cNvPr id="6" name="Text Box 252"/>
          <p:cNvSpPr txBox="1">
            <a:spLocks noChangeArrowheads="1"/>
          </p:cNvSpPr>
          <p:nvPr/>
        </p:nvSpPr>
        <p:spPr bwMode="auto">
          <a:xfrm>
            <a:off x="381000" y="2359769"/>
            <a:ext cx="8229600" cy="35988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en-US" sz="2000">
              <a:latin typeface="Calibri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en-US" sz="2000">
              <a:latin typeface="Calibri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en-US" sz="2000">
              <a:latin typeface="Calibri" pitchFamily="34" charset="0"/>
            </a:endParaRPr>
          </a:p>
        </p:txBody>
      </p:sp>
      <p:sp>
        <p:nvSpPr>
          <p:cNvPr id="7" name="Rectangle 259"/>
          <p:cNvSpPr>
            <a:spLocks noChangeArrowheads="1"/>
          </p:cNvSpPr>
          <p:nvPr/>
        </p:nvSpPr>
        <p:spPr bwMode="auto">
          <a:xfrm>
            <a:off x="1143000" y="4937260"/>
            <a:ext cx="609600" cy="1524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alibri" pitchFamily="34" charset="0"/>
            </a:endParaRPr>
          </a:p>
        </p:txBody>
      </p:sp>
      <p:grpSp>
        <p:nvGrpSpPr>
          <p:cNvPr id="8" name="Horiz 5th pass"/>
          <p:cNvGrpSpPr>
            <a:grpSpLocks/>
          </p:cNvGrpSpPr>
          <p:nvPr/>
        </p:nvGrpSpPr>
        <p:grpSpPr bwMode="auto">
          <a:xfrm>
            <a:off x="119063" y="4259775"/>
            <a:ext cx="4102175" cy="2006647"/>
            <a:chOff x="119839" y="3642313"/>
            <a:chExt cx="4101596" cy="2007469"/>
          </a:xfrm>
        </p:grpSpPr>
        <p:sp>
          <p:nvSpPr>
            <p:cNvPr id="9" name="Separator freq 750 MHz"/>
            <p:cNvSpPr txBox="1"/>
            <p:nvPr/>
          </p:nvSpPr>
          <p:spPr>
            <a:xfrm>
              <a:off x="119839" y="4633702"/>
              <a:ext cx="4101596" cy="10160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Horizontal 5</a:t>
              </a:r>
              <a:r>
                <a:rPr lang="en-US" sz="2000" b="1" baseline="30000" dirty="0">
                  <a:solidFill>
                    <a:srgbClr val="FF0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th</a:t>
              </a:r>
              <a:r>
                <a:rPr lang="en-US" sz="2000" b="1" dirty="0">
                  <a:solidFill>
                    <a:srgbClr val="FF0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 </a:t>
              </a:r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Pass</a:t>
              </a:r>
            </a:p>
            <a:p>
              <a:pPr algn="ctr">
                <a:defRPr/>
              </a:pPr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750 MHz Separators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(kicks out Hall D)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2129330" y="4114376"/>
              <a:ext cx="0" cy="517737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 bwMode="auto">
            <a:xfrm>
              <a:off x="1388072" y="3642313"/>
              <a:ext cx="1458707" cy="348638"/>
            </a:xfrm>
            <a:prstGeom prst="roundRect">
              <a:avLst/>
            </a:prstGeom>
            <a:noFill/>
            <a:ln w="635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r>
                <a:rPr lang="en-US" dirty="0">
                  <a:latin typeface="Times"/>
                </a:rPr>
                <a:t>         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" y="832602"/>
            <a:ext cx="4535714" cy="3364428"/>
            <a:chOff x="1" y="832602"/>
            <a:chExt cx="4535714" cy="3364428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1359277" y="2815603"/>
              <a:ext cx="1458913" cy="1381427"/>
            </a:xfrm>
            <a:prstGeom prst="roundRect">
              <a:avLst/>
            </a:prstGeom>
            <a:noFill/>
            <a:ln w="63500" cap="flat" cmpd="sng" algn="ctr">
              <a:solidFill>
                <a:srgbClr val="008000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r>
                <a:rPr lang="en-US" dirty="0">
                  <a:latin typeface="Times"/>
                </a:rPr>
                <a:t>          </a:t>
              </a:r>
            </a:p>
          </p:txBody>
        </p:sp>
        <p:sp>
          <p:nvSpPr>
            <p:cNvPr id="13" name="Separator freq 750 MHz"/>
            <p:cNvSpPr txBox="1"/>
            <p:nvPr/>
          </p:nvSpPr>
          <p:spPr bwMode="auto">
            <a:xfrm>
              <a:off x="1" y="832602"/>
              <a:ext cx="4535714" cy="10156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008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Horizontal </a:t>
              </a:r>
              <a:r>
                <a:rPr lang="en-US" sz="2000" b="1" dirty="0" smtClean="0">
                  <a:solidFill>
                    <a:srgbClr val="008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1</a:t>
              </a:r>
              <a:r>
                <a:rPr lang="en-US" sz="2000" b="1" baseline="30000" dirty="0" smtClean="0">
                  <a:solidFill>
                    <a:srgbClr val="008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st</a:t>
              </a:r>
              <a:r>
                <a:rPr lang="en-US" sz="2000" b="1" dirty="0" smtClean="0">
                  <a:solidFill>
                    <a:srgbClr val="008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- 4</a:t>
              </a:r>
              <a:r>
                <a:rPr lang="en-US" sz="2000" b="1" baseline="30000" dirty="0" smtClean="0">
                  <a:solidFill>
                    <a:srgbClr val="008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th</a:t>
              </a:r>
              <a:r>
                <a:rPr lang="en-US" sz="2000" b="1" dirty="0" smtClean="0">
                  <a:solidFill>
                    <a:srgbClr val="008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 Pass</a:t>
              </a:r>
            </a:p>
            <a:p>
              <a:pPr algn="ctr">
                <a:defRPr/>
              </a:pPr>
              <a:r>
                <a:rPr lang="en-US" sz="2000" b="1" dirty="0" smtClean="0">
                  <a:solidFill>
                    <a:srgbClr val="008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499 MHz Separators</a:t>
              </a:r>
              <a:endParaRPr lang="en-US" sz="2000" b="1" dirty="0">
                <a:solidFill>
                  <a:srgbClr val="008000"/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n-US" sz="2000" b="1" dirty="0">
                  <a:solidFill>
                    <a:srgbClr val="008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(kicks out </a:t>
              </a:r>
              <a:r>
                <a:rPr lang="en-US" sz="2000" b="1" dirty="0" smtClean="0">
                  <a:solidFill>
                    <a:srgbClr val="008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Halls A, B, C)</a:t>
              </a:r>
              <a:endParaRPr lang="en-US" sz="2000" b="1" dirty="0">
                <a:solidFill>
                  <a:srgbClr val="008000"/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2034570" y="1848265"/>
              <a:ext cx="0" cy="692432"/>
            </a:xfrm>
            <a:prstGeom prst="straightConnector1">
              <a:avLst/>
            </a:prstGeom>
            <a:ln w="31750">
              <a:solidFill>
                <a:srgbClr val="008000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Horiz 5th pass"/>
          <p:cNvGrpSpPr>
            <a:grpSpLocks/>
          </p:cNvGrpSpPr>
          <p:nvPr/>
        </p:nvGrpSpPr>
        <p:grpSpPr bwMode="auto">
          <a:xfrm>
            <a:off x="4535715" y="4271319"/>
            <a:ext cx="4102175" cy="1994388"/>
            <a:chOff x="176150" y="3642313"/>
            <a:chExt cx="4101596" cy="1995205"/>
          </a:xfrm>
        </p:grpSpPr>
        <p:sp>
          <p:nvSpPr>
            <p:cNvPr id="20" name="Separator freq 750 MHz"/>
            <p:cNvSpPr txBox="1"/>
            <p:nvPr/>
          </p:nvSpPr>
          <p:spPr>
            <a:xfrm>
              <a:off x="176150" y="4621438"/>
              <a:ext cx="4101596" cy="10160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rgbClr val="0000FF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Vertical 5</a:t>
              </a:r>
              <a:r>
                <a:rPr lang="en-US" sz="2000" b="1" baseline="30000" dirty="0" smtClean="0">
                  <a:solidFill>
                    <a:srgbClr val="0000FF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th</a:t>
              </a:r>
              <a:r>
                <a:rPr lang="en-US" sz="2000" b="1" dirty="0" smtClean="0">
                  <a:solidFill>
                    <a:srgbClr val="0000FF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 Pass</a:t>
              </a:r>
            </a:p>
            <a:p>
              <a:pPr algn="ctr">
                <a:defRPr/>
              </a:pPr>
              <a:r>
                <a:rPr lang="en-US" sz="2000" b="1" dirty="0" smtClean="0">
                  <a:solidFill>
                    <a:srgbClr val="0000FF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499 MHz Separators</a:t>
              </a:r>
              <a:endParaRPr lang="en-US" sz="2000" b="1" dirty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n-US" sz="2000" b="1" dirty="0">
                  <a:solidFill>
                    <a:srgbClr val="0000FF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(kicks out </a:t>
              </a:r>
              <a:r>
                <a:rPr lang="en-US" sz="2000" b="1" dirty="0" smtClean="0">
                  <a:solidFill>
                    <a:srgbClr val="0000FF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Halls A, B, C)</a:t>
              </a:r>
              <a:endParaRPr lang="en-US" sz="2000" b="1" dirty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2093049" y="4114376"/>
              <a:ext cx="0" cy="517737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 bwMode="auto">
            <a:xfrm>
              <a:off x="1760402" y="3642313"/>
              <a:ext cx="616771" cy="348638"/>
            </a:xfrm>
            <a:prstGeom prst="roundRect">
              <a:avLst/>
            </a:prstGeom>
            <a:noFill/>
            <a:ln w="63500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r>
                <a:rPr lang="en-US" dirty="0">
                  <a:latin typeface="Times"/>
                </a:rPr>
                <a:t>          </a:t>
              </a:r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>
          <a:xfrm>
            <a:off x="457200" y="0"/>
            <a:ext cx="8229600" cy="7015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RF Separation for 4-Hall Operation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76890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19178"/>
              </p:ext>
            </p:extLst>
          </p:nvPr>
        </p:nvGraphicFramePr>
        <p:xfrm>
          <a:off x="967619" y="994084"/>
          <a:ext cx="7288363" cy="2562226"/>
        </p:xfrm>
        <a:graphic>
          <a:graphicData uri="http://schemas.openxmlformats.org/drawingml/2006/table">
            <a:tbl>
              <a:tblPr/>
              <a:tblGrid>
                <a:gridCol w="3690677"/>
                <a:gridCol w="1798843"/>
                <a:gridCol w="1798843"/>
              </a:tblGrid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Beam Condition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Hall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Halls A, B,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Beam @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1 - 4 passes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499* MHz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Beam @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r>
                        <a:rPr kumimoji="0" lang="en-US" sz="2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pass (Hall D OFF)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OFF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499* MHz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Beam @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r>
                        <a:rPr kumimoji="0" lang="en-US" sz="2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pass (Hall D ON)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249.5 MHz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249.5 MHz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74761" y="3631293"/>
            <a:ext cx="569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*Halls A, B, C can operate at 249.5 MHz at any pass too.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872" y="4357653"/>
            <a:ext cx="82253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Major upgrade tasks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Add a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fiber laser, combine with other 3 on laser table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Generate bunch trains at both 499 and 249.5 MHz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Achieve similar and reliable functionality at both rep rates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Demonstrate “sharing” of 3-beam chopper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7015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Constraint on LLRF/Laser System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3025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chema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903491"/>
            <a:ext cx="3217863" cy="2816225"/>
          </a:xfrm>
          <a:prstGeom prst="rect">
            <a:avLst/>
          </a:prstGeom>
          <a:noFill/>
        </p:spPr>
      </p:pic>
      <p:sp>
        <p:nvSpPr>
          <p:cNvPr id="3" name="Line 5"/>
          <p:cNvSpPr>
            <a:spLocks noChangeShapeType="1"/>
          </p:cNvSpPr>
          <p:nvPr/>
        </p:nvSpPr>
        <p:spPr bwMode="auto">
          <a:xfrm flipH="1" flipV="1">
            <a:off x="5486400" y="3732291"/>
            <a:ext cx="0" cy="1295400"/>
          </a:xfrm>
          <a:prstGeom prst="line">
            <a:avLst/>
          </a:prstGeom>
          <a:noFill/>
          <a:ln w="76200">
            <a:solidFill>
              <a:srgbClr val="034ABD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Line 11"/>
          <p:cNvSpPr>
            <a:spLocks noChangeShapeType="1"/>
          </p:cNvSpPr>
          <p:nvPr/>
        </p:nvSpPr>
        <p:spPr bwMode="auto">
          <a:xfrm>
            <a:off x="2199190" y="3275091"/>
            <a:ext cx="1839410" cy="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 flipH="1" flipV="1">
            <a:off x="5334000" y="2665491"/>
            <a:ext cx="1219200" cy="304800"/>
          </a:xfrm>
          <a:prstGeom prst="line">
            <a:avLst/>
          </a:prstGeom>
          <a:noFill/>
          <a:ln w="76200">
            <a:solidFill>
              <a:srgbClr val="034ABD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16" descr="DSCF00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37" y="2970291"/>
            <a:ext cx="2239963" cy="168116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2743200" y="2208291"/>
            <a:ext cx="1082348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1560 nm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3657600" y="1751091"/>
            <a:ext cx="954107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20000"/>
                </a:solidFill>
                <a:latin typeface="Arial"/>
              </a:rPr>
              <a:t>780 nm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965040" y="4843025"/>
            <a:ext cx="1107996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499 MHz</a:t>
            </a: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 bwMode="auto">
          <a:xfrm rot="5400000" flipH="1" flipV="1">
            <a:off x="2266252" y="4137479"/>
            <a:ext cx="958332" cy="4527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8437" y="2120422"/>
            <a:ext cx="2239963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RF Locked Low-Power (1 mW)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1560 nm Fiber Diode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553200" y="1834494"/>
            <a:ext cx="2257425" cy="83099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Frequency-doubler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1560 nm to 780 nm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30% Efficiency (2 W)</a:t>
            </a:r>
          </a:p>
        </p:txBody>
      </p:sp>
      <p:pic>
        <p:nvPicPr>
          <p:cNvPr id="13" name="Picture 6" descr="DSCF00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8957" y="4719716"/>
            <a:ext cx="4760686" cy="1371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14" name="Picture 10" descr="PPLN 20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2665491"/>
            <a:ext cx="2257425" cy="17399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314700" y="5691206"/>
            <a:ext cx="5029199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High Power (6 W) 1560 nm Fiber Amplifier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783" y="0"/>
            <a:ext cx="9136217" cy="7015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Synchronous Photo-Injection by Fiber Laser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98437" y="889902"/>
            <a:ext cx="6676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4-Hall operations requires building one more laser…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604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7015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Beam Repetition Rate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5060" y="1041987"/>
            <a:ext cx="8572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 are considering three approaches to producing 499 and 249.5 MHz (also 31 MHz for Mott).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3570" y="2604178"/>
            <a:ext cx="1033460" cy="67241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LLRF = </a:t>
            </a:r>
            <a:r>
              <a:rPr lang="en-US" sz="1400" dirty="0" smtClean="0">
                <a:solidFill>
                  <a:schemeClr val="tx1"/>
                </a:solidFill>
              </a:rPr>
              <a:t>499, 249.5</a:t>
            </a:r>
            <a:endParaRPr lang="en-US" sz="1400" baseline="-25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222" y="2453816"/>
            <a:ext cx="1087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Analog</a:t>
            </a:r>
          </a:p>
          <a:p>
            <a:pPr algn="ctr"/>
            <a:r>
              <a:rPr lang="en-US" dirty="0" smtClean="0"/>
              <a:t>Gain</a:t>
            </a:r>
          </a:p>
          <a:p>
            <a:pPr algn="ctr"/>
            <a:r>
              <a:rPr lang="en-US" dirty="0" smtClean="0"/>
              <a:t>Switching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77030" y="2943361"/>
            <a:ext cx="45717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834201" y="2604178"/>
            <a:ext cx="1033460" cy="67241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Laser = </a:t>
            </a:r>
            <a:r>
              <a:rPr lang="en-US" sz="1400" dirty="0">
                <a:solidFill>
                  <a:prstClr val="black"/>
                </a:solidFill>
              </a:rPr>
              <a:t>499, 249.5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867661" y="2943361"/>
            <a:ext cx="45717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324831" y="2594701"/>
            <a:ext cx="1351820" cy="67241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Electron = </a:t>
            </a:r>
            <a:r>
              <a:rPr lang="en-US" sz="1400" dirty="0">
                <a:solidFill>
                  <a:prstClr val="black"/>
                </a:solidFill>
              </a:rPr>
              <a:t>499, 249.5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693" y="3725460"/>
            <a:ext cx="1087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Digital</a:t>
            </a:r>
          </a:p>
          <a:p>
            <a:pPr algn="ctr"/>
            <a:r>
              <a:rPr lang="en-US" dirty="0" smtClean="0"/>
              <a:t>Gain</a:t>
            </a:r>
          </a:p>
          <a:p>
            <a:pPr algn="ctr"/>
            <a:r>
              <a:rPr lang="en-US" dirty="0" smtClean="0"/>
              <a:t>Switching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282510" y="3875821"/>
            <a:ext cx="1033460" cy="67241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LLRF = </a:t>
            </a:r>
            <a:r>
              <a:rPr lang="en-US" sz="1400" dirty="0" smtClean="0">
                <a:solidFill>
                  <a:prstClr val="black"/>
                </a:solidFill>
              </a:rPr>
              <a:t>998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315970" y="4215004"/>
            <a:ext cx="45717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217132" y="3878797"/>
            <a:ext cx="1497552" cy="67241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Laser = 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499</a:t>
            </a:r>
            <a:r>
              <a:rPr lang="en-US" sz="1400" dirty="0">
                <a:solidFill>
                  <a:prstClr val="black"/>
                </a:solidFill>
              </a:rPr>
              <a:t>, 249.5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714684" y="4217980"/>
            <a:ext cx="45717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196914" y="3872295"/>
            <a:ext cx="1822576" cy="67241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Electron = 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499, 249.5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773140" y="3872295"/>
            <a:ext cx="1953181" cy="67241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RF Divider = 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499</a:t>
            </a:r>
            <a:r>
              <a:rPr lang="en-US" sz="1400" dirty="0">
                <a:solidFill>
                  <a:schemeClr val="tx1"/>
                </a:solidFill>
              </a:rPr>
              <a:t>, 249.5</a:t>
            </a:r>
            <a:endParaRPr lang="en-US" sz="1400" baseline="-25000" dirty="0">
              <a:solidFill>
                <a:schemeClr val="tx1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726321" y="4211478"/>
            <a:ext cx="45717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10339" y="4992665"/>
            <a:ext cx="8485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Optical</a:t>
            </a:r>
          </a:p>
          <a:p>
            <a:pPr algn="ctr"/>
            <a:r>
              <a:rPr lang="en-US" dirty="0" smtClean="0"/>
              <a:t>Pulse</a:t>
            </a:r>
          </a:p>
          <a:p>
            <a:pPr algn="ctr"/>
            <a:r>
              <a:rPr lang="en-US" dirty="0" smtClean="0"/>
              <a:t>Picking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1282510" y="5135976"/>
            <a:ext cx="1033460" cy="67241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LLRF = </a:t>
            </a:r>
            <a:r>
              <a:rPr lang="en-US" sz="1400" dirty="0" smtClean="0">
                <a:solidFill>
                  <a:prstClr val="black"/>
                </a:solidFill>
              </a:rPr>
              <a:t>499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315970" y="5475159"/>
            <a:ext cx="45717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714684" y="5478135"/>
            <a:ext cx="45717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7196914" y="5132450"/>
            <a:ext cx="1822576" cy="67241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Electron = 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499</a:t>
            </a:r>
            <a:r>
              <a:rPr lang="en-US" sz="1400" dirty="0">
                <a:solidFill>
                  <a:schemeClr val="tx1"/>
                </a:solidFill>
              </a:rPr>
              <a:t>, 249.5</a:t>
            </a:r>
            <a:endParaRPr lang="en-US" sz="1400" baseline="300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773140" y="5141928"/>
            <a:ext cx="1033460" cy="67241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Laser = </a:t>
            </a:r>
            <a:r>
              <a:rPr lang="en-US" sz="1400" dirty="0" smtClean="0">
                <a:solidFill>
                  <a:schemeClr val="tx1"/>
                </a:solidFill>
              </a:rPr>
              <a:t>499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811990" y="5484637"/>
            <a:ext cx="45717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269160" y="5141928"/>
            <a:ext cx="2445524" cy="67241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Fast Shutter = 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499 (off), </a:t>
            </a:r>
            <a:r>
              <a:rPr lang="en-US" sz="1400" dirty="0">
                <a:solidFill>
                  <a:schemeClr val="tx1"/>
                </a:solidFill>
              </a:rPr>
              <a:t>249.5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53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7015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Laser Beam Spatial Combination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58822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Laser beams must be spatially combined to illuminate the same location on the photocathode.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Polarization cube – </a:t>
            </a:r>
            <a:r>
              <a:rPr lang="en-US" sz="2400" dirty="0"/>
              <a:t>c</a:t>
            </a:r>
            <a:r>
              <a:rPr lang="en-US" sz="2400" dirty="0" smtClean="0"/>
              <a:t>ombine (s-, p-) </a:t>
            </a:r>
            <a:r>
              <a:rPr lang="en-US" sz="2400" dirty="0" smtClean="0"/>
              <a:t>orthogonal polarization </a:t>
            </a:r>
            <a:r>
              <a:rPr lang="en-US" sz="2400" dirty="0" smtClean="0"/>
              <a:t>with high efficiency e.g. use to combine to high power (high current halls).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Dichroic mirror – combine but with unequal e.g. 10/90 efficiency e.g. use to combine to low power (low current halls).</a:t>
            </a:r>
            <a:endParaRPr lang="en-US" sz="2400" dirty="0"/>
          </a:p>
          <a:p>
            <a:endParaRPr lang="en-US" sz="2400" dirty="0" smtClean="0"/>
          </a:p>
          <a:p>
            <a:pPr lvl="2"/>
            <a:r>
              <a:rPr lang="en-US" sz="2000" dirty="0" smtClean="0"/>
              <a:t>For example:</a:t>
            </a:r>
            <a:endParaRPr lang="en-US" sz="2000" dirty="0"/>
          </a:p>
          <a:p>
            <a:pPr marL="1714500" lvl="3" indent="-342900">
              <a:buFont typeface="Arial"/>
              <a:buChar char="•"/>
            </a:pPr>
            <a:r>
              <a:rPr lang="en-US" sz="2000" dirty="0" smtClean="0"/>
              <a:t>Combine A+B with dichroic to s- state</a:t>
            </a:r>
          </a:p>
          <a:p>
            <a:pPr marL="1714500" lvl="3" indent="-342900">
              <a:buFont typeface="Arial"/>
              <a:buChar char="•"/>
            </a:pPr>
            <a:r>
              <a:rPr lang="en-US" sz="2000" dirty="0" smtClean="0"/>
              <a:t>Combine C+D with dichroic to p-state</a:t>
            </a:r>
          </a:p>
          <a:p>
            <a:pPr marL="1714500" lvl="3" indent="-342900">
              <a:buFont typeface="Arial"/>
              <a:buChar char="•"/>
            </a:pPr>
            <a:r>
              <a:rPr lang="en-US" sz="2000" dirty="0" smtClean="0"/>
              <a:t>Combine (A+B)+(C+D) with polarization cube</a:t>
            </a:r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Also being studied is combining beams by optical fiber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301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7015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Laser Table Upgrade</a:t>
            </a:r>
            <a:endParaRPr lang="en-US" sz="3600" b="1" dirty="0"/>
          </a:p>
        </p:txBody>
      </p:sp>
      <p:pic>
        <p:nvPicPr>
          <p:cNvPr id="3" name="Picture 2" descr="table June_201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" t="8996" r="3095" b="10130"/>
          <a:stretch/>
        </p:blipFill>
        <p:spPr>
          <a:xfrm rot="16200000">
            <a:off x="2301483" y="1540368"/>
            <a:ext cx="4144755" cy="57412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348" y="901115"/>
            <a:ext cx="364906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MULTIPLE LASERS ON LASER TABLE…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PPLN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TUNE MODE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IA (PQB)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SHUTTERS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06120" y="895173"/>
            <a:ext cx="4276757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…ARE COMBINED TO SINGLE OPTICAL PATH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PSS SHUTTERS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POLARIZATION POCKELS CELL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WAVEPLATE REVERSAL (IHWP)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STEERING LENS</a:t>
            </a:r>
          </a:p>
        </p:txBody>
      </p:sp>
    </p:spTree>
    <p:extLst>
      <p:ext uri="{BB962C8B-B14F-4D97-AF65-F5344CB8AC3E}">
        <p14:creationId xmlns:p14="http://schemas.microsoft.com/office/powerpoint/2010/main" val="4132819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7015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Beam </a:t>
            </a:r>
            <a:r>
              <a:rPr lang="en-US" sz="3600" b="1" dirty="0" smtClean="0"/>
              <a:t>Chopping</a:t>
            </a:r>
            <a:endParaRPr lang="en-US" sz="36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751625" y="3953962"/>
            <a:ext cx="3559363" cy="2407909"/>
            <a:chOff x="770584" y="1219200"/>
            <a:chExt cx="3365829" cy="2362200"/>
          </a:xfrm>
        </p:grpSpPr>
        <p:pic>
          <p:nvPicPr>
            <p:cNvPr id="7" name="Picture 2" descr="C:\Users\Joe\Desktop\CNU_Lifelong_Grames\bunc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584" y="1219200"/>
              <a:ext cx="3365829" cy="236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629086" y="2927866"/>
              <a:ext cx="334010" cy="4064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600" kern="0" dirty="0" smtClean="0">
                  <a:solidFill>
                    <a:srgbClr val="33CC33"/>
                  </a:solidFill>
                  <a:latin typeface="Comic Sans MS" pitchFamily="66" charset="0"/>
                </a:rPr>
                <a:t>C</a:t>
              </a:r>
              <a:endParaRPr lang="en-US" sz="1600" dirty="0"/>
            </a:p>
          </p:txBody>
        </p:sp>
        <p:sp>
          <p:nvSpPr>
            <p:cNvPr id="10" name="Rectangle 9"/>
            <p:cNvSpPr/>
            <p:nvPr/>
          </p:nvSpPr>
          <p:spPr>
            <a:xfrm flipH="1">
              <a:off x="2277181" y="1383744"/>
              <a:ext cx="634527" cy="4064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0" kern="0" dirty="0" smtClean="0">
                  <a:latin typeface="Comic Sans MS" pitchFamily="66" charset="0"/>
                </a:rPr>
                <a:t>B, D</a:t>
              </a:r>
              <a:endParaRPr lang="en-US" sz="16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81072" y="2907268"/>
              <a:ext cx="362665" cy="4064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600" b="0" kern="0" dirty="0" smtClean="0">
                  <a:solidFill>
                    <a:srgbClr val="FF0000"/>
                  </a:solidFill>
                  <a:latin typeface="Comic Sans MS" pitchFamily="66" charset="0"/>
                </a:rPr>
                <a:t>A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 Box 61"/>
            <p:cNvSpPr txBox="1">
              <a:spLocks noChangeArrowheads="1"/>
            </p:cNvSpPr>
            <p:nvPr/>
          </p:nvSpPr>
          <p:spPr bwMode="auto">
            <a:xfrm>
              <a:off x="838200" y="1295400"/>
              <a:ext cx="1160132" cy="406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mic Sans MS" pitchFamily="66" charset="0"/>
                </a:rPr>
                <a:t>499 MHz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7698" y="846611"/>
            <a:ext cx="89394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The injector chopping system defines three physical apertures which are spanned at 499 MHz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Defines the longitudinal acceptance and aids in achieving low current </a:t>
            </a:r>
            <a:r>
              <a:rPr lang="en-US" sz="2400" dirty="0"/>
              <a:t>(</a:t>
            </a:r>
            <a:r>
              <a:rPr lang="en-US" sz="2400" dirty="0" smtClean="0"/>
              <a:t>Halls B, D).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3-hall operation allows each hall to have a unique aperture; 4-hall operation requires two beams to share an aperture, to be demonstrated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An alternative to sharing is to build </a:t>
            </a:r>
            <a:r>
              <a:rPr lang="en-US" sz="2400" smtClean="0"/>
              <a:t>a 250 MHz </a:t>
            </a:r>
            <a:r>
              <a:rPr lang="en-US" sz="2400" dirty="0" smtClean="0"/>
              <a:t>chopping system</a:t>
            </a:r>
          </a:p>
        </p:txBody>
      </p:sp>
      <p:pic>
        <p:nvPicPr>
          <p:cNvPr id="3" name="Picture 2" descr="IMG_179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" t="15304" r="9584" b="10087"/>
          <a:stretch/>
        </p:blipFill>
        <p:spPr>
          <a:xfrm>
            <a:off x="881196" y="3966921"/>
            <a:ext cx="3610287" cy="240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7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</TotalTime>
  <Words>1124</Words>
  <Application>Microsoft Macintosh PowerPoint</Application>
  <PresentationFormat>On-screen Show (4:3)</PresentationFormat>
  <Paragraphs>184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JLabPowerpointMain</vt:lpstr>
      <vt:lpstr>Laser &amp; Injector Upgrade for 4-Hall Operation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Joe Grames</cp:lastModifiedBy>
  <cp:revision>47</cp:revision>
  <dcterms:created xsi:type="dcterms:W3CDTF">2014-06-23T12:28:26Z</dcterms:created>
  <dcterms:modified xsi:type="dcterms:W3CDTF">2015-07-14T11:57:50Z</dcterms:modified>
</cp:coreProperties>
</file>