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333" r:id="rId4"/>
    <p:sldId id="367" r:id="rId5"/>
    <p:sldId id="366" r:id="rId6"/>
    <p:sldId id="331" r:id="rId7"/>
    <p:sldId id="365" r:id="rId8"/>
    <p:sldId id="334" r:id="rId9"/>
    <p:sldId id="352" r:id="rId10"/>
    <p:sldId id="358" r:id="rId11"/>
    <p:sldId id="354" r:id="rId12"/>
    <p:sldId id="359" r:id="rId13"/>
    <p:sldId id="360" r:id="rId14"/>
    <p:sldId id="361" r:id="rId15"/>
    <p:sldId id="362" r:id="rId16"/>
    <p:sldId id="363" r:id="rId17"/>
    <p:sldId id="300" r:id="rId18"/>
    <p:sldId id="356" r:id="rId19"/>
    <p:sldId id="355" r:id="rId20"/>
    <p:sldId id="3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>
        <p:scale>
          <a:sx n="66" d="100"/>
          <a:sy n="66" d="100"/>
        </p:scale>
        <p:origin x="1459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E8D34-5F36-4AD4-A82D-AAAB513E5E16}" type="datetimeFigureOut">
              <a:rPr lang="en-US" smtClean="0"/>
              <a:t>22/06/08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0BF66-4E1E-4F73-A0BE-7D08F2DEB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10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08853-5AF9-4371-AFC1-6C275AC36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7EE6C-D35E-4E53-B3C2-B35C6BBC9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827CE-C67A-4C49-A4D9-C4F46A239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1C195-686F-45CE-8B2A-D7DACBC7F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2F13A-888B-4020-AF2D-8320C03AE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4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F064-67AD-43B7-BDA5-319A44D4B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07C77F-5616-41DE-AAE9-6237D95C5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9D42F-F533-407A-8683-08F4673C3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3BD3A-C94E-4460-A546-220BCA475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D12C3-8774-42FB-A8FA-CF0082CCF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6674C5-4CCE-4963-A654-DB1A31F96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98AF1-7854-4317-AA4E-AF7301E21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E631B-A156-4616-A03D-09E6580A1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2B601-1273-4F8F-9FB4-FEFB25F2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325EE-5154-4B7D-8C55-F553E849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42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9A823-7E82-45B2-94C0-C6D72A387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89F8F8-DE0D-486B-B0C5-83FDF6A17C0A}"/>
              </a:ext>
            </a:extLst>
          </p:cNvPr>
          <p:cNvSpPr txBox="1"/>
          <p:nvPr userDrawn="1"/>
        </p:nvSpPr>
        <p:spPr>
          <a:xfrm>
            <a:off x="11629292" y="6400800"/>
            <a:ext cx="56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A20ADB4-98FB-4CB8-91FF-2930401730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E88F3-DDF0-43F8-A117-3022BB69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9A823-7E82-45B2-94C0-C6D72A387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1F805-F115-430F-957B-091D7A705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33AB7-960A-4D6A-AACC-021F42204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E6A57-8040-4100-8E78-2C689F847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4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CA011-041C-4A65-A3A0-EBAB143D6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7FB79-7051-4201-8D20-2FA479072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4C298-A285-4F2B-9B31-C6593A836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DA33D-C8ED-4149-92EC-4C271689C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3E8DC-DA51-4C8B-97BD-62DDC8B2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24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99A3A-58B6-4F87-9C14-DB16E2E34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31F3C-5199-4D4C-AF8A-6B13ABC6D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3876F76-F8F9-4B89-8E4B-392AF8301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5AD6C6C-7328-4795-A99F-9E746070C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5A7E9F7-FD87-406D-B807-5BE459B1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AB2A737-5E93-42BD-AB9E-454D85909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597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DD6B8-1F80-4C77-B3D8-C796FAC96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1CEAF-0969-4C32-8E4E-0EBC1EA09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C14F1-C249-4600-9450-A2C8074BB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6B107-37F5-48F3-A68F-6E06923AF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8F90E2-4F47-4E85-927F-AC09D5EDB8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D17D59-29B7-4431-B125-1F58C180C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B0F850-2770-4DF1-A2C5-863DAA8B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82E0EC-6A0E-4C1F-BE70-F292A3FB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1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815B8-CB10-4B17-973F-A5F1BF29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D38C08-7C20-4967-897A-DE073F813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76EEE-CF8A-4C81-A61E-9B3EC0D6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121F4-27EB-43B6-8741-D67797708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5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2C1C2C-4336-4A6D-9ABD-988380FF4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09673-830E-4AA9-B665-2D2576AF1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F8B8F-57C6-4CCF-A69F-7598A7F8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388" y="6356350"/>
            <a:ext cx="2743200" cy="365125"/>
          </a:xfrm>
        </p:spPr>
        <p:txBody>
          <a:bodyPr/>
          <a:lstStyle>
            <a:lvl1pPr>
              <a:defRPr sz="1800"/>
            </a:lvl1pPr>
          </a:lstStyle>
          <a:p>
            <a:fld id="{FA20A8B9-356A-4873-9983-F9E9111CA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785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88878-F6A2-433B-B5E6-9CED23BEA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F7043-BE73-4CC3-9C20-46BB375C5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B10A1-1539-4630-B5F0-705CBCB00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F5767-EDA2-427D-B7DD-9E041A4C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07BF8-5B97-420C-ACB8-6CE3E8AB3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E2454-1902-4F12-A408-B6D08003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6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497B0-D9A4-4A0B-902F-DC3B8A8F6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CB70D0-4960-420C-B3E4-BFF1CCCC5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D71F3-A9C7-4338-8B74-F77FC45D4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962AE-55D8-418A-8EB2-C685E14FE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3598E-FE20-4096-A9C8-E96888D9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CA1F3-F2A4-4A6A-9341-23A2B0D79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4A0EC2-21D5-4386-9E7D-92D412BE5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FDDF2-3EAD-4517-AA13-1D55E8F56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35F9D-F437-42D5-983B-6D86AA692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D4009-BA30-4DA1-918D-330CA9D86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1D8EC-2413-43F3-958F-115C8D100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7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85DC-540F-4B2C-A969-4BA9BAA81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892" y="491096"/>
            <a:ext cx="11338216" cy="2387600"/>
          </a:xfrm>
        </p:spPr>
        <p:txBody>
          <a:bodyPr>
            <a:noAutofit/>
          </a:bodyPr>
          <a:lstStyle/>
          <a:p>
            <a:r>
              <a:rPr lang="en-US" sz="4000" dirty="0"/>
              <a:t>Simulations of Water Cooled Tungsten Target of</a:t>
            </a:r>
            <a:br>
              <a:rPr lang="en-US" sz="4000" dirty="0"/>
            </a:br>
            <a:r>
              <a:rPr lang="en-US" sz="4000" dirty="0"/>
              <a:t>Positron Source at Low e</a:t>
            </a:r>
            <a:r>
              <a:rPr lang="en-US" sz="4000" baseline="30000" dirty="0"/>
              <a:t>-</a:t>
            </a:r>
            <a:r>
              <a:rPr lang="en-US" sz="4000" dirty="0"/>
              <a:t> Beam Energy (8 MeV)</a:t>
            </a:r>
            <a:br>
              <a:rPr lang="en-US" sz="4000" dirty="0"/>
            </a:br>
            <a:r>
              <a:rPr lang="en-US" sz="800" dirty="0"/>
              <a:t> </a:t>
            </a:r>
            <a:r>
              <a:rPr lang="en-US" sz="3200" dirty="0"/>
              <a:t>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0487A-A682-4B46-82AA-160B6EEE9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1620" y="2716567"/>
            <a:ext cx="9144000" cy="2089410"/>
          </a:xfrm>
        </p:spPr>
        <p:txBody>
          <a:bodyPr>
            <a:normAutofit/>
          </a:bodyPr>
          <a:lstStyle/>
          <a:p>
            <a:r>
              <a:rPr lang="en-US" dirty="0"/>
              <a:t>Andriy Ushakov</a:t>
            </a:r>
          </a:p>
          <a:p>
            <a:r>
              <a:rPr lang="en-US" dirty="0"/>
              <a:t>IJCLab, Orsay</a:t>
            </a:r>
          </a:p>
          <a:p>
            <a:endParaRPr lang="en-US" dirty="0"/>
          </a:p>
          <a:p>
            <a:r>
              <a:rPr lang="en-US" dirty="0"/>
              <a:t>June 8, 2022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C9DCC08-7B20-4C11-831D-880C3FA62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4711" y="4825524"/>
            <a:ext cx="987826" cy="98782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8DAF8BB-9354-4378-9BA9-7C5D5178CE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18371" y="4861131"/>
            <a:ext cx="1495425" cy="1076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738A97-FB61-4A4E-BDE8-354C8E76E7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246" y="4945118"/>
            <a:ext cx="2828523" cy="821184"/>
          </a:xfrm>
          <a:prstGeom prst="rect">
            <a:avLst/>
          </a:prstGeom>
        </p:spPr>
      </p:pic>
      <p:pic>
        <p:nvPicPr>
          <p:cNvPr id="8" name="Image 14">
            <a:extLst>
              <a:ext uri="{FF2B5EF4-FFF2-40B4-BE49-F238E27FC236}">
                <a16:creationId xmlns:a16="http://schemas.microsoft.com/office/drawing/2014/main" id="{F707D95F-6D8D-404A-B800-DB516FFF5D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2" y="4849635"/>
            <a:ext cx="1559306" cy="10839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0382A29-EED8-4162-AF45-EBEDF3867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878" y="6098461"/>
            <a:ext cx="100662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Horizon 2020 research and innovation program under grant agreement No 824093</a:t>
            </a:r>
            <a:endParaRPr kumimoji="0" lang="en-US" altLang="fr-FR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2" name="Image 35" descr="flag_yellow_low">
            <a:extLst>
              <a:ext uri="{FF2B5EF4-FFF2-40B4-BE49-F238E27FC236}">
                <a16:creationId xmlns:a16="http://schemas.microsoft.com/office/drawing/2014/main" id="{E3703BFD-A210-4A54-B3C3-891A5DBDA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55" y="5973035"/>
            <a:ext cx="1199540" cy="74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816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284068"/>
            <a:ext cx="11601188" cy="158912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Temperature vs Time at Selected Point on Target moving with 4 m/s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CEF4C-04B1-429F-AC4C-3A5B21CEAEFA}"/>
              </a:ext>
            </a:extLst>
          </p:cNvPr>
          <p:cNvSpPr txBox="1"/>
          <p:nvPr/>
        </p:nvSpPr>
        <p:spPr>
          <a:xfrm>
            <a:off x="968300" y="2240662"/>
            <a:ext cx="3828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“Global” max Temperature vs time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87C0CD-240B-4572-B171-8AC2AC1B761A}"/>
              </a:ext>
            </a:extLst>
          </p:cNvPr>
          <p:cNvSpPr txBox="1"/>
          <p:nvPr/>
        </p:nvSpPr>
        <p:spPr>
          <a:xfrm>
            <a:off x="6322738" y="2117552"/>
            <a:ext cx="5291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Temperature at selected point (probe) vs time</a:t>
            </a:r>
          </a:p>
          <a:p>
            <a:pPr algn="ctr"/>
            <a:r>
              <a:rPr lang="en-US" sz="2000" dirty="0"/>
              <a:t>at R = 17.5 cm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1C836D1-7F39-4A80-8F7E-9D26F0078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77488" y="2763883"/>
            <a:ext cx="4610100" cy="318135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7AE611F-E8DA-407A-91C3-42029619E8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7332" y="2763883"/>
            <a:ext cx="4610100" cy="3181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421FFD-38FD-45E8-A78A-F5FC44071B22}"/>
              </a:ext>
            </a:extLst>
          </p:cNvPr>
          <p:cNvSpPr txBox="1"/>
          <p:nvPr/>
        </p:nvSpPr>
        <p:spPr>
          <a:xfrm>
            <a:off x="5130126" y="6101047"/>
            <a:ext cx="175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</a:t>
            </a:r>
            <a:r>
              <a:rPr lang="en-US" sz="2400" baseline="-25000" dirty="0" err="1"/>
              <a:t>max</a:t>
            </a:r>
            <a:r>
              <a:rPr lang="en-US" sz="2400" dirty="0"/>
              <a:t> ≈ 289 </a:t>
            </a:r>
            <a:r>
              <a:rPr lang="fr-FR" sz="2400" dirty="0"/>
              <a:t>°C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1799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06" y="284068"/>
            <a:ext cx="11601188" cy="82564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Thermal Stress after 2.5 ms for Beam Moving with 4 m/s</a:t>
            </a:r>
          </a:p>
        </p:txBody>
      </p:sp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4CAB4E7A-96EF-4A1C-AFD8-2D8BDDBF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065" y="6364273"/>
            <a:ext cx="2743200" cy="365125"/>
          </a:xfrm>
        </p:spPr>
        <p:txBody>
          <a:bodyPr/>
          <a:lstStyle/>
          <a:p>
            <a:fld id="{FA20A8B9-356A-4873-9983-F9E9111CAE42}" type="slidenum">
              <a:rPr lang="en-US" sz="1800" smtClean="0">
                <a:solidFill>
                  <a:schemeClr val="tx1"/>
                </a:solidFill>
              </a:rPr>
              <a:t>11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86C617-91A1-4151-91B3-A58BF06B2B46}"/>
              </a:ext>
            </a:extLst>
          </p:cNvPr>
          <p:cNvSpPr txBox="1"/>
          <p:nvPr/>
        </p:nvSpPr>
        <p:spPr>
          <a:xfrm>
            <a:off x="4895058" y="5782853"/>
            <a:ext cx="261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Max </a:t>
            </a:r>
            <a:r>
              <a:rPr lang="el-GR" sz="2400" dirty="0"/>
              <a:t>σ</a:t>
            </a:r>
            <a:r>
              <a:rPr lang="en-US" sz="2400" baseline="-25000" dirty="0" err="1"/>
              <a:t>vM</a:t>
            </a:r>
            <a:r>
              <a:rPr lang="en-US" sz="2400" dirty="0"/>
              <a:t> ≈ 108 </a:t>
            </a:r>
            <a:r>
              <a:rPr lang="fr-FR" sz="2400" dirty="0"/>
              <a:t>MPa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44B5762-B084-4A80-BC71-EA175B6CC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370" y="1270612"/>
            <a:ext cx="66652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96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06" y="284068"/>
            <a:ext cx="11601188" cy="8256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Average Temperature of Tungsten at 1 mA (left)</a:t>
            </a:r>
            <a:br>
              <a:rPr lang="en-US" sz="3600" dirty="0"/>
            </a:br>
            <a:r>
              <a:rPr lang="en-US" sz="3600" dirty="0"/>
              <a:t>and 2 mA (right) for 2 m/s Water Flow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667E6-88C1-4A40-B017-C6C9A3F38AD0}"/>
              </a:ext>
            </a:extLst>
          </p:cNvPr>
          <p:cNvSpPr txBox="1"/>
          <p:nvPr/>
        </p:nvSpPr>
        <p:spPr>
          <a:xfrm>
            <a:off x="7226686" y="6041864"/>
            <a:ext cx="427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</a:t>
            </a:r>
            <a:r>
              <a:rPr lang="en-US" sz="2400" baseline="-25000" dirty="0" err="1"/>
              <a:t>max</a:t>
            </a:r>
            <a:r>
              <a:rPr lang="en-US" sz="2400" dirty="0"/>
              <a:t> = 339 </a:t>
            </a:r>
            <a:r>
              <a:rPr lang="fr-FR" sz="2400" dirty="0"/>
              <a:t>°C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17A387-8B28-4F60-9BF1-DF739D3865FD}"/>
              </a:ext>
            </a:extLst>
          </p:cNvPr>
          <p:cNvSpPr txBox="1"/>
          <p:nvPr/>
        </p:nvSpPr>
        <p:spPr>
          <a:xfrm>
            <a:off x="971493" y="6041864"/>
            <a:ext cx="427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</a:t>
            </a:r>
            <a:r>
              <a:rPr lang="en-US" sz="2400" baseline="-25000" dirty="0" err="1"/>
              <a:t>max</a:t>
            </a:r>
            <a:r>
              <a:rPr lang="en-US" sz="2400" dirty="0"/>
              <a:t> = 181 </a:t>
            </a:r>
            <a:r>
              <a:rPr lang="fr-FR" sz="2400" dirty="0"/>
              <a:t>°C</a:t>
            </a:r>
            <a:endParaRPr lang="en-US" sz="2400" dirty="0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16659F79-71E6-408C-8BAA-731CF67E7F44}"/>
              </a:ext>
            </a:extLst>
          </p:cNvPr>
          <p:cNvSpPr txBox="1">
            <a:spLocks/>
          </p:cNvSpPr>
          <p:nvPr/>
        </p:nvSpPr>
        <p:spPr>
          <a:xfrm>
            <a:off x="9301065" y="63642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20A8B9-356A-4873-9983-F9E9111CAE42}" type="slidenum">
              <a:rPr lang="en-US" sz="1800" smtClean="0">
                <a:solidFill>
                  <a:schemeClr val="tx1"/>
                </a:solidFill>
              </a:rPr>
              <a:pPr/>
              <a:t>12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6452123-5D56-432E-8C30-42294E051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63"/>
          <a:stretch/>
        </p:blipFill>
        <p:spPr>
          <a:xfrm>
            <a:off x="358561" y="1625798"/>
            <a:ext cx="5364578" cy="44380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E7CBBE-7881-4EA1-BBE3-1B9767876B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78"/>
          <a:stretch/>
        </p:blipFill>
        <p:spPr>
          <a:xfrm>
            <a:off x="6893478" y="1625798"/>
            <a:ext cx="4939961" cy="440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72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06" y="284068"/>
            <a:ext cx="11601188" cy="8256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Average Temperature of Water at 1 mA (left)</a:t>
            </a:r>
            <a:br>
              <a:rPr lang="en-US" sz="3600" dirty="0"/>
            </a:br>
            <a:r>
              <a:rPr lang="en-US" sz="3600" dirty="0"/>
              <a:t>and at 2 mA (right)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667E6-88C1-4A40-B017-C6C9A3F38AD0}"/>
              </a:ext>
            </a:extLst>
          </p:cNvPr>
          <p:cNvSpPr txBox="1"/>
          <p:nvPr/>
        </p:nvSpPr>
        <p:spPr>
          <a:xfrm>
            <a:off x="6946963" y="6041864"/>
            <a:ext cx="427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</a:t>
            </a:r>
            <a:r>
              <a:rPr lang="en-US" sz="2400" baseline="-25000" dirty="0" err="1"/>
              <a:t>max</a:t>
            </a:r>
            <a:r>
              <a:rPr lang="en-US" sz="2400" dirty="0"/>
              <a:t> = 42.6 </a:t>
            </a:r>
            <a:r>
              <a:rPr lang="fr-FR" sz="2400" dirty="0"/>
              <a:t>°C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17A387-8B28-4F60-9BF1-DF739D3865FD}"/>
              </a:ext>
            </a:extLst>
          </p:cNvPr>
          <p:cNvSpPr txBox="1"/>
          <p:nvPr/>
        </p:nvSpPr>
        <p:spPr>
          <a:xfrm>
            <a:off x="971493" y="6041864"/>
            <a:ext cx="427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</a:t>
            </a:r>
            <a:r>
              <a:rPr lang="en-US" sz="2400" baseline="-25000" dirty="0" err="1"/>
              <a:t>max</a:t>
            </a:r>
            <a:r>
              <a:rPr lang="en-US" sz="2400" dirty="0"/>
              <a:t> = 32.8 </a:t>
            </a:r>
            <a:r>
              <a:rPr lang="fr-FR" sz="2400" dirty="0"/>
              <a:t>°C</a:t>
            </a:r>
            <a:endParaRPr lang="en-US" sz="2400" dirty="0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16659F79-71E6-408C-8BAA-731CF67E7F44}"/>
              </a:ext>
            </a:extLst>
          </p:cNvPr>
          <p:cNvSpPr txBox="1">
            <a:spLocks/>
          </p:cNvSpPr>
          <p:nvPr/>
        </p:nvSpPr>
        <p:spPr>
          <a:xfrm>
            <a:off x="9301065" y="63642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20A8B9-356A-4873-9983-F9E9111CAE42}" type="slidenum">
              <a:rPr lang="en-US" sz="1800" smtClean="0">
                <a:solidFill>
                  <a:schemeClr val="tx1"/>
                </a:solidFill>
              </a:rPr>
              <a:pPr/>
              <a:t>13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9131CE1-09D4-49C2-99E5-3C67372E3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82"/>
          <a:stretch/>
        </p:blipFill>
        <p:spPr>
          <a:xfrm>
            <a:off x="488624" y="1690526"/>
            <a:ext cx="5239281" cy="4351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EC4184-992D-4029-8E75-78FA6DA0A6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05"/>
          <a:stretch/>
        </p:blipFill>
        <p:spPr>
          <a:xfrm>
            <a:off x="6557529" y="1736701"/>
            <a:ext cx="4795299" cy="430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64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06" y="284068"/>
            <a:ext cx="11601188" cy="8256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Average Thermal Stress at 1 mA (left) and </a:t>
            </a:r>
            <a:br>
              <a:rPr lang="en-US" sz="3600" dirty="0"/>
            </a:br>
            <a:r>
              <a:rPr lang="en-US" sz="3600" dirty="0"/>
              <a:t>2 mA (right)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17A387-8B28-4F60-9BF1-DF739D3865FD}"/>
              </a:ext>
            </a:extLst>
          </p:cNvPr>
          <p:cNvSpPr txBox="1"/>
          <p:nvPr/>
        </p:nvSpPr>
        <p:spPr>
          <a:xfrm>
            <a:off x="971493" y="6041864"/>
            <a:ext cx="427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Max </a:t>
            </a:r>
            <a:r>
              <a:rPr lang="el-GR" sz="2400" dirty="0"/>
              <a:t>σ</a:t>
            </a:r>
            <a:r>
              <a:rPr lang="en-US" sz="2400" baseline="-25000" dirty="0"/>
              <a:t>von-Mises</a:t>
            </a:r>
            <a:r>
              <a:rPr lang="en-US" sz="2400" dirty="0"/>
              <a:t> = 214 </a:t>
            </a:r>
            <a:r>
              <a:rPr lang="fr-FR" sz="2400" dirty="0"/>
              <a:t>MPa</a:t>
            </a:r>
            <a:endParaRPr lang="en-US" sz="2400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AA94887A-1BF0-49B1-AF60-99EEDE9B3D28}"/>
              </a:ext>
            </a:extLst>
          </p:cNvPr>
          <p:cNvSpPr txBox="1">
            <a:spLocks/>
          </p:cNvSpPr>
          <p:nvPr/>
        </p:nvSpPr>
        <p:spPr>
          <a:xfrm>
            <a:off x="9301065" y="63642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20A8B9-356A-4873-9983-F9E9111CAE42}" type="slidenum">
              <a:rPr lang="en-US" sz="1800" smtClean="0">
                <a:solidFill>
                  <a:schemeClr val="tx1"/>
                </a:solidFill>
              </a:rPr>
              <a:pPr/>
              <a:t>14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A1E0A85-E74A-4694-8513-3769C6BA1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47"/>
          <a:stretch/>
        </p:blipFill>
        <p:spPr>
          <a:xfrm>
            <a:off x="698850" y="1674216"/>
            <a:ext cx="4818830" cy="4351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671202-7941-44E2-9F8A-14F104C8E0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51"/>
          <a:stretch/>
        </p:blipFill>
        <p:spPr>
          <a:xfrm>
            <a:off x="6674322" y="1674216"/>
            <a:ext cx="4823615" cy="43676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7C1201-E57F-4623-A189-2B9DDC65578A}"/>
              </a:ext>
            </a:extLst>
          </p:cNvPr>
          <p:cNvSpPr txBox="1"/>
          <p:nvPr/>
        </p:nvSpPr>
        <p:spPr>
          <a:xfrm>
            <a:off x="6949357" y="6041863"/>
            <a:ext cx="427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Max </a:t>
            </a:r>
            <a:r>
              <a:rPr lang="el-GR" sz="2400" dirty="0"/>
              <a:t>σ</a:t>
            </a:r>
            <a:r>
              <a:rPr lang="en-US" sz="2400" baseline="-25000" dirty="0"/>
              <a:t>von-Mises</a:t>
            </a:r>
            <a:r>
              <a:rPr lang="en-US" sz="2400" dirty="0"/>
              <a:t> = 432 </a:t>
            </a:r>
            <a:r>
              <a:rPr lang="fr-FR" sz="2400" dirty="0"/>
              <a:t>MPa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1729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284068"/>
            <a:ext cx="11601188" cy="158912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Temperature of Tungsten moving with 4 m/s at 1 mA (left) and 2 mA (right)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DBB570-C03F-48A4-8D0F-71DDD5499F1D}"/>
              </a:ext>
            </a:extLst>
          </p:cNvPr>
          <p:cNvSpPr txBox="1"/>
          <p:nvPr/>
        </p:nvSpPr>
        <p:spPr>
          <a:xfrm>
            <a:off x="2172983" y="6058025"/>
            <a:ext cx="175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</a:t>
            </a:r>
            <a:r>
              <a:rPr lang="en-US" sz="2400" baseline="-25000" dirty="0" err="1"/>
              <a:t>max</a:t>
            </a:r>
            <a:r>
              <a:rPr lang="en-US" sz="2400" dirty="0"/>
              <a:t> ≈ 289 </a:t>
            </a:r>
            <a:r>
              <a:rPr lang="fr-FR" sz="2400" dirty="0"/>
              <a:t>°C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CEF4C-04B1-429F-AC4C-3A5B21CEAEFA}"/>
              </a:ext>
            </a:extLst>
          </p:cNvPr>
          <p:cNvSpPr txBox="1"/>
          <p:nvPr/>
        </p:nvSpPr>
        <p:spPr>
          <a:xfrm>
            <a:off x="503713" y="1789877"/>
            <a:ext cx="5097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Snapshot of T at </a:t>
            </a:r>
            <a:r>
              <a:rPr lang="en-US" sz="2000" dirty="0">
                <a:solidFill>
                  <a:srgbClr val="FF0000"/>
                </a:solidFill>
              </a:rPr>
              <a:t>front side </a:t>
            </a:r>
            <a:r>
              <a:rPr lang="en-US" sz="2000" dirty="0"/>
              <a:t>after 2.5 ms at </a:t>
            </a:r>
            <a:r>
              <a:rPr lang="en-US" sz="2000" b="1" dirty="0">
                <a:solidFill>
                  <a:srgbClr val="FF0000"/>
                </a:solidFill>
              </a:rPr>
              <a:t>1 mA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081AC2-0F95-4445-978A-4CA93C64B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0" y="2275953"/>
            <a:ext cx="5529913" cy="36101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19E848-6267-4E46-9D5A-DECF11850AB0}"/>
              </a:ext>
            </a:extLst>
          </p:cNvPr>
          <p:cNvSpPr txBox="1"/>
          <p:nvPr/>
        </p:nvSpPr>
        <p:spPr>
          <a:xfrm>
            <a:off x="6591122" y="1789877"/>
            <a:ext cx="5097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Snapshot of T at </a:t>
            </a:r>
            <a:r>
              <a:rPr lang="en-US" sz="2000" dirty="0">
                <a:solidFill>
                  <a:srgbClr val="FF0000"/>
                </a:solidFill>
              </a:rPr>
              <a:t>front side </a:t>
            </a:r>
            <a:r>
              <a:rPr lang="en-US" sz="2000" dirty="0"/>
              <a:t>after 2.5 ms at </a:t>
            </a:r>
            <a:r>
              <a:rPr lang="en-US" sz="2000" b="1" dirty="0">
                <a:solidFill>
                  <a:srgbClr val="FF0000"/>
                </a:solidFill>
              </a:rPr>
              <a:t>2 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17F70D-6BC3-4ADC-AA1D-78FE723BA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681" y="2275953"/>
            <a:ext cx="5529913" cy="36101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932C67-82C0-4145-A817-404139F49185}"/>
              </a:ext>
            </a:extLst>
          </p:cNvPr>
          <p:cNvSpPr txBox="1"/>
          <p:nvPr/>
        </p:nvSpPr>
        <p:spPr>
          <a:xfrm>
            <a:off x="8260396" y="6071333"/>
            <a:ext cx="175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</a:t>
            </a:r>
            <a:r>
              <a:rPr lang="en-US" sz="2400" baseline="-25000" dirty="0" err="1"/>
              <a:t>max</a:t>
            </a:r>
            <a:r>
              <a:rPr lang="en-US" sz="2400" dirty="0"/>
              <a:t> ≈ 549 </a:t>
            </a:r>
            <a:r>
              <a:rPr lang="fr-FR" sz="2400" dirty="0"/>
              <a:t>°C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4270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284068"/>
            <a:ext cx="11601188" cy="158912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Thermal Stress of Tungsten moving with 4 m/s at 1 mA (left) and 2 mA (right)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CEF4C-04B1-429F-AC4C-3A5B21CEAEFA}"/>
              </a:ext>
            </a:extLst>
          </p:cNvPr>
          <p:cNvSpPr txBox="1"/>
          <p:nvPr/>
        </p:nvSpPr>
        <p:spPr>
          <a:xfrm>
            <a:off x="295406" y="1789877"/>
            <a:ext cx="5624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Snapshot of stress at </a:t>
            </a:r>
            <a:r>
              <a:rPr lang="en-US" sz="2000" dirty="0">
                <a:solidFill>
                  <a:srgbClr val="FF0000"/>
                </a:solidFill>
              </a:rPr>
              <a:t>front side </a:t>
            </a:r>
            <a:r>
              <a:rPr lang="en-US" sz="2000" dirty="0"/>
              <a:t>after 2.5 ms at </a:t>
            </a:r>
            <a:r>
              <a:rPr lang="en-US" sz="2000" b="1" dirty="0">
                <a:solidFill>
                  <a:srgbClr val="FF0000"/>
                </a:solidFill>
              </a:rPr>
              <a:t>1 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19E848-6267-4E46-9D5A-DECF11850AB0}"/>
              </a:ext>
            </a:extLst>
          </p:cNvPr>
          <p:cNvSpPr txBox="1"/>
          <p:nvPr/>
        </p:nvSpPr>
        <p:spPr>
          <a:xfrm>
            <a:off x="6293072" y="1797851"/>
            <a:ext cx="5603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Snapshot of stress at </a:t>
            </a:r>
            <a:r>
              <a:rPr lang="en-US" sz="2000" dirty="0">
                <a:solidFill>
                  <a:srgbClr val="FF0000"/>
                </a:solidFill>
              </a:rPr>
              <a:t>front side </a:t>
            </a:r>
            <a:r>
              <a:rPr lang="en-US" sz="2000" dirty="0"/>
              <a:t>after 2.5 ms at </a:t>
            </a:r>
            <a:r>
              <a:rPr lang="en-US" sz="2000" b="1" dirty="0">
                <a:solidFill>
                  <a:srgbClr val="FF0000"/>
                </a:solidFill>
              </a:rPr>
              <a:t>2 mA</a:t>
            </a:r>
          </a:p>
        </p:txBody>
      </p:sp>
      <p:pic>
        <p:nvPicPr>
          <p:cNvPr id="10" name="Content Placeholder 14">
            <a:extLst>
              <a:ext uri="{FF2B5EF4-FFF2-40B4-BE49-F238E27FC236}">
                <a16:creationId xmlns:a16="http://schemas.microsoft.com/office/drawing/2014/main" id="{4EFA6C4C-A1E9-4608-A404-D89074F70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6" y="2275953"/>
            <a:ext cx="5529913" cy="36101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418178-8B08-45C9-9014-AEDB11CB0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45" y="2275953"/>
            <a:ext cx="5529913" cy="36101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A81015-EDBD-4E33-8FA8-54395BBDBB7E}"/>
              </a:ext>
            </a:extLst>
          </p:cNvPr>
          <p:cNvSpPr txBox="1"/>
          <p:nvPr/>
        </p:nvSpPr>
        <p:spPr>
          <a:xfrm>
            <a:off x="1800112" y="6071332"/>
            <a:ext cx="261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Max </a:t>
            </a:r>
            <a:r>
              <a:rPr lang="el-GR" sz="2400" dirty="0"/>
              <a:t>σ</a:t>
            </a:r>
            <a:r>
              <a:rPr lang="en-US" sz="2400" baseline="-25000" dirty="0" err="1"/>
              <a:t>vM</a:t>
            </a:r>
            <a:r>
              <a:rPr lang="en-US" sz="2400" dirty="0"/>
              <a:t> ≈ 108 </a:t>
            </a:r>
            <a:r>
              <a:rPr lang="fr-FR" sz="2400" dirty="0"/>
              <a:t>MPa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65A110-C079-4B04-9D61-BF9608CF4188}"/>
              </a:ext>
            </a:extLst>
          </p:cNvPr>
          <p:cNvSpPr txBox="1"/>
          <p:nvPr/>
        </p:nvSpPr>
        <p:spPr>
          <a:xfrm>
            <a:off x="7803327" y="5964085"/>
            <a:ext cx="261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Max </a:t>
            </a:r>
            <a:r>
              <a:rPr lang="el-GR" sz="2400" dirty="0"/>
              <a:t>σ</a:t>
            </a:r>
            <a:r>
              <a:rPr lang="en-US" sz="2400" baseline="-25000" dirty="0" err="1"/>
              <a:t>vM</a:t>
            </a:r>
            <a:r>
              <a:rPr lang="en-US" sz="2400" dirty="0"/>
              <a:t> ≈ 212 </a:t>
            </a:r>
            <a:r>
              <a:rPr lang="fr-FR" sz="2400" dirty="0"/>
              <a:t>MPa</a:t>
            </a:r>
          </a:p>
        </p:txBody>
      </p:sp>
    </p:spTree>
    <p:extLst>
      <p:ext uri="{BB962C8B-B14F-4D97-AF65-F5344CB8AC3E}">
        <p14:creationId xmlns:p14="http://schemas.microsoft.com/office/powerpoint/2010/main" val="3679323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B1EAF-EAAD-4B55-8C74-77B52004A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298"/>
            <a:ext cx="10515600" cy="789613"/>
          </a:xfrm>
        </p:spPr>
        <p:txBody>
          <a:bodyPr>
            <a:normAutofit/>
          </a:bodyPr>
          <a:lstStyle/>
          <a:p>
            <a:r>
              <a:rPr lang="en-US" sz="36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1F7E2-92C3-4BF6-AD5C-F1845F792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8586"/>
            <a:ext cx="10515600" cy="5344357"/>
          </a:xfrm>
        </p:spPr>
        <p:txBody>
          <a:bodyPr>
            <a:normAutofit/>
          </a:bodyPr>
          <a:lstStyle/>
          <a:p>
            <a:r>
              <a:rPr lang="en-US" sz="2400" dirty="0"/>
              <a:t>Same concept of positron target can be used for the positron source at 120 MeV and 8 MeV</a:t>
            </a:r>
          </a:p>
          <a:p>
            <a:r>
              <a:rPr lang="en-US" sz="2400" dirty="0"/>
              <a:t>For target thickness of 1 mm at </a:t>
            </a:r>
            <a:r>
              <a:rPr lang="en-US" sz="2400" dirty="0">
                <a:solidFill>
                  <a:srgbClr val="FF0000"/>
                </a:solidFill>
              </a:rPr>
              <a:t>1 mA </a:t>
            </a:r>
            <a:r>
              <a:rPr lang="en-US" sz="2400" dirty="0"/>
              <a:t>and 8 MeV e</a:t>
            </a:r>
            <a:r>
              <a:rPr lang="en-US" sz="2400" baseline="30000" dirty="0"/>
              <a:t>-</a:t>
            </a:r>
            <a:r>
              <a:rPr lang="en-US" sz="2400" dirty="0"/>
              <a:t> beam and 2 m/s water flow: </a:t>
            </a:r>
          </a:p>
          <a:p>
            <a:pPr lvl="1"/>
            <a:r>
              <a:rPr lang="en-US" sz="2000" dirty="0"/>
              <a:t>Average deposited power is </a:t>
            </a:r>
            <a:r>
              <a:rPr lang="en-US" sz="2000" b="1" dirty="0"/>
              <a:t>4.4 kW</a:t>
            </a:r>
          </a:p>
          <a:p>
            <a:pPr lvl="1"/>
            <a:r>
              <a:rPr lang="en-US" sz="2000" dirty="0"/>
              <a:t>Average </a:t>
            </a:r>
            <a:r>
              <a:rPr lang="en-US" sz="2000" dirty="0" err="1"/>
              <a:t>T</a:t>
            </a:r>
            <a:r>
              <a:rPr lang="en-US" sz="2000" baseline="-25000" dirty="0" err="1"/>
              <a:t>max</a:t>
            </a:r>
            <a:r>
              <a:rPr lang="en-US" sz="2000" dirty="0"/>
              <a:t> of Tungsten = </a:t>
            </a:r>
            <a:r>
              <a:rPr lang="en-US" sz="2000" b="1" dirty="0"/>
              <a:t>181 °C</a:t>
            </a:r>
          </a:p>
          <a:p>
            <a:pPr lvl="1"/>
            <a:r>
              <a:rPr lang="en-US" sz="2000" dirty="0"/>
              <a:t>Average thermal stress of Tungsten = </a:t>
            </a:r>
            <a:r>
              <a:rPr lang="en-US" sz="2000" b="1" dirty="0"/>
              <a:t>214 MPa</a:t>
            </a:r>
          </a:p>
          <a:p>
            <a:pPr lvl="1"/>
            <a:r>
              <a:rPr lang="en-US" sz="2000" dirty="0"/>
              <a:t>Peak T of target moving with 4 m/s = </a:t>
            </a:r>
            <a:r>
              <a:rPr lang="en-US" sz="2000" b="1" dirty="0"/>
              <a:t>289 °C</a:t>
            </a:r>
          </a:p>
          <a:p>
            <a:pPr lvl="1"/>
            <a:r>
              <a:rPr lang="en-US" sz="2000" dirty="0"/>
              <a:t>Peak thermal stress of target moving with 4 m/s = </a:t>
            </a:r>
            <a:r>
              <a:rPr lang="en-US" sz="2000" b="1" dirty="0"/>
              <a:t>108 MPa</a:t>
            </a:r>
          </a:p>
          <a:p>
            <a:r>
              <a:rPr lang="en-US" sz="2400" dirty="0"/>
              <a:t>For target thickness of 1 mm at </a:t>
            </a:r>
            <a:r>
              <a:rPr lang="en-US" sz="2400" dirty="0">
                <a:solidFill>
                  <a:srgbClr val="FF0000"/>
                </a:solidFill>
              </a:rPr>
              <a:t>2 mA </a:t>
            </a:r>
            <a:r>
              <a:rPr lang="en-US" sz="2400" dirty="0"/>
              <a:t>and 8 MeV e</a:t>
            </a:r>
            <a:r>
              <a:rPr lang="en-US" sz="2400" baseline="30000" dirty="0"/>
              <a:t>-</a:t>
            </a:r>
            <a:r>
              <a:rPr lang="en-US" sz="2400" dirty="0"/>
              <a:t> beam and 2 m/s water flow: </a:t>
            </a:r>
          </a:p>
          <a:p>
            <a:pPr lvl="1"/>
            <a:r>
              <a:rPr lang="en-US" sz="2000" dirty="0"/>
              <a:t>Average deposited power is </a:t>
            </a:r>
            <a:r>
              <a:rPr lang="en-US" sz="2000" b="1" dirty="0"/>
              <a:t>8.8 kW</a:t>
            </a:r>
          </a:p>
          <a:p>
            <a:pPr lvl="1"/>
            <a:r>
              <a:rPr lang="en-US" sz="2000" dirty="0"/>
              <a:t>Average </a:t>
            </a:r>
            <a:r>
              <a:rPr lang="en-US" sz="2000" dirty="0" err="1"/>
              <a:t>T</a:t>
            </a:r>
            <a:r>
              <a:rPr lang="en-US" sz="2000" baseline="-25000" dirty="0" err="1"/>
              <a:t>max</a:t>
            </a:r>
            <a:r>
              <a:rPr lang="en-US" sz="2000" dirty="0"/>
              <a:t> of Tungsten = </a:t>
            </a:r>
            <a:r>
              <a:rPr lang="en-US" sz="2000" b="1" dirty="0"/>
              <a:t>339 °C</a:t>
            </a:r>
          </a:p>
          <a:p>
            <a:pPr lvl="1"/>
            <a:r>
              <a:rPr lang="en-US" sz="2000" dirty="0"/>
              <a:t>Average thermal stress of Tungsten = </a:t>
            </a:r>
            <a:r>
              <a:rPr lang="en-US" sz="2000" b="1" dirty="0"/>
              <a:t>432 MPa</a:t>
            </a:r>
          </a:p>
          <a:p>
            <a:pPr lvl="1"/>
            <a:r>
              <a:rPr lang="en-US" sz="2000" dirty="0"/>
              <a:t>Peak T of target moving with 4 m/s = </a:t>
            </a:r>
            <a:r>
              <a:rPr lang="en-US" sz="2000" b="1" dirty="0"/>
              <a:t>549 °C</a:t>
            </a:r>
          </a:p>
          <a:p>
            <a:pPr lvl="1"/>
            <a:r>
              <a:rPr lang="en-US" sz="2000" dirty="0"/>
              <a:t>Peak thermal stress of target moving with 4 m/s = </a:t>
            </a:r>
            <a:r>
              <a:rPr lang="en-US" sz="2000" b="1" dirty="0"/>
              <a:t>212 MPa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72896E-A8DF-4D77-A41B-73B192C3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065" y="6364273"/>
            <a:ext cx="2743200" cy="365125"/>
          </a:xfrm>
        </p:spPr>
        <p:txBody>
          <a:bodyPr/>
          <a:lstStyle/>
          <a:p>
            <a:fld id="{FA20A8B9-356A-4873-9983-F9E9111CAE42}" type="slidenum">
              <a:rPr lang="en-US" sz="1800" smtClean="0">
                <a:solidFill>
                  <a:schemeClr val="tx1"/>
                </a:solidFill>
              </a:rPr>
              <a:t>17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60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EEF5E-2E8B-4407-BD1B-BBA35127F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62795"/>
            <a:ext cx="10515600" cy="31141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Backup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B69BA-19A9-49B2-AE8C-84D961E6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020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284068"/>
            <a:ext cx="11601188" cy="158912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Fatigue Strength of Tungsten.</a:t>
            </a:r>
            <a:br>
              <a:rPr lang="en-US" sz="3600" dirty="0"/>
            </a:br>
            <a:r>
              <a:rPr lang="en-US" sz="3600" dirty="0"/>
              <a:t>S-N Curve for Pure Tungsten at 22 </a:t>
            </a:r>
            <a:r>
              <a:rPr lang="fr-FR" sz="3600" dirty="0"/>
              <a:t>°C</a:t>
            </a:r>
            <a:r>
              <a:rPr lang="en-US" sz="3600" dirty="0"/>
              <a:t> (ANSYS </a:t>
            </a:r>
            <a:r>
              <a:rPr lang="en-US" sz="3600" dirty="0" err="1"/>
              <a:t>Granta</a:t>
            </a:r>
            <a:r>
              <a:rPr lang="en-US" sz="3600" dirty="0"/>
              <a:t>)</a:t>
            </a:r>
            <a:endParaRPr lang="en-US" sz="3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5004DB-F3CD-4A74-8733-DD6356DFD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0008" y="1705697"/>
            <a:ext cx="6151984" cy="4336644"/>
          </a:xfrm>
        </p:spPr>
      </p:pic>
    </p:spTree>
    <p:extLst>
      <p:ext uri="{BB962C8B-B14F-4D97-AF65-F5344CB8AC3E}">
        <p14:creationId xmlns:p14="http://schemas.microsoft.com/office/powerpoint/2010/main" val="2597003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93443-6EF0-4125-B7BF-BBB319B2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83" y="365125"/>
            <a:ext cx="11144434" cy="85999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Parameters of Primary Beam and Target of Positron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E8DFA-02E0-4A00-9548-E1D6911D9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461641"/>
            <a:ext cx="10763250" cy="503123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Beam energy: electron beam with energy of </a:t>
            </a:r>
            <a:r>
              <a:rPr lang="en-US" b="1" dirty="0"/>
              <a:t>8 MeV</a:t>
            </a:r>
          </a:p>
          <a:p>
            <a:pPr>
              <a:spcAft>
                <a:spcPts val="1200"/>
              </a:spcAft>
            </a:pPr>
            <a:r>
              <a:rPr lang="en-US" dirty="0"/>
              <a:t>Beam current: </a:t>
            </a:r>
            <a:r>
              <a:rPr lang="en-US" b="1" dirty="0"/>
              <a:t>1 mA </a:t>
            </a:r>
            <a:r>
              <a:rPr lang="en-US" dirty="0"/>
              <a:t> (and 2 mA)</a:t>
            </a:r>
            <a:endParaRPr lang="en-US" b="1" dirty="0"/>
          </a:p>
          <a:p>
            <a:pPr>
              <a:spcAft>
                <a:spcPts val="1200"/>
              </a:spcAft>
            </a:pPr>
            <a:r>
              <a:rPr lang="en-US" dirty="0"/>
              <a:t>RMS beam size on target: 1.5 mm</a:t>
            </a:r>
          </a:p>
          <a:p>
            <a:pPr>
              <a:spcAft>
                <a:spcPts val="1200"/>
              </a:spcAft>
            </a:pPr>
            <a:r>
              <a:rPr lang="en-US" dirty="0"/>
              <a:t>Target material: pure </a:t>
            </a:r>
            <a:r>
              <a:rPr lang="en-US" b="1" dirty="0"/>
              <a:t>Tungsten</a:t>
            </a:r>
          </a:p>
          <a:p>
            <a:pPr>
              <a:spcAft>
                <a:spcPts val="1200"/>
              </a:spcAft>
            </a:pPr>
            <a:r>
              <a:rPr lang="en-US" dirty="0"/>
              <a:t>Target thickness: </a:t>
            </a:r>
            <a:r>
              <a:rPr lang="en-US" b="1" dirty="0"/>
              <a:t>1 mm</a:t>
            </a:r>
          </a:p>
          <a:p>
            <a:pPr>
              <a:spcAft>
                <a:spcPts val="1200"/>
              </a:spcAft>
            </a:pPr>
            <a:r>
              <a:rPr lang="en-US" dirty="0"/>
              <a:t>Average power deposited in 1 mm </a:t>
            </a:r>
            <a:r>
              <a:rPr lang="en-US"/>
              <a:t>thick W target</a:t>
            </a:r>
            <a:r>
              <a:rPr lang="en-US" dirty="0"/>
              <a:t>: </a:t>
            </a:r>
            <a:r>
              <a:rPr lang="en-US" b="1" dirty="0"/>
              <a:t>4.4 kW </a:t>
            </a:r>
            <a:r>
              <a:rPr lang="en-US" dirty="0"/>
              <a:t>(55% </a:t>
            </a:r>
            <a:r>
              <a:rPr lang="en-US"/>
              <a:t>of </a:t>
            </a:r>
            <a:br>
              <a:rPr lang="en-US"/>
            </a:br>
            <a:r>
              <a:rPr lang="en-US"/>
              <a:t>e</a:t>
            </a:r>
            <a:r>
              <a:rPr lang="en-US" baseline="30000"/>
              <a:t>-</a:t>
            </a:r>
            <a:r>
              <a:rPr lang="en-US"/>
              <a:t> </a:t>
            </a:r>
            <a:r>
              <a:rPr lang="en-US" dirty="0"/>
              <a:t>beam power)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F262D4-0376-4E89-ABF1-C6274623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065" y="6364273"/>
            <a:ext cx="2743200" cy="365125"/>
          </a:xfrm>
        </p:spPr>
        <p:txBody>
          <a:bodyPr/>
          <a:lstStyle/>
          <a:p>
            <a:fld id="{FA20A8B9-356A-4873-9983-F9E9111CAE42}" type="slidenum">
              <a:rPr lang="en-US" sz="1800" smtClean="0">
                <a:solidFill>
                  <a:schemeClr val="tx1"/>
                </a:solidFill>
              </a:rPr>
              <a:t>2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81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284068"/>
            <a:ext cx="11601188" cy="158912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Temperature of stationary tungsten target after 64 ms irradiation by 1 mA @ 8 MeV electrons</a:t>
            </a:r>
            <a:endParaRPr lang="en-US" sz="3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99485F2-DECB-4455-B25A-4A7CEDD62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370" y="2003179"/>
            <a:ext cx="6665260" cy="4351338"/>
          </a:xfrm>
        </p:spPr>
      </p:pic>
    </p:spTree>
    <p:extLst>
      <p:ext uri="{BB962C8B-B14F-4D97-AF65-F5344CB8AC3E}">
        <p14:creationId xmlns:p14="http://schemas.microsoft.com/office/powerpoint/2010/main" val="1553745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06" y="284067"/>
            <a:ext cx="11601188" cy="988261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Optimal Target Thickness (Jonathan Dumas, PhD Thesis, 2011)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16659F79-71E6-408C-8BAA-731CF67E7F44}"/>
              </a:ext>
            </a:extLst>
          </p:cNvPr>
          <p:cNvSpPr txBox="1">
            <a:spLocks/>
          </p:cNvSpPr>
          <p:nvPr/>
        </p:nvSpPr>
        <p:spPr>
          <a:xfrm>
            <a:off x="9301065" y="63642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20A8B9-356A-4873-9983-F9E9111CAE42}" type="slidenum">
              <a:rPr lang="en-US" sz="1800" smtClean="0">
                <a:solidFill>
                  <a:schemeClr val="tx1"/>
                </a:solidFill>
              </a:rPr>
              <a:pPr/>
              <a:t>3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4659028D-6C97-4FA8-9223-4E6091FFE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35" y="1642631"/>
            <a:ext cx="5728782" cy="4262853"/>
          </a:xfr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377A2EF-6351-456E-B801-EA1C49356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26" y="1642631"/>
            <a:ext cx="5952139" cy="426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2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06" y="284067"/>
            <a:ext cx="11601188" cy="988261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Energy Deposited by 120 MeV e</a:t>
            </a:r>
            <a:r>
              <a:rPr lang="en-US" sz="3600" baseline="30000" dirty="0"/>
              <a:t>-</a:t>
            </a:r>
            <a:r>
              <a:rPr lang="en-US" sz="3600" dirty="0"/>
              <a:t> (left) and 8 MeV e</a:t>
            </a:r>
            <a:r>
              <a:rPr lang="en-US" sz="3600" baseline="30000" dirty="0"/>
              <a:t>-</a:t>
            </a:r>
            <a:r>
              <a:rPr lang="en-US" sz="3600" dirty="0"/>
              <a:t> (right)</a:t>
            </a:r>
            <a:br>
              <a:rPr lang="en-US" sz="3600" dirty="0"/>
            </a:br>
            <a:r>
              <a:rPr lang="en-US" sz="3600" dirty="0"/>
              <a:t>in Stationary Tungsten Target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667E6-88C1-4A40-B017-C6C9A3F38AD0}"/>
              </a:ext>
            </a:extLst>
          </p:cNvPr>
          <p:cNvSpPr txBox="1"/>
          <p:nvPr/>
        </p:nvSpPr>
        <p:spPr>
          <a:xfrm>
            <a:off x="6946963" y="5613597"/>
            <a:ext cx="4273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PEDD = 0.36 GeV/(e</a:t>
            </a:r>
            <a:r>
              <a:rPr lang="en-US" sz="2400" baseline="30000" dirty="0"/>
              <a:t>-</a:t>
            </a:r>
            <a:r>
              <a:rPr lang="en-US" sz="2400" dirty="0"/>
              <a:t> cm</a:t>
            </a:r>
            <a:r>
              <a:rPr lang="en-US" sz="2400" baseline="30000" dirty="0"/>
              <a:t>3</a:t>
            </a:r>
            <a:r>
              <a:rPr lang="en-US" sz="2400" dirty="0"/>
              <a:t>)</a:t>
            </a:r>
          </a:p>
          <a:p>
            <a:pPr algn="ctr"/>
            <a:r>
              <a:rPr lang="en-US" sz="2400" dirty="0" err="1"/>
              <a:t>E</a:t>
            </a:r>
            <a:r>
              <a:rPr lang="en-US" sz="2400" baseline="-25000" dirty="0" err="1"/>
              <a:t>dep</a:t>
            </a:r>
            <a:r>
              <a:rPr lang="en-US" sz="2400" dirty="0"/>
              <a:t> = 0.5487 </a:t>
            </a:r>
            <a:r>
              <a:rPr lang="en-US" sz="2400" dirty="0" err="1"/>
              <a:t>E</a:t>
            </a:r>
            <a:r>
              <a:rPr lang="en-US" sz="2400" baseline="-25000" dirty="0" err="1"/>
              <a:t>beam</a:t>
            </a:r>
            <a:endParaRPr lang="en-US" sz="2400" baseline="-25000" dirty="0"/>
          </a:p>
          <a:p>
            <a:pPr algn="ctr"/>
            <a:r>
              <a:rPr lang="en-US" sz="2400" dirty="0"/>
              <a:t>1 mA e</a:t>
            </a:r>
            <a:r>
              <a:rPr lang="en-US" sz="2400" baseline="30000" dirty="0"/>
              <a:t>-</a:t>
            </a:r>
            <a:r>
              <a:rPr lang="en-US" sz="2400" dirty="0"/>
              <a:t> beam: </a:t>
            </a:r>
            <a:r>
              <a:rPr lang="en-US" sz="2400" dirty="0" err="1"/>
              <a:t>P</a:t>
            </a:r>
            <a:r>
              <a:rPr lang="en-US" sz="2400" baseline="-25000" dirty="0" err="1"/>
              <a:t>dep</a:t>
            </a:r>
            <a:r>
              <a:rPr lang="en-US" sz="2400" dirty="0"/>
              <a:t> = 4.4 kW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17A387-8B28-4F60-9BF1-DF739D3865FD}"/>
              </a:ext>
            </a:extLst>
          </p:cNvPr>
          <p:cNvSpPr txBox="1"/>
          <p:nvPr/>
        </p:nvSpPr>
        <p:spPr>
          <a:xfrm>
            <a:off x="971493" y="5613598"/>
            <a:ext cx="4273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PEDD = 0.34 GeV/(e</a:t>
            </a:r>
            <a:r>
              <a:rPr lang="en-US" sz="2400" baseline="30000" dirty="0"/>
              <a:t>-</a:t>
            </a:r>
            <a:r>
              <a:rPr lang="en-US" sz="2400" dirty="0"/>
              <a:t> cm</a:t>
            </a:r>
            <a:r>
              <a:rPr lang="en-US" sz="2400" baseline="30000" dirty="0"/>
              <a:t>3</a:t>
            </a:r>
            <a:r>
              <a:rPr lang="en-US" sz="2400" dirty="0"/>
              <a:t>)</a:t>
            </a:r>
          </a:p>
          <a:p>
            <a:pPr algn="ctr"/>
            <a:r>
              <a:rPr lang="en-US" sz="2400" dirty="0" err="1"/>
              <a:t>E</a:t>
            </a:r>
            <a:r>
              <a:rPr lang="en-US" sz="2400" baseline="-25000" dirty="0" err="1"/>
              <a:t>dep</a:t>
            </a:r>
            <a:r>
              <a:rPr lang="en-US" sz="2400" dirty="0"/>
              <a:t> = 0.1425 </a:t>
            </a:r>
            <a:r>
              <a:rPr lang="en-US" sz="2400" dirty="0" err="1"/>
              <a:t>E</a:t>
            </a:r>
            <a:r>
              <a:rPr lang="en-US" sz="2400" baseline="-25000" dirty="0" err="1"/>
              <a:t>beam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1 mA e</a:t>
            </a:r>
            <a:r>
              <a:rPr lang="en-US" sz="2400" baseline="30000" dirty="0"/>
              <a:t>-</a:t>
            </a:r>
            <a:r>
              <a:rPr lang="en-US" sz="2400" dirty="0"/>
              <a:t> beam: </a:t>
            </a:r>
            <a:r>
              <a:rPr lang="en-US" sz="2400" dirty="0" err="1"/>
              <a:t>P</a:t>
            </a:r>
            <a:r>
              <a:rPr lang="en-US" sz="2400" baseline="-25000" dirty="0" err="1"/>
              <a:t>dep</a:t>
            </a:r>
            <a:r>
              <a:rPr lang="en-US" sz="2400" dirty="0"/>
              <a:t> = 17 kW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16659F79-71E6-408C-8BAA-731CF67E7F44}"/>
              </a:ext>
            </a:extLst>
          </p:cNvPr>
          <p:cNvSpPr txBox="1">
            <a:spLocks/>
          </p:cNvSpPr>
          <p:nvPr/>
        </p:nvSpPr>
        <p:spPr>
          <a:xfrm>
            <a:off x="9301065" y="63642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20A8B9-356A-4873-9983-F9E9111CAE42}" type="slidenum">
              <a:rPr lang="en-US" sz="1800" smtClean="0">
                <a:solidFill>
                  <a:schemeClr val="tx1"/>
                </a:solidFill>
              </a:rPr>
              <a:pPr/>
              <a:t>4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1B425C-B5BD-4A50-95E6-198F77AAF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6" y="2123168"/>
            <a:ext cx="5521094" cy="3273376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D41DF5-337C-42A4-BB7F-496A91B51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500" y="2123168"/>
            <a:ext cx="5521094" cy="33334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B686B12-DA96-498A-AD68-40E8DCCE1CD7}"/>
              </a:ext>
            </a:extLst>
          </p:cNvPr>
          <p:cNvSpPr txBox="1"/>
          <p:nvPr/>
        </p:nvSpPr>
        <p:spPr>
          <a:xfrm>
            <a:off x="5834896" y="1607639"/>
            <a:ext cx="606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8 MeV e</a:t>
            </a:r>
            <a:r>
              <a:rPr lang="en-US" sz="2400" baseline="30000" dirty="0"/>
              <a:t>-</a:t>
            </a:r>
            <a:r>
              <a:rPr lang="en-US" sz="2400" dirty="0"/>
              <a:t> , 1 mm Target Thickness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D22AB8-92D4-41B5-ACCE-D74C0FB76E8E}"/>
              </a:ext>
            </a:extLst>
          </p:cNvPr>
          <p:cNvSpPr txBox="1"/>
          <p:nvPr/>
        </p:nvSpPr>
        <p:spPr>
          <a:xfrm>
            <a:off x="295406" y="1607639"/>
            <a:ext cx="5189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120 MeV e</a:t>
            </a:r>
            <a:r>
              <a:rPr lang="en-US" sz="2400" baseline="30000" dirty="0"/>
              <a:t>-</a:t>
            </a:r>
            <a:r>
              <a:rPr lang="en-US" sz="2400" dirty="0"/>
              <a:t>, 4 mm Target Thickness </a:t>
            </a:r>
          </a:p>
        </p:txBody>
      </p:sp>
    </p:spTree>
    <p:extLst>
      <p:ext uri="{BB962C8B-B14F-4D97-AF65-F5344CB8AC3E}">
        <p14:creationId xmlns:p14="http://schemas.microsoft.com/office/powerpoint/2010/main" val="2688488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06" y="284068"/>
            <a:ext cx="11601188" cy="1065562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Energy Deposited by 120 MeV e</a:t>
            </a:r>
            <a:r>
              <a:rPr lang="en-US" sz="3600" baseline="30000" dirty="0"/>
              <a:t>-</a:t>
            </a:r>
            <a:r>
              <a:rPr lang="en-US" sz="3600" dirty="0"/>
              <a:t> (left) and 8 MeV e</a:t>
            </a:r>
            <a:r>
              <a:rPr lang="en-US" sz="3600" baseline="30000" dirty="0"/>
              <a:t>-</a:t>
            </a:r>
            <a:r>
              <a:rPr lang="en-US" sz="3600" dirty="0"/>
              <a:t> (right)</a:t>
            </a:r>
            <a:br>
              <a:rPr lang="en-US" sz="3600" dirty="0"/>
            </a:br>
            <a:r>
              <a:rPr lang="en-US" sz="3600" dirty="0"/>
              <a:t>along Beam Axis (r = 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667E6-88C1-4A40-B017-C6C9A3F38AD0}"/>
              </a:ext>
            </a:extLst>
          </p:cNvPr>
          <p:cNvSpPr txBox="1"/>
          <p:nvPr/>
        </p:nvSpPr>
        <p:spPr>
          <a:xfrm>
            <a:off x="6946963" y="5717773"/>
            <a:ext cx="427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PEDD = 0.36 GeV/(e</a:t>
            </a:r>
            <a:r>
              <a:rPr lang="en-US" sz="2400" baseline="30000" dirty="0"/>
              <a:t>-</a:t>
            </a:r>
            <a:r>
              <a:rPr lang="en-US" sz="2400" dirty="0"/>
              <a:t> cm</a:t>
            </a:r>
            <a:r>
              <a:rPr lang="en-US" sz="2400" baseline="30000" dirty="0"/>
              <a:t>3</a:t>
            </a:r>
            <a:r>
              <a:rPr lang="en-US" sz="2400" dirty="0"/>
              <a:t>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17A387-8B28-4F60-9BF1-DF739D3865FD}"/>
              </a:ext>
            </a:extLst>
          </p:cNvPr>
          <p:cNvSpPr txBox="1"/>
          <p:nvPr/>
        </p:nvSpPr>
        <p:spPr>
          <a:xfrm>
            <a:off x="971493" y="5717773"/>
            <a:ext cx="427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PEDD = 0.34 GeV/(e</a:t>
            </a:r>
            <a:r>
              <a:rPr lang="en-US" sz="2400" baseline="30000" dirty="0"/>
              <a:t>-</a:t>
            </a:r>
            <a:r>
              <a:rPr lang="en-US" sz="2400" dirty="0"/>
              <a:t> cm</a:t>
            </a:r>
            <a:r>
              <a:rPr lang="en-US" sz="2400" baseline="30000" dirty="0"/>
              <a:t>3</a:t>
            </a:r>
            <a:r>
              <a:rPr lang="en-US" sz="2400" dirty="0"/>
              <a:t>) 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16659F79-71E6-408C-8BAA-731CF67E7F44}"/>
              </a:ext>
            </a:extLst>
          </p:cNvPr>
          <p:cNvSpPr txBox="1">
            <a:spLocks/>
          </p:cNvSpPr>
          <p:nvPr/>
        </p:nvSpPr>
        <p:spPr>
          <a:xfrm>
            <a:off x="9301065" y="63642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20A8B9-356A-4873-9983-F9E9111CAE42}" type="slidenum">
              <a:rPr lang="en-US" sz="1800" smtClean="0">
                <a:solidFill>
                  <a:schemeClr val="tx1"/>
                </a:solidFill>
              </a:rPr>
              <a:pPr/>
              <a:t>5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686B12-DA96-498A-AD68-40E8DCCE1CD7}"/>
              </a:ext>
            </a:extLst>
          </p:cNvPr>
          <p:cNvSpPr txBox="1"/>
          <p:nvPr/>
        </p:nvSpPr>
        <p:spPr>
          <a:xfrm>
            <a:off x="6804380" y="1457164"/>
            <a:ext cx="427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8 MeV e</a:t>
            </a:r>
            <a:r>
              <a:rPr lang="en-US" sz="2400" baseline="30000" dirty="0"/>
              <a:t>-</a:t>
            </a:r>
            <a:r>
              <a:rPr lang="en-US" sz="2400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D22AB8-92D4-41B5-ACCE-D74C0FB76E8E}"/>
              </a:ext>
            </a:extLst>
          </p:cNvPr>
          <p:cNvSpPr txBox="1"/>
          <p:nvPr/>
        </p:nvSpPr>
        <p:spPr>
          <a:xfrm>
            <a:off x="753503" y="1457164"/>
            <a:ext cx="427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120 MeV e</a:t>
            </a:r>
            <a:r>
              <a:rPr lang="en-US" sz="2400" baseline="30000" dirty="0"/>
              <a:t>-</a:t>
            </a:r>
            <a:r>
              <a:rPr lang="en-US" sz="2400" dirty="0"/>
              <a:t> 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075BCE89-EB3A-428D-959F-852DB9380CB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108759"/>
              </p:ext>
            </p:extLst>
          </p:nvPr>
        </p:nvGraphicFramePr>
        <p:xfrm>
          <a:off x="415952" y="2026363"/>
          <a:ext cx="5174620" cy="3677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3" imgW="4320221" imgH="3070829" progId="Acrobat.Document.DC">
                  <p:embed/>
                </p:oleObj>
              </mc:Choice>
              <mc:Fallback>
                <p:oleObj name="Acrobat Document" r:id="rId3" imgW="4320221" imgH="3070829" progId="Acrobat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F75CEC9-CFDB-4E93-A2C0-8BE5C172E7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952" y="2026363"/>
                        <a:ext cx="5174620" cy="3677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BC544DC-BBBA-45F6-9E65-A6173B3C95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31879"/>
              </p:ext>
            </p:extLst>
          </p:nvPr>
        </p:nvGraphicFramePr>
        <p:xfrm>
          <a:off x="6443808" y="1918829"/>
          <a:ext cx="4994689" cy="3746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5" imgW="4876516" imgH="3657506" progId="Acrobat.Document.DC">
                  <p:embed/>
                </p:oleObj>
              </mc:Choice>
              <mc:Fallback>
                <p:oleObj name="Acrobat Document" r:id="rId5" imgW="4876516" imgH="365750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43808" y="1918829"/>
                        <a:ext cx="4994689" cy="3746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5559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1671F0D-9566-43D7-B697-5857353BC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54" y="1887769"/>
            <a:ext cx="4876602" cy="43513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06" y="284068"/>
            <a:ext cx="11601188" cy="10423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W Rim Cooled from One Side by Copper Disk with 10mm x 20mm Cross Section of Water Channel and 2 m/s Flow (ANSYS Fluent)</a:t>
            </a:r>
            <a:br>
              <a:rPr lang="en-US" sz="3600" dirty="0"/>
            </a:br>
            <a:r>
              <a:rPr lang="en-US" sz="3100" dirty="0"/>
              <a:t>Beam Passing through the Target at Radius of 17.5 cm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62F965-39A4-4986-AF98-FD702E559E7F}"/>
              </a:ext>
            </a:extLst>
          </p:cNvPr>
          <p:cNvSpPr txBox="1"/>
          <p:nvPr/>
        </p:nvSpPr>
        <p:spPr>
          <a:xfrm rot="16200000">
            <a:off x="7060680" y="4362263"/>
            <a:ext cx="129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 = 17.5 cm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DB101C-2F95-43C8-93CE-22E7F4C44275}"/>
              </a:ext>
            </a:extLst>
          </p:cNvPr>
          <p:cNvCxnSpPr>
            <a:cxnSpLocks/>
          </p:cNvCxnSpPr>
          <p:nvPr/>
        </p:nvCxnSpPr>
        <p:spPr>
          <a:xfrm>
            <a:off x="6584643" y="2348397"/>
            <a:ext cx="10031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D18491E-F74F-4016-97FC-8E7F35D5A32F}"/>
              </a:ext>
            </a:extLst>
          </p:cNvPr>
          <p:cNvCxnSpPr>
            <a:cxnSpLocks/>
          </p:cNvCxnSpPr>
          <p:nvPr/>
        </p:nvCxnSpPr>
        <p:spPr>
          <a:xfrm flipV="1">
            <a:off x="7522986" y="2342292"/>
            <a:ext cx="0" cy="4021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BD03A7A-5E85-4763-9A26-C07AD78FFFB5}"/>
              </a:ext>
            </a:extLst>
          </p:cNvPr>
          <p:cNvCxnSpPr>
            <a:cxnSpLocks/>
          </p:cNvCxnSpPr>
          <p:nvPr/>
        </p:nvCxnSpPr>
        <p:spPr>
          <a:xfrm>
            <a:off x="5215408" y="2488226"/>
            <a:ext cx="1103609" cy="3925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BAEEC06-4A5D-4698-A2A3-6A6226E2105E}"/>
              </a:ext>
            </a:extLst>
          </p:cNvPr>
          <p:cNvSpPr/>
          <p:nvPr/>
        </p:nvSpPr>
        <p:spPr>
          <a:xfrm rot="21327412">
            <a:off x="5572299" y="2356721"/>
            <a:ext cx="992410" cy="92345"/>
          </a:xfrm>
          <a:prstGeom prst="rightArrow">
            <a:avLst>
              <a:gd name="adj1" fmla="val 50000"/>
              <a:gd name="adj2" fmla="val 1299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2C348F-2AA5-4A0C-AE5F-00A53ED4515A}"/>
              </a:ext>
            </a:extLst>
          </p:cNvPr>
          <p:cNvSpPr txBox="1"/>
          <p:nvPr/>
        </p:nvSpPr>
        <p:spPr>
          <a:xfrm rot="21329877">
            <a:off x="5679061" y="2037172"/>
            <a:ext cx="720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DBEBFB-42B6-4F3C-8544-D9B8A6626CCA}"/>
              </a:ext>
            </a:extLst>
          </p:cNvPr>
          <p:cNvSpPr txBox="1"/>
          <p:nvPr/>
        </p:nvSpPr>
        <p:spPr>
          <a:xfrm>
            <a:off x="7007350" y="1783234"/>
            <a:ext cx="38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D7194C-0244-4F24-ADB3-422D1D55663E}"/>
              </a:ext>
            </a:extLst>
          </p:cNvPr>
          <p:cNvCxnSpPr>
            <a:cxnSpLocks/>
          </p:cNvCxnSpPr>
          <p:nvPr/>
        </p:nvCxnSpPr>
        <p:spPr>
          <a:xfrm flipH="1">
            <a:off x="6600257" y="2039512"/>
            <a:ext cx="51312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7D06A90-5E3D-4F7E-9F24-557DC7A05F13}"/>
              </a:ext>
            </a:extLst>
          </p:cNvPr>
          <p:cNvCxnSpPr>
            <a:cxnSpLocks/>
          </p:cNvCxnSpPr>
          <p:nvPr/>
        </p:nvCxnSpPr>
        <p:spPr>
          <a:xfrm flipH="1">
            <a:off x="6602907" y="2094323"/>
            <a:ext cx="483326" cy="2921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920252F-3029-4264-94E4-2AC4B553D1E0}"/>
              </a:ext>
            </a:extLst>
          </p:cNvPr>
          <p:cNvCxnSpPr>
            <a:cxnSpLocks/>
          </p:cNvCxnSpPr>
          <p:nvPr/>
        </p:nvCxnSpPr>
        <p:spPr>
          <a:xfrm flipH="1">
            <a:off x="6605619" y="2152566"/>
            <a:ext cx="498450" cy="7125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42A4E94-CA70-4CD7-BB16-14C351B32C48}"/>
              </a:ext>
            </a:extLst>
          </p:cNvPr>
          <p:cNvSpPr txBox="1"/>
          <p:nvPr/>
        </p:nvSpPr>
        <p:spPr>
          <a:xfrm>
            <a:off x="4591148" y="2157626"/>
            <a:ext cx="763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Water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C062D5-CB57-4DAC-9044-00FE88FD6658}"/>
              </a:ext>
            </a:extLst>
          </p:cNvPr>
          <p:cNvSpPr txBox="1"/>
          <p:nvPr/>
        </p:nvSpPr>
        <p:spPr>
          <a:xfrm>
            <a:off x="6165573" y="4555206"/>
            <a:ext cx="440303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Cu</a:t>
            </a:r>
          </a:p>
        </p:txBody>
      </p:sp>
      <p:sp>
        <p:nvSpPr>
          <p:cNvPr id="39" name="Slide Number Placeholder 8">
            <a:extLst>
              <a:ext uri="{FF2B5EF4-FFF2-40B4-BE49-F238E27FC236}">
                <a16:creationId xmlns:a16="http://schemas.microsoft.com/office/drawing/2014/main" id="{F52B56DD-B306-4825-800C-CD7CE7AFB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065" y="6364273"/>
            <a:ext cx="2743200" cy="365125"/>
          </a:xfrm>
        </p:spPr>
        <p:txBody>
          <a:bodyPr/>
          <a:lstStyle/>
          <a:p>
            <a:fld id="{FA20A8B9-356A-4873-9983-F9E9111CAE42}" type="slidenum">
              <a:rPr lang="en-US" sz="1800" smtClean="0">
                <a:solidFill>
                  <a:schemeClr val="tx1"/>
                </a:solidFill>
              </a:rPr>
              <a:t>6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25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06" y="284068"/>
            <a:ext cx="11601188" cy="8256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1 mA @ 8 MeV e</a:t>
            </a:r>
            <a:r>
              <a:rPr lang="en-US" sz="3600" baseline="30000" dirty="0"/>
              <a:t>-</a:t>
            </a:r>
            <a:r>
              <a:rPr lang="en-US" sz="3600" dirty="0"/>
              <a:t> Beam: Average Temperature of Tungsten (left)</a:t>
            </a:r>
            <a:br>
              <a:rPr lang="en-US" sz="3600" dirty="0"/>
            </a:br>
            <a:r>
              <a:rPr lang="en-US" sz="3600" dirty="0"/>
              <a:t>and Temperature of Water (right) for 2 m/s Water Flow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667E6-88C1-4A40-B017-C6C9A3F38AD0}"/>
              </a:ext>
            </a:extLst>
          </p:cNvPr>
          <p:cNvSpPr txBox="1"/>
          <p:nvPr/>
        </p:nvSpPr>
        <p:spPr>
          <a:xfrm>
            <a:off x="6946963" y="5891389"/>
            <a:ext cx="4273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</a:t>
            </a:r>
            <a:r>
              <a:rPr lang="en-US" sz="2400" baseline="-25000" dirty="0" err="1"/>
              <a:t>max</a:t>
            </a:r>
            <a:r>
              <a:rPr lang="en-US" sz="2400" dirty="0"/>
              <a:t> = 32.8 </a:t>
            </a:r>
            <a:r>
              <a:rPr lang="fr-FR" sz="2400" dirty="0"/>
              <a:t>°C</a:t>
            </a:r>
          </a:p>
          <a:p>
            <a:pPr algn="ctr"/>
            <a:r>
              <a:rPr lang="fr-FR" sz="2000" dirty="0"/>
              <a:t>(120 MeV Beam: </a:t>
            </a:r>
            <a:r>
              <a:rPr lang="en-US" sz="2000" dirty="0" err="1"/>
              <a:t>T</a:t>
            </a:r>
            <a:r>
              <a:rPr lang="en-US" sz="2000" baseline="-25000" dirty="0" err="1"/>
              <a:t>max</a:t>
            </a:r>
            <a:r>
              <a:rPr lang="en-US" sz="2000" dirty="0"/>
              <a:t> = </a:t>
            </a:r>
            <a:r>
              <a:rPr lang="fr-FR" sz="2000" dirty="0"/>
              <a:t>61 °C)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17A387-8B28-4F60-9BF1-DF739D3865FD}"/>
              </a:ext>
            </a:extLst>
          </p:cNvPr>
          <p:cNvSpPr txBox="1"/>
          <p:nvPr/>
        </p:nvSpPr>
        <p:spPr>
          <a:xfrm>
            <a:off x="971493" y="5891389"/>
            <a:ext cx="4273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</a:t>
            </a:r>
            <a:r>
              <a:rPr lang="en-US" sz="2400" baseline="-25000" dirty="0" err="1"/>
              <a:t>max</a:t>
            </a:r>
            <a:r>
              <a:rPr lang="en-US" sz="2400" dirty="0"/>
              <a:t> = 181 </a:t>
            </a:r>
            <a:r>
              <a:rPr lang="fr-FR" sz="2400" dirty="0"/>
              <a:t>°C</a:t>
            </a:r>
          </a:p>
          <a:p>
            <a:pPr algn="ctr"/>
            <a:r>
              <a:rPr lang="fr-FR" sz="2000" dirty="0"/>
              <a:t>(120 MeV Beam: </a:t>
            </a:r>
            <a:r>
              <a:rPr lang="en-US" sz="2000" dirty="0" err="1"/>
              <a:t>T</a:t>
            </a:r>
            <a:r>
              <a:rPr lang="en-US" sz="2000" baseline="-25000" dirty="0" err="1"/>
              <a:t>max</a:t>
            </a:r>
            <a:r>
              <a:rPr lang="en-US" sz="2000" dirty="0"/>
              <a:t> = </a:t>
            </a:r>
            <a:r>
              <a:rPr lang="fr-FR" sz="2000" dirty="0"/>
              <a:t>260 °C)</a:t>
            </a:r>
            <a:endParaRPr lang="en-US" sz="2000" dirty="0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16659F79-71E6-408C-8BAA-731CF67E7F44}"/>
              </a:ext>
            </a:extLst>
          </p:cNvPr>
          <p:cNvSpPr txBox="1">
            <a:spLocks/>
          </p:cNvSpPr>
          <p:nvPr/>
        </p:nvSpPr>
        <p:spPr>
          <a:xfrm>
            <a:off x="9301065" y="63642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20A8B9-356A-4873-9983-F9E9111CAE42}" type="slidenum">
              <a:rPr lang="en-US" sz="1800" smtClean="0">
                <a:solidFill>
                  <a:schemeClr val="tx1"/>
                </a:solidFill>
              </a:rPr>
              <a:pPr/>
              <a:t>7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6452123-5D56-432E-8C30-42294E051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63"/>
          <a:stretch/>
        </p:blipFill>
        <p:spPr>
          <a:xfrm>
            <a:off x="358561" y="1417448"/>
            <a:ext cx="5364578" cy="44380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D66C9F-EE48-4420-B162-69D0FCC493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82"/>
          <a:stretch/>
        </p:blipFill>
        <p:spPr>
          <a:xfrm>
            <a:off x="6468862" y="1408784"/>
            <a:ext cx="5364578" cy="44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25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06" y="284068"/>
            <a:ext cx="11601188" cy="8256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Average Thermal Stress (left) and </a:t>
            </a:r>
            <a:br>
              <a:rPr lang="en-US" sz="3600" dirty="0"/>
            </a:br>
            <a:r>
              <a:rPr lang="en-US" sz="3600" dirty="0"/>
              <a:t>Yield Strength of Tungsten vs Temperature (right)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667E6-88C1-4A40-B017-C6C9A3F38AD0}"/>
              </a:ext>
            </a:extLst>
          </p:cNvPr>
          <p:cNvSpPr txBox="1"/>
          <p:nvPr/>
        </p:nvSpPr>
        <p:spPr>
          <a:xfrm>
            <a:off x="7057748" y="6037258"/>
            <a:ext cx="4482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Yield Strength (200</a:t>
            </a:r>
            <a:r>
              <a:rPr lang="fr-FR" sz="2400" dirty="0"/>
              <a:t>°C</a:t>
            </a:r>
            <a:r>
              <a:rPr lang="en-US" sz="2400" dirty="0"/>
              <a:t>) ≈ 1220 MPa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17A387-8B28-4F60-9BF1-DF739D3865FD}"/>
              </a:ext>
            </a:extLst>
          </p:cNvPr>
          <p:cNvSpPr txBox="1"/>
          <p:nvPr/>
        </p:nvSpPr>
        <p:spPr>
          <a:xfrm>
            <a:off x="971493" y="6041864"/>
            <a:ext cx="42735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Max </a:t>
            </a:r>
            <a:r>
              <a:rPr lang="el-GR" sz="2400" dirty="0"/>
              <a:t>σ</a:t>
            </a:r>
            <a:r>
              <a:rPr lang="en-US" sz="2400" baseline="-25000" dirty="0"/>
              <a:t>von-Mises</a:t>
            </a:r>
            <a:r>
              <a:rPr lang="en-US" sz="2400" dirty="0"/>
              <a:t> = 214 </a:t>
            </a:r>
            <a:r>
              <a:rPr lang="fr-FR" sz="2400" dirty="0"/>
              <a:t>MPa</a:t>
            </a:r>
          </a:p>
          <a:p>
            <a:pPr algn="ctr"/>
            <a:r>
              <a:rPr lang="fr-FR" sz="2000" dirty="0"/>
              <a:t>(120 MeV Beam: </a:t>
            </a:r>
            <a:r>
              <a:rPr lang="el-GR" sz="2000" dirty="0"/>
              <a:t>σ</a:t>
            </a:r>
            <a:r>
              <a:rPr lang="en-US" sz="2000" baseline="-25000" dirty="0"/>
              <a:t>von-Mises</a:t>
            </a:r>
            <a:r>
              <a:rPr lang="en-US" sz="2000" dirty="0"/>
              <a:t> = </a:t>
            </a:r>
            <a:r>
              <a:rPr lang="fr-FR" sz="2000" dirty="0"/>
              <a:t>282 MPa)</a:t>
            </a:r>
            <a:endParaRPr lang="en-US" sz="2000" dirty="0"/>
          </a:p>
          <a:p>
            <a:pPr algn="ctr"/>
            <a:endParaRPr lang="en-US" sz="24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13503CE-771B-4ED9-B2F7-CF543DB39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8418" y="1804419"/>
            <a:ext cx="5928176" cy="4090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93128E-C94B-4FA2-9B4B-951EDE78240A}"/>
              </a:ext>
            </a:extLst>
          </p:cNvPr>
          <p:cNvSpPr txBox="1"/>
          <p:nvPr/>
        </p:nvSpPr>
        <p:spPr>
          <a:xfrm>
            <a:off x="9342422" y="2537926"/>
            <a:ext cx="198580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Tungsten produced</a:t>
            </a:r>
            <a:br>
              <a:rPr lang="en-US" dirty="0"/>
            </a:br>
            <a:r>
              <a:rPr lang="en-US" dirty="0"/>
              <a:t>by </a:t>
            </a:r>
            <a:r>
              <a:rPr lang="en-US" dirty="0" err="1"/>
              <a:t>Plansee</a:t>
            </a:r>
            <a:endParaRPr lang="en-US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AA94887A-1BF0-49B1-AF60-99EEDE9B3D28}"/>
              </a:ext>
            </a:extLst>
          </p:cNvPr>
          <p:cNvSpPr txBox="1">
            <a:spLocks/>
          </p:cNvSpPr>
          <p:nvPr/>
        </p:nvSpPr>
        <p:spPr>
          <a:xfrm>
            <a:off x="9301065" y="63642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20A8B9-356A-4873-9983-F9E9111CAE42}" type="slidenum">
              <a:rPr lang="en-US" sz="1800" smtClean="0">
                <a:solidFill>
                  <a:schemeClr val="tx1"/>
                </a:solidFill>
              </a:rPr>
              <a:pPr/>
              <a:t>8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A1E0A85-E74A-4694-8513-3769C6BA1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47"/>
          <a:stretch/>
        </p:blipFill>
        <p:spPr>
          <a:xfrm>
            <a:off x="426207" y="1674216"/>
            <a:ext cx="48188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25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284068"/>
            <a:ext cx="11601188" cy="158912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Temperature of Tungsten moving with 4 m/s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DBB570-C03F-48A4-8D0F-71DDD5499F1D}"/>
              </a:ext>
            </a:extLst>
          </p:cNvPr>
          <p:cNvSpPr txBox="1"/>
          <p:nvPr/>
        </p:nvSpPr>
        <p:spPr>
          <a:xfrm>
            <a:off x="3993680" y="6011387"/>
            <a:ext cx="390369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Δ</a:t>
            </a:r>
            <a:r>
              <a:rPr lang="en-US" sz="2400" dirty="0" err="1"/>
              <a:t>T</a:t>
            </a:r>
            <a:r>
              <a:rPr lang="en-US" sz="2400" baseline="-25000" dirty="0" err="1"/>
              <a:t>max</a:t>
            </a:r>
            <a:r>
              <a:rPr lang="en-US" sz="2400" dirty="0"/>
              <a:t> ≈ 108 </a:t>
            </a:r>
            <a:r>
              <a:rPr lang="fr-FR" sz="2400" dirty="0"/>
              <a:t>°C</a:t>
            </a:r>
          </a:p>
          <a:p>
            <a:pPr algn="ctr"/>
            <a:r>
              <a:rPr lang="fr-FR" sz="2000" dirty="0"/>
              <a:t>(120 MeV Beam: </a:t>
            </a:r>
            <a:r>
              <a:rPr lang="el-GR" sz="2000" dirty="0"/>
              <a:t>Δ</a:t>
            </a:r>
            <a:r>
              <a:rPr lang="en-US" sz="2000" dirty="0" err="1"/>
              <a:t>T</a:t>
            </a:r>
            <a:r>
              <a:rPr lang="en-US" sz="2000" baseline="-25000" dirty="0" err="1"/>
              <a:t>max</a:t>
            </a:r>
            <a:r>
              <a:rPr lang="en-US" sz="2000" dirty="0"/>
              <a:t> = </a:t>
            </a:r>
            <a:r>
              <a:rPr lang="fr-FR" sz="2000" dirty="0"/>
              <a:t>120 °C)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CEF4C-04B1-429F-AC4C-3A5B21CEAEFA}"/>
              </a:ext>
            </a:extLst>
          </p:cNvPr>
          <p:cNvSpPr txBox="1"/>
          <p:nvPr/>
        </p:nvSpPr>
        <p:spPr>
          <a:xfrm>
            <a:off x="503200" y="1749833"/>
            <a:ext cx="5098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Snapshot of T at </a:t>
            </a:r>
            <a:r>
              <a:rPr lang="en-US" sz="2400" dirty="0">
                <a:solidFill>
                  <a:srgbClr val="FF0000"/>
                </a:solidFill>
              </a:rPr>
              <a:t>front side </a:t>
            </a:r>
            <a:r>
              <a:rPr lang="en-US" sz="2400" dirty="0"/>
              <a:t>after 2.5 ms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081AC2-0F95-4445-978A-4CA93C64B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0" y="2275953"/>
            <a:ext cx="5529913" cy="36101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A3914F-5A68-48ED-A58D-A959A801D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80" y="2275953"/>
            <a:ext cx="5595814" cy="36531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B0E0772-37DE-4288-ACBC-935307EE387C}"/>
              </a:ext>
            </a:extLst>
          </p:cNvPr>
          <p:cNvSpPr txBox="1"/>
          <p:nvPr/>
        </p:nvSpPr>
        <p:spPr>
          <a:xfrm>
            <a:off x="6570526" y="1732016"/>
            <a:ext cx="5056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Snapshot of T at </a:t>
            </a:r>
            <a:r>
              <a:rPr lang="en-US" sz="2400" dirty="0">
                <a:solidFill>
                  <a:srgbClr val="FF0000"/>
                </a:solidFill>
              </a:rPr>
              <a:t>back side </a:t>
            </a:r>
            <a:r>
              <a:rPr lang="en-US" sz="2400" dirty="0"/>
              <a:t>after 2.5 ms </a:t>
            </a:r>
          </a:p>
        </p:txBody>
      </p:sp>
    </p:spTree>
    <p:extLst>
      <p:ext uri="{BB962C8B-B14F-4D97-AF65-F5344CB8AC3E}">
        <p14:creationId xmlns:p14="http://schemas.microsoft.com/office/powerpoint/2010/main" val="567140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3385</TotalTime>
  <Words>935</Words>
  <Application>Microsoft Office PowerPoint</Application>
  <PresentationFormat>Widescreen</PresentationFormat>
  <Paragraphs>106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Adobe Acrobat Document</vt:lpstr>
      <vt:lpstr>Simulations of Water Cooled Tungsten Target of Positron Source at Low e- Beam Energy (8 MeV)    </vt:lpstr>
      <vt:lpstr>Parameters of Primary Beam and Target of Positron Source</vt:lpstr>
      <vt:lpstr>Optimal Target Thickness (Jonathan Dumas, PhD Thesis, 2011)</vt:lpstr>
      <vt:lpstr>Energy Deposited by 120 MeV e- (left) and 8 MeV e- (right) in Stationary Tungsten Target</vt:lpstr>
      <vt:lpstr>Energy Deposited by 120 MeV e- (left) and 8 MeV e- (right) along Beam Axis (r = 0)</vt:lpstr>
      <vt:lpstr>W Rim Cooled from One Side by Copper Disk with 10mm x 20mm Cross Section of Water Channel and 2 m/s Flow (ANSYS Fluent) Beam Passing through the Target at Radius of 17.5 cm </vt:lpstr>
      <vt:lpstr>1 mA @ 8 MeV e- Beam: Average Temperature of Tungsten (left) and Temperature of Water (right) for 2 m/s Water Flow</vt:lpstr>
      <vt:lpstr>Average Thermal Stress (left) and  Yield Strength of Tungsten vs Temperature (right)</vt:lpstr>
      <vt:lpstr>Temperature of Tungsten moving with 4 m/s</vt:lpstr>
      <vt:lpstr>Temperature vs Time at Selected Point on Target moving with 4 m/s</vt:lpstr>
      <vt:lpstr>Thermal Stress after 2.5 ms for Beam Moving with 4 m/s</vt:lpstr>
      <vt:lpstr>Average Temperature of Tungsten at 1 mA (left) and 2 mA (right) for 2 m/s Water Flow</vt:lpstr>
      <vt:lpstr>Average Temperature of Water at 1 mA (left) and at 2 mA (right) </vt:lpstr>
      <vt:lpstr>Average Thermal Stress at 1 mA (left) and  2 mA (right)</vt:lpstr>
      <vt:lpstr>Temperature of Tungsten moving with 4 m/s at 1 mA (left) and 2 mA (right)</vt:lpstr>
      <vt:lpstr>Thermal Stress of Tungsten moving with 4 m/s at 1 mA (left) and 2 mA (right)</vt:lpstr>
      <vt:lpstr>Summary</vt:lpstr>
      <vt:lpstr>PowerPoint Presentation</vt:lpstr>
      <vt:lpstr>Fatigue Strength of Tungsten. S-N Curve for Pure Tungsten at 22 °C (ANSYS Granta)</vt:lpstr>
      <vt:lpstr>Temperature of stationary tungsten target after 64 ms irradiation by 1 mA @ 8 MeV electrons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Temperature and Thermal Stress of Positron Target</dc:title>
  <dc:creator>andriy ushakov</dc:creator>
  <cp:lastModifiedBy>andriy ushakov</cp:lastModifiedBy>
  <cp:revision>291</cp:revision>
  <dcterms:created xsi:type="dcterms:W3CDTF">2021-11-17T15:31:29Z</dcterms:created>
  <dcterms:modified xsi:type="dcterms:W3CDTF">2022-06-08T14:30:12Z</dcterms:modified>
</cp:coreProperties>
</file>