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7" r:id="rId4"/>
    <p:sldId id="258" r:id="rId5"/>
    <p:sldId id="265" r:id="rId6"/>
    <p:sldId id="263" r:id="rId7"/>
    <p:sldId id="264"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6D03"/>
    <a:srgbClr val="F86262"/>
    <a:srgbClr val="EF0B0B"/>
    <a:srgbClr val="E45ABD"/>
    <a:srgbClr val="FCE6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p:cViewPr varScale="1">
        <p:scale>
          <a:sx n="73" d="100"/>
          <a:sy n="73" d="100"/>
        </p:scale>
        <p:origin x="72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7BDC84B-417B-4B1B-B542-C5BB777798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243940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DC84B-417B-4B1B-B542-C5BB777798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35742133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DC84B-417B-4B1B-B542-C5BB777798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2134785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BDC84B-417B-4B1B-B542-C5BB777798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164972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7BDC84B-417B-4B1B-B542-C5BB77779814}" type="datetimeFigureOut">
              <a:rPr lang="en-US" smtClean="0"/>
              <a:t>5/27/2020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29820421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7BDC84B-417B-4B1B-B542-C5BB777798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17560973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7BDC84B-417B-4B1B-B542-C5BB77779814}" type="datetimeFigureOut">
              <a:rPr lang="en-US" smtClean="0"/>
              <a:t>5/27/2020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316198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BDC84B-417B-4B1B-B542-C5BB77779814}" type="datetimeFigureOut">
              <a:rPr lang="en-US" smtClean="0"/>
              <a:t>5/27/2020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2656346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BDC84B-417B-4B1B-B542-C5BB77779814}" type="datetimeFigureOut">
              <a:rPr lang="en-US" smtClean="0"/>
              <a:t>5/27/2020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568605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BDC84B-417B-4B1B-B542-C5BB777798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60169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BDC84B-417B-4B1B-B542-C5BB77779814}" type="datetimeFigureOut">
              <a:rPr lang="en-US" smtClean="0"/>
              <a:t>5/27/2020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6AEF87-67D8-4B41-8F4A-BFAAD4D86EC7}" type="slidenum">
              <a:rPr lang="en-US" smtClean="0"/>
              <a:t>‹#›</a:t>
            </a:fld>
            <a:endParaRPr lang="en-US"/>
          </a:p>
        </p:txBody>
      </p:sp>
    </p:spTree>
    <p:extLst>
      <p:ext uri="{BB962C8B-B14F-4D97-AF65-F5344CB8AC3E}">
        <p14:creationId xmlns:p14="http://schemas.microsoft.com/office/powerpoint/2010/main" val="505707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BDC84B-417B-4B1B-B542-C5BB77779814}" type="datetimeFigureOut">
              <a:rPr lang="en-US" smtClean="0"/>
              <a:t>5/27/2020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6AEF87-67D8-4B41-8F4A-BFAAD4D86EC7}" type="slidenum">
              <a:rPr lang="en-US" smtClean="0"/>
              <a:t>‹#›</a:t>
            </a:fld>
            <a:endParaRPr lang="en-US"/>
          </a:p>
        </p:txBody>
      </p:sp>
    </p:spTree>
    <p:extLst>
      <p:ext uri="{BB962C8B-B14F-4D97-AF65-F5344CB8AC3E}">
        <p14:creationId xmlns:p14="http://schemas.microsoft.com/office/powerpoint/2010/main" val="32137807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hyperlink" Target="https://logbooks.jlab.org/entry/3476599"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logbooks.jlab.org/entry/3477314" TargetMode="External"/><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6/20/17 and 6/27/17 QE Scans and A1C1 Runs</a:t>
            </a:r>
            <a:endParaRPr lang="en-US" dirty="0"/>
          </a:p>
        </p:txBody>
      </p:sp>
      <p:sp>
        <p:nvSpPr>
          <p:cNvPr id="3" name="Subtitle 2"/>
          <p:cNvSpPr>
            <a:spLocks noGrp="1"/>
          </p:cNvSpPr>
          <p:nvPr>
            <p:ph type="subTitle" idx="1"/>
          </p:nvPr>
        </p:nvSpPr>
        <p:spPr/>
        <p:txBody>
          <a:bodyPr/>
          <a:lstStyle/>
          <a:p>
            <a:r>
              <a:rPr lang="en-US" dirty="0" smtClean="0"/>
              <a:t>Josh Yoskowitz</a:t>
            </a:r>
            <a:endParaRPr lang="en-US" dirty="0"/>
          </a:p>
        </p:txBody>
      </p:sp>
    </p:spTree>
    <p:extLst>
      <p:ext uri="{BB962C8B-B14F-4D97-AF65-F5344CB8AC3E}">
        <p14:creationId xmlns:p14="http://schemas.microsoft.com/office/powerpoint/2010/main" val="33140441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074" y="121249"/>
            <a:ext cx="10515600" cy="1325563"/>
          </a:xfrm>
        </p:spPr>
        <p:txBody>
          <a:bodyPr/>
          <a:lstStyle/>
          <a:p>
            <a:r>
              <a:rPr lang="en-US" dirty="0" smtClean="0"/>
              <a:t>Calibration of QE Scan Data</a:t>
            </a:r>
            <a:endParaRPr lang="en-US" dirty="0"/>
          </a:p>
        </p:txBody>
      </p:sp>
      <p:sp>
        <p:nvSpPr>
          <p:cNvPr id="3" name="Content Placeholder 2"/>
          <p:cNvSpPr>
            <a:spLocks noGrp="1"/>
          </p:cNvSpPr>
          <p:nvPr>
            <p:ph idx="1"/>
          </p:nvPr>
        </p:nvSpPr>
        <p:spPr>
          <a:xfrm>
            <a:off x="222069" y="1293224"/>
            <a:ext cx="5080693" cy="5290456"/>
          </a:xfrm>
        </p:spPr>
        <p:txBody>
          <a:bodyPr>
            <a:noAutofit/>
          </a:bodyPr>
          <a:lstStyle/>
          <a:p>
            <a:pPr marL="0" indent="0">
              <a:buNone/>
            </a:pPr>
            <a:r>
              <a:rPr lang="en-US" sz="1400" dirty="0" smtClean="0"/>
              <a:t>Steps to </a:t>
            </a:r>
            <a:r>
              <a:rPr lang="en-US" sz="1400" dirty="0"/>
              <a:t>c</a:t>
            </a:r>
            <a:r>
              <a:rPr lang="en-US" sz="1400" dirty="0" smtClean="0"/>
              <a:t>alibrate data:</a:t>
            </a:r>
          </a:p>
          <a:p>
            <a:pPr marL="514350" indent="-514350">
              <a:buFont typeface="+mj-lt"/>
              <a:buAutoNum type="arabicPeriod"/>
            </a:pPr>
            <a:r>
              <a:rPr lang="en-US" sz="1400" dirty="0" smtClean="0"/>
              <a:t>Convert ADC values to QE values using beam current, laser power, laser wavelength, etc.</a:t>
            </a:r>
          </a:p>
          <a:p>
            <a:pPr marL="514350" indent="-514350">
              <a:buFont typeface="+mj-lt"/>
              <a:buAutoNum type="arabicPeriod"/>
            </a:pPr>
            <a:r>
              <a:rPr lang="en-US" sz="1400" dirty="0" smtClean="0"/>
              <a:t>Plot QE scan data by row.</a:t>
            </a:r>
          </a:p>
          <a:p>
            <a:pPr marL="514350" indent="-514350">
              <a:buFont typeface="+mj-lt"/>
              <a:buAutoNum type="arabicPeriod"/>
            </a:pPr>
            <a:r>
              <a:rPr lang="en-US" sz="1400" dirty="0" smtClean="0"/>
              <a:t>For each row that crosses the active area (i.e. has significant, non-zero QE values): While approaching from the left and right sides of the plot, find the positions that correspond to the highest slope (i.e. highest absolute value of the derivative).</a:t>
            </a:r>
          </a:p>
          <a:p>
            <a:pPr marL="514350" indent="-514350">
              <a:buFont typeface="+mj-lt"/>
              <a:buAutoNum type="arabicPeriod"/>
            </a:pPr>
            <a:r>
              <a:rPr lang="en-US" sz="1400" dirty="0" smtClean="0"/>
              <a:t>Find the difference in x-values between these two points</a:t>
            </a:r>
            <a:r>
              <a:rPr lang="en-US" sz="1400" dirty="0"/>
              <a:t> </a:t>
            </a:r>
            <a:r>
              <a:rPr lang="en-US" sz="1400" dirty="0" smtClean="0"/>
              <a:t>– this corresponds to the distance across the active area at this row.</a:t>
            </a:r>
          </a:p>
          <a:p>
            <a:pPr marL="514350" indent="-514350">
              <a:buFont typeface="+mj-lt"/>
              <a:buAutoNum type="arabicPeriod"/>
            </a:pPr>
            <a:r>
              <a:rPr lang="en-US" sz="1400" dirty="0" smtClean="0"/>
              <a:t>Plot all distances and then pick the largest distance – this corresponds to the diameter of the active area.</a:t>
            </a:r>
          </a:p>
          <a:p>
            <a:pPr marL="514350" indent="-514350">
              <a:buFont typeface="+mj-lt"/>
              <a:buAutoNum type="arabicPeriod"/>
            </a:pPr>
            <a:r>
              <a:rPr lang="en-US" sz="1400" dirty="0" smtClean="0"/>
              <a:t>Set this distance (in steps) equal to 5mm – the diameter (FWHM) of the active area --  then use this to calibrate the data from steps to mm. This row is also the center of the active area, thus the QE scan can also be centered about the active area.</a:t>
            </a:r>
          </a:p>
          <a:p>
            <a:pPr marL="514350" indent="-514350">
              <a:buFont typeface="+mj-lt"/>
              <a:buAutoNum type="arabicPeriod"/>
            </a:pPr>
            <a:r>
              <a:rPr lang="en-US" sz="1400" dirty="0" smtClean="0"/>
              <a:t>Using the steps to mm conversion factor, the laser spot (cyan circle) can be plotted.</a:t>
            </a:r>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47774" y="2392268"/>
            <a:ext cx="2952204" cy="2588196"/>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44990" y="609645"/>
            <a:ext cx="3407544" cy="1915796"/>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812051" y="3723694"/>
            <a:ext cx="2619766" cy="2536486"/>
          </a:xfrm>
          <a:prstGeom prst="rect">
            <a:avLst/>
          </a:prstGeom>
        </p:spPr>
      </p:pic>
      <p:cxnSp>
        <p:nvCxnSpPr>
          <p:cNvPr id="11" name="Straight Arrow Connector 10"/>
          <p:cNvCxnSpPr>
            <a:stCxn id="6" idx="0"/>
          </p:cNvCxnSpPr>
          <p:nvPr/>
        </p:nvCxnSpPr>
        <p:spPr>
          <a:xfrm flipV="1">
            <a:off x="6823876" y="1567543"/>
            <a:ext cx="1476102" cy="813252"/>
          </a:xfrm>
          <a:prstGeom prst="straightConnector1">
            <a:avLst/>
          </a:prstGeom>
          <a:ln w="825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10048762" y="3013837"/>
            <a:ext cx="13470" cy="711961"/>
          </a:xfrm>
          <a:prstGeom prst="straightConnector1">
            <a:avLst/>
          </a:prstGeom>
          <a:ln w="82550">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6097213" y="4832260"/>
            <a:ext cx="1293223" cy="276999"/>
          </a:xfrm>
          <a:prstGeom prst="rect">
            <a:avLst/>
          </a:prstGeom>
          <a:noFill/>
        </p:spPr>
        <p:txBody>
          <a:bodyPr wrap="square" rtlCol="0">
            <a:spAutoFit/>
          </a:bodyPr>
          <a:lstStyle/>
          <a:p>
            <a:pPr algn="ctr"/>
            <a:r>
              <a:rPr lang="en-US" sz="1200" dirty="0" smtClean="0"/>
              <a:t>X (steps)</a:t>
            </a:r>
            <a:endParaRPr lang="en-US" sz="1200" dirty="0"/>
          </a:p>
        </p:txBody>
      </p:sp>
      <p:sp>
        <p:nvSpPr>
          <p:cNvPr id="13" name="TextBox 12"/>
          <p:cNvSpPr txBox="1"/>
          <p:nvPr/>
        </p:nvSpPr>
        <p:spPr>
          <a:xfrm rot="16200000">
            <a:off x="4656192" y="3489304"/>
            <a:ext cx="1293223" cy="276999"/>
          </a:xfrm>
          <a:prstGeom prst="rect">
            <a:avLst/>
          </a:prstGeom>
          <a:noFill/>
        </p:spPr>
        <p:txBody>
          <a:bodyPr wrap="square" rtlCol="0">
            <a:spAutoFit/>
          </a:bodyPr>
          <a:lstStyle/>
          <a:p>
            <a:pPr algn="ctr"/>
            <a:r>
              <a:rPr lang="en-US" sz="1200" dirty="0" smtClean="0"/>
              <a:t>Y (steps)</a:t>
            </a:r>
            <a:endParaRPr lang="en-US" sz="1200" dirty="0"/>
          </a:p>
        </p:txBody>
      </p:sp>
      <p:sp>
        <p:nvSpPr>
          <p:cNvPr id="17" name="TextBox 16"/>
          <p:cNvSpPr txBox="1"/>
          <p:nvPr/>
        </p:nvSpPr>
        <p:spPr>
          <a:xfrm>
            <a:off x="7763203" y="3370603"/>
            <a:ext cx="1293223" cy="276999"/>
          </a:xfrm>
          <a:prstGeom prst="rect">
            <a:avLst/>
          </a:prstGeom>
          <a:noFill/>
        </p:spPr>
        <p:txBody>
          <a:bodyPr wrap="square" rtlCol="0">
            <a:spAutoFit/>
          </a:bodyPr>
          <a:lstStyle/>
          <a:p>
            <a:pPr algn="ctr"/>
            <a:r>
              <a:rPr lang="en-US" sz="1200" dirty="0" smtClean="0"/>
              <a:t>QE</a:t>
            </a:r>
            <a:endParaRPr lang="en-US" sz="1200" dirty="0"/>
          </a:p>
        </p:txBody>
      </p:sp>
      <p:sp>
        <p:nvSpPr>
          <p:cNvPr id="18" name="TextBox 17"/>
          <p:cNvSpPr txBox="1"/>
          <p:nvPr/>
        </p:nvSpPr>
        <p:spPr>
          <a:xfrm>
            <a:off x="11105922" y="4714938"/>
            <a:ext cx="1293223" cy="276999"/>
          </a:xfrm>
          <a:prstGeom prst="rect">
            <a:avLst/>
          </a:prstGeom>
          <a:noFill/>
        </p:spPr>
        <p:txBody>
          <a:bodyPr wrap="square" rtlCol="0">
            <a:spAutoFit/>
          </a:bodyPr>
          <a:lstStyle/>
          <a:p>
            <a:pPr algn="ctr"/>
            <a:r>
              <a:rPr lang="en-US" sz="1200" dirty="0" smtClean="0"/>
              <a:t>QE</a:t>
            </a:r>
            <a:endParaRPr lang="en-US" sz="1200" dirty="0"/>
          </a:p>
        </p:txBody>
      </p:sp>
      <p:sp>
        <p:nvSpPr>
          <p:cNvPr id="19" name="TextBox 18"/>
          <p:cNvSpPr txBox="1"/>
          <p:nvPr/>
        </p:nvSpPr>
        <p:spPr>
          <a:xfrm>
            <a:off x="9402150" y="2246781"/>
            <a:ext cx="1293223" cy="276999"/>
          </a:xfrm>
          <a:prstGeom prst="rect">
            <a:avLst/>
          </a:prstGeom>
          <a:noFill/>
        </p:spPr>
        <p:txBody>
          <a:bodyPr wrap="square" rtlCol="0">
            <a:spAutoFit/>
          </a:bodyPr>
          <a:lstStyle/>
          <a:p>
            <a:pPr algn="ctr"/>
            <a:r>
              <a:rPr lang="en-US" sz="1200" dirty="0" smtClean="0"/>
              <a:t>Column #</a:t>
            </a:r>
            <a:endParaRPr lang="en-US" sz="1200" dirty="0"/>
          </a:p>
        </p:txBody>
      </p:sp>
      <p:sp>
        <p:nvSpPr>
          <p:cNvPr id="20" name="TextBox 19"/>
          <p:cNvSpPr txBox="1"/>
          <p:nvPr/>
        </p:nvSpPr>
        <p:spPr>
          <a:xfrm>
            <a:off x="7836327" y="1313420"/>
            <a:ext cx="1293223" cy="276999"/>
          </a:xfrm>
          <a:prstGeom prst="rect">
            <a:avLst/>
          </a:prstGeom>
          <a:noFill/>
        </p:spPr>
        <p:txBody>
          <a:bodyPr wrap="square" rtlCol="0">
            <a:spAutoFit/>
          </a:bodyPr>
          <a:lstStyle/>
          <a:p>
            <a:pPr algn="ctr"/>
            <a:r>
              <a:rPr lang="en-US" sz="1200" dirty="0" smtClean="0"/>
              <a:t>Slope</a:t>
            </a:r>
            <a:endParaRPr lang="en-US" sz="1200" dirty="0"/>
          </a:p>
        </p:txBody>
      </p:sp>
      <p:sp>
        <p:nvSpPr>
          <p:cNvPr id="4" name="Oval 3"/>
          <p:cNvSpPr/>
          <p:nvPr/>
        </p:nvSpPr>
        <p:spPr>
          <a:xfrm>
            <a:off x="9326880" y="596582"/>
            <a:ext cx="182880" cy="174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0962230" y="2293602"/>
            <a:ext cx="182880" cy="17438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995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4700451" cy="1124040"/>
          </a:xfrm>
        </p:spPr>
        <p:txBody>
          <a:bodyPr>
            <a:normAutofit fontScale="90000"/>
          </a:bodyPr>
          <a:lstStyle/>
          <a:p>
            <a:r>
              <a:rPr lang="en-US" dirty="0" smtClean="0"/>
              <a:t>6/20/2017 at QE Scan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97425" y="1027907"/>
            <a:ext cx="5427956" cy="5255406"/>
          </a:xfrm>
        </p:spPr>
      </p:pic>
      <p:sp>
        <p:nvSpPr>
          <p:cNvPr id="5" name="TextBox 4"/>
          <p:cNvSpPr txBox="1"/>
          <p:nvPr/>
        </p:nvSpPr>
        <p:spPr>
          <a:xfrm>
            <a:off x="444137" y="1645920"/>
            <a:ext cx="5199017" cy="4524315"/>
          </a:xfrm>
          <a:prstGeom prst="rect">
            <a:avLst/>
          </a:prstGeom>
          <a:noFill/>
        </p:spPr>
        <p:txBody>
          <a:bodyPr wrap="square" rtlCol="0">
            <a:spAutoFit/>
          </a:bodyPr>
          <a:lstStyle/>
          <a:p>
            <a:pPr marL="285750" indent="-285750">
              <a:buFont typeface="Arial" panose="020B0604020202020204" pitchFamily="34" charset="0"/>
              <a:buChar char="•"/>
            </a:pPr>
            <a:r>
              <a:rPr lang="en-US" dirty="0" smtClean="0"/>
              <a:t>Date/Time: 6/20/17 at 9:09 AM</a:t>
            </a:r>
          </a:p>
          <a:p>
            <a:pPr marL="285750" indent="-285750">
              <a:buFont typeface="Arial" panose="020B0604020202020204" pitchFamily="34" charset="0"/>
              <a:buChar char="•"/>
            </a:pPr>
            <a:r>
              <a:rPr lang="en-US" dirty="0" smtClean="0">
                <a:solidFill>
                  <a:srgbClr val="FF0000"/>
                </a:solidFill>
              </a:rPr>
              <a:t>Photocathode </a:t>
            </a:r>
            <a:r>
              <a:rPr lang="en-US" dirty="0" smtClean="0">
                <a:solidFill>
                  <a:srgbClr val="FF0000"/>
                </a:solidFill>
              </a:rPr>
              <a:t>Active Area (Red Circle): 5mm Diameter</a:t>
            </a:r>
            <a:endParaRPr lang="en-US" dirty="0" smtClean="0"/>
          </a:p>
          <a:p>
            <a:pPr marL="285750" indent="-285750">
              <a:buFont typeface="Arial" panose="020B0604020202020204" pitchFamily="34" charset="0"/>
              <a:buChar char="•"/>
            </a:pPr>
            <a:r>
              <a:rPr lang="en-US" dirty="0" smtClean="0">
                <a:solidFill>
                  <a:schemeClr val="accent6">
                    <a:lumMod val="75000"/>
                  </a:schemeClr>
                </a:solidFill>
              </a:rPr>
              <a:t>4</a:t>
            </a:r>
            <a:r>
              <a:rPr lang="el-GR" dirty="0" smtClean="0">
                <a:solidFill>
                  <a:schemeClr val="accent6">
                    <a:lumMod val="75000"/>
                  </a:schemeClr>
                </a:solidFill>
                <a:latin typeface="Times New Roman" panose="02020603050405020304" pitchFamily="18" charset="0"/>
                <a:cs typeface="Times New Roman" panose="02020603050405020304" pitchFamily="18" charset="0"/>
              </a:rPr>
              <a:t>σ</a:t>
            </a:r>
            <a:r>
              <a:rPr lang="en-US" dirty="0" smtClean="0">
                <a:solidFill>
                  <a:schemeClr val="accent6">
                    <a:lumMod val="75000"/>
                  </a:schemeClr>
                </a:solidFill>
              </a:rPr>
              <a:t> Laser Spot Size: 3.3mm</a:t>
            </a:r>
            <a:r>
              <a:rPr lang="en-US" baseline="30000" dirty="0" smtClean="0">
                <a:solidFill>
                  <a:schemeClr val="accent6">
                    <a:lumMod val="75000"/>
                  </a:schemeClr>
                </a:solidFill>
              </a:rPr>
              <a:t>2</a:t>
            </a:r>
            <a:endParaRPr lang="en-US" dirty="0" smtClean="0">
              <a:solidFill>
                <a:schemeClr val="accent6">
                  <a:lumMod val="75000"/>
                </a:schemeClr>
              </a:solidFill>
            </a:endParaRPr>
          </a:p>
          <a:p>
            <a:pPr marL="285750" indent="-285750">
              <a:buFont typeface="Arial" panose="020B0604020202020204" pitchFamily="34" charset="0"/>
              <a:buChar char="•"/>
            </a:pPr>
            <a:r>
              <a:rPr lang="en-US" dirty="0">
                <a:solidFill>
                  <a:schemeClr val="accent6">
                    <a:lumMod val="75000"/>
                  </a:schemeClr>
                </a:solidFill>
              </a:rPr>
              <a:t>4</a:t>
            </a:r>
            <a:r>
              <a:rPr lang="el-GR" dirty="0">
                <a:solidFill>
                  <a:schemeClr val="accent6">
                    <a:lumMod val="75000"/>
                  </a:schemeClr>
                </a:solidFill>
                <a:latin typeface="Times New Roman" panose="02020603050405020304" pitchFamily="18" charset="0"/>
                <a:cs typeface="Times New Roman" panose="02020603050405020304" pitchFamily="18" charset="0"/>
              </a:rPr>
              <a:t>σ </a:t>
            </a:r>
            <a:r>
              <a:rPr lang="en-US" dirty="0" smtClean="0">
                <a:solidFill>
                  <a:schemeClr val="accent6">
                    <a:lumMod val="75000"/>
                  </a:schemeClr>
                </a:solidFill>
                <a:cs typeface="Times New Roman" panose="02020603050405020304" pitchFamily="18" charset="0"/>
              </a:rPr>
              <a:t>Diameters: </a:t>
            </a:r>
            <a:r>
              <a:rPr lang="el-GR" dirty="0" smtClean="0">
                <a:solidFill>
                  <a:schemeClr val="accent6">
                    <a:lumMod val="75000"/>
                  </a:schemeClr>
                </a:solidFill>
                <a:latin typeface="Times New Roman" panose="02020603050405020304" pitchFamily="18" charset="0"/>
                <a:cs typeface="Times New Roman" panose="02020603050405020304" pitchFamily="18" charset="0"/>
              </a:rPr>
              <a:t>σ</a:t>
            </a:r>
            <a:r>
              <a:rPr lang="en-US" baseline="-25000" dirty="0" smtClean="0">
                <a:solidFill>
                  <a:schemeClr val="accent6">
                    <a:lumMod val="75000"/>
                  </a:schemeClr>
                </a:solidFill>
                <a:cs typeface="Times New Roman" panose="02020603050405020304" pitchFamily="18" charset="0"/>
              </a:rPr>
              <a:t>x  </a:t>
            </a:r>
            <a:r>
              <a:rPr lang="en-US" dirty="0">
                <a:solidFill>
                  <a:schemeClr val="accent6">
                    <a:lumMod val="75000"/>
                  </a:schemeClr>
                </a:solidFill>
                <a:cs typeface="Times New Roman" panose="02020603050405020304" pitchFamily="18" charset="0"/>
              </a:rPr>
              <a:t>= </a:t>
            </a:r>
            <a:r>
              <a:rPr lang="en-US" dirty="0" smtClean="0">
                <a:solidFill>
                  <a:schemeClr val="accent6">
                    <a:lumMod val="75000"/>
                  </a:schemeClr>
                </a:solidFill>
                <a:cs typeface="Times New Roman" panose="02020603050405020304" pitchFamily="18" charset="0"/>
              </a:rPr>
              <a:t>1.928 mm, </a:t>
            </a:r>
            <a:r>
              <a:rPr lang="el-GR" dirty="0" smtClean="0">
                <a:solidFill>
                  <a:schemeClr val="accent6">
                    <a:lumMod val="75000"/>
                  </a:schemeClr>
                </a:solidFill>
                <a:latin typeface="Times New Roman" panose="02020603050405020304" pitchFamily="18" charset="0"/>
                <a:cs typeface="Times New Roman" panose="02020603050405020304" pitchFamily="18" charset="0"/>
              </a:rPr>
              <a:t>σ</a:t>
            </a:r>
            <a:r>
              <a:rPr lang="en-US" baseline="-25000" dirty="0">
                <a:solidFill>
                  <a:schemeClr val="accent6">
                    <a:lumMod val="75000"/>
                  </a:schemeClr>
                </a:solidFill>
                <a:cs typeface="Times New Roman" panose="02020603050405020304" pitchFamily="18" charset="0"/>
              </a:rPr>
              <a:t>y</a:t>
            </a:r>
            <a:r>
              <a:rPr lang="en-US" baseline="-25000" dirty="0" smtClean="0">
                <a:solidFill>
                  <a:schemeClr val="accent6">
                    <a:lumMod val="75000"/>
                  </a:schemeClr>
                </a:solidFill>
                <a:cs typeface="Times New Roman" panose="02020603050405020304" pitchFamily="18" charset="0"/>
              </a:rPr>
              <a:t> </a:t>
            </a:r>
            <a:r>
              <a:rPr lang="en-US" dirty="0">
                <a:solidFill>
                  <a:schemeClr val="accent6">
                    <a:lumMod val="75000"/>
                  </a:schemeClr>
                </a:solidFill>
                <a:cs typeface="Times New Roman" panose="02020603050405020304" pitchFamily="18" charset="0"/>
              </a:rPr>
              <a:t>= </a:t>
            </a:r>
            <a:r>
              <a:rPr lang="en-US" dirty="0" smtClean="0">
                <a:solidFill>
                  <a:schemeClr val="accent6">
                    <a:lumMod val="75000"/>
                  </a:schemeClr>
                </a:solidFill>
                <a:cs typeface="Times New Roman" panose="02020603050405020304" pitchFamily="18" charset="0"/>
              </a:rPr>
              <a:t>2.162 </a:t>
            </a:r>
            <a:r>
              <a:rPr lang="en-US" dirty="0">
                <a:solidFill>
                  <a:schemeClr val="accent6">
                    <a:lumMod val="75000"/>
                  </a:schemeClr>
                </a:solidFill>
                <a:cs typeface="Times New Roman" panose="02020603050405020304" pitchFamily="18" charset="0"/>
              </a:rPr>
              <a:t>mm</a:t>
            </a:r>
            <a:endParaRPr lang="en-US" dirty="0">
              <a:solidFill>
                <a:schemeClr val="accent6">
                  <a:lumMod val="75000"/>
                </a:schemeClr>
              </a:solidFill>
            </a:endParaRPr>
          </a:p>
          <a:p>
            <a:pPr marL="285750" indent="-285750">
              <a:buFont typeface="Arial" panose="020B0604020202020204" pitchFamily="34" charset="0"/>
              <a:buChar char="•"/>
            </a:pPr>
            <a:r>
              <a:rPr lang="en-US" dirty="0" smtClean="0">
                <a:solidFill>
                  <a:schemeClr val="accent6">
                    <a:lumMod val="75000"/>
                  </a:schemeClr>
                </a:solidFill>
              </a:rPr>
              <a:t>Laser Configuration C1, Lens OUT</a:t>
            </a:r>
          </a:p>
          <a:p>
            <a:pPr marL="285750" indent="-285750">
              <a:buFont typeface="Arial" panose="020B0604020202020204" pitchFamily="34" charset="0"/>
              <a:buChar char="•"/>
            </a:pPr>
            <a:r>
              <a:rPr lang="en-US" dirty="0" smtClean="0">
                <a:solidFill>
                  <a:schemeClr val="accent6">
                    <a:lumMod val="75000"/>
                  </a:schemeClr>
                </a:solidFill>
              </a:rPr>
              <a:t>Laser Spot: (12000, 9000)=(0.53mm, -0.79mm)</a:t>
            </a:r>
          </a:p>
          <a:p>
            <a:pPr marL="742950" lvl="1" indent="-285750">
              <a:buFont typeface="Arial" panose="020B0604020202020204" pitchFamily="34" charset="0"/>
              <a:buChar char="•"/>
            </a:pPr>
            <a:r>
              <a:rPr lang="en-US" dirty="0" smtClean="0">
                <a:solidFill>
                  <a:schemeClr val="accent6">
                    <a:lumMod val="75000"/>
                  </a:schemeClr>
                </a:solidFill>
              </a:rPr>
              <a:t>Note that the laser spot was originally at (11500,9000), but was shifted due to unsuccessful setup</a:t>
            </a:r>
          </a:p>
          <a:p>
            <a:pPr marL="285750" indent="-285750">
              <a:buFont typeface="Arial" panose="020B0604020202020204" pitchFamily="34" charset="0"/>
              <a:buChar char="•"/>
            </a:pPr>
            <a:r>
              <a:rPr lang="en-US" dirty="0" smtClean="0"/>
              <a:t>Activation A1</a:t>
            </a:r>
          </a:p>
          <a:p>
            <a:pPr marL="285750" indent="-285750">
              <a:buFont typeface="Arial" panose="020B0604020202020204" pitchFamily="34" charset="0"/>
              <a:buChar char="•"/>
            </a:pPr>
            <a:r>
              <a:rPr lang="en-US" dirty="0" smtClean="0"/>
              <a:t>Log Entry: </a:t>
            </a:r>
            <a:r>
              <a:rPr lang="en-US" u="sng" dirty="0">
                <a:hlinkClick r:id="rId3"/>
              </a:rPr>
              <a:t>https://logbooks.jlab.org/entry/3476599</a:t>
            </a:r>
            <a:r>
              <a:rPr lang="en-US" dirty="0" smtClean="0"/>
              <a:t> </a:t>
            </a:r>
          </a:p>
          <a:p>
            <a:pPr marL="285750" indent="-285750">
              <a:buFont typeface="Arial" panose="020B0604020202020204" pitchFamily="34" charset="0"/>
              <a:buChar char="•"/>
            </a:pPr>
            <a:r>
              <a:rPr lang="en-US" dirty="0" smtClean="0"/>
              <a:t>Comments:</a:t>
            </a:r>
          </a:p>
          <a:p>
            <a:pPr marL="742950" lvl="1" indent="-285750">
              <a:buFont typeface="Arial" panose="020B0604020202020204" pitchFamily="34" charset="0"/>
              <a:buChar char="•"/>
            </a:pPr>
            <a:r>
              <a:rPr lang="en-US" dirty="0" smtClean="0"/>
              <a:t>QE scan just after activation A1, but before beam run (6/21/17-6/27/17)</a:t>
            </a:r>
            <a:endParaRPr lang="en-US" dirty="0"/>
          </a:p>
        </p:txBody>
      </p:sp>
    </p:spTree>
    <p:extLst>
      <p:ext uri="{BB962C8B-B14F-4D97-AF65-F5344CB8AC3E}">
        <p14:creationId xmlns:p14="http://schemas.microsoft.com/office/powerpoint/2010/main" val="3546384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4674326" cy="875846"/>
          </a:xfrm>
        </p:spPr>
        <p:txBody>
          <a:bodyPr>
            <a:normAutofit/>
          </a:bodyPr>
          <a:lstStyle/>
          <a:p>
            <a:r>
              <a:rPr lang="en-US" dirty="0" smtClean="0"/>
              <a:t>6/27/2017 QE </a:t>
            </a:r>
            <a:r>
              <a:rPr lang="en-US" dirty="0" smtClean="0"/>
              <a:t>Scan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97425" y="1027907"/>
            <a:ext cx="5427956" cy="5255406"/>
          </a:xfrm>
        </p:spPr>
      </p:pic>
      <p:sp>
        <p:nvSpPr>
          <p:cNvPr id="6" name="TextBox 5"/>
          <p:cNvSpPr txBox="1"/>
          <p:nvPr/>
        </p:nvSpPr>
        <p:spPr>
          <a:xfrm>
            <a:off x="482883" y="1670451"/>
            <a:ext cx="5199017" cy="4524315"/>
          </a:xfrm>
          <a:prstGeom prst="rect">
            <a:avLst/>
          </a:prstGeom>
          <a:noFill/>
        </p:spPr>
        <p:txBody>
          <a:bodyPr wrap="square" rtlCol="0">
            <a:spAutoFit/>
          </a:bodyPr>
          <a:lstStyle/>
          <a:p>
            <a:pPr marL="285750" indent="-285750">
              <a:buFont typeface="Arial" panose="020B0604020202020204" pitchFamily="34" charset="0"/>
              <a:buChar char="•"/>
            </a:pPr>
            <a:r>
              <a:rPr lang="en-US" dirty="0"/>
              <a:t>Date/Time: </a:t>
            </a:r>
            <a:r>
              <a:rPr lang="en-US" dirty="0" smtClean="0"/>
              <a:t>6/27/17 </a:t>
            </a:r>
            <a:r>
              <a:rPr lang="en-US" dirty="0"/>
              <a:t>at </a:t>
            </a:r>
            <a:r>
              <a:rPr lang="en-US" dirty="0" smtClean="0"/>
              <a:t>8:33 AM</a:t>
            </a:r>
            <a:endParaRPr lang="en-US" dirty="0" smtClean="0">
              <a:solidFill>
                <a:srgbClr val="FF0000"/>
              </a:solidFill>
            </a:endParaRPr>
          </a:p>
          <a:p>
            <a:pPr marL="285750" indent="-285750">
              <a:buFont typeface="Arial" panose="020B0604020202020204" pitchFamily="34" charset="0"/>
              <a:buChar char="•"/>
            </a:pPr>
            <a:r>
              <a:rPr lang="en-US" dirty="0" smtClean="0">
                <a:solidFill>
                  <a:srgbClr val="FF0000"/>
                </a:solidFill>
              </a:rPr>
              <a:t>Photocathode </a:t>
            </a:r>
            <a:r>
              <a:rPr lang="en-US" dirty="0" smtClean="0">
                <a:solidFill>
                  <a:srgbClr val="FF0000"/>
                </a:solidFill>
              </a:rPr>
              <a:t>Active Area (Red Circle): 5mm Diameter</a:t>
            </a:r>
            <a:endParaRPr lang="en-US" dirty="0" smtClean="0"/>
          </a:p>
          <a:p>
            <a:pPr marL="285750" indent="-285750">
              <a:buFont typeface="Arial" panose="020B0604020202020204" pitchFamily="34" charset="0"/>
              <a:buChar char="•"/>
            </a:pPr>
            <a:r>
              <a:rPr lang="en-US" dirty="0" smtClean="0">
                <a:solidFill>
                  <a:schemeClr val="accent6">
                    <a:lumMod val="75000"/>
                  </a:schemeClr>
                </a:solidFill>
              </a:rPr>
              <a:t>4</a:t>
            </a:r>
            <a:r>
              <a:rPr lang="el-GR" dirty="0" smtClean="0">
                <a:solidFill>
                  <a:schemeClr val="accent6">
                    <a:lumMod val="75000"/>
                  </a:schemeClr>
                </a:solidFill>
                <a:latin typeface="Times New Roman" panose="02020603050405020304" pitchFamily="18" charset="0"/>
                <a:cs typeface="Times New Roman" panose="02020603050405020304" pitchFamily="18" charset="0"/>
              </a:rPr>
              <a:t>σ</a:t>
            </a:r>
            <a:r>
              <a:rPr lang="en-US" dirty="0" smtClean="0">
                <a:solidFill>
                  <a:schemeClr val="accent6">
                    <a:lumMod val="75000"/>
                  </a:schemeClr>
                </a:solidFill>
              </a:rPr>
              <a:t> Laser Spot Size: 3.3mm</a:t>
            </a:r>
            <a:r>
              <a:rPr lang="en-US" baseline="30000" dirty="0" smtClean="0">
                <a:solidFill>
                  <a:schemeClr val="accent6">
                    <a:lumMod val="75000"/>
                  </a:schemeClr>
                </a:solidFill>
              </a:rPr>
              <a:t>2</a:t>
            </a:r>
          </a:p>
          <a:p>
            <a:pPr marL="285750" indent="-285750">
              <a:buFont typeface="Arial" panose="020B0604020202020204" pitchFamily="34" charset="0"/>
              <a:buChar char="•"/>
            </a:pPr>
            <a:r>
              <a:rPr lang="en-US" dirty="0">
                <a:solidFill>
                  <a:schemeClr val="accent6">
                    <a:lumMod val="75000"/>
                  </a:schemeClr>
                </a:solidFill>
              </a:rPr>
              <a:t>4</a:t>
            </a:r>
            <a:r>
              <a:rPr lang="el-GR" dirty="0">
                <a:solidFill>
                  <a:schemeClr val="accent6">
                    <a:lumMod val="75000"/>
                  </a:schemeClr>
                </a:solidFill>
                <a:latin typeface="Times New Roman" panose="02020603050405020304" pitchFamily="18" charset="0"/>
                <a:cs typeface="Times New Roman" panose="02020603050405020304" pitchFamily="18" charset="0"/>
              </a:rPr>
              <a:t>σ </a:t>
            </a:r>
            <a:r>
              <a:rPr lang="en-US" dirty="0">
                <a:solidFill>
                  <a:schemeClr val="accent6">
                    <a:lumMod val="75000"/>
                  </a:schemeClr>
                </a:solidFill>
                <a:cs typeface="Times New Roman" panose="02020603050405020304" pitchFamily="18" charset="0"/>
              </a:rPr>
              <a:t>Diameters: </a:t>
            </a:r>
            <a:r>
              <a:rPr lang="el-GR" dirty="0">
                <a:solidFill>
                  <a:schemeClr val="accent6">
                    <a:lumMod val="75000"/>
                  </a:schemeClr>
                </a:solidFill>
                <a:latin typeface="Times New Roman" panose="02020603050405020304" pitchFamily="18" charset="0"/>
                <a:cs typeface="Times New Roman" panose="02020603050405020304" pitchFamily="18" charset="0"/>
              </a:rPr>
              <a:t>σ</a:t>
            </a:r>
            <a:r>
              <a:rPr lang="en-US" baseline="-25000" dirty="0">
                <a:solidFill>
                  <a:schemeClr val="accent6">
                    <a:lumMod val="75000"/>
                  </a:schemeClr>
                </a:solidFill>
                <a:cs typeface="Times New Roman" panose="02020603050405020304" pitchFamily="18" charset="0"/>
              </a:rPr>
              <a:t>x  </a:t>
            </a:r>
            <a:r>
              <a:rPr lang="en-US" dirty="0">
                <a:solidFill>
                  <a:schemeClr val="accent6">
                    <a:lumMod val="75000"/>
                  </a:schemeClr>
                </a:solidFill>
                <a:cs typeface="Times New Roman" panose="02020603050405020304" pitchFamily="18" charset="0"/>
              </a:rPr>
              <a:t>= 1.909 mm, </a:t>
            </a:r>
            <a:r>
              <a:rPr lang="el-GR" dirty="0">
                <a:solidFill>
                  <a:schemeClr val="accent6">
                    <a:lumMod val="75000"/>
                  </a:schemeClr>
                </a:solidFill>
                <a:latin typeface="Times New Roman" panose="02020603050405020304" pitchFamily="18" charset="0"/>
                <a:cs typeface="Times New Roman" panose="02020603050405020304" pitchFamily="18" charset="0"/>
              </a:rPr>
              <a:t>σ</a:t>
            </a:r>
            <a:r>
              <a:rPr lang="en-US" baseline="-25000" dirty="0">
                <a:solidFill>
                  <a:schemeClr val="accent6">
                    <a:lumMod val="75000"/>
                  </a:schemeClr>
                </a:solidFill>
                <a:cs typeface="Times New Roman" panose="02020603050405020304" pitchFamily="18" charset="0"/>
              </a:rPr>
              <a:t>y </a:t>
            </a:r>
            <a:r>
              <a:rPr lang="en-US" dirty="0">
                <a:solidFill>
                  <a:schemeClr val="accent6">
                    <a:lumMod val="75000"/>
                  </a:schemeClr>
                </a:solidFill>
                <a:cs typeface="Times New Roman" panose="02020603050405020304" pitchFamily="18" charset="0"/>
              </a:rPr>
              <a:t>= </a:t>
            </a:r>
            <a:r>
              <a:rPr lang="en-US" dirty="0" smtClean="0">
                <a:solidFill>
                  <a:schemeClr val="accent6">
                    <a:lumMod val="75000"/>
                  </a:schemeClr>
                </a:solidFill>
                <a:cs typeface="Times New Roman" panose="02020603050405020304" pitchFamily="18" charset="0"/>
              </a:rPr>
              <a:t>2.219 mm</a:t>
            </a:r>
            <a:endParaRPr lang="en-US" dirty="0">
              <a:solidFill>
                <a:schemeClr val="accent6">
                  <a:lumMod val="75000"/>
                </a:schemeClr>
              </a:solidFill>
            </a:endParaRPr>
          </a:p>
          <a:p>
            <a:pPr marL="285750" indent="-285750">
              <a:buFont typeface="Arial" panose="020B0604020202020204" pitchFamily="34" charset="0"/>
              <a:buChar char="•"/>
            </a:pPr>
            <a:r>
              <a:rPr lang="en-US" dirty="0" smtClean="0">
                <a:solidFill>
                  <a:schemeClr val="accent6">
                    <a:lumMod val="75000"/>
                  </a:schemeClr>
                </a:solidFill>
              </a:rPr>
              <a:t>Laser Configuration C1, Lens OUT</a:t>
            </a:r>
          </a:p>
          <a:p>
            <a:pPr marL="285750" indent="-285750">
              <a:buFont typeface="Arial" panose="020B0604020202020204" pitchFamily="34" charset="0"/>
              <a:buChar char="•"/>
            </a:pPr>
            <a:r>
              <a:rPr lang="en-US" dirty="0" smtClean="0">
                <a:solidFill>
                  <a:schemeClr val="accent6">
                    <a:lumMod val="75000"/>
                  </a:schemeClr>
                </a:solidFill>
              </a:rPr>
              <a:t>Laser Spot: (12000, 9000</a:t>
            </a:r>
            <a:r>
              <a:rPr lang="en-US" dirty="0">
                <a:solidFill>
                  <a:schemeClr val="accent6">
                    <a:lumMod val="75000"/>
                  </a:schemeClr>
                </a:solidFill>
              </a:rPr>
              <a:t>)=(0.53mm, -0.79mm</a:t>
            </a:r>
            <a:r>
              <a:rPr lang="en-US" dirty="0" smtClean="0">
                <a:solidFill>
                  <a:schemeClr val="accent6">
                    <a:lumMod val="75000"/>
                  </a:schemeClr>
                </a:solidFill>
              </a:rPr>
              <a:t>)</a:t>
            </a:r>
          </a:p>
          <a:p>
            <a:pPr marL="285750" indent="-285750">
              <a:buFont typeface="Arial" panose="020B0604020202020204" pitchFamily="34" charset="0"/>
              <a:buChar char="•"/>
            </a:pPr>
            <a:r>
              <a:rPr lang="en-US" dirty="0" smtClean="0"/>
              <a:t>Activation A1</a:t>
            </a:r>
          </a:p>
          <a:p>
            <a:pPr marL="285750" indent="-285750">
              <a:buFont typeface="Arial" panose="020B0604020202020204" pitchFamily="34" charset="0"/>
              <a:buChar char="•"/>
            </a:pPr>
            <a:r>
              <a:rPr lang="en-US" dirty="0" smtClean="0"/>
              <a:t>Log Entry: </a:t>
            </a:r>
            <a:r>
              <a:rPr lang="en-US" u="sng" dirty="0" smtClean="0">
                <a:hlinkClick r:id="rId3"/>
              </a:rPr>
              <a:t>https</a:t>
            </a:r>
            <a:r>
              <a:rPr lang="en-US" u="sng" dirty="0">
                <a:hlinkClick r:id="rId3"/>
              </a:rPr>
              <a:t>://logbooks.jlab.org/entry/3477314</a:t>
            </a:r>
            <a:r>
              <a:rPr lang="en-US" dirty="0" smtClean="0"/>
              <a:t> Comments:</a:t>
            </a:r>
          </a:p>
          <a:p>
            <a:pPr marL="742950" lvl="1" indent="-285750">
              <a:buFont typeface="Arial" panose="020B0604020202020204" pitchFamily="34" charset="0"/>
              <a:buChar char="•"/>
            </a:pPr>
            <a:r>
              <a:rPr lang="en-US" dirty="0" smtClean="0"/>
              <a:t>QE scan just after beam run.</a:t>
            </a:r>
          </a:p>
          <a:p>
            <a:pPr marL="742950" lvl="1" indent="-285750">
              <a:buFont typeface="Arial" panose="020B0604020202020204" pitchFamily="34" charset="0"/>
              <a:buChar char="•"/>
            </a:pPr>
            <a:r>
              <a:rPr lang="en-US" dirty="0" smtClean="0"/>
              <a:t>QE degradation over entire beam area.</a:t>
            </a:r>
          </a:p>
          <a:p>
            <a:pPr marL="742950" lvl="1" indent="-285750">
              <a:buFont typeface="Arial" panose="020B0604020202020204" pitchFamily="34" charset="0"/>
              <a:buChar char="•"/>
            </a:pPr>
            <a:r>
              <a:rPr lang="en-US" dirty="0" smtClean="0"/>
              <a:t>Overall QE has apparently decreased by ~0.2%.</a:t>
            </a:r>
          </a:p>
          <a:p>
            <a:pPr marL="742950" lvl="1" indent="-285750">
              <a:buFont typeface="Arial" panose="020B0604020202020204" pitchFamily="34" charset="0"/>
              <a:buChar char="•"/>
            </a:pPr>
            <a:r>
              <a:rPr lang="en-US" dirty="0" smtClean="0"/>
              <a:t>Highest degradation northwest of laser spot.</a:t>
            </a:r>
          </a:p>
        </p:txBody>
      </p:sp>
    </p:spTree>
    <p:extLst>
      <p:ext uri="{BB962C8B-B14F-4D97-AF65-F5344CB8AC3E}">
        <p14:creationId xmlns:p14="http://schemas.microsoft.com/office/powerpoint/2010/main" val="3381732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6/27 – 6/20 QE Difference Scan</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55024" y="1368424"/>
            <a:ext cx="5549751" cy="4797243"/>
          </a:xfrm>
        </p:spPr>
      </p:pic>
      <p:sp>
        <p:nvSpPr>
          <p:cNvPr id="5" name="TextBox 4"/>
          <p:cNvSpPr txBox="1"/>
          <p:nvPr/>
        </p:nvSpPr>
        <p:spPr>
          <a:xfrm>
            <a:off x="11497663" y="1440707"/>
            <a:ext cx="694337" cy="369332"/>
          </a:xfrm>
          <a:prstGeom prst="rect">
            <a:avLst/>
          </a:prstGeom>
          <a:noFill/>
        </p:spPr>
        <p:txBody>
          <a:bodyPr wrap="square" rtlCol="0">
            <a:spAutoFit/>
          </a:bodyPr>
          <a:lstStyle/>
          <a:p>
            <a:r>
              <a:rPr lang="el-GR" dirty="0" smtClean="0">
                <a:cs typeface="Times New Roman" panose="02020603050405020304" pitchFamily="18" charset="0"/>
              </a:rPr>
              <a:t>Δ</a:t>
            </a:r>
            <a:r>
              <a:rPr lang="en-US" dirty="0" smtClean="0">
                <a:cs typeface="Times New Roman" panose="02020603050405020304" pitchFamily="18" charset="0"/>
              </a:rPr>
              <a:t>QE</a:t>
            </a:r>
            <a:endParaRPr lang="en-US" dirty="0"/>
          </a:p>
        </p:txBody>
      </p:sp>
      <p:sp>
        <p:nvSpPr>
          <p:cNvPr id="6" name="TextBox 5"/>
          <p:cNvSpPr txBox="1"/>
          <p:nvPr/>
        </p:nvSpPr>
        <p:spPr>
          <a:xfrm>
            <a:off x="535414" y="1690687"/>
            <a:ext cx="5732385" cy="1569660"/>
          </a:xfrm>
          <a:prstGeom prst="rect">
            <a:avLst/>
          </a:prstGeom>
          <a:noFill/>
        </p:spPr>
        <p:txBody>
          <a:bodyPr wrap="square" rtlCol="0">
            <a:spAutoFit/>
          </a:bodyPr>
          <a:lstStyle/>
          <a:p>
            <a:pPr marL="285750" indent="-285750">
              <a:buFont typeface="Arial" panose="020B0604020202020204" pitchFamily="34" charset="0"/>
              <a:buChar char="•"/>
            </a:pPr>
            <a:r>
              <a:rPr lang="en-US" sz="2400" u="sng" dirty="0" smtClean="0"/>
              <a:t>Total run </a:t>
            </a:r>
            <a:r>
              <a:rPr lang="en-US" sz="2400" u="sng" dirty="0"/>
              <a:t>t</a:t>
            </a:r>
            <a:r>
              <a:rPr lang="en-US" sz="2400" u="sng" dirty="0" smtClean="0"/>
              <a:t>ime</a:t>
            </a:r>
            <a:r>
              <a:rPr lang="en-US" sz="2400" dirty="0" smtClean="0"/>
              <a:t>: 2374 minutes</a:t>
            </a:r>
          </a:p>
          <a:p>
            <a:pPr marL="285750" indent="-285750">
              <a:buFont typeface="Arial" panose="020B0604020202020204" pitchFamily="34" charset="0"/>
              <a:buChar char="•"/>
            </a:pPr>
            <a:r>
              <a:rPr lang="en-US" sz="2400" u="sng" dirty="0" smtClean="0"/>
              <a:t>Total time </a:t>
            </a:r>
            <a:r>
              <a:rPr lang="en-US" sz="2400" u="sng" dirty="0"/>
              <a:t>b</a:t>
            </a:r>
            <a:r>
              <a:rPr lang="en-US" sz="2400" u="sng" dirty="0" smtClean="0"/>
              <a:t>etween </a:t>
            </a:r>
            <a:r>
              <a:rPr lang="en-US" sz="2400" u="sng" dirty="0"/>
              <a:t>s</a:t>
            </a:r>
            <a:r>
              <a:rPr lang="en-US" sz="2400" u="sng" dirty="0" smtClean="0"/>
              <a:t>cans:</a:t>
            </a:r>
            <a:r>
              <a:rPr lang="en-US" sz="2400" dirty="0" smtClean="0"/>
              <a:t> 10044 minutes</a:t>
            </a:r>
          </a:p>
          <a:p>
            <a:pPr marL="285750" indent="-285750">
              <a:buFont typeface="Arial" panose="020B0604020202020204" pitchFamily="34" charset="0"/>
              <a:buChar char="•"/>
            </a:pPr>
            <a:r>
              <a:rPr lang="en-US" sz="2400" u="sng" dirty="0" smtClean="0"/>
              <a:t>Total Charge Extracted</a:t>
            </a:r>
            <a:r>
              <a:rPr lang="en-US" sz="2400" dirty="0" smtClean="0"/>
              <a:t>: 118.071 C</a:t>
            </a:r>
            <a:endParaRPr lang="en-US" sz="2400" u="sng" dirty="0" smtClean="0"/>
          </a:p>
          <a:p>
            <a:pPr marL="285750" indent="-285750">
              <a:buFont typeface="Arial" panose="020B0604020202020204" pitchFamily="34" charset="0"/>
              <a:buChar char="•"/>
            </a:pPr>
            <a:r>
              <a:rPr lang="en-US" sz="2400" u="sng" dirty="0" smtClean="0"/>
              <a:t>Average Lifetime</a:t>
            </a:r>
            <a:r>
              <a:rPr lang="en-US" sz="2400" dirty="0" smtClean="0"/>
              <a:t>: </a:t>
            </a:r>
            <a:r>
              <a:rPr lang="en-US" sz="2400" dirty="0" smtClean="0">
                <a:solidFill>
                  <a:schemeClr val="dk1"/>
                </a:solidFill>
              </a:rPr>
              <a:t>188.348</a:t>
            </a:r>
            <a:r>
              <a:rPr lang="en-US" sz="2400" dirty="0"/>
              <a:t> </a:t>
            </a:r>
            <a:r>
              <a:rPr lang="en-US" sz="2400" dirty="0" smtClean="0"/>
              <a:t>C</a:t>
            </a:r>
          </a:p>
        </p:txBody>
      </p:sp>
    </p:spTree>
    <p:extLst>
      <p:ext uri="{BB962C8B-B14F-4D97-AF65-F5344CB8AC3E}">
        <p14:creationId xmlns:p14="http://schemas.microsoft.com/office/powerpoint/2010/main" val="33378459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0334" y="325936"/>
            <a:ext cx="11623767" cy="1325563"/>
          </a:xfrm>
        </p:spPr>
        <p:txBody>
          <a:bodyPr/>
          <a:lstStyle/>
          <a:p>
            <a:r>
              <a:rPr lang="en-US" dirty="0" smtClean="0"/>
              <a:t>A1C1 Runs Summary (from </a:t>
            </a:r>
            <a:r>
              <a:rPr lang="en-US" dirty="0" err="1" smtClean="0"/>
              <a:t>LifeSize</a:t>
            </a:r>
            <a:r>
              <a:rPr lang="en-US" dirty="0" smtClean="0"/>
              <a:t> Spreadsheet)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07489365"/>
              </p:ext>
            </p:extLst>
          </p:nvPr>
        </p:nvGraphicFramePr>
        <p:xfrm>
          <a:off x="356989" y="1390242"/>
          <a:ext cx="11470456" cy="4628851"/>
        </p:xfrm>
        <a:graphic>
          <a:graphicData uri="http://schemas.openxmlformats.org/drawingml/2006/table">
            <a:tbl>
              <a:tblPr firstRow="1">
                <a:tableStyleId>{5C22544A-7EE6-4342-B048-85BDC9FD1C3A}</a:tableStyleId>
              </a:tblPr>
              <a:tblGrid>
                <a:gridCol w="944402">
                  <a:extLst>
                    <a:ext uri="{9D8B030D-6E8A-4147-A177-3AD203B41FA5}">
                      <a16:colId xmlns:a16="http://schemas.microsoft.com/office/drawing/2014/main" val="728528583"/>
                    </a:ext>
                  </a:extLst>
                </a:gridCol>
                <a:gridCol w="1155641">
                  <a:extLst>
                    <a:ext uri="{9D8B030D-6E8A-4147-A177-3AD203B41FA5}">
                      <a16:colId xmlns:a16="http://schemas.microsoft.com/office/drawing/2014/main" val="411878970"/>
                    </a:ext>
                  </a:extLst>
                </a:gridCol>
                <a:gridCol w="902149">
                  <a:extLst>
                    <a:ext uri="{9D8B030D-6E8A-4147-A177-3AD203B41FA5}">
                      <a16:colId xmlns:a16="http://schemas.microsoft.com/office/drawing/2014/main" val="85746509"/>
                    </a:ext>
                  </a:extLst>
                </a:gridCol>
                <a:gridCol w="801090">
                  <a:extLst>
                    <a:ext uri="{9D8B030D-6E8A-4147-A177-3AD203B41FA5}">
                      <a16:colId xmlns:a16="http://schemas.microsoft.com/office/drawing/2014/main" val="1129060912"/>
                    </a:ext>
                  </a:extLst>
                </a:gridCol>
                <a:gridCol w="850334">
                  <a:extLst>
                    <a:ext uri="{9D8B030D-6E8A-4147-A177-3AD203B41FA5}">
                      <a16:colId xmlns:a16="http://schemas.microsoft.com/office/drawing/2014/main" val="3171685216"/>
                    </a:ext>
                  </a:extLst>
                </a:gridCol>
                <a:gridCol w="1034192">
                  <a:extLst>
                    <a:ext uri="{9D8B030D-6E8A-4147-A177-3AD203B41FA5}">
                      <a16:colId xmlns:a16="http://schemas.microsoft.com/office/drawing/2014/main" val="1363496501"/>
                    </a:ext>
                  </a:extLst>
                </a:gridCol>
                <a:gridCol w="648180">
                  <a:extLst>
                    <a:ext uri="{9D8B030D-6E8A-4147-A177-3AD203B41FA5}">
                      <a16:colId xmlns:a16="http://schemas.microsoft.com/office/drawing/2014/main" val="1827379418"/>
                    </a:ext>
                  </a:extLst>
                </a:gridCol>
                <a:gridCol w="495140">
                  <a:extLst>
                    <a:ext uri="{9D8B030D-6E8A-4147-A177-3AD203B41FA5}">
                      <a16:colId xmlns:a16="http://schemas.microsoft.com/office/drawing/2014/main" val="1986512415"/>
                    </a:ext>
                  </a:extLst>
                </a:gridCol>
                <a:gridCol w="1079369">
                  <a:extLst>
                    <a:ext uri="{9D8B030D-6E8A-4147-A177-3AD203B41FA5}">
                      <a16:colId xmlns:a16="http://schemas.microsoft.com/office/drawing/2014/main" val="3887013786"/>
                    </a:ext>
                  </a:extLst>
                </a:gridCol>
                <a:gridCol w="913865">
                  <a:extLst>
                    <a:ext uri="{9D8B030D-6E8A-4147-A177-3AD203B41FA5}">
                      <a16:colId xmlns:a16="http://schemas.microsoft.com/office/drawing/2014/main" val="37742043"/>
                    </a:ext>
                  </a:extLst>
                </a:gridCol>
                <a:gridCol w="1318091">
                  <a:extLst>
                    <a:ext uri="{9D8B030D-6E8A-4147-A177-3AD203B41FA5}">
                      <a16:colId xmlns:a16="http://schemas.microsoft.com/office/drawing/2014/main" val="426295907"/>
                    </a:ext>
                  </a:extLst>
                </a:gridCol>
                <a:gridCol w="1328003">
                  <a:extLst>
                    <a:ext uri="{9D8B030D-6E8A-4147-A177-3AD203B41FA5}">
                      <a16:colId xmlns:a16="http://schemas.microsoft.com/office/drawing/2014/main" val="3424576956"/>
                    </a:ext>
                  </a:extLst>
                </a:gridCol>
              </a:tblGrid>
              <a:tr h="404899">
                <a:tc>
                  <a:txBody>
                    <a:bodyPr/>
                    <a:lstStyle/>
                    <a:p>
                      <a:pPr algn="ctr" fontAlgn="b"/>
                      <a:r>
                        <a:rPr lang="en-US" sz="1800" b="1" i="0" u="none" strike="noStrike" dirty="0" smtClean="0">
                          <a:solidFill>
                            <a:schemeClr val="bg1"/>
                          </a:solidFill>
                          <a:effectLst/>
                          <a:latin typeface="+mn-lt"/>
                        </a:rPr>
                        <a:t>Date</a:t>
                      </a:r>
                    </a:p>
                    <a:p>
                      <a:pPr algn="ctr" fontAlgn="b"/>
                      <a:endParaRPr lang="en-US" sz="1800" b="1" i="0" u="none" strike="noStrike" dirty="0" smtClean="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Run/QE</a:t>
                      </a:r>
                      <a:r>
                        <a:rPr lang="en-US" sz="1800" b="1" i="0" u="none" strike="noStrike" baseline="0" dirty="0" smtClean="0">
                          <a:solidFill>
                            <a:schemeClr val="bg1"/>
                          </a:solidFill>
                          <a:effectLst/>
                          <a:latin typeface="+mn-lt"/>
                        </a:rPr>
                        <a:t> Scan</a:t>
                      </a:r>
                    </a:p>
                  </a:txBody>
                  <a:tcPr marL="9445" marR="9445" marT="9445" marB="0" anchor="b"/>
                </a:tc>
                <a:tc>
                  <a:txBody>
                    <a:bodyPr/>
                    <a:lstStyle/>
                    <a:p>
                      <a:pPr algn="ctr" fontAlgn="b"/>
                      <a:r>
                        <a:rPr lang="en-US" sz="1800" b="1" i="0" u="none" strike="noStrike" dirty="0" smtClean="0">
                          <a:solidFill>
                            <a:schemeClr val="bg1"/>
                          </a:solidFill>
                          <a:effectLst/>
                          <a:latin typeface="+mn-lt"/>
                        </a:rPr>
                        <a:t>Laser</a:t>
                      </a:r>
                      <a:r>
                        <a:rPr lang="en-US" sz="1800" b="1" i="0" u="none" strike="noStrike" baseline="0" dirty="0" smtClean="0">
                          <a:solidFill>
                            <a:schemeClr val="bg1"/>
                          </a:solidFill>
                          <a:effectLst/>
                          <a:latin typeface="+mn-lt"/>
                        </a:rPr>
                        <a:t> X (steps)</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Laser </a:t>
                      </a:r>
                      <a:r>
                        <a:rPr lang="en-US" sz="1800" b="1" i="0" u="none" strike="noStrike" baseline="0" dirty="0" smtClean="0">
                          <a:solidFill>
                            <a:schemeClr val="bg1"/>
                          </a:solidFill>
                          <a:effectLst/>
                          <a:latin typeface="+mn-lt"/>
                        </a:rPr>
                        <a:t>Y (steps)</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Current (mA)</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Activation</a:t>
                      </a:r>
                    </a:p>
                    <a:p>
                      <a:pPr algn="ctr" fontAlgn="b"/>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Laser </a:t>
                      </a:r>
                      <a:r>
                        <a:rPr lang="en-US" sz="1800" b="1" i="0" u="none" strike="noStrike" dirty="0" err="1" smtClean="0">
                          <a:solidFill>
                            <a:schemeClr val="bg1"/>
                          </a:solidFill>
                          <a:effectLst/>
                          <a:latin typeface="+mn-lt"/>
                        </a:rPr>
                        <a:t>Config</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Lens</a:t>
                      </a:r>
                    </a:p>
                    <a:p>
                      <a:pPr algn="ctr" fontAlgn="b"/>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err="1" smtClean="0">
                          <a:solidFill>
                            <a:schemeClr val="bg1"/>
                          </a:solidFill>
                          <a:effectLst/>
                          <a:latin typeface="+mn-lt"/>
                        </a:rPr>
                        <a:t>Spotsize</a:t>
                      </a:r>
                      <a:r>
                        <a:rPr lang="en-US" sz="1800" b="1" i="0" u="none" strike="noStrike" baseline="0" dirty="0" smtClean="0">
                          <a:solidFill>
                            <a:schemeClr val="bg1"/>
                          </a:solidFill>
                          <a:effectLst/>
                          <a:latin typeface="+mn-lt"/>
                        </a:rPr>
                        <a:t> (mm</a:t>
                      </a:r>
                      <a:r>
                        <a:rPr lang="en-US" sz="1800" b="1" i="0" u="none" strike="noStrike" baseline="30000" dirty="0" smtClean="0">
                          <a:solidFill>
                            <a:schemeClr val="bg1"/>
                          </a:solidFill>
                          <a:effectLst/>
                          <a:latin typeface="+mn-lt"/>
                        </a:rPr>
                        <a:t>2</a:t>
                      </a:r>
                      <a:r>
                        <a:rPr lang="en-US" sz="1800" b="1" i="0" u="none" strike="noStrike" baseline="0" dirty="0" smtClean="0">
                          <a:solidFill>
                            <a:schemeClr val="bg1"/>
                          </a:solidFill>
                          <a:effectLst/>
                          <a:latin typeface="+mn-lt"/>
                        </a:rPr>
                        <a:t>)</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Duration (min.)</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Charge</a:t>
                      </a:r>
                      <a:r>
                        <a:rPr lang="en-US" sz="1800" b="1" i="0" u="none" strike="noStrike" baseline="0" dirty="0" smtClean="0">
                          <a:solidFill>
                            <a:schemeClr val="bg1"/>
                          </a:solidFill>
                          <a:effectLst/>
                          <a:latin typeface="+mn-lt"/>
                        </a:rPr>
                        <a:t> Extracted (C)</a:t>
                      </a:r>
                      <a:endParaRPr lang="en-US" sz="1800" b="1" i="0" u="none" strike="noStrike" dirty="0">
                        <a:solidFill>
                          <a:schemeClr val="bg1"/>
                        </a:solidFill>
                        <a:effectLst/>
                        <a:latin typeface="+mn-lt"/>
                      </a:endParaRPr>
                    </a:p>
                  </a:txBody>
                  <a:tcPr marL="9445" marR="9445" marT="9445" marB="0" anchor="b"/>
                </a:tc>
                <a:tc>
                  <a:txBody>
                    <a:bodyPr/>
                    <a:lstStyle/>
                    <a:p>
                      <a:pPr algn="ctr" fontAlgn="b"/>
                      <a:r>
                        <a:rPr lang="en-US" sz="1800" b="1" i="0" u="none" strike="noStrike" dirty="0" smtClean="0">
                          <a:solidFill>
                            <a:schemeClr val="bg1"/>
                          </a:solidFill>
                          <a:effectLst/>
                          <a:latin typeface="+mn-lt"/>
                        </a:rPr>
                        <a:t>Average Lifetime (C)</a:t>
                      </a:r>
                      <a:endParaRPr lang="en-US" sz="1800" b="1" i="0" u="none" strike="noStrike" dirty="0">
                        <a:solidFill>
                          <a:schemeClr val="bg1"/>
                        </a:solidFill>
                        <a:effectLst/>
                        <a:latin typeface="+mn-lt"/>
                      </a:endParaRPr>
                    </a:p>
                  </a:txBody>
                  <a:tcPr marL="9445" marR="9445" marT="9445" marB="0" anchor="b"/>
                </a:tc>
                <a:extLst>
                  <a:ext uri="{0D108BD9-81ED-4DB2-BD59-A6C34878D82A}">
                    <a16:rowId xmlns:a16="http://schemas.microsoft.com/office/drawing/2014/main" val="235856350"/>
                  </a:ext>
                </a:extLst>
              </a:tr>
              <a:tr h="290769">
                <a:tc>
                  <a:txBody>
                    <a:bodyPr/>
                    <a:lstStyle/>
                    <a:p>
                      <a:pPr algn="ctr" fontAlgn="b"/>
                      <a:r>
                        <a:rPr lang="en-US" sz="1800" u="none" strike="noStrike" dirty="0">
                          <a:effectLst/>
                          <a:latin typeface="+mn-lt"/>
                        </a:rPr>
                        <a:t>06/20/17</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b="0" i="0" u="none" strike="noStrike" dirty="0" smtClean="0">
                          <a:solidFill>
                            <a:srgbClr val="000000"/>
                          </a:solidFill>
                          <a:effectLst/>
                          <a:latin typeface="+mn-lt"/>
                        </a:rPr>
                        <a:t>QE Scan</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 </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 </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 </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 </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extLst>
                  <a:ext uri="{0D108BD9-81ED-4DB2-BD59-A6C34878D82A}">
                    <a16:rowId xmlns:a16="http://schemas.microsoft.com/office/drawing/2014/main" val="2778654941"/>
                  </a:ext>
                </a:extLst>
              </a:tr>
              <a:tr h="290769">
                <a:tc>
                  <a:txBody>
                    <a:bodyPr/>
                    <a:lstStyle/>
                    <a:p>
                      <a:pPr algn="ctr" fontAlgn="b"/>
                      <a:r>
                        <a:rPr lang="en-US" sz="1800" u="none" strike="noStrike" dirty="0">
                          <a:effectLst/>
                          <a:latin typeface="+mn-lt"/>
                        </a:rPr>
                        <a:t>06/21/17</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b="0" i="0" u="none" strike="noStrike" dirty="0" smtClean="0">
                          <a:solidFill>
                            <a:srgbClr val="000000"/>
                          </a:solidFill>
                          <a:effectLst/>
                          <a:latin typeface="+mn-lt"/>
                        </a:rPr>
                        <a:t>Run 1 Start</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0.5</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3.3</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92D050"/>
                    </a:solidFill>
                  </a:tcPr>
                </a:tc>
                <a:extLst>
                  <a:ext uri="{0D108BD9-81ED-4DB2-BD59-A6C34878D82A}">
                    <a16:rowId xmlns:a16="http://schemas.microsoft.com/office/drawing/2014/main" val="3140372612"/>
                  </a:ext>
                </a:extLst>
              </a:tr>
              <a:tr h="290769">
                <a:tc>
                  <a:txBody>
                    <a:bodyPr/>
                    <a:lstStyle/>
                    <a:p>
                      <a:pPr algn="ctr" fontAlgn="b"/>
                      <a:r>
                        <a:rPr lang="en-US" sz="1800" u="none" strike="noStrike">
                          <a:effectLst/>
                          <a:latin typeface="+mn-lt"/>
                        </a:rPr>
                        <a:t>06/22/17</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b="0" i="0" u="none" strike="noStrike" dirty="0" smtClean="0">
                          <a:solidFill>
                            <a:srgbClr val="000000"/>
                          </a:solidFill>
                          <a:effectLst/>
                          <a:latin typeface="+mn-lt"/>
                        </a:rPr>
                        <a:t>Run 1 End</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0.5</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A1</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a:effectLst/>
                          <a:latin typeface="+mn-lt"/>
                        </a:rPr>
                        <a:t>OUT</a:t>
                      </a:r>
                      <a:endParaRPr lang="en-US" sz="1800" b="0" i="0" u="none" strike="noStrike">
                        <a:solidFill>
                          <a:srgbClr val="000000"/>
                        </a:solidFill>
                        <a:effectLst/>
                        <a:latin typeface="+mn-lt"/>
                      </a:endParaRPr>
                    </a:p>
                  </a:txBody>
                  <a:tcPr marL="9445" marR="9445" marT="9445" marB="0" anchor="b">
                    <a:solidFill>
                      <a:srgbClr val="92D050"/>
                    </a:solidFill>
                  </a:tcPr>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b="0" i="0" u="none" strike="noStrike" dirty="0" smtClean="0">
                          <a:solidFill>
                            <a:srgbClr val="000000"/>
                          </a:solidFill>
                          <a:effectLst/>
                          <a:latin typeface="+mn-lt"/>
                        </a:rPr>
                        <a:t>660</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b="0" i="0" u="none" strike="noStrike" dirty="0" smtClean="0">
                          <a:solidFill>
                            <a:srgbClr val="000000"/>
                          </a:solidFill>
                          <a:effectLst/>
                          <a:latin typeface="+mn-lt"/>
                        </a:rPr>
                        <a:t>19.789</a:t>
                      </a:r>
                      <a:endParaRPr lang="en-US" sz="1800" b="0" i="0" u="none" strike="noStrike" dirty="0">
                        <a:solidFill>
                          <a:srgbClr val="000000"/>
                        </a:solidFill>
                        <a:effectLst/>
                        <a:latin typeface="+mn-lt"/>
                      </a:endParaRPr>
                    </a:p>
                  </a:txBody>
                  <a:tcPr marL="9445" marR="9445" marT="9445" marB="0" anchor="b">
                    <a:solidFill>
                      <a:srgbClr val="92D050"/>
                    </a:solidFill>
                  </a:tcPr>
                </a:tc>
                <a:tc>
                  <a:txBody>
                    <a:bodyPr/>
                    <a:lstStyle/>
                    <a:p>
                      <a:pPr algn="ctr" fontAlgn="b"/>
                      <a:r>
                        <a:rPr lang="en-US" sz="1800" b="0" i="0" u="none" strike="noStrike" dirty="0" smtClean="0">
                          <a:solidFill>
                            <a:srgbClr val="000000"/>
                          </a:solidFill>
                          <a:effectLst/>
                          <a:latin typeface="+mn-lt"/>
                        </a:rPr>
                        <a:t>116.817</a:t>
                      </a:r>
                      <a:endParaRPr lang="en-US" sz="1800" b="0" i="0" u="none" strike="noStrike" dirty="0">
                        <a:solidFill>
                          <a:srgbClr val="000000"/>
                        </a:solidFill>
                        <a:effectLst/>
                        <a:latin typeface="+mn-lt"/>
                      </a:endParaRPr>
                    </a:p>
                  </a:txBody>
                  <a:tcPr marL="9445" marR="9445" marT="9445" marB="0" anchor="b">
                    <a:solidFill>
                      <a:srgbClr val="92D050"/>
                    </a:solidFill>
                  </a:tcPr>
                </a:tc>
                <a:extLst>
                  <a:ext uri="{0D108BD9-81ED-4DB2-BD59-A6C34878D82A}">
                    <a16:rowId xmlns:a16="http://schemas.microsoft.com/office/drawing/2014/main" val="1010941272"/>
                  </a:ext>
                </a:extLst>
              </a:tr>
              <a:tr h="290769">
                <a:tc>
                  <a:txBody>
                    <a:bodyPr/>
                    <a:lstStyle/>
                    <a:p>
                      <a:pPr algn="ctr" fontAlgn="b"/>
                      <a:r>
                        <a:rPr lang="en-US" sz="1800" u="none" strike="noStrike" dirty="0">
                          <a:effectLst/>
                          <a:latin typeface="+mn-lt"/>
                        </a:rPr>
                        <a:t>06/22/17</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b="0" i="0" u="none" strike="noStrike" dirty="0" smtClean="0">
                          <a:solidFill>
                            <a:srgbClr val="000000"/>
                          </a:solidFill>
                          <a:effectLst/>
                          <a:latin typeface="+mn-lt"/>
                        </a:rPr>
                        <a:t>Run 2 Start</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1.0</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IN</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9.9</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endParaRPr lang="en-US" sz="1800" b="0" i="0" u="none" strike="noStrike">
                        <a:solidFill>
                          <a:srgbClr val="000000"/>
                        </a:solidFill>
                        <a:effectLst/>
                        <a:latin typeface="+mn-lt"/>
                      </a:endParaRPr>
                    </a:p>
                  </a:txBody>
                  <a:tcPr marL="9445" marR="9445" marT="9445" marB="0" anchor="b">
                    <a:solidFill>
                      <a:srgbClr val="FFFF00"/>
                    </a:solidFill>
                  </a:tcPr>
                </a:tc>
                <a:extLst>
                  <a:ext uri="{0D108BD9-81ED-4DB2-BD59-A6C34878D82A}">
                    <a16:rowId xmlns:a16="http://schemas.microsoft.com/office/drawing/2014/main" val="1127845543"/>
                  </a:ext>
                </a:extLst>
              </a:tr>
              <a:tr h="290769">
                <a:tc>
                  <a:txBody>
                    <a:bodyPr/>
                    <a:lstStyle/>
                    <a:p>
                      <a:pPr algn="ctr" fontAlgn="b"/>
                      <a:r>
                        <a:rPr lang="en-US" sz="1800" u="none" strike="noStrike">
                          <a:effectLst/>
                          <a:latin typeface="+mn-lt"/>
                        </a:rPr>
                        <a:t>06/22/17</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b="0" i="0" u="none" strike="noStrike" dirty="0" smtClean="0">
                          <a:solidFill>
                            <a:srgbClr val="000000"/>
                          </a:solidFill>
                          <a:effectLst/>
                          <a:latin typeface="+mn-lt"/>
                        </a:rPr>
                        <a:t>Run 2 End</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1.0</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IN</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u="none" strike="noStrike">
                          <a:effectLst/>
                          <a:latin typeface="+mn-lt"/>
                        </a:rPr>
                        <a:t>9.9</a:t>
                      </a:r>
                      <a:endParaRPr lang="en-US" sz="1800" b="0" i="0" u="none" strike="noStrike">
                        <a:solidFill>
                          <a:srgbClr val="000000"/>
                        </a:solidFill>
                        <a:effectLst/>
                        <a:latin typeface="+mn-lt"/>
                      </a:endParaRPr>
                    </a:p>
                  </a:txBody>
                  <a:tcPr marL="9445" marR="9445" marT="9445" marB="0" anchor="b">
                    <a:solidFill>
                      <a:srgbClr val="FFFF00"/>
                    </a:solidFill>
                  </a:tcPr>
                </a:tc>
                <a:tc>
                  <a:txBody>
                    <a:bodyPr/>
                    <a:lstStyle/>
                    <a:p>
                      <a:pPr algn="ctr" fontAlgn="b"/>
                      <a:r>
                        <a:rPr lang="en-US" sz="1800" b="0" i="0" u="none" strike="noStrike" dirty="0" smtClean="0">
                          <a:solidFill>
                            <a:srgbClr val="000000"/>
                          </a:solidFill>
                          <a:effectLst/>
                          <a:latin typeface="+mn-lt"/>
                        </a:rPr>
                        <a:t>356</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b="0" i="0" u="none" strike="noStrike" dirty="0" smtClean="0">
                          <a:solidFill>
                            <a:srgbClr val="000000"/>
                          </a:solidFill>
                          <a:effectLst/>
                          <a:latin typeface="+mn-lt"/>
                        </a:rPr>
                        <a:t>21.357</a:t>
                      </a:r>
                      <a:endParaRPr lang="en-US" sz="1800" b="0" i="0" u="none" strike="noStrike" dirty="0">
                        <a:solidFill>
                          <a:srgbClr val="000000"/>
                        </a:solidFill>
                        <a:effectLst/>
                        <a:latin typeface="+mn-lt"/>
                      </a:endParaRPr>
                    </a:p>
                  </a:txBody>
                  <a:tcPr marL="9445" marR="9445" marT="9445" marB="0" anchor="b">
                    <a:solidFill>
                      <a:srgbClr val="FFFF00"/>
                    </a:solidFill>
                  </a:tcPr>
                </a:tc>
                <a:tc>
                  <a:txBody>
                    <a:bodyPr/>
                    <a:lstStyle/>
                    <a:p>
                      <a:pPr algn="ctr" fontAlgn="b"/>
                      <a:r>
                        <a:rPr lang="en-US" sz="1800" b="0" i="0" u="none" strike="noStrike" dirty="0" smtClean="0">
                          <a:solidFill>
                            <a:srgbClr val="000000"/>
                          </a:solidFill>
                          <a:effectLst/>
                          <a:latin typeface="+mn-lt"/>
                        </a:rPr>
                        <a:t>379.439</a:t>
                      </a:r>
                    </a:p>
                  </a:txBody>
                  <a:tcPr marL="9445" marR="9445" marT="9445" marB="0" anchor="b">
                    <a:solidFill>
                      <a:srgbClr val="FFFF00"/>
                    </a:solidFill>
                  </a:tcPr>
                </a:tc>
                <a:extLst>
                  <a:ext uri="{0D108BD9-81ED-4DB2-BD59-A6C34878D82A}">
                    <a16:rowId xmlns:a16="http://schemas.microsoft.com/office/drawing/2014/main" val="1538933062"/>
                  </a:ext>
                </a:extLst>
              </a:tr>
              <a:tr h="290769">
                <a:tc>
                  <a:txBody>
                    <a:bodyPr/>
                    <a:lstStyle/>
                    <a:p>
                      <a:pPr algn="ctr" fontAlgn="b"/>
                      <a:r>
                        <a:rPr lang="en-US" sz="1800" u="none" strike="noStrike" dirty="0">
                          <a:effectLst/>
                          <a:latin typeface="+mn-lt"/>
                        </a:rPr>
                        <a:t>06/22/17</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b="0" i="0" u="none" strike="noStrike" dirty="0" smtClean="0">
                          <a:solidFill>
                            <a:srgbClr val="000000"/>
                          </a:solidFill>
                          <a:effectLst/>
                          <a:latin typeface="+mn-lt"/>
                        </a:rPr>
                        <a:t>Run 3 Start</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9000</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0.5</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IN</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9.9</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00B0F0"/>
                    </a:solidFill>
                  </a:tcPr>
                </a:tc>
                <a:extLst>
                  <a:ext uri="{0D108BD9-81ED-4DB2-BD59-A6C34878D82A}">
                    <a16:rowId xmlns:a16="http://schemas.microsoft.com/office/drawing/2014/main" val="902493210"/>
                  </a:ext>
                </a:extLst>
              </a:tr>
              <a:tr h="290769">
                <a:tc>
                  <a:txBody>
                    <a:bodyPr/>
                    <a:lstStyle/>
                    <a:p>
                      <a:pPr algn="ctr" fontAlgn="b"/>
                      <a:r>
                        <a:rPr lang="en-US" sz="1800" u="none" strike="noStrike">
                          <a:effectLst/>
                          <a:latin typeface="+mn-lt"/>
                        </a:rPr>
                        <a:t>06/23/17</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b="0" i="0" u="none" strike="noStrike" dirty="0" smtClean="0">
                          <a:solidFill>
                            <a:srgbClr val="000000"/>
                          </a:solidFill>
                          <a:effectLst/>
                          <a:latin typeface="+mn-lt"/>
                        </a:rPr>
                        <a:t>Run 3 End</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0.5</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a:effectLst/>
                          <a:latin typeface="+mn-lt"/>
                        </a:rPr>
                        <a:t>IN</a:t>
                      </a:r>
                      <a:endParaRPr lang="en-US" sz="1800" b="0" i="0" u="none" strike="noStrike">
                        <a:solidFill>
                          <a:srgbClr val="000000"/>
                        </a:solidFill>
                        <a:effectLst/>
                        <a:latin typeface="+mn-lt"/>
                      </a:endParaRPr>
                    </a:p>
                  </a:txBody>
                  <a:tcPr marL="9445" marR="9445" marT="9445" marB="0" anchor="b">
                    <a:solidFill>
                      <a:srgbClr val="00B0F0"/>
                    </a:solidFill>
                  </a:tcPr>
                </a:tc>
                <a:tc>
                  <a:txBody>
                    <a:bodyPr/>
                    <a:lstStyle/>
                    <a:p>
                      <a:pPr algn="ctr" fontAlgn="b"/>
                      <a:r>
                        <a:rPr lang="en-US" sz="1800" u="none" strike="noStrike" dirty="0">
                          <a:effectLst/>
                          <a:latin typeface="+mn-lt"/>
                        </a:rPr>
                        <a:t>9.9</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b="0" i="0" u="none" strike="noStrike" dirty="0" smtClean="0">
                          <a:solidFill>
                            <a:srgbClr val="000000"/>
                          </a:solidFill>
                          <a:effectLst/>
                          <a:latin typeface="+mn-lt"/>
                        </a:rPr>
                        <a:t>607</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b="0" i="0" u="none" strike="noStrike" dirty="0" smtClean="0">
                          <a:solidFill>
                            <a:srgbClr val="000000"/>
                          </a:solidFill>
                          <a:effectLst/>
                          <a:latin typeface="+mn-lt"/>
                        </a:rPr>
                        <a:t>18.1963</a:t>
                      </a:r>
                      <a:endParaRPr lang="en-US" sz="1800" b="0" i="0" u="none" strike="noStrike" dirty="0">
                        <a:solidFill>
                          <a:srgbClr val="000000"/>
                        </a:solidFill>
                        <a:effectLst/>
                        <a:latin typeface="+mn-lt"/>
                      </a:endParaRPr>
                    </a:p>
                  </a:txBody>
                  <a:tcPr marL="9445" marR="9445" marT="9445" marB="0" anchor="b">
                    <a:solidFill>
                      <a:srgbClr val="00B0F0"/>
                    </a:solidFill>
                  </a:tcPr>
                </a:tc>
                <a:tc>
                  <a:txBody>
                    <a:bodyPr/>
                    <a:lstStyle/>
                    <a:p>
                      <a:pPr algn="ctr" fontAlgn="b"/>
                      <a:r>
                        <a:rPr lang="en-US" sz="1800" b="0" i="0" u="none" strike="noStrike" dirty="0" smtClean="0">
                          <a:solidFill>
                            <a:srgbClr val="000000"/>
                          </a:solidFill>
                          <a:effectLst/>
                          <a:latin typeface="+mn-lt"/>
                        </a:rPr>
                        <a:t>113.545</a:t>
                      </a:r>
                      <a:endParaRPr lang="en-US" sz="1800" b="0" i="0" u="none" strike="noStrike" dirty="0">
                        <a:solidFill>
                          <a:srgbClr val="000000"/>
                        </a:solidFill>
                        <a:effectLst/>
                        <a:latin typeface="+mn-lt"/>
                      </a:endParaRPr>
                    </a:p>
                  </a:txBody>
                  <a:tcPr marL="9445" marR="9445" marT="9445" marB="0" anchor="b">
                    <a:solidFill>
                      <a:srgbClr val="00B0F0"/>
                    </a:solidFill>
                  </a:tcPr>
                </a:tc>
                <a:extLst>
                  <a:ext uri="{0D108BD9-81ED-4DB2-BD59-A6C34878D82A}">
                    <a16:rowId xmlns:a16="http://schemas.microsoft.com/office/drawing/2014/main" val="66605215"/>
                  </a:ext>
                </a:extLst>
              </a:tr>
              <a:tr h="290769">
                <a:tc>
                  <a:txBody>
                    <a:bodyPr/>
                    <a:lstStyle/>
                    <a:p>
                      <a:pPr algn="ctr" fontAlgn="b"/>
                      <a:r>
                        <a:rPr lang="en-US" sz="1800" u="none" strike="noStrike" dirty="0">
                          <a:effectLst/>
                          <a:latin typeface="+mn-lt"/>
                        </a:rPr>
                        <a:t>06/23/17</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b="0" i="0" u="none" strike="noStrike" dirty="0" smtClean="0">
                          <a:solidFill>
                            <a:srgbClr val="000000"/>
                          </a:solidFill>
                          <a:effectLst/>
                          <a:latin typeface="+mn-lt"/>
                        </a:rPr>
                        <a:t>Run 4 Start</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9000</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1.5</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IN</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9.9</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extLst>
                  <a:ext uri="{0D108BD9-81ED-4DB2-BD59-A6C34878D82A}">
                    <a16:rowId xmlns:a16="http://schemas.microsoft.com/office/drawing/2014/main" val="2326414008"/>
                  </a:ext>
                </a:extLst>
              </a:tr>
              <a:tr h="290769">
                <a:tc>
                  <a:txBody>
                    <a:bodyPr/>
                    <a:lstStyle/>
                    <a:p>
                      <a:pPr algn="ctr" fontAlgn="b"/>
                      <a:r>
                        <a:rPr lang="en-US" sz="1800" u="none" strike="noStrike">
                          <a:effectLst/>
                          <a:latin typeface="+mn-lt"/>
                        </a:rPr>
                        <a:t>06/23/17</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b="0" i="0" u="none" strike="noStrike" dirty="0" smtClean="0">
                          <a:solidFill>
                            <a:srgbClr val="000000"/>
                          </a:solidFill>
                          <a:effectLst/>
                          <a:latin typeface="+mn-lt"/>
                        </a:rPr>
                        <a:t>Run 4 End</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1.5</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A1</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a:effectLst/>
                          <a:latin typeface="+mn-lt"/>
                        </a:rPr>
                        <a:t>IN</a:t>
                      </a:r>
                      <a:endParaRPr lang="en-US" sz="1800" b="0" i="0" u="none" strike="noStrike">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u="none" strike="noStrike" dirty="0">
                          <a:effectLst/>
                          <a:latin typeface="+mn-lt"/>
                        </a:rPr>
                        <a:t>9.9</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b="0" i="0" u="none" strike="noStrike" dirty="0" smtClean="0">
                          <a:solidFill>
                            <a:srgbClr val="000000"/>
                          </a:solidFill>
                          <a:effectLst/>
                          <a:latin typeface="+mn-lt"/>
                        </a:rPr>
                        <a:t>254</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b="0" i="0" u="none" strike="noStrike" dirty="0" smtClean="0">
                          <a:solidFill>
                            <a:srgbClr val="000000"/>
                          </a:solidFill>
                          <a:effectLst/>
                          <a:latin typeface="+mn-lt"/>
                        </a:rPr>
                        <a:t>22.8639</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tc>
                  <a:txBody>
                    <a:bodyPr/>
                    <a:lstStyle/>
                    <a:p>
                      <a:pPr algn="ctr" fontAlgn="b"/>
                      <a:r>
                        <a:rPr lang="en-US" sz="1800" b="0" i="0" u="none" strike="noStrike" dirty="0" smtClean="0">
                          <a:solidFill>
                            <a:srgbClr val="000000"/>
                          </a:solidFill>
                          <a:effectLst/>
                          <a:latin typeface="+mn-lt"/>
                        </a:rPr>
                        <a:t>283.561</a:t>
                      </a:r>
                      <a:endParaRPr lang="en-US" sz="1800" b="0" i="0" u="none" strike="noStrike" dirty="0">
                        <a:solidFill>
                          <a:srgbClr val="000000"/>
                        </a:solidFill>
                        <a:effectLst/>
                        <a:latin typeface="+mn-lt"/>
                      </a:endParaRPr>
                    </a:p>
                  </a:txBody>
                  <a:tcPr marL="9445" marR="9445" marT="9445" marB="0" anchor="b">
                    <a:solidFill>
                      <a:schemeClr val="accent2">
                        <a:lumMod val="60000"/>
                        <a:lumOff val="40000"/>
                      </a:schemeClr>
                    </a:solidFill>
                  </a:tcPr>
                </a:tc>
                <a:extLst>
                  <a:ext uri="{0D108BD9-81ED-4DB2-BD59-A6C34878D82A}">
                    <a16:rowId xmlns:a16="http://schemas.microsoft.com/office/drawing/2014/main" val="716254374"/>
                  </a:ext>
                </a:extLst>
              </a:tr>
              <a:tr h="290769">
                <a:tc>
                  <a:txBody>
                    <a:bodyPr/>
                    <a:lstStyle/>
                    <a:p>
                      <a:pPr algn="ctr" fontAlgn="b"/>
                      <a:r>
                        <a:rPr lang="en-US" sz="1800" u="none" strike="noStrike" dirty="0">
                          <a:effectLst/>
                          <a:latin typeface="+mn-lt"/>
                        </a:rPr>
                        <a:t>06/23/17</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b="0" i="0" u="none" strike="noStrike" dirty="0" smtClean="0">
                          <a:solidFill>
                            <a:srgbClr val="000000"/>
                          </a:solidFill>
                          <a:effectLst/>
                          <a:latin typeface="+mn-lt"/>
                        </a:rPr>
                        <a:t>Run 5 Start</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1.5</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E45ABD"/>
                    </a:solidFill>
                  </a:tcPr>
                </a:tc>
                <a:extLst>
                  <a:ext uri="{0D108BD9-81ED-4DB2-BD59-A6C34878D82A}">
                    <a16:rowId xmlns:a16="http://schemas.microsoft.com/office/drawing/2014/main" val="579823835"/>
                  </a:ext>
                </a:extLst>
              </a:tr>
              <a:tr h="290769">
                <a:tc>
                  <a:txBody>
                    <a:bodyPr/>
                    <a:lstStyle/>
                    <a:p>
                      <a:pPr algn="ctr" fontAlgn="b"/>
                      <a:r>
                        <a:rPr lang="en-US" sz="1800" u="none" strike="noStrike">
                          <a:effectLst/>
                          <a:latin typeface="+mn-lt"/>
                        </a:rPr>
                        <a:t>06/23/17</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b="0" i="0" u="none" strike="noStrike" dirty="0" smtClean="0">
                          <a:solidFill>
                            <a:srgbClr val="000000"/>
                          </a:solidFill>
                          <a:effectLst/>
                          <a:latin typeface="+mn-lt"/>
                        </a:rPr>
                        <a:t>Run 5 End</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1.5</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A1</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OUT</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u="none" strike="noStrike">
                          <a:effectLst/>
                          <a:latin typeface="+mn-lt"/>
                        </a:rPr>
                        <a:t>3.3</a:t>
                      </a:r>
                      <a:endParaRPr lang="en-US" sz="1800" b="0" i="0" u="none" strike="noStrike">
                        <a:solidFill>
                          <a:srgbClr val="000000"/>
                        </a:solidFill>
                        <a:effectLst/>
                        <a:latin typeface="+mn-lt"/>
                      </a:endParaRPr>
                    </a:p>
                  </a:txBody>
                  <a:tcPr marL="9445" marR="9445" marT="9445" marB="0" anchor="b">
                    <a:solidFill>
                      <a:srgbClr val="E45ABD"/>
                    </a:solidFill>
                  </a:tcPr>
                </a:tc>
                <a:tc>
                  <a:txBody>
                    <a:bodyPr/>
                    <a:lstStyle/>
                    <a:p>
                      <a:pPr algn="ctr" fontAlgn="b"/>
                      <a:r>
                        <a:rPr lang="en-US" sz="1800" b="0" i="0" u="none" strike="noStrike" dirty="0" smtClean="0">
                          <a:solidFill>
                            <a:srgbClr val="000000"/>
                          </a:solidFill>
                          <a:effectLst/>
                          <a:latin typeface="+mn-lt"/>
                        </a:rPr>
                        <a:t>204</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b="0" i="0" u="none" strike="noStrike" dirty="0" smtClean="0">
                          <a:solidFill>
                            <a:srgbClr val="000000"/>
                          </a:solidFill>
                          <a:effectLst/>
                          <a:latin typeface="+mn-lt"/>
                        </a:rPr>
                        <a:t>18.2863</a:t>
                      </a:r>
                      <a:endParaRPr lang="en-US" sz="1800" b="0" i="0" u="none" strike="noStrike" dirty="0">
                        <a:solidFill>
                          <a:srgbClr val="000000"/>
                        </a:solidFill>
                        <a:effectLst/>
                        <a:latin typeface="+mn-lt"/>
                      </a:endParaRPr>
                    </a:p>
                  </a:txBody>
                  <a:tcPr marL="9445" marR="9445" marT="9445" marB="0" anchor="b">
                    <a:solidFill>
                      <a:srgbClr val="E45ABD"/>
                    </a:solidFill>
                  </a:tcPr>
                </a:tc>
                <a:tc>
                  <a:txBody>
                    <a:bodyPr/>
                    <a:lstStyle/>
                    <a:p>
                      <a:pPr algn="ctr" fontAlgn="b"/>
                      <a:r>
                        <a:rPr lang="en-US" sz="1800" b="0" i="0" u="none" strike="noStrike" dirty="0" smtClean="0">
                          <a:solidFill>
                            <a:srgbClr val="000000"/>
                          </a:solidFill>
                          <a:effectLst/>
                          <a:latin typeface="+mn-lt"/>
                        </a:rPr>
                        <a:t>102.835</a:t>
                      </a:r>
                      <a:endParaRPr lang="en-US" sz="1800" b="0" i="0" u="none" strike="noStrike" dirty="0">
                        <a:solidFill>
                          <a:srgbClr val="000000"/>
                        </a:solidFill>
                        <a:effectLst/>
                        <a:latin typeface="+mn-lt"/>
                      </a:endParaRPr>
                    </a:p>
                  </a:txBody>
                  <a:tcPr marL="9445" marR="9445" marT="9445" marB="0" anchor="b">
                    <a:solidFill>
                      <a:srgbClr val="E45ABD"/>
                    </a:solidFill>
                  </a:tcPr>
                </a:tc>
                <a:extLst>
                  <a:ext uri="{0D108BD9-81ED-4DB2-BD59-A6C34878D82A}">
                    <a16:rowId xmlns:a16="http://schemas.microsoft.com/office/drawing/2014/main" val="4045746881"/>
                  </a:ext>
                </a:extLst>
              </a:tr>
              <a:tr h="290769">
                <a:tc>
                  <a:txBody>
                    <a:bodyPr/>
                    <a:lstStyle/>
                    <a:p>
                      <a:pPr algn="ctr" fontAlgn="b"/>
                      <a:r>
                        <a:rPr lang="en-US" sz="1800" u="none" strike="noStrike" dirty="0">
                          <a:effectLst/>
                          <a:latin typeface="+mn-lt"/>
                        </a:rPr>
                        <a:t>06/23/17</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b="0" i="0" u="none" strike="noStrike" dirty="0" smtClean="0">
                          <a:solidFill>
                            <a:srgbClr val="000000"/>
                          </a:solidFill>
                          <a:effectLst/>
                          <a:latin typeface="+mn-lt"/>
                        </a:rPr>
                        <a:t>Run 6 Start</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12000</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9000</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1.0</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A1</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C1</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endParaRPr lang="en-US" sz="1800" b="0" i="0" u="none" strike="noStrike" dirty="0">
                        <a:solidFill>
                          <a:srgbClr val="000000"/>
                        </a:solidFill>
                        <a:effectLst/>
                        <a:latin typeface="+mn-lt"/>
                      </a:endParaRPr>
                    </a:p>
                  </a:txBody>
                  <a:tcPr marL="9445" marR="9445" marT="9445" marB="0" anchor="b">
                    <a:solidFill>
                      <a:srgbClr val="FB6D03"/>
                    </a:solidFill>
                  </a:tcPr>
                </a:tc>
                <a:extLst>
                  <a:ext uri="{0D108BD9-81ED-4DB2-BD59-A6C34878D82A}">
                    <a16:rowId xmlns:a16="http://schemas.microsoft.com/office/drawing/2014/main" val="3626531206"/>
                  </a:ext>
                </a:extLst>
              </a:tr>
              <a:tr h="290769">
                <a:tc>
                  <a:txBody>
                    <a:bodyPr/>
                    <a:lstStyle/>
                    <a:p>
                      <a:pPr algn="ctr" fontAlgn="b"/>
                      <a:r>
                        <a:rPr lang="en-US" sz="1800" u="none" strike="noStrike">
                          <a:effectLst/>
                          <a:latin typeface="+mn-lt"/>
                        </a:rPr>
                        <a:t>06/23/17</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b="0" i="0" u="none" strike="noStrike" dirty="0" smtClean="0">
                          <a:solidFill>
                            <a:srgbClr val="000000"/>
                          </a:solidFill>
                          <a:effectLst/>
                          <a:latin typeface="+mn-lt"/>
                        </a:rPr>
                        <a:t>Run 6 End</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a:effectLst/>
                          <a:latin typeface="+mn-lt"/>
                        </a:rPr>
                        <a:t>12000</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a:effectLst/>
                          <a:latin typeface="+mn-lt"/>
                        </a:rPr>
                        <a:t>9000</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a:effectLst/>
                          <a:latin typeface="+mn-lt"/>
                        </a:rPr>
                        <a:t>1.0</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a:effectLst/>
                          <a:latin typeface="+mn-lt"/>
                        </a:rPr>
                        <a:t>A1</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b="0" i="0" u="none" strike="noStrike" dirty="0" smtClean="0">
                          <a:solidFill>
                            <a:srgbClr val="000000"/>
                          </a:solidFill>
                          <a:effectLst/>
                          <a:latin typeface="+mn-lt"/>
                        </a:rPr>
                        <a:t>293</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b="0" i="0" u="none" strike="noStrike" dirty="0" smtClean="0">
                          <a:solidFill>
                            <a:srgbClr val="000000"/>
                          </a:solidFill>
                          <a:effectLst/>
                          <a:latin typeface="+mn-lt"/>
                        </a:rPr>
                        <a:t>17.5785</a:t>
                      </a:r>
                      <a:endParaRPr lang="en-US" sz="1800" b="0" i="0" u="none" strike="noStrike" dirty="0">
                        <a:solidFill>
                          <a:srgbClr val="000000"/>
                        </a:solidFill>
                        <a:effectLst/>
                        <a:latin typeface="+mn-lt"/>
                      </a:endParaRPr>
                    </a:p>
                  </a:txBody>
                  <a:tcPr marL="9445" marR="9445" marT="9445" marB="0" anchor="b">
                    <a:solidFill>
                      <a:srgbClr val="FB6D03"/>
                    </a:solidFill>
                  </a:tcPr>
                </a:tc>
                <a:tc>
                  <a:txBody>
                    <a:bodyPr/>
                    <a:lstStyle/>
                    <a:p>
                      <a:pPr algn="ctr" fontAlgn="b"/>
                      <a:r>
                        <a:rPr lang="en-US" sz="1800" b="0" i="0" u="none" strike="noStrike" dirty="0" smtClean="0">
                          <a:solidFill>
                            <a:srgbClr val="000000"/>
                          </a:solidFill>
                          <a:effectLst/>
                          <a:latin typeface="+mn-lt"/>
                        </a:rPr>
                        <a:t>133.89</a:t>
                      </a:r>
                      <a:endParaRPr lang="en-US" sz="1800" b="0" i="0" u="none" strike="noStrike" dirty="0">
                        <a:solidFill>
                          <a:srgbClr val="000000"/>
                        </a:solidFill>
                        <a:effectLst/>
                        <a:latin typeface="+mn-lt"/>
                      </a:endParaRPr>
                    </a:p>
                  </a:txBody>
                  <a:tcPr marL="9445" marR="9445" marT="9445" marB="0" anchor="b">
                    <a:solidFill>
                      <a:srgbClr val="FB6D03"/>
                    </a:solidFill>
                  </a:tcPr>
                </a:tc>
                <a:extLst>
                  <a:ext uri="{0D108BD9-81ED-4DB2-BD59-A6C34878D82A}">
                    <a16:rowId xmlns:a16="http://schemas.microsoft.com/office/drawing/2014/main" val="2205739554"/>
                  </a:ext>
                </a:extLst>
              </a:tr>
              <a:tr h="290769">
                <a:tc>
                  <a:txBody>
                    <a:bodyPr/>
                    <a:lstStyle/>
                    <a:p>
                      <a:pPr algn="ctr" fontAlgn="b"/>
                      <a:r>
                        <a:rPr lang="en-US" sz="1800" u="none" strike="noStrike" dirty="0">
                          <a:effectLst/>
                          <a:latin typeface="+mn-lt"/>
                        </a:rPr>
                        <a:t>06/27/17</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b="0" i="0" u="none" strike="noStrike" dirty="0" smtClean="0">
                          <a:solidFill>
                            <a:srgbClr val="000000"/>
                          </a:solidFill>
                          <a:effectLst/>
                          <a:latin typeface="+mn-lt"/>
                        </a:rPr>
                        <a:t>QE Scan</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 </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 </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 </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 </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a:effectLst/>
                          <a:latin typeface="+mn-lt"/>
                        </a:rPr>
                        <a:t>C1</a:t>
                      </a:r>
                      <a:endParaRPr lang="en-US" sz="1800" b="0" i="0" u="none" strike="noStrike">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OUT</a:t>
                      </a:r>
                      <a:endParaRPr lang="en-US" sz="1800" b="0" i="0" u="none" strike="noStrike" dirty="0">
                        <a:solidFill>
                          <a:srgbClr val="000000"/>
                        </a:solidFill>
                        <a:effectLst/>
                        <a:latin typeface="+mn-lt"/>
                      </a:endParaRPr>
                    </a:p>
                  </a:txBody>
                  <a:tcPr marL="9445" marR="9445" marT="9445" marB="0" anchor="b"/>
                </a:tc>
                <a:tc>
                  <a:txBody>
                    <a:bodyPr/>
                    <a:lstStyle/>
                    <a:p>
                      <a:pPr algn="ctr" fontAlgn="b"/>
                      <a:r>
                        <a:rPr lang="en-US" sz="1800" u="none" strike="noStrike" dirty="0">
                          <a:effectLst/>
                          <a:latin typeface="+mn-lt"/>
                        </a:rPr>
                        <a:t>3.3</a:t>
                      </a:r>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tc>
                  <a:txBody>
                    <a:bodyPr/>
                    <a:lstStyle/>
                    <a:p>
                      <a:pPr algn="ctr" fontAlgn="b"/>
                      <a:endParaRPr lang="en-US" sz="1800" b="0" i="0" u="none" strike="noStrike" dirty="0">
                        <a:solidFill>
                          <a:srgbClr val="000000"/>
                        </a:solidFill>
                        <a:effectLst/>
                        <a:latin typeface="+mn-lt"/>
                      </a:endParaRPr>
                    </a:p>
                  </a:txBody>
                  <a:tcPr marL="9445" marR="9445" marT="9445" marB="0" anchor="b"/>
                </a:tc>
                <a:extLst>
                  <a:ext uri="{0D108BD9-81ED-4DB2-BD59-A6C34878D82A}">
                    <a16:rowId xmlns:a16="http://schemas.microsoft.com/office/drawing/2014/main" val="1029384847"/>
                  </a:ext>
                </a:extLst>
              </a:tr>
            </a:tbl>
          </a:graphicData>
        </a:graphic>
      </p:graphicFrame>
    </p:spTree>
    <p:extLst>
      <p:ext uri="{BB962C8B-B14F-4D97-AF65-F5344CB8AC3E}">
        <p14:creationId xmlns:p14="http://schemas.microsoft.com/office/powerpoint/2010/main" val="1830151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6/20 and 6/27 QE Scan Summary</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92053476"/>
              </p:ext>
            </p:extLst>
          </p:nvPr>
        </p:nvGraphicFramePr>
        <p:xfrm>
          <a:off x="80229" y="1429430"/>
          <a:ext cx="10333355" cy="1112520"/>
        </p:xfrm>
        <a:graphic>
          <a:graphicData uri="http://schemas.openxmlformats.org/drawingml/2006/table">
            <a:tbl>
              <a:tblPr firstRow="1" bandRow="1">
                <a:tableStyleId>{5C22544A-7EE6-4342-B048-85BDC9FD1C3A}</a:tableStyleId>
              </a:tblPr>
              <a:tblGrid>
                <a:gridCol w="1003618">
                  <a:extLst>
                    <a:ext uri="{9D8B030D-6E8A-4147-A177-3AD203B41FA5}">
                      <a16:colId xmlns:a16="http://schemas.microsoft.com/office/drawing/2014/main" val="1425820093"/>
                    </a:ext>
                  </a:extLst>
                </a:gridCol>
                <a:gridCol w="929005">
                  <a:extLst>
                    <a:ext uri="{9D8B030D-6E8A-4147-A177-3AD203B41FA5}">
                      <a16:colId xmlns:a16="http://schemas.microsoft.com/office/drawing/2014/main" val="3420028412"/>
                    </a:ext>
                  </a:extLst>
                </a:gridCol>
                <a:gridCol w="1712214">
                  <a:extLst>
                    <a:ext uri="{9D8B030D-6E8A-4147-A177-3AD203B41FA5}">
                      <a16:colId xmlns:a16="http://schemas.microsoft.com/office/drawing/2014/main" val="3402681297"/>
                    </a:ext>
                  </a:extLst>
                </a:gridCol>
                <a:gridCol w="1605280">
                  <a:extLst>
                    <a:ext uri="{9D8B030D-6E8A-4147-A177-3AD203B41FA5}">
                      <a16:colId xmlns:a16="http://schemas.microsoft.com/office/drawing/2014/main" val="487021351"/>
                    </a:ext>
                  </a:extLst>
                </a:gridCol>
                <a:gridCol w="1170305">
                  <a:extLst>
                    <a:ext uri="{9D8B030D-6E8A-4147-A177-3AD203B41FA5}">
                      <a16:colId xmlns:a16="http://schemas.microsoft.com/office/drawing/2014/main" val="2690474144"/>
                    </a:ext>
                  </a:extLst>
                </a:gridCol>
                <a:gridCol w="1203325">
                  <a:extLst>
                    <a:ext uri="{9D8B030D-6E8A-4147-A177-3AD203B41FA5}">
                      <a16:colId xmlns:a16="http://schemas.microsoft.com/office/drawing/2014/main" val="794933"/>
                    </a:ext>
                  </a:extLst>
                </a:gridCol>
                <a:gridCol w="1514030">
                  <a:extLst>
                    <a:ext uri="{9D8B030D-6E8A-4147-A177-3AD203B41FA5}">
                      <a16:colId xmlns:a16="http://schemas.microsoft.com/office/drawing/2014/main" val="766027734"/>
                    </a:ext>
                  </a:extLst>
                </a:gridCol>
                <a:gridCol w="1195578">
                  <a:extLst>
                    <a:ext uri="{9D8B030D-6E8A-4147-A177-3AD203B41FA5}">
                      <a16:colId xmlns:a16="http://schemas.microsoft.com/office/drawing/2014/main" val="2579290577"/>
                    </a:ext>
                  </a:extLst>
                </a:gridCol>
              </a:tblGrid>
              <a:tr h="370840">
                <a:tc>
                  <a:txBody>
                    <a:bodyPr/>
                    <a:lstStyle/>
                    <a:p>
                      <a:pPr algn="ctr"/>
                      <a:r>
                        <a:rPr lang="en-US" sz="1600" dirty="0" smtClean="0">
                          <a:latin typeface="+mn-lt"/>
                        </a:rPr>
                        <a:t>Date</a:t>
                      </a:r>
                      <a:endParaRPr lang="en-US" sz="1600" dirty="0">
                        <a:latin typeface="+mn-lt"/>
                      </a:endParaRPr>
                    </a:p>
                  </a:txBody>
                  <a:tcPr/>
                </a:tc>
                <a:tc>
                  <a:txBody>
                    <a:bodyPr/>
                    <a:lstStyle/>
                    <a:p>
                      <a:pPr algn="ctr"/>
                      <a:r>
                        <a:rPr lang="en-US" sz="1600" dirty="0" smtClean="0">
                          <a:latin typeface="+mn-lt"/>
                        </a:rPr>
                        <a:t>Time</a:t>
                      </a:r>
                      <a:endParaRPr lang="en-US" sz="1600" dirty="0">
                        <a:latin typeface="+mn-lt"/>
                      </a:endParaRPr>
                    </a:p>
                  </a:txBody>
                  <a:tcPr/>
                </a:tc>
                <a:tc>
                  <a:txBody>
                    <a:bodyPr/>
                    <a:lstStyle/>
                    <a:p>
                      <a:pPr algn="ctr"/>
                      <a:r>
                        <a:rPr lang="en-US" sz="1600" dirty="0" smtClean="0">
                          <a:latin typeface="+mn-lt"/>
                        </a:rPr>
                        <a:t>Laser Spot (steps)</a:t>
                      </a:r>
                      <a:endParaRPr lang="en-US" sz="1600" dirty="0">
                        <a:latin typeface="+mn-lt"/>
                      </a:endParaRPr>
                    </a:p>
                  </a:txBody>
                  <a:tcPr/>
                </a:tc>
                <a:tc>
                  <a:txBody>
                    <a:bodyPr/>
                    <a:lstStyle/>
                    <a:p>
                      <a:pPr algn="ctr"/>
                      <a:r>
                        <a:rPr lang="en-US" sz="1600" baseline="0" dirty="0" smtClean="0">
                          <a:latin typeface="+mn-lt"/>
                        </a:rPr>
                        <a:t>Laser Spot (mm)</a:t>
                      </a:r>
                      <a:endParaRPr lang="en-US" sz="1600" baseline="0" dirty="0">
                        <a:latin typeface="+mn-lt"/>
                      </a:endParaRPr>
                    </a:p>
                  </a:txBody>
                  <a:tcPr/>
                </a:tc>
                <a:tc>
                  <a:txBody>
                    <a:bodyPr/>
                    <a:lstStyle/>
                    <a:p>
                      <a:pPr algn="ctr"/>
                      <a:r>
                        <a:rPr lang="en-US" sz="1600" dirty="0" smtClean="0"/>
                        <a:t>Min QE (%)</a:t>
                      </a:r>
                      <a:endParaRPr lang="en-US" sz="1600" dirty="0"/>
                    </a:p>
                  </a:txBody>
                  <a:tcPr/>
                </a:tc>
                <a:tc>
                  <a:txBody>
                    <a:bodyPr/>
                    <a:lstStyle/>
                    <a:p>
                      <a:pPr algn="ctr"/>
                      <a:r>
                        <a:rPr lang="en-US" sz="1600" dirty="0" smtClean="0"/>
                        <a:t>Max QE (%)</a:t>
                      </a:r>
                      <a:endParaRPr lang="en-US" sz="1600" dirty="0"/>
                    </a:p>
                  </a:txBody>
                  <a:tcPr/>
                </a:tc>
                <a:tc>
                  <a:txBody>
                    <a:bodyPr/>
                    <a:lstStyle/>
                    <a:p>
                      <a:pPr algn="ctr"/>
                      <a:r>
                        <a:rPr lang="en-US" sz="1600" dirty="0" smtClean="0"/>
                        <a:t>Average QE (%)</a:t>
                      </a:r>
                      <a:endParaRPr lang="en-US" sz="16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err="1" smtClean="0"/>
                        <a:t>Std</a:t>
                      </a:r>
                      <a:r>
                        <a:rPr lang="en-US" sz="1600" dirty="0" smtClean="0"/>
                        <a:t> Dev</a:t>
                      </a:r>
                      <a:r>
                        <a:rPr lang="en-US" sz="1600" baseline="0" dirty="0" smtClean="0"/>
                        <a:t> (%)</a:t>
                      </a:r>
                      <a:endParaRPr lang="en-US" sz="1600" dirty="0" smtClean="0"/>
                    </a:p>
                  </a:txBody>
                  <a:tcPr/>
                </a:tc>
                <a:extLst>
                  <a:ext uri="{0D108BD9-81ED-4DB2-BD59-A6C34878D82A}">
                    <a16:rowId xmlns:a16="http://schemas.microsoft.com/office/drawing/2014/main" val="189055435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u="none" strike="noStrike" dirty="0" smtClean="0">
                          <a:effectLst/>
                          <a:latin typeface="+mn-lt"/>
                        </a:rPr>
                        <a:t>06/20/17</a:t>
                      </a:r>
                      <a:endParaRPr lang="en-US" sz="1600" b="0" i="0" u="none" strike="noStrike" dirty="0" smtClean="0">
                        <a:solidFill>
                          <a:srgbClr val="000000"/>
                        </a:solidFill>
                        <a:effectLs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aseline="0" dirty="0" smtClean="0">
                          <a:latin typeface="+mn-lt"/>
                        </a:rPr>
                        <a:t>9:09 AM</a:t>
                      </a:r>
                      <a:endParaRPr lang="en-US" sz="1600" dirty="0" smtClean="0">
                        <a:latin typeface="+mn-lt"/>
                      </a:endParaRPr>
                    </a:p>
                  </a:txBody>
                  <a:tcPr/>
                </a:tc>
                <a:tc>
                  <a:txBody>
                    <a:bodyPr/>
                    <a:lstStyle/>
                    <a:p>
                      <a:pPr algn="ctr"/>
                      <a:r>
                        <a:rPr lang="en-US" sz="1600" dirty="0" smtClean="0">
                          <a:latin typeface="+mn-lt"/>
                        </a:rPr>
                        <a:t>(12000, 9000)</a:t>
                      </a:r>
                      <a:endParaRPr lang="en-US" sz="1600" dirty="0">
                        <a:latin typeface="+mn-lt"/>
                      </a:endParaRPr>
                    </a:p>
                  </a:txBody>
                  <a:tcPr/>
                </a:tc>
                <a:tc>
                  <a:txBody>
                    <a:bodyPr/>
                    <a:lstStyle/>
                    <a:p>
                      <a:pPr algn="ctr"/>
                      <a:r>
                        <a:rPr lang="en-US" sz="1600" dirty="0" smtClean="0">
                          <a:latin typeface="+mn-lt"/>
                        </a:rPr>
                        <a:t>(0.53, -0.79)</a:t>
                      </a:r>
                      <a:endParaRPr lang="en-US" sz="1600" dirty="0">
                        <a:latin typeface="+mn-lt"/>
                      </a:endParaRPr>
                    </a:p>
                  </a:txBody>
                  <a:tcPr/>
                </a:tc>
                <a:tc>
                  <a:txBody>
                    <a:bodyPr/>
                    <a:lstStyle/>
                    <a:p>
                      <a:pPr algn="ctr"/>
                      <a:r>
                        <a:rPr lang="en-US" sz="1600" dirty="0" smtClean="0">
                          <a:latin typeface="+mn-lt"/>
                        </a:rPr>
                        <a:t>0.0021</a:t>
                      </a:r>
                      <a:endParaRPr lang="en-US" sz="1600" dirty="0"/>
                    </a:p>
                  </a:txBody>
                  <a:tcPr/>
                </a:tc>
                <a:tc>
                  <a:txBody>
                    <a:bodyPr/>
                    <a:lstStyle/>
                    <a:p>
                      <a:pPr algn="ctr"/>
                      <a:r>
                        <a:rPr lang="en-US" sz="1600" dirty="0" smtClean="0"/>
                        <a:t>0.99</a:t>
                      </a:r>
                      <a:endParaRPr lang="en-US" sz="1600" dirty="0"/>
                    </a:p>
                  </a:txBody>
                  <a:tcPr/>
                </a:tc>
                <a:tc>
                  <a:txBody>
                    <a:bodyPr/>
                    <a:lstStyle/>
                    <a:p>
                      <a:pPr algn="ctr"/>
                      <a:r>
                        <a:rPr lang="en-US" sz="1600" dirty="0" smtClean="0"/>
                        <a:t>0.21</a:t>
                      </a:r>
                      <a:endParaRPr lang="en-US" sz="1600" dirty="0"/>
                    </a:p>
                  </a:txBody>
                  <a:tcPr/>
                </a:tc>
                <a:tc>
                  <a:txBody>
                    <a:bodyPr/>
                    <a:lstStyle/>
                    <a:p>
                      <a:pPr algn="ctr"/>
                      <a:r>
                        <a:rPr lang="en-US" sz="1600" dirty="0" smtClean="0"/>
                        <a:t>0.31</a:t>
                      </a:r>
                      <a:endParaRPr lang="en-US" sz="1600" dirty="0"/>
                    </a:p>
                  </a:txBody>
                  <a:tcPr/>
                </a:tc>
                <a:extLst>
                  <a:ext uri="{0D108BD9-81ED-4DB2-BD59-A6C34878D82A}">
                    <a16:rowId xmlns:a16="http://schemas.microsoft.com/office/drawing/2014/main" val="1785120949"/>
                  </a:ext>
                </a:extLst>
              </a:tr>
              <a:tr h="370840">
                <a:tc>
                  <a:txBody>
                    <a:bodyPr/>
                    <a:lstStyle/>
                    <a:p>
                      <a:pPr algn="ctr" fontAlgn="b"/>
                      <a:r>
                        <a:rPr lang="en-US" sz="1600" u="none" strike="noStrike" dirty="0" smtClean="0">
                          <a:effectLst/>
                          <a:latin typeface="+mn-lt"/>
                        </a:rPr>
                        <a:t>06/27/17</a:t>
                      </a:r>
                      <a:endParaRPr lang="en-US" sz="1600" b="0" i="0" u="none" strike="noStrike" dirty="0">
                        <a:solidFill>
                          <a:srgbClr val="000000"/>
                        </a:solidFill>
                        <a:effectLst/>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8:33</a:t>
                      </a:r>
                      <a:r>
                        <a:rPr lang="en-US" sz="1600" baseline="0" dirty="0" smtClean="0">
                          <a:latin typeface="+mn-lt"/>
                        </a:rPr>
                        <a:t> AM</a:t>
                      </a:r>
                      <a:endParaRPr lang="en-US" sz="1600" dirty="0" smtClean="0">
                        <a:latin typeface="+mn-lt"/>
                      </a:endParaRPr>
                    </a:p>
                  </a:txBody>
                  <a:tcPr/>
                </a:tc>
                <a:tc>
                  <a:txBody>
                    <a:bodyPr/>
                    <a:lstStyle/>
                    <a:p>
                      <a:pPr algn="ctr"/>
                      <a:r>
                        <a:rPr lang="en-US" sz="1600" dirty="0" smtClean="0">
                          <a:latin typeface="+mn-lt"/>
                        </a:rPr>
                        <a:t>(</a:t>
                      </a:r>
                      <a:r>
                        <a:rPr lang="en-US" sz="1600" b="0" i="0" u="none" strike="noStrike" kern="1200" dirty="0" smtClean="0">
                          <a:solidFill>
                            <a:schemeClr val="dk1"/>
                          </a:solidFill>
                          <a:latin typeface="+mn-lt"/>
                          <a:ea typeface="+mn-ea"/>
                          <a:cs typeface="+mn-cs"/>
                        </a:rPr>
                        <a:t>12000, 9000</a:t>
                      </a:r>
                      <a:r>
                        <a:rPr lang="en-US" sz="1600" dirty="0" smtClean="0">
                          <a:latin typeface="+mn-lt"/>
                        </a:rPr>
                        <a:t>)</a:t>
                      </a:r>
                      <a:endParaRPr lang="en-US" sz="1600" dirty="0">
                        <a:latin typeface="+mn-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dirty="0" smtClean="0">
                          <a:latin typeface="+mn-lt"/>
                        </a:rPr>
                        <a:t>(0.53, -0.79)</a:t>
                      </a:r>
                    </a:p>
                  </a:txBody>
                  <a:tcPr/>
                </a:tc>
                <a:tc>
                  <a:txBody>
                    <a:bodyPr/>
                    <a:lstStyle/>
                    <a:p>
                      <a:pPr algn="ctr"/>
                      <a:r>
                        <a:rPr lang="en-US" sz="1600" dirty="0" smtClean="0"/>
                        <a:t>0</a:t>
                      </a:r>
                      <a:endParaRPr lang="en-US" sz="1600" dirty="0"/>
                    </a:p>
                  </a:txBody>
                  <a:tcPr/>
                </a:tc>
                <a:tc>
                  <a:txBody>
                    <a:bodyPr/>
                    <a:lstStyle/>
                    <a:p>
                      <a:pPr algn="ctr"/>
                      <a:r>
                        <a:rPr lang="en-US" sz="1600" dirty="0" smtClean="0"/>
                        <a:t>0.67</a:t>
                      </a:r>
                      <a:endParaRPr lang="en-US" sz="1600" dirty="0"/>
                    </a:p>
                  </a:txBody>
                  <a:tcPr/>
                </a:tc>
                <a:tc>
                  <a:txBody>
                    <a:bodyPr/>
                    <a:lstStyle/>
                    <a:p>
                      <a:pPr algn="ctr"/>
                      <a:r>
                        <a:rPr lang="en-US" sz="1600" dirty="0" smtClean="0"/>
                        <a:t>0.12</a:t>
                      </a:r>
                      <a:endParaRPr lang="en-US" sz="1600" dirty="0"/>
                    </a:p>
                  </a:txBody>
                  <a:tcPr/>
                </a:tc>
                <a:tc>
                  <a:txBody>
                    <a:bodyPr/>
                    <a:lstStyle/>
                    <a:p>
                      <a:pPr algn="ctr"/>
                      <a:r>
                        <a:rPr lang="en-US" sz="1600" dirty="0" smtClean="0"/>
                        <a:t>0.18</a:t>
                      </a:r>
                      <a:endParaRPr lang="en-US" sz="1600" dirty="0"/>
                    </a:p>
                  </a:txBody>
                  <a:tcPr/>
                </a:tc>
                <a:extLst>
                  <a:ext uri="{0D108BD9-81ED-4DB2-BD59-A6C34878D82A}">
                    <a16:rowId xmlns:a16="http://schemas.microsoft.com/office/drawing/2014/main" val="197940142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823930280"/>
              </p:ext>
            </p:extLst>
          </p:nvPr>
        </p:nvGraphicFramePr>
        <p:xfrm>
          <a:off x="80230" y="2619059"/>
          <a:ext cx="7539863" cy="2941320"/>
        </p:xfrm>
        <a:graphic>
          <a:graphicData uri="http://schemas.openxmlformats.org/drawingml/2006/table">
            <a:tbl>
              <a:tblPr firstRow="1" bandRow="1">
                <a:tableStyleId>{5C22544A-7EE6-4342-B048-85BDC9FD1C3A}</a:tableStyleId>
              </a:tblPr>
              <a:tblGrid>
                <a:gridCol w="3780972">
                  <a:extLst>
                    <a:ext uri="{9D8B030D-6E8A-4147-A177-3AD203B41FA5}">
                      <a16:colId xmlns:a16="http://schemas.microsoft.com/office/drawing/2014/main" val="1204640607"/>
                    </a:ext>
                  </a:extLst>
                </a:gridCol>
                <a:gridCol w="3758891">
                  <a:extLst>
                    <a:ext uri="{9D8B030D-6E8A-4147-A177-3AD203B41FA5}">
                      <a16:colId xmlns:a16="http://schemas.microsoft.com/office/drawing/2014/main" val="1586395518"/>
                    </a:ext>
                  </a:extLst>
                </a:gridCol>
              </a:tblGrid>
              <a:tr h="370840">
                <a:tc>
                  <a:txBody>
                    <a:bodyPr/>
                    <a:lstStyle/>
                    <a:p>
                      <a:r>
                        <a:rPr lang="en-US" dirty="0" smtClean="0"/>
                        <a:t>Calculation</a:t>
                      </a:r>
                      <a:endParaRPr lang="en-US" dirty="0"/>
                    </a:p>
                  </a:txBody>
                  <a:tcPr/>
                </a:tc>
                <a:tc>
                  <a:txBody>
                    <a:bodyPr/>
                    <a:lstStyle/>
                    <a:p>
                      <a:r>
                        <a:rPr lang="en-US" dirty="0" smtClean="0"/>
                        <a:t>Value</a:t>
                      </a:r>
                      <a:endParaRPr lang="en-US" dirty="0"/>
                    </a:p>
                  </a:txBody>
                  <a:tcPr/>
                </a:tc>
                <a:extLst>
                  <a:ext uri="{0D108BD9-81ED-4DB2-BD59-A6C34878D82A}">
                    <a16:rowId xmlns:a16="http://schemas.microsoft.com/office/drawing/2014/main" val="13170105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effectLst/>
                          <a:latin typeface="+mn-lt"/>
                        </a:rPr>
                        <a:t>Gaussian-weighted</a:t>
                      </a:r>
                      <a:r>
                        <a:rPr lang="en-US" sz="1800" b="0" i="0" u="none" strike="noStrike" baseline="0" dirty="0" smtClean="0">
                          <a:solidFill>
                            <a:schemeClr val="dk1"/>
                          </a:solidFill>
                          <a:effectLst/>
                          <a:latin typeface="+mn-lt"/>
                        </a:rPr>
                        <a:t> integral (GWI) within laser spot for </a:t>
                      </a:r>
                      <a:r>
                        <a:rPr lang="en-US" sz="1800" u="none" strike="noStrike" dirty="0" smtClean="0">
                          <a:effectLst/>
                          <a:latin typeface="+mn-lt"/>
                        </a:rPr>
                        <a:t>06/20/17</a:t>
                      </a:r>
                      <a:endParaRPr lang="en-US" sz="1800" b="0" i="0" u="none" strike="noStrike" dirty="0" smtClean="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QE Scan</a:t>
                      </a:r>
                    </a:p>
                  </a:txBody>
                  <a:tcPr/>
                </a:tc>
                <a:tc>
                  <a:txBody>
                    <a:bodyPr/>
                    <a:lstStyle/>
                    <a:p>
                      <a:r>
                        <a:rPr lang="en-US" dirty="0" smtClean="0"/>
                        <a:t>0.3591</a:t>
                      </a:r>
                      <a:endParaRPr lang="en-US" dirty="0"/>
                    </a:p>
                  </a:txBody>
                  <a:tcPr/>
                </a:tc>
                <a:extLst>
                  <a:ext uri="{0D108BD9-81ED-4DB2-BD59-A6C34878D82A}">
                    <a16:rowId xmlns:a16="http://schemas.microsoft.com/office/drawing/2014/main" val="2065423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chemeClr val="dk1"/>
                          </a:solidFill>
                          <a:effectLst/>
                          <a:latin typeface="+mn-lt"/>
                        </a:rPr>
                        <a:t>Gaussian-weighted</a:t>
                      </a:r>
                      <a:r>
                        <a:rPr lang="en-US" sz="1800" b="0" i="0" u="none" strike="noStrike" baseline="0" dirty="0" smtClean="0">
                          <a:solidFill>
                            <a:schemeClr val="dk1"/>
                          </a:solidFill>
                          <a:effectLst/>
                          <a:latin typeface="+mn-lt"/>
                        </a:rPr>
                        <a:t> integral (GWI)  within laser spot for </a:t>
                      </a:r>
                      <a:r>
                        <a:rPr lang="en-US" sz="1800" u="none" strike="noStrike" dirty="0" smtClean="0">
                          <a:effectLst/>
                          <a:latin typeface="+mn-lt"/>
                        </a:rPr>
                        <a:t>06/27/17</a:t>
                      </a:r>
                      <a:endParaRPr lang="en-US" sz="1800" b="0" i="0" u="none" strike="noStrike" dirty="0" smtClean="0">
                        <a:solidFill>
                          <a:srgbClr val="000000"/>
                        </a:solidFill>
                        <a:effectLst/>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dirty="0" smtClean="0">
                          <a:solidFill>
                            <a:srgbClr val="000000"/>
                          </a:solidFill>
                          <a:effectLst/>
                          <a:latin typeface="+mn-lt"/>
                        </a:rPr>
                        <a:t>QE Scan</a:t>
                      </a:r>
                    </a:p>
                  </a:txBody>
                  <a:tcPr/>
                </a:tc>
                <a:tc>
                  <a:txBody>
                    <a:bodyPr/>
                    <a:lstStyle/>
                    <a:p>
                      <a:r>
                        <a:rPr lang="en-US" dirty="0" smtClean="0"/>
                        <a:t>0.1575</a:t>
                      </a:r>
                      <a:endParaRPr lang="en-US" dirty="0"/>
                    </a:p>
                  </a:txBody>
                  <a:tcPr/>
                </a:tc>
                <a:extLst>
                  <a:ext uri="{0D108BD9-81ED-4DB2-BD59-A6C34878D82A}">
                    <a16:rowId xmlns:a16="http://schemas.microsoft.com/office/drawing/2014/main" val="14246586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Total charge extracted Q</a:t>
                      </a:r>
                      <a:r>
                        <a:rPr lang="en-US" sz="1800" baseline="0" dirty="0" smtClean="0"/>
                        <a:t> (C)</a:t>
                      </a:r>
                      <a:endParaRPr lang="en-US" sz="1800" dirty="0" smtClean="0"/>
                    </a:p>
                  </a:txBody>
                  <a:tcPr/>
                </a:tc>
                <a:tc>
                  <a:txBody>
                    <a:bodyPr/>
                    <a:lstStyle/>
                    <a:p>
                      <a:r>
                        <a:rPr lang="en-US" dirty="0" smtClean="0"/>
                        <a:t>118.071</a:t>
                      </a:r>
                      <a:endParaRPr lang="en-US" dirty="0"/>
                    </a:p>
                  </a:txBody>
                  <a:tcPr/>
                </a:tc>
                <a:extLst>
                  <a:ext uri="{0D108BD9-81ED-4DB2-BD59-A6C34878D82A}">
                    <a16:rowId xmlns:a16="http://schemas.microsoft.com/office/drawing/2014/main" val="1432323218"/>
                  </a:ext>
                </a:extLst>
              </a:tr>
              <a:tr h="370840">
                <a:tc>
                  <a:txBody>
                    <a:bodyPr/>
                    <a:lstStyle/>
                    <a:p>
                      <a:r>
                        <a:rPr lang="en-US" dirty="0" smtClean="0"/>
                        <a:t>Average lifetime of all runs </a:t>
                      </a:r>
                      <a:r>
                        <a:rPr lang="el-GR" sz="1800" dirty="0" smtClean="0"/>
                        <a:t>τ</a:t>
                      </a:r>
                      <a:r>
                        <a:rPr lang="en-US" sz="1800" baseline="0" dirty="0" smtClean="0"/>
                        <a:t> (C)</a:t>
                      </a:r>
                      <a:endParaRPr lang="en-US" dirty="0"/>
                    </a:p>
                  </a:txBody>
                  <a:tcPr/>
                </a:tc>
                <a:tc>
                  <a:txBody>
                    <a:bodyPr/>
                    <a:lstStyle/>
                    <a:p>
                      <a:r>
                        <a:rPr lang="en-US" sz="1800" b="0" i="0" u="none" strike="noStrike" kern="1200" dirty="0" smtClean="0">
                          <a:solidFill>
                            <a:schemeClr val="dk1"/>
                          </a:solidFill>
                          <a:latin typeface="+mn-lt"/>
                          <a:ea typeface="+mn-ea"/>
                          <a:cs typeface="+mn-cs"/>
                        </a:rPr>
                        <a:t>188.348</a:t>
                      </a:r>
                      <a:endParaRPr lang="en-US" dirty="0"/>
                    </a:p>
                  </a:txBody>
                  <a:tcPr/>
                </a:tc>
                <a:extLst>
                  <a:ext uri="{0D108BD9-81ED-4DB2-BD59-A6C34878D82A}">
                    <a16:rowId xmlns:a16="http://schemas.microsoft.com/office/drawing/2014/main" val="1583505281"/>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806818138"/>
              </p:ext>
            </p:extLst>
          </p:nvPr>
        </p:nvGraphicFramePr>
        <p:xfrm>
          <a:off x="80229" y="5558202"/>
          <a:ext cx="7539864" cy="1112520"/>
        </p:xfrm>
        <a:graphic>
          <a:graphicData uri="http://schemas.openxmlformats.org/drawingml/2006/table">
            <a:tbl>
              <a:tblPr bandRow="1">
                <a:tableStyleId>{21E4AEA4-8DFA-4A89-87EB-49C32662AFE0}</a:tableStyleId>
              </a:tblPr>
              <a:tblGrid>
                <a:gridCol w="3769932">
                  <a:extLst>
                    <a:ext uri="{9D8B030D-6E8A-4147-A177-3AD203B41FA5}">
                      <a16:colId xmlns:a16="http://schemas.microsoft.com/office/drawing/2014/main" val="3848378205"/>
                    </a:ext>
                  </a:extLst>
                </a:gridCol>
                <a:gridCol w="3769932">
                  <a:extLst>
                    <a:ext uri="{9D8B030D-6E8A-4147-A177-3AD203B41FA5}">
                      <a16:colId xmlns:a16="http://schemas.microsoft.com/office/drawing/2014/main" val="4230432081"/>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err="1" smtClean="0"/>
                        <a:t>Exp</a:t>
                      </a:r>
                      <a:r>
                        <a:rPr lang="en-US" sz="1800" dirty="0" smtClean="0"/>
                        <a:t>(-Q/</a:t>
                      </a:r>
                      <a:r>
                        <a:rPr lang="el-GR" sz="1800" dirty="0" smtClean="0"/>
                        <a:t>τ</a:t>
                      </a:r>
                      <a:r>
                        <a:rPr lang="en-US" sz="1800" dirty="0" smtClean="0"/>
                        <a:t>)</a:t>
                      </a:r>
                    </a:p>
                  </a:txBody>
                  <a:tcPr>
                    <a:solidFill>
                      <a:schemeClr val="accent2">
                        <a:lumMod val="60000"/>
                        <a:lumOff val="40000"/>
                      </a:schemeClr>
                    </a:solidFill>
                  </a:tcPr>
                </a:tc>
                <a:tc>
                  <a:txBody>
                    <a:bodyPr/>
                    <a:lstStyle/>
                    <a:p>
                      <a:r>
                        <a:rPr lang="en-US" dirty="0" smtClean="0"/>
                        <a:t>0.5343</a:t>
                      </a:r>
                      <a:endParaRPr lang="en-US" dirty="0"/>
                    </a:p>
                  </a:txBody>
                  <a:tcPr>
                    <a:solidFill>
                      <a:schemeClr val="accent2">
                        <a:lumMod val="60000"/>
                        <a:lumOff val="40000"/>
                      </a:schemeClr>
                    </a:solidFill>
                  </a:tcPr>
                </a:tc>
                <a:extLst>
                  <a:ext uri="{0D108BD9-81ED-4DB2-BD59-A6C34878D82A}">
                    <a16:rowId xmlns:a16="http://schemas.microsoft.com/office/drawing/2014/main" val="10528621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GWI</a:t>
                      </a:r>
                      <a:r>
                        <a:rPr lang="en-US" baseline="0" dirty="0" smtClean="0"/>
                        <a:t> Quotient </a:t>
                      </a:r>
                      <a:r>
                        <a:rPr lang="en-US" sz="1800" baseline="0" dirty="0" smtClean="0"/>
                        <a:t>(2</a:t>
                      </a:r>
                      <a:r>
                        <a:rPr lang="en-US" sz="1800" baseline="30000" dirty="0" smtClean="0"/>
                        <a:t>nd</a:t>
                      </a:r>
                      <a:r>
                        <a:rPr lang="en-US" sz="1800" baseline="0" dirty="0" smtClean="0"/>
                        <a:t>/1</a:t>
                      </a:r>
                      <a:r>
                        <a:rPr lang="en-US" sz="1800" baseline="30000" dirty="0" smtClean="0"/>
                        <a:t>st</a:t>
                      </a:r>
                      <a:r>
                        <a:rPr lang="en-US" sz="1800" baseline="0" dirty="0" smtClean="0"/>
                        <a:t>)</a:t>
                      </a:r>
                      <a:endParaRPr lang="en-US" sz="1800" dirty="0" smtClean="0"/>
                    </a:p>
                  </a:txBody>
                  <a:tcPr>
                    <a:solidFill>
                      <a:schemeClr val="accent2">
                        <a:lumMod val="60000"/>
                        <a:lumOff val="40000"/>
                      </a:schemeClr>
                    </a:solidFill>
                  </a:tcPr>
                </a:tc>
                <a:tc>
                  <a:txBody>
                    <a:bodyPr/>
                    <a:lstStyle/>
                    <a:p>
                      <a:r>
                        <a:rPr lang="en-US" dirty="0" smtClean="0"/>
                        <a:t>0.4384</a:t>
                      </a:r>
                      <a:endParaRPr lang="en-US" dirty="0"/>
                    </a:p>
                  </a:txBody>
                  <a:tcPr>
                    <a:solidFill>
                      <a:schemeClr val="accent2">
                        <a:lumMod val="60000"/>
                        <a:lumOff val="40000"/>
                      </a:schemeClr>
                    </a:solidFill>
                  </a:tcPr>
                </a:tc>
                <a:extLst>
                  <a:ext uri="{0D108BD9-81ED-4DB2-BD59-A6C34878D82A}">
                    <a16:rowId xmlns:a16="http://schemas.microsoft.com/office/drawing/2014/main" val="168561527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smtClean="0"/>
                        <a:t>% Difference</a:t>
                      </a:r>
                    </a:p>
                  </a:txBody>
                  <a:tcPr>
                    <a:solidFill>
                      <a:schemeClr val="accent2">
                        <a:lumMod val="60000"/>
                        <a:lumOff val="40000"/>
                      </a:schemeClr>
                    </a:solidFill>
                  </a:tcPr>
                </a:tc>
                <a:tc>
                  <a:txBody>
                    <a:bodyPr/>
                    <a:lstStyle/>
                    <a:p>
                      <a:r>
                        <a:rPr lang="en-US" dirty="0" smtClean="0"/>
                        <a:t>17.94</a:t>
                      </a:r>
                      <a:endParaRPr lang="en-US" dirty="0"/>
                    </a:p>
                  </a:txBody>
                  <a:tcPr>
                    <a:solidFill>
                      <a:schemeClr val="accent2">
                        <a:lumMod val="60000"/>
                        <a:lumOff val="40000"/>
                      </a:schemeClr>
                    </a:solidFill>
                  </a:tcPr>
                </a:tc>
                <a:extLst>
                  <a:ext uri="{0D108BD9-81ED-4DB2-BD59-A6C34878D82A}">
                    <a16:rowId xmlns:a16="http://schemas.microsoft.com/office/drawing/2014/main" val="942944789"/>
                  </a:ext>
                </a:extLst>
              </a:tr>
            </a:tbl>
          </a:graphicData>
        </a:graphic>
      </p:graphicFrame>
      <mc:AlternateContent xmlns:mc="http://schemas.openxmlformats.org/markup-compatibility/2006" xmlns:a14="http://schemas.microsoft.com/office/drawing/2010/main">
        <mc:Choice Requires="a14">
          <p:sp>
            <p:nvSpPr>
              <p:cNvPr id="9" name="TextBox 8"/>
              <p:cNvSpPr txBox="1"/>
              <p:nvPr/>
            </p:nvSpPr>
            <p:spPr>
              <a:xfrm>
                <a:off x="7583392" y="2754992"/>
                <a:ext cx="4408312" cy="2946512"/>
              </a:xfrm>
              <a:prstGeom prst="rect">
                <a:avLst/>
              </a:prstGeom>
              <a:noFill/>
            </p:spPr>
            <p:txBody>
              <a:bodyPr wrap="square" rtlCol="0">
                <a:spAutoFit/>
              </a:bodyPr>
              <a:lstStyle/>
              <a:p>
                <a:r>
                  <a:rPr lang="en-US" u="sng" dirty="0" smtClean="0"/>
                  <a:t>Gaussian-Weighted Integral (GWI)</a:t>
                </a:r>
                <a:r>
                  <a:rPr lang="en-US" dirty="0" smtClean="0"/>
                  <a:t>:</a:t>
                </a:r>
              </a:p>
              <a:p>
                <a:pPr marL="285750" indent="-285750">
                  <a:buFont typeface="Arial" panose="020B0604020202020204" pitchFamily="34" charset="0"/>
                  <a:buChar char="•"/>
                </a:pPr>
                <a:r>
                  <a:rPr lang="en-US" dirty="0" smtClean="0"/>
                  <a:t>Gaussian-Weighted Integral: </a:t>
                </a:r>
                <a14:m>
                  <m:oMath xmlns:m="http://schemas.openxmlformats.org/officeDocument/2006/math">
                    <m:r>
                      <a:rPr lang="en-US" b="0" i="1" smtClean="0">
                        <a:latin typeface="Cambria Math" panose="02040503050406030204" pitchFamily="18" charset="0"/>
                      </a:rPr>
                      <m:t>𝐺𝑊𝐼</m:t>
                    </m:r>
                    <m:r>
                      <a:rPr lang="en-US" b="0" i="1" smtClean="0">
                        <a:latin typeface="Cambria Math" panose="02040503050406030204" pitchFamily="18" charset="0"/>
                      </a:rPr>
                      <m:t>=</m:t>
                    </m:r>
                    <m:nary>
                      <m:naryPr>
                        <m:chr m:val="∬"/>
                        <m:ctrlPr>
                          <a:rPr lang="en-US" b="0" i="1" smtClean="0">
                            <a:latin typeface="Cambria Math" panose="02040503050406030204" pitchFamily="18" charset="0"/>
                          </a:rPr>
                        </m:ctrlPr>
                      </m:naryPr>
                      <m:sub>
                        <m:r>
                          <m:rPr>
                            <m:brk m:alnAt="23"/>
                          </m:rPr>
                          <a:rPr lang="en-US" b="0" i="1" smtClean="0">
                            <a:latin typeface="Cambria Math" panose="02040503050406030204" pitchFamily="18" charset="0"/>
                          </a:rPr>
                          <m:t>𝑆</m:t>
                        </m:r>
                      </m:sub>
                      <m:sup/>
                      <m:e>
                        <m:r>
                          <a:rPr lang="en-US" b="0" i="1" smtClean="0">
                            <a:latin typeface="Cambria Math" panose="02040503050406030204" pitchFamily="18" charset="0"/>
                          </a:rPr>
                          <m:t>𝐺</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𝑓</m:t>
                        </m:r>
                        <m:d>
                          <m:dPr>
                            <m:ctrlPr>
                              <a:rPr lang="en-US" b="0" i="1" smtClean="0">
                                <a:latin typeface="Cambria Math" panose="02040503050406030204" pitchFamily="18" charset="0"/>
                              </a:rPr>
                            </m:ctrlPr>
                          </m:dPr>
                          <m:e>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e>
                        </m:d>
                        <m:r>
                          <a:rPr lang="en-US" b="0" i="1" smtClean="0">
                            <a:latin typeface="Cambria Math" panose="02040503050406030204" pitchFamily="18" charset="0"/>
                          </a:rPr>
                          <m:t>𝑑𝑥𝑑𝑦</m:t>
                        </m:r>
                      </m:e>
                    </m:nary>
                  </m:oMath>
                </a14:m>
                <a:endParaRPr lang="en-US" dirty="0" smtClean="0"/>
              </a:p>
              <a:p>
                <a:pPr marL="285750" indent="-285750">
                  <a:buFont typeface="Arial" panose="020B0604020202020204" pitchFamily="34" charset="0"/>
                  <a:buChar char="•"/>
                </a:pPr>
                <a:r>
                  <a:rPr lang="en-US" dirty="0"/>
                  <a:t>2D Gaussian Function: </a:t>
                </a:r>
                <a14:m>
                  <m:oMath xmlns:m="http://schemas.openxmlformats.org/officeDocument/2006/math">
                    <m:r>
                      <a:rPr lang="en-US" i="1">
                        <a:latin typeface="Cambria Math" panose="02040503050406030204" pitchFamily="18" charset="0"/>
                      </a:rPr>
                      <m:t>𝐺</m:t>
                    </m:r>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r>
                          <a:rPr lang="en-US" i="1">
                            <a:latin typeface="Cambria Math" panose="02040503050406030204" pitchFamily="18" charset="0"/>
                          </a:rPr>
                          <m:t>𝑦</m:t>
                        </m:r>
                      </m:e>
                    </m:d>
                    <m:r>
                      <a:rPr lang="en-US" i="1">
                        <a:latin typeface="Cambria Math" panose="02040503050406030204" pitchFamily="18" charset="0"/>
                      </a:rPr>
                      <m:t>=</m:t>
                    </m:r>
                    <m:f>
                      <m:fPr>
                        <m:ctrlPr>
                          <a:rPr lang="en-US" i="1">
                            <a:latin typeface="Cambria Math" panose="02040503050406030204" pitchFamily="18" charset="0"/>
                          </a:rPr>
                        </m:ctrlPr>
                      </m:fPr>
                      <m:num>
                        <m:r>
                          <a:rPr lang="en-US" i="1">
                            <a:latin typeface="Cambria Math" panose="02040503050406030204" pitchFamily="18" charset="0"/>
                          </a:rPr>
                          <m:t>1</m:t>
                        </m:r>
                      </m:num>
                      <m:den>
                        <m:r>
                          <a:rPr lang="en-US" i="1">
                            <a:latin typeface="Cambria Math" panose="02040503050406030204" pitchFamily="18" charset="0"/>
                          </a:rPr>
                          <m:t>2</m:t>
                        </m:r>
                        <m:r>
                          <a:rPr lang="en-US" i="1">
                            <a:latin typeface="Cambria Math" panose="02040503050406030204" pitchFamily="18" charset="0"/>
                          </a:rPr>
                          <m:t>𝜋</m:t>
                        </m:r>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𝑥</m:t>
                            </m:r>
                          </m:sub>
                        </m:sSub>
                        <m:sSub>
                          <m:sSubPr>
                            <m:ctrlPr>
                              <a:rPr lang="en-US" i="1">
                                <a:latin typeface="Cambria Math" panose="02040503050406030204" pitchFamily="18" charset="0"/>
                              </a:rPr>
                            </m:ctrlPr>
                          </m:sSubPr>
                          <m:e>
                            <m:r>
                              <a:rPr lang="en-US" i="1">
                                <a:latin typeface="Cambria Math" panose="02040503050406030204" pitchFamily="18" charset="0"/>
                              </a:rPr>
                              <m:t>𝜎</m:t>
                            </m:r>
                          </m:e>
                          <m:sub>
                            <m:r>
                              <a:rPr lang="en-US" i="1">
                                <a:latin typeface="Cambria Math" panose="02040503050406030204" pitchFamily="18" charset="0"/>
                              </a:rPr>
                              <m:t>𝑦</m:t>
                            </m:r>
                          </m:sub>
                        </m:sSub>
                      </m:den>
                    </m:f>
                    <m:func>
                      <m:funcPr>
                        <m:ctrlPr>
                          <a:rPr lang="en-US" i="1">
                            <a:latin typeface="Cambria Math" panose="02040503050406030204" pitchFamily="18" charset="0"/>
                          </a:rPr>
                        </m:ctrlPr>
                      </m:funcPr>
                      <m:fName>
                        <m:r>
                          <m:rPr>
                            <m:sty m:val="p"/>
                          </m:rPr>
                          <a:rPr lang="en-US">
                            <a:latin typeface="Cambria Math" panose="02040503050406030204" pitchFamily="18" charset="0"/>
                          </a:rPr>
                          <m:t>exp</m:t>
                        </m:r>
                      </m:fName>
                      <m:e>
                        <m:d>
                          <m:dPr>
                            <m:begChr m:val="["/>
                            <m:endChr m:val="]"/>
                            <m:ctrlPr>
                              <a:rPr lang="en-US" i="1">
                                <a:latin typeface="Cambria Math" panose="02040503050406030204" pitchFamily="18" charset="0"/>
                              </a:rPr>
                            </m:ctrlPr>
                          </m:dPr>
                          <m:e>
                            <m:r>
                              <a:rPr lang="en-US" i="1">
                                <a:latin typeface="Cambria Math" panose="02040503050406030204" pitchFamily="18" charset="0"/>
                              </a:rPr>
                              <m:t>−</m:t>
                            </m:r>
                            <m:d>
                              <m:dPr>
                                <m:ctrlPr>
                                  <a:rPr lang="en-US" i="1">
                                    <a:latin typeface="Cambria Math" panose="02040503050406030204" pitchFamily="18" charset="0"/>
                                  </a:rPr>
                                </m:ctrlPr>
                              </m:dPr>
                              <m:e>
                                <m:f>
                                  <m:fPr>
                                    <m:ctrlPr>
                                      <a:rPr lang="en-US" i="1">
                                        <a:latin typeface="Cambria Math" panose="02040503050406030204" pitchFamily="18" charset="0"/>
                                      </a:rPr>
                                    </m:ctrlPr>
                                  </m:fPr>
                                  <m:num>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𝑥</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𝑜</m:t>
                                                </m:r>
                                              </m:sub>
                                            </m:sSub>
                                          </m:e>
                                        </m:d>
                                      </m:e>
                                      <m:sup>
                                        <m:r>
                                          <a:rPr lang="en-US" i="1">
                                            <a:latin typeface="Cambria Math" panose="02040503050406030204" pitchFamily="18" charset="0"/>
                                          </a:rPr>
                                          <m:t>2</m:t>
                                        </m:r>
                                      </m:sup>
                                    </m:sSup>
                                  </m:num>
                                  <m:den>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𝑥</m:t>
                                        </m:r>
                                      </m:sub>
                                      <m:sup>
                                        <m:r>
                                          <a:rPr lang="en-US" i="1">
                                            <a:latin typeface="Cambria Math" panose="02040503050406030204" pitchFamily="18" charset="0"/>
                                          </a:rPr>
                                          <m:t>2</m:t>
                                        </m:r>
                                      </m:sup>
                                    </m:sSubSup>
                                  </m:den>
                                </m:f>
                                <m:r>
                                  <a:rPr lang="en-US"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𝑦</m:t>
                                            </m:r>
                                            <m:r>
                                              <a:rPr lang="en-US" i="1">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𝑥</m:t>
                                                </m:r>
                                              </m:e>
                                              <m:sub>
                                                <m:r>
                                                  <a:rPr lang="en-US" i="1">
                                                    <a:latin typeface="Cambria Math" panose="02040503050406030204" pitchFamily="18" charset="0"/>
                                                  </a:rPr>
                                                  <m:t>𝑜</m:t>
                                                </m:r>
                                              </m:sub>
                                            </m:sSub>
                                          </m:e>
                                        </m:d>
                                      </m:e>
                                      <m:sup>
                                        <m:r>
                                          <a:rPr lang="en-US" i="1">
                                            <a:latin typeface="Cambria Math" panose="02040503050406030204" pitchFamily="18" charset="0"/>
                                          </a:rPr>
                                          <m:t>2</m:t>
                                        </m:r>
                                      </m:sup>
                                    </m:sSup>
                                  </m:num>
                                  <m:den>
                                    <m:r>
                                      <a:rPr lang="en-US" i="1">
                                        <a:latin typeface="Cambria Math" panose="02040503050406030204" pitchFamily="18" charset="0"/>
                                      </a:rPr>
                                      <m:t>2</m:t>
                                    </m:r>
                                    <m:sSubSup>
                                      <m:sSubSupPr>
                                        <m:ctrlPr>
                                          <a:rPr lang="en-US" i="1">
                                            <a:latin typeface="Cambria Math" panose="02040503050406030204" pitchFamily="18" charset="0"/>
                                          </a:rPr>
                                        </m:ctrlPr>
                                      </m:sSubSupPr>
                                      <m:e>
                                        <m:r>
                                          <a:rPr lang="en-US" i="1">
                                            <a:latin typeface="Cambria Math" panose="02040503050406030204" pitchFamily="18" charset="0"/>
                                          </a:rPr>
                                          <m:t>𝜎</m:t>
                                        </m:r>
                                      </m:e>
                                      <m:sub>
                                        <m:r>
                                          <a:rPr lang="en-US" i="1">
                                            <a:latin typeface="Cambria Math" panose="02040503050406030204" pitchFamily="18" charset="0"/>
                                          </a:rPr>
                                          <m:t>𝑦</m:t>
                                        </m:r>
                                      </m:sub>
                                      <m:sup>
                                        <m:r>
                                          <a:rPr lang="en-US" i="1">
                                            <a:latin typeface="Cambria Math" panose="02040503050406030204" pitchFamily="18" charset="0"/>
                                          </a:rPr>
                                          <m:t>2</m:t>
                                        </m:r>
                                      </m:sup>
                                    </m:sSubSup>
                                  </m:den>
                                </m:f>
                              </m:e>
                            </m:d>
                          </m:e>
                        </m:d>
                      </m:e>
                    </m:func>
                  </m:oMath>
                </a14:m>
                <a:endParaRPr lang="en-US" dirty="0" smtClean="0"/>
              </a:p>
              <a:p>
                <a:pPr marL="285750" indent="-285750">
                  <a:buFont typeface="Arial" panose="020B0604020202020204" pitchFamily="34" charset="0"/>
                  <a:buChar char="•"/>
                </a:pPr>
                <a14:m>
                  <m:oMath xmlns:m="http://schemas.openxmlformats.org/officeDocument/2006/math">
                    <m:r>
                      <a:rPr lang="en-US" b="0" i="1" smtClean="0">
                        <a:latin typeface="Cambria Math" panose="02040503050406030204" pitchFamily="18" charset="0"/>
                      </a:rPr>
                      <m:t>𝑓</m:t>
                    </m:r>
                    <m:r>
                      <a:rPr lang="en-US" b="0" i="1" smtClean="0">
                        <a:latin typeface="Cambria Math" panose="02040503050406030204" pitchFamily="18" charset="0"/>
                      </a:rPr>
                      <m:t>(</m:t>
                    </m:r>
                    <m:r>
                      <a:rPr lang="en-US" b="0" i="1" smtClean="0">
                        <a:latin typeface="Cambria Math" panose="02040503050406030204" pitchFamily="18" charset="0"/>
                      </a:rPr>
                      <m:t>𝑥</m:t>
                    </m:r>
                    <m:r>
                      <a:rPr lang="en-US" b="0" i="1" smtClean="0">
                        <a:latin typeface="Cambria Math" panose="02040503050406030204" pitchFamily="18" charset="0"/>
                      </a:rPr>
                      <m:t>,</m:t>
                    </m:r>
                    <m:r>
                      <a:rPr lang="en-US" b="0" i="1" smtClean="0">
                        <a:latin typeface="Cambria Math" panose="02040503050406030204" pitchFamily="18" charset="0"/>
                      </a:rPr>
                      <m:t>𝑦</m:t>
                    </m:r>
                    <m:r>
                      <a:rPr lang="en-US" b="0" i="1" smtClean="0">
                        <a:latin typeface="Cambria Math" panose="02040503050406030204" pitchFamily="18" charset="0"/>
                      </a:rPr>
                      <m:t>)</m:t>
                    </m:r>
                  </m:oMath>
                </a14:m>
                <a:r>
                  <a:rPr lang="en-US" dirty="0" smtClean="0"/>
                  <a:t> denotes the QE scan interpolation function (from Mathematica)</a:t>
                </a:r>
              </a:p>
              <a:p>
                <a:pPr marL="285750" indent="-285750">
                  <a:buFont typeface="Arial" panose="020B0604020202020204" pitchFamily="34" charset="0"/>
                  <a:buChar char="•"/>
                </a:pPr>
                <a:r>
                  <a:rPr lang="en-US" dirty="0" smtClean="0"/>
                  <a:t>S is the (elliptical) area of the laser spot at </a:t>
                </a:r>
                <a14:m>
                  <m:oMath xmlns:m="http://schemas.openxmlformats.org/officeDocument/2006/math">
                    <m:d>
                      <m:dPr>
                        <m:ctrlPr>
                          <a:rPr lang="en-US" i="1" smtClean="0">
                            <a:latin typeface="Cambria Math" panose="02040503050406030204" pitchFamily="18" charset="0"/>
                          </a:rPr>
                        </m:ctrlPr>
                      </m:dPr>
                      <m:e>
                        <m:sSub>
                          <m:sSubPr>
                            <m:ctrlPr>
                              <a:rPr lang="en-US" b="0" i="1" smtClean="0">
                                <a:latin typeface="Cambria Math" panose="02040503050406030204" pitchFamily="18" charset="0"/>
                              </a:rPr>
                            </m:ctrlPr>
                          </m:sSubPr>
                          <m:e>
                            <m:r>
                              <a:rPr lang="en-US" b="0" i="1" smtClean="0">
                                <a:latin typeface="Cambria Math" panose="02040503050406030204" pitchFamily="18" charset="0"/>
                              </a:rPr>
                              <m:t>𝑥</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𝑦</m:t>
                            </m:r>
                          </m:e>
                          <m:sub>
                            <m:r>
                              <a:rPr lang="en-US" b="0" i="1" smtClean="0">
                                <a:latin typeface="Cambria Math" panose="02040503050406030204" pitchFamily="18" charset="0"/>
                              </a:rPr>
                              <m:t>0</m:t>
                            </m:r>
                          </m:sub>
                        </m:sSub>
                      </m:e>
                    </m:d>
                  </m:oMath>
                </a14:m>
                <a:r>
                  <a:rPr lang="en-US" dirty="0" smtClean="0"/>
                  <a:t> with radii </a:t>
                </a:r>
              </a:p>
            </p:txBody>
          </p:sp>
        </mc:Choice>
        <mc:Fallback xmlns="">
          <p:sp>
            <p:nvSpPr>
              <p:cNvPr id="9" name="TextBox 8"/>
              <p:cNvSpPr txBox="1">
                <a:spLocks noRot="1" noChangeAspect="1" noMove="1" noResize="1" noEditPoints="1" noAdjustHandles="1" noChangeArrowheads="1" noChangeShapeType="1" noTextEdit="1"/>
              </p:cNvSpPr>
              <p:nvPr/>
            </p:nvSpPr>
            <p:spPr>
              <a:xfrm>
                <a:off x="7583392" y="2754992"/>
                <a:ext cx="4408312" cy="2946512"/>
              </a:xfrm>
              <a:prstGeom prst="rect">
                <a:avLst/>
              </a:prstGeom>
              <a:blipFill>
                <a:blip r:embed="rId2"/>
                <a:stretch>
                  <a:fillRect l="-2905" t="-1242" r="-1245" b="-2484"/>
                </a:stretch>
              </a:blipFill>
            </p:spPr>
            <p:txBody>
              <a:bodyPr/>
              <a:lstStyle/>
              <a:p>
                <a:r>
                  <a:rPr lang="en-US">
                    <a:noFill/>
                  </a:rPr>
                  <a:t> </a:t>
                </a:r>
              </a:p>
            </p:txBody>
          </p:sp>
        </mc:Fallback>
      </mc:AlternateContent>
    </p:spTree>
    <p:extLst>
      <p:ext uri="{BB962C8B-B14F-4D97-AF65-F5344CB8AC3E}">
        <p14:creationId xmlns:p14="http://schemas.microsoft.com/office/powerpoint/2010/main" val="35908281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4088</TotalTime>
  <Words>961</Words>
  <Application>Microsoft Office PowerPoint</Application>
  <PresentationFormat>Widescreen</PresentationFormat>
  <Paragraphs>253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Cambria Math</vt:lpstr>
      <vt:lpstr>Times New Roman</vt:lpstr>
      <vt:lpstr>Office Theme</vt:lpstr>
      <vt:lpstr> 6/20/17 and 6/27/17 QE Scans and A1C1 Runs</vt:lpstr>
      <vt:lpstr>Calibration of QE Scan Data</vt:lpstr>
      <vt:lpstr>6/20/2017 at QE Scan</vt:lpstr>
      <vt:lpstr>6/27/2017 QE Scan</vt:lpstr>
      <vt:lpstr>6/27 – 6/20 QE Difference Scan</vt:lpstr>
      <vt:lpstr>A1C1 Runs Summary (from LifeSize Spreadsheet)</vt:lpstr>
      <vt:lpstr>6/20 and 6/27 QE Scan 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Summer 2017 QE Scans</dc:title>
  <dc:creator>Joshua Yoskowitz</dc:creator>
  <cp:lastModifiedBy>Joshua Yoskowitz</cp:lastModifiedBy>
  <cp:revision>89</cp:revision>
  <dcterms:created xsi:type="dcterms:W3CDTF">2020-01-24T04:44:30Z</dcterms:created>
  <dcterms:modified xsi:type="dcterms:W3CDTF">2020-05-27T20:29:32Z</dcterms:modified>
</cp:coreProperties>
</file>