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8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9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10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11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12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13.xml" ContentType="application/vnd.openxmlformats-officedocument.theme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4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5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16.xml" ContentType="application/vnd.openxmlformats-officedocument.theme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theme/theme17.xml" ContentType="application/vnd.openxmlformats-officedocument.theme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8.xml" ContentType="application/vnd.openxmlformats-officedocument.theme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theme/theme19.xml" ContentType="application/vnd.openxmlformats-officedocument.theme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1" r:id="rId2"/>
    <p:sldMasterId id="2147483681" r:id="rId3"/>
    <p:sldMasterId id="2147483691" r:id="rId4"/>
    <p:sldMasterId id="2147483701" r:id="rId5"/>
    <p:sldMasterId id="2147483711" r:id="rId6"/>
    <p:sldMasterId id="2147483721" r:id="rId7"/>
    <p:sldMasterId id="2147483732" r:id="rId8"/>
    <p:sldMasterId id="2147483742" r:id="rId9"/>
    <p:sldMasterId id="2147483752" r:id="rId10"/>
    <p:sldMasterId id="2147483762" r:id="rId11"/>
    <p:sldMasterId id="2147483772" r:id="rId12"/>
    <p:sldMasterId id="2147483781" r:id="rId13"/>
    <p:sldMasterId id="2147483790" r:id="rId14"/>
    <p:sldMasterId id="2147483799" r:id="rId15"/>
    <p:sldMasterId id="2147483808" r:id="rId16"/>
    <p:sldMasterId id="2147483817" r:id="rId17"/>
    <p:sldMasterId id="2147483826" r:id="rId18"/>
    <p:sldMasterId id="2147483835" r:id="rId19"/>
    <p:sldMasterId id="2147483844" r:id="rId20"/>
  </p:sldMasterIdLst>
  <p:notesMasterIdLst>
    <p:notesMasterId r:id="rId26"/>
  </p:notesMasterIdLst>
  <p:handoutMasterIdLst>
    <p:handoutMasterId r:id="rId27"/>
  </p:handoutMasterIdLst>
  <p:sldIdLst>
    <p:sldId id="612" r:id="rId21"/>
    <p:sldId id="613" r:id="rId22"/>
    <p:sldId id="616" r:id="rId23"/>
    <p:sldId id="617" r:id="rId24"/>
    <p:sldId id="614" r:id="rId25"/>
  </p:sldIdLst>
  <p:sldSz cx="9144000" cy="6858000" type="screen4x3"/>
  <p:notesSz cx="69469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Dallas" initials="MD" lastIdx="2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FF00"/>
    <a:srgbClr val="A0D565"/>
    <a:srgbClr val="0000FF"/>
    <a:srgbClr val="3399FF"/>
    <a:srgbClr val="F9907B"/>
    <a:srgbClr val="FDE6D9"/>
    <a:srgbClr val="F5E9D9"/>
    <a:srgbClr val="DDF1E2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047" autoAdjust="0"/>
    <p:restoredTop sz="97761" autoAdjust="0"/>
  </p:normalViewPr>
  <p:slideViewPr>
    <p:cSldViewPr snapToGrid="0" snapToObjects="1">
      <p:cViewPr varScale="1">
        <p:scale>
          <a:sx n="103" d="100"/>
          <a:sy n="103" d="100"/>
        </p:scale>
        <p:origin x="13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2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1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r">
              <a:defRPr sz="1200"/>
            </a:lvl1pPr>
          </a:lstStyle>
          <a:p>
            <a:fld id="{BF226278-2C6C-774D-8259-721EAA38D3B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1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r">
              <a:defRPr sz="1200"/>
            </a:lvl1pPr>
          </a:lstStyle>
          <a:p>
            <a:fld id="{199538B4-289F-4F4E-BBCB-1CAD0E76E6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92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1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r">
              <a:defRPr sz="1200"/>
            </a:lvl1pPr>
          </a:lstStyle>
          <a:p>
            <a:fld id="{B1AEAAEA-A1ED-E44B-BE33-F405D0F4CD6A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2150"/>
            <a:ext cx="4605338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46" tIns="46172" rIns="92346" bIns="461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7"/>
            <a:ext cx="5557520" cy="4149090"/>
          </a:xfrm>
          <a:prstGeom prst="rect">
            <a:avLst/>
          </a:prstGeom>
        </p:spPr>
        <p:txBody>
          <a:bodyPr vert="horz" lIns="92346" tIns="46172" rIns="92346" bIns="4617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1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r">
              <a:defRPr sz="1200"/>
            </a:lvl1pPr>
          </a:lstStyle>
          <a:p>
            <a:fld id="{E556DBE8-8EF0-B64A-A8A7-F2D14BB1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439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0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31051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6695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3865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690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8736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75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5671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87398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86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75822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1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0158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4134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92062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74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98728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088150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707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66465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44737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25892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22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9669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9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2700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628878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99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1255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009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7816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3179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83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624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24999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92866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2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47612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29686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72711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269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0056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40556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32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96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7426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19468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3296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98837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03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6460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7134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77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50936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415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387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00570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7845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47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16346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68172"/>
      </p:ext>
    </p:extLst>
  </p:cSld>
  <p:clrMapOvr>
    <a:masterClrMapping/>
  </p:clrMapOvr>
  <p:transition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37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035086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4356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8866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14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7693"/>
      </p:ext>
    </p:extLst>
  </p:cSld>
  <p:clrMapOvr>
    <a:masterClrMapping/>
  </p:clrMapOvr>
  <p:transition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793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65055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9430"/>
      </p:ext>
    </p:extLst>
  </p:cSld>
  <p:clrMapOvr>
    <a:masterClrMapping/>
  </p:clrMapOvr>
  <p:transition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143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82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2941863"/>
            <a:ext cx="4258581" cy="425858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86" y="6232329"/>
            <a:ext cx="1720202" cy="557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2386" y="505595"/>
            <a:ext cx="7937298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2387" y="1720792"/>
            <a:ext cx="4051834" cy="324667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Subtitle Here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405" y="6459469"/>
            <a:ext cx="407283" cy="273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909" y="6450042"/>
            <a:ext cx="1629561" cy="273531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06687" y="1725953"/>
            <a:ext cx="4630964" cy="3821639"/>
          </a:xfrm>
          <a:solidFill>
            <a:schemeClr val="accent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32387" y="5126730"/>
            <a:ext cx="4051834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333244" y="56113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C57488-3539-8349-95E7-E0E3D7B2EDB0}" type="datetime2">
              <a:rPr lang="en-US" smtClean="0">
                <a:solidFill>
                  <a:srgbClr val="000000"/>
                </a:solidFill>
              </a:rPr>
              <a:pPr>
                <a:defRPr/>
              </a:pPr>
              <a:t>Wednesday, October 21, 2020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290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240539"/>
            <a:ext cx="8464378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9" y="966055"/>
            <a:ext cx="8464378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920" y="6467336"/>
            <a:ext cx="3917888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Talk Title Here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26807" y="6467336"/>
            <a:ext cx="536158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E1C93C-5050-FC42-8F10-D22D4F119D1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950" y="6407801"/>
            <a:ext cx="1329050" cy="43039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-12357" y="735987"/>
            <a:ext cx="915635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993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7982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16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85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11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3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497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49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37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59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643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5870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26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81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36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2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83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767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2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1224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0432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09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53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0182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462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5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344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60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763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09450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46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92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834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3324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5279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4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96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878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037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8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75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737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646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129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320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3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0998" y="6448078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490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61100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94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7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212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49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100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4644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98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8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0829" y="6448078"/>
            <a:ext cx="3518971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54174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68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6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854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251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4166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478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55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38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6507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10149" y="6448078"/>
            <a:ext cx="3309651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652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0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71868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28811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9412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47375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051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832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715339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95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434728" y="6448078"/>
            <a:ext cx="358507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52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8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0632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8114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51182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64545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97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520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9853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895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48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86.xml"/><Relationship Id="rId10" Type="http://schemas.openxmlformats.org/officeDocument/2006/relationships/theme" Target="../theme/theme10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95.xml"/><Relationship Id="rId10" Type="http://schemas.openxmlformats.org/officeDocument/2006/relationships/theme" Target="../theme/theme11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104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03.xml"/><Relationship Id="rId9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12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11.xml"/><Relationship Id="rId9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116.xml"/><Relationship Id="rId6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20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19.xml"/><Relationship Id="rId9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5" Type="http://schemas.openxmlformats.org/officeDocument/2006/relationships/slideLayout" Target="../slideLayouts/slideLayout128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27.xml"/><Relationship Id="rId9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2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5" Type="http://schemas.openxmlformats.org/officeDocument/2006/relationships/slideLayout" Target="../slideLayouts/slideLayout13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35.xml"/><Relationship Id="rId9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7.xml"/><Relationship Id="rId3" Type="http://schemas.openxmlformats.org/officeDocument/2006/relationships/slideLayout" Target="../slideLayouts/slideLayout142.xml"/><Relationship Id="rId7" Type="http://schemas.openxmlformats.org/officeDocument/2006/relationships/slideLayout" Target="../slideLayouts/slideLayout146.xml"/><Relationship Id="rId2" Type="http://schemas.openxmlformats.org/officeDocument/2006/relationships/slideLayout" Target="../slideLayouts/slideLayout141.xml"/><Relationship Id="rId1" Type="http://schemas.openxmlformats.org/officeDocument/2006/relationships/slideLayout" Target="../slideLayouts/slideLayout140.xml"/><Relationship Id="rId6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44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43.xml"/><Relationship Id="rId9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5.xml"/><Relationship Id="rId3" Type="http://schemas.openxmlformats.org/officeDocument/2006/relationships/slideLayout" Target="../slideLayouts/slideLayout150.xml"/><Relationship Id="rId7" Type="http://schemas.openxmlformats.org/officeDocument/2006/relationships/slideLayout" Target="../slideLayouts/slideLayout154.xml"/><Relationship Id="rId2" Type="http://schemas.openxmlformats.org/officeDocument/2006/relationships/slideLayout" Target="../slideLayouts/slideLayout149.xml"/><Relationship Id="rId1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52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1.xml"/><Relationship Id="rId9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3.xml"/><Relationship Id="rId3" Type="http://schemas.openxmlformats.org/officeDocument/2006/relationships/slideLayout" Target="../slideLayouts/slideLayout158.xml"/><Relationship Id="rId7" Type="http://schemas.openxmlformats.org/officeDocument/2006/relationships/slideLayout" Target="../slideLayouts/slideLayout162.xml"/><Relationship Id="rId2" Type="http://schemas.openxmlformats.org/officeDocument/2006/relationships/slideLayout" Target="../slideLayouts/slideLayout157.xml"/><Relationship Id="rId1" Type="http://schemas.openxmlformats.org/officeDocument/2006/relationships/slideLayout" Target="../slideLayouts/slideLayout156.xml"/><Relationship Id="rId6" Type="http://schemas.openxmlformats.org/officeDocument/2006/relationships/slideLayout" Target="../slideLayouts/slideLayout161.xml"/><Relationship Id="rId5" Type="http://schemas.openxmlformats.org/officeDocument/2006/relationships/slideLayout" Target="../slideLayouts/slideLayout160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9.xml"/><Relationship Id="rId9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6.xml"/><Relationship Id="rId2" Type="http://schemas.openxmlformats.org/officeDocument/2006/relationships/slideLayout" Target="../slideLayouts/slideLayout165.xml"/><Relationship Id="rId1" Type="http://schemas.openxmlformats.org/officeDocument/2006/relationships/slideLayout" Target="../slideLayouts/slideLayout164.xml"/><Relationship Id="rId5" Type="http://schemas.openxmlformats.org/officeDocument/2006/relationships/theme" Target="../theme/theme20.xml"/><Relationship Id="rId4" Type="http://schemas.openxmlformats.org/officeDocument/2006/relationships/slideLayout" Target="../slideLayouts/slideLayout16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4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0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9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68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7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9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44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46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43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7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9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5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08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fld id="{BDC57488-3539-8349-95E7-E0E3D7B2EDB0}" type="datetime2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914400"/>
              <a:t>Wednesday, October 21, 2020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Talk Title Here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914400"/>
            <a:fld id="{07E1C93C-5050-FC42-8F10-D22D4F119D1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914400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1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95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8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4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5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0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5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7176" y="139861"/>
            <a:ext cx="4164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UITF Noteworthy developments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551907" y="209144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(10/27/2020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800" y="840667"/>
            <a:ext cx="8704452" cy="562725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00" dirty="0" err="1" smtClean="0">
                <a:latin typeface="Arial" panose="020B0604020202020204" pitchFamily="34" charset="0"/>
              </a:rPr>
              <a:t>HDIce</a:t>
            </a:r>
            <a:r>
              <a:rPr lang="en-US" sz="1900" dirty="0" smtClean="0">
                <a:latin typeface="Arial" panose="020B0604020202020204" pitchFamily="34" charset="0"/>
              </a:rPr>
              <a:t> Run1 ended successfully October 6, 2020</a:t>
            </a:r>
          </a:p>
          <a:p>
            <a:pPr marL="746125" lvl="1" indent="-288925"/>
            <a:r>
              <a:rPr lang="en-US" sz="1700" dirty="0"/>
              <a:t>UITF Beam Authorization for Fall/2020 settled on 25 </a:t>
            </a:r>
            <a:r>
              <a:rPr lang="en-US" sz="1700" dirty="0" err="1"/>
              <a:t>nA</a:t>
            </a:r>
            <a:r>
              <a:rPr lang="en-US" sz="1700" dirty="0"/>
              <a:t> max (plenty for </a:t>
            </a:r>
            <a:r>
              <a:rPr lang="en-US" sz="1700" dirty="0" err="1"/>
              <a:t>HDice</a:t>
            </a:r>
            <a:r>
              <a:rPr lang="en-US" sz="1700" dirty="0"/>
              <a:t>)</a:t>
            </a:r>
          </a:p>
          <a:p>
            <a:pPr marL="746125" lvl="1" indent="-288925"/>
            <a:r>
              <a:rPr lang="en-US" sz="1700" dirty="0"/>
              <a:t>Found “golden orbit”, beam through IBC and aligned on axis of the IBC superconducting solenoid magnets and dump magnet</a:t>
            </a:r>
          </a:p>
          <a:p>
            <a:pPr marL="746125" lvl="1" indent="-288925"/>
            <a:r>
              <a:rPr lang="en-US" sz="1700" dirty="0"/>
              <a:t>Established accurate low current monitoring </a:t>
            </a:r>
            <a:r>
              <a:rPr lang="en-US" sz="1700" dirty="0" smtClean="0"/>
              <a:t>down </a:t>
            </a:r>
            <a:r>
              <a:rPr lang="en-US" sz="1700" dirty="0"/>
              <a:t>to 50 </a:t>
            </a:r>
            <a:r>
              <a:rPr lang="en-US" sz="1700" dirty="0" err="1" smtClean="0"/>
              <a:t>pA</a:t>
            </a:r>
            <a:endParaRPr lang="en-US" sz="1700" dirty="0"/>
          </a:p>
          <a:p>
            <a:pPr marL="746125" lvl="1" indent="-288925"/>
            <a:r>
              <a:rPr lang="en-US" sz="1700" dirty="0"/>
              <a:t>Validated transport model through the IBC solenoids</a:t>
            </a:r>
          </a:p>
          <a:p>
            <a:pPr marL="746125" lvl="1" indent="-288925"/>
            <a:r>
              <a:rPr lang="en-US" sz="1700" dirty="0"/>
              <a:t>Commissioned a “Halo” detector array (Italian) as a BPM surrounding the target</a:t>
            </a:r>
          </a:p>
          <a:p>
            <a:pPr marL="746125" lvl="1" indent="-288925"/>
            <a:r>
              <a:rPr lang="en-US" sz="1700" dirty="0" smtClean="0"/>
              <a:t>Explored a variety of </a:t>
            </a:r>
            <a:r>
              <a:rPr lang="en-US" sz="1700" dirty="0"/>
              <a:t>raster </a:t>
            </a:r>
            <a:r>
              <a:rPr lang="en-US" sz="1700" dirty="0" smtClean="0"/>
              <a:t>patterns</a:t>
            </a:r>
          </a:p>
          <a:p>
            <a:pPr marL="746125" lvl="1" indent="-288925"/>
            <a:r>
              <a:rPr lang="en-US" sz="1700" dirty="0" smtClean="0"/>
              <a:t>Set </a:t>
            </a:r>
            <a:r>
              <a:rPr lang="en-US" sz="1700" dirty="0"/>
              <a:t>aperture dimensions that </a:t>
            </a:r>
            <a:r>
              <a:rPr lang="en-US" sz="1700" dirty="0" smtClean="0"/>
              <a:t>will prevent </a:t>
            </a:r>
            <a:r>
              <a:rPr lang="en-US" sz="1700" dirty="0"/>
              <a:t>beam </a:t>
            </a:r>
            <a:r>
              <a:rPr lang="en-US" sz="1700" dirty="0" smtClean="0"/>
              <a:t>from hitting </a:t>
            </a:r>
            <a:r>
              <a:rPr lang="en-US" sz="1700" dirty="0"/>
              <a:t>target </a:t>
            </a:r>
            <a:r>
              <a:rPr lang="en-US" sz="1700" dirty="0" smtClean="0"/>
              <a:t>walls</a:t>
            </a:r>
          </a:p>
          <a:p>
            <a:pPr marL="746125" lvl="1" indent="-288925"/>
            <a:r>
              <a:rPr lang="en-US" sz="1700" dirty="0" smtClean="0"/>
              <a:t>Performed cold </a:t>
            </a:r>
            <a:r>
              <a:rPr lang="en-US" sz="1700" dirty="0"/>
              <a:t>2K removal of alignment target (2 days) - practice for Runs 2 &amp; </a:t>
            </a:r>
            <a:r>
              <a:rPr lang="en-US" sz="1700" dirty="0" smtClean="0"/>
              <a:t>3</a:t>
            </a:r>
            <a:endParaRPr lang="en-US" sz="1700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5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900" dirty="0" smtClean="0">
                <a:latin typeface="Arial" panose="020B0604020202020204" pitchFamily="34" charset="0"/>
              </a:rPr>
              <a:t>The UITF accelerator </a:t>
            </a:r>
            <a:r>
              <a:rPr lang="en-US" sz="1900" dirty="0" smtClean="0">
                <a:latin typeface="Arial" panose="020B0604020202020204" pitchFamily="34" charset="0"/>
              </a:rPr>
              <a:t>operated reliably (for the most part), providing           9.7 MeV/c beam</a:t>
            </a:r>
          </a:p>
          <a:p>
            <a:pPr marL="746125" lvl="1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>
                <a:latin typeface="Arial" panose="020B0604020202020204" pitchFamily="34" charset="0"/>
              </a:rPr>
              <a:t>Beta mismatch across the booster making it difficult (impossible) to use model-based quad settings, will fix the optics in 2021, not a problem for </a:t>
            </a:r>
            <a:r>
              <a:rPr lang="en-US" sz="1700" dirty="0" err="1" smtClean="0">
                <a:latin typeface="Arial" panose="020B0604020202020204" pitchFamily="34" charset="0"/>
              </a:rPr>
              <a:t>HDIce</a:t>
            </a:r>
            <a:endParaRPr lang="en-US" sz="1700" dirty="0" smtClean="0">
              <a:latin typeface="Arial" panose="020B0604020202020204" pitchFamily="34" charset="0"/>
            </a:endParaRPr>
          </a:p>
          <a:p>
            <a:pPr marL="746125" lvl="1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>
                <a:latin typeface="Arial" panose="020B0604020202020204" pitchFamily="34" charset="0"/>
              </a:rPr>
              <a:t>Empirical settings of chicane quads seem to reduce impact of beam jitter at </a:t>
            </a:r>
            <a:r>
              <a:rPr lang="en-US" sz="1700" dirty="0" err="1" smtClean="0">
                <a:latin typeface="Arial" panose="020B0604020202020204" pitchFamily="34" charset="0"/>
              </a:rPr>
              <a:t>HDIce</a:t>
            </a:r>
            <a:r>
              <a:rPr lang="en-US" sz="1700" dirty="0" smtClean="0">
                <a:latin typeface="Arial" panose="020B0604020202020204" pitchFamily="34" charset="0"/>
              </a:rPr>
              <a:t> (dispersion compensation)</a:t>
            </a:r>
          </a:p>
          <a:p>
            <a:pPr marL="746125" lvl="1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>
                <a:latin typeface="Arial" panose="020B0604020202020204" pitchFamily="34" charset="0"/>
              </a:rPr>
              <a:t>Some operator training happened, and will continue through Run 2, with Operators going “solo” during Run 3</a:t>
            </a:r>
            <a:endParaRPr lang="en-US" sz="17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2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7176" y="139861"/>
            <a:ext cx="3986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UITF/</a:t>
            </a:r>
            <a:r>
              <a:rPr lang="en-US" sz="2400" dirty="0" err="1" smtClean="0"/>
              <a:t>HDIce</a:t>
            </a:r>
            <a:r>
              <a:rPr lang="en-US" sz="2400" dirty="0" smtClean="0"/>
              <a:t> Program Overview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551907" y="209144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(10/27/2020)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800" y="840667"/>
            <a:ext cx="8704452" cy="5627251"/>
          </a:xfrm>
        </p:spPr>
        <p:txBody>
          <a:bodyPr>
            <a:normAutofit/>
          </a:bodyPr>
          <a:lstStyle/>
          <a:p>
            <a:pPr marL="176213" indent="-176213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Finished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Run0,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accelerator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commissioning (July 20 – August 19, CTF goes down for repairs)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176213" indent="-176213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Finished Run1,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HDIce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tests with alignment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target, Cu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with a hole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pattern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(August 31 – October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6, CMTF gets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LHe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176213" indent="-176213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We just finished a 3 week UITF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accelerator down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while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CM11 was tested at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CMTF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176213" indent="-176213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Un-polarized HD target loaded into IBC on October 17</a:t>
            </a:r>
          </a:p>
          <a:p>
            <a:pPr marL="176213" indent="-176213"/>
            <a:r>
              <a:rPr lang="en-US" sz="2000" dirty="0"/>
              <a:t>Run2: starts today, October 27, with un-polarized target</a:t>
            </a:r>
          </a:p>
          <a:p>
            <a:pPr marL="176213" indent="-176213"/>
            <a:r>
              <a:rPr lang="en-US" sz="2000" dirty="0"/>
              <a:t>Run3: begins ~ 4 days after Run2 (~ November 16 or sooner) and ends December 18, 2020, with polarized targets</a:t>
            </a:r>
          </a:p>
          <a:p>
            <a:pPr marL="176213" indent="-176213"/>
            <a:r>
              <a:rPr lang="en-US" sz="2000" dirty="0"/>
              <a:t>Goal: target stays polarized for 7 straight days with 1.5 </a:t>
            </a:r>
            <a:r>
              <a:rPr lang="en-US" sz="2000" dirty="0" err="1"/>
              <a:t>nA</a:t>
            </a:r>
            <a:r>
              <a:rPr lang="en-US" sz="2000" dirty="0"/>
              <a:t> beam current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095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7176" y="139861"/>
            <a:ext cx="2501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UITF </a:t>
            </a:r>
            <a:r>
              <a:rPr lang="en-US" sz="2400" dirty="0" smtClean="0"/>
              <a:t>SAD activities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551907" y="209144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(10/27/2020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800" y="840667"/>
            <a:ext cx="8704452" cy="56272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PSS </a:t>
            </a:r>
            <a:r>
              <a:rPr lang="en-US" sz="1600" dirty="0" smtClean="0"/>
              <a:t>recertification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Obtain Beam </a:t>
            </a:r>
            <a:r>
              <a:rPr lang="en-US" sz="1600" dirty="0"/>
              <a:t>Authorization through </a:t>
            </a:r>
            <a:r>
              <a:rPr lang="en-US" sz="1600" dirty="0" smtClean="0"/>
              <a:t>December 31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err="1" smtClean="0"/>
              <a:t>Microphonics</a:t>
            </a:r>
            <a:r>
              <a:rPr lang="en-US" sz="1600" dirty="0" smtClean="0"/>
              <a:t> </a:t>
            </a:r>
            <a:r>
              <a:rPr lang="en-US" sz="1600" dirty="0"/>
              <a:t>assessment with Peter </a:t>
            </a:r>
            <a:r>
              <a:rPr lang="en-US" sz="1600" dirty="0" smtClean="0"/>
              <a:t>Owen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Install the apertures that will protect </a:t>
            </a:r>
            <a:r>
              <a:rPr lang="en-US" sz="1600" dirty="0" err="1" smtClean="0"/>
              <a:t>HDIce</a:t>
            </a:r>
            <a:r>
              <a:rPr lang="en-US" sz="1600" dirty="0" smtClean="0"/>
              <a:t> from </a:t>
            </a:r>
            <a:r>
              <a:rPr lang="en-US" sz="1600" dirty="0" err="1" smtClean="0"/>
              <a:t>mis</a:t>
            </a:r>
            <a:r>
              <a:rPr lang="en-US" sz="1600" dirty="0" smtClean="0"/>
              <a:t>-steered beam, obtain </a:t>
            </a:r>
            <a:r>
              <a:rPr lang="en-US" sz="1600" dirty="0"/>
              <a:t>epics </a:t>
            </a:r>
            <a:r>
              <a:rPr lang="en-US" sz="1600" dirty="0" smtClean="0"/>
              <a:t>control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Support the </a:t>
            </a:r>
            <a:r>
              <a:rPr lang="en-US" sz="1600" dirty="0" err="1" smtClean="0"/>
              <a:t>Rowgowski</a:t>
            </a:r>
            <a:r>
              <a:rPr lang="en-US" sz="1600" dirty="0" smtClean="0"/>
              <a:t> coil program with beamline vacuum work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Install </a:t>
            </a:r>
            <a:r>
              <a:rPr lang="en-US" sz="1600" dirty="0"/>
              <a:t>another harp upstream of </a:t>
            </a:r>
            <a:r>
              <a:rPr lang="en-US" sz="1600" dirty="0" smtClean="0"/>
              <a:t>ITVM905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UED</a:t>
            </a:r>
            <a:r>
              <a:rPr lang="en-US" sz="1600" dirty="0"/>
              <a:t>, update it, put elements in desired </a:t>
            </a:r>
            <a:r>
              <a:rPr lang="en-US" sz="1600" dirty="0" smtClean="0"/>
              <a:t>order, Quick </a:t>
            </a:r>
            <a:r>
              <a:rPr lang="en-US" sz="1600" dirty="0"/>
              <a:t>R</a:t>
            </a:r>
            <a:r>
              <a:rPr lang="en-US" sz="1600" dirty="0" smtClean="0"/>
              <a:t>eference updated to version11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Heat/activate </a:t>
            </a:r>
            <a:r>
              <a:rPr lang="en-US" sz="1600" dirty="0"/>
              <a:t>a </a:t>
            </a:r>
            <a:r>
              <a:rPr lang="en-US" sz="1600" dirty="0" smtClean="0"/>
              <a:t>photocathode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Need </a:t>
            </a:r>
            <a:r>
              <a:rPr lang="en-US" sz="1600" dirty="0"/>
              <a:t>an </a:t>
            </a:r>
            <a:r>
              <a:rPr lang="en-US" sz="1600" dirty="0" smtClean="0"/>
              <a:t>FSD and </a:t>
            </a:r>
            <a:r>
              <a:rPr lang="en-US" sz="1600" dirty="0"/>
              <a:t>audible alarm for GDR trips to SEL </a:t>
            </a:r>
            <a:r>
              <a:rPr lang="en-US" sz="1600" dirty="0" smtClean="0"/>
              <a:t>mode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FSD </a:t>
            </a:r>
            <a:r>
              <a:rPr lang="en-US" sz="1600" dirty="0"/>
              <a:t>to allow FCup4 to be extracted ONLY in CW </a:t>
            </a:r>
            <a:r>
              <a:rPr lang="en-US" sz="1600" dirty="0" smtClean="0"/>
              <a:t>mode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Need </a:t>
            </a:r>
            <a:r>
              <a:rPr lang="en-US" sz="1600" dirty="0"/>
              <a:t>video from </a:t>
            </a:r>
            <a:r>
              <a:rPr lang="en-US" sz="1600" dirty="0" smtClean="0"/>
              <a:t>ITVMA01B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Replace one of the YAG screens in the </a:t>
            </a:r>
            <a:r>
              <a:rPr lang="en-US" sz="1600" dirty="0" err="1" smtClean="0"/>
              <a:t>HDIce</a:t>
            </a:r>
            <a:r>
              <a:rPr lang="en-US" sz="1600" dirty="0" smtClean="0"/>
              <a:t> dump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Eliminate the magnet </a:t>
            </a:r>
            <a:r>
              <a:rPr lang="en-US" sz="1600" dirty="0"/>
              <a:t>rack errors </a:t>
            </a:r>
            <a:r>
              <a:rPr lang="en-US" sz="1600" dirty="0" smtClean="0"/>
              <a:t>that appear in </a:t>
            </a:r>
            <a:r>
              <a:rPr lang="en-US" sz="1600" dirty="0"/>
              <a:t>the alarm </a:t>
            </a:r>
            <a:r>
              <a:rPr lang="en-US" sz="1600" dirty="0" smtClean="0"/>
              <a:t>handler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Templates </a:t>
            </a:r>
            <a:r>
              <a:rPr lang="en-US" sz="1600" dirty="0"/>
              <a:t>for viewers that don’t get </a:t>
            </a:r>
            <a:r>
              <a:rPr lang="en-US" sz="1600" dirty="0" smtClean="0"/>
              <a:t>over-ridden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FCup4 </a:t>
            </a:r>
            <a:r>
              <a:rPr lang="en-US" sz="1600" dirty="0"/>
              <a:t>position sensors, get it </a:t>
            </a:r>
            <a:r>
              <a:rPr lang="en-US" sz="1600" dirty="0" smtClean="0"/>
              <a:t>straight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Remove </a:t>
            </a:r>
            <a:r>
              <a:rPr lang="en-US" sz="1600" dirty="0"/>
              <a:t>from beamline steering magnets MHBM904B H&amp;V and MHBM904C H and pull these trim </a:t>
            </a:r>
            <a:r>
              <a:rPr lang="en-US" sz="1600" dirty="0" smtClean="0"/>
              <a:t>card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6" y="840667"/>
            <a:ext cx="196934" cy="2231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6" y="2476635"/>
            <a:ext cx="196934" cy="2231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6" y="5680146"/>
            <a:ext cx="196934" cy="2231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6" y="1800459"/>
            <a:ext cx="196934" cy="2231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54" y="2766274"/>
            <a:ext cx="196934" cy="2231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6" y="3117011"/>
            <a:ext cx="196934" cy="223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34" y="2151974"/>
            <a:ext cx="196934" cy="2231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02" y="4077581"/>
            <a:ext cx="196934" cy="22319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54" y="4715109"/>
            <a:ext cx="196934" cy="2231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03" y="5352637"/>
            <a:ext cx="196934" cy="22319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02" y="1189171"/>
            <a:ext cx="196934" cy="22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80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7176" y="139861"/>
            <a:ext cx="2678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HDIce</a:t>
            </a:r>
            <a:r>
              <a:rPr lang="en-US" sz="2400" dirty="0" smtClean="0"/>
              <a:t> SAD activities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551907" y="209144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(10/27/2020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800" y="840667"/>
            <a:ext cx="8704452" cy="562725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/>
              <a:t>Load </a:t>
            </a:r>
            <a:r>
              <a:rPr lang="en-US" sz="2400" b="1" dirty="0" err="1"/>
              <a:t>unpolarized</a:t>
            </a:r>
            <a:r>
              <a:rPr lang="en-US" sz="2400" b="1" dirty="0"/>
              <a:t> target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Roof off – Mon or Tues morning, 10/12–10/13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Purify Al-J1 HD gas H</a:t>
            </a:r>
            <a:r>
              <a:rPr lang="en-US" sz="2000" baseline="-25000" dirty="0"/>
              <a:t>2</a:t>
            </a:r>
            <a:r>
              <a:rPr lang="en-US" sz="2000" dirty="0"/>
              <a:t>: 9%, D</a:t>
            </a:r>
            <a:r>
              <a:rPr lang="en-US" sz="2000" baseline="-25000" dirty="0"/>
              <a:t>2</a:t>
            </a:r>
            <a:r>
              <a:rPr lang="en-US" sz="2000" dirty="0"/>
              <a:t>:1.5%, air: 0.1%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Prep target on </a:t>
            </a:r>
            <a:r>
              <a:rPr lang="en-US" sz="2000" dirty="0" err="1"/>
              <a:t>Inj</a:t>
            </a:r>
            <a:r>
              <a:rPr lang="en-US" sz="2000" dirty="0"/>
              <a:t> Tool &amp; bake – Tues evening, 10/13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Cold test of Target cell on </a:t>
            </a:r>
            <a:r>
              <a:rPr lang="en-US" sz="2000" dirty="0" err="1"/>
              <a:t>inj</a:t>
            </a:r>
            <a:r>
              <a:rPr lang="en-US" sz="2000" dirty="0"/>
              <a:t> tool – Wed, 10/14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Condense </a:t>
            </a:r>
            <a:r>
              <a:rPr lang="en-US" sz="2000" dirty="0" err="1"/>
              <a:t>unpolarized</a:t>
            </a:r>
            <a:r>
              <a:rPr lang="en-US" sz="2000" dirty="0"/>
              <a:t> HD into </a:t>
            </a:r>
            <a:r>
              <a:rPr lang="en-US" sz="2000" dirty="0" smtClean="0"/>
              <a:t>production </a:t>
            </a:r>
            <a:r>
              <a:rPr lang="en-US" sz="2000" dirty="0" err="1" smtClean="0"/>
              <a:t>dewar</a:t>
            </a:r>
            <a:r>
              <a:rPr lang="en-US" sz="2000" dirty="0" smtClean="0"/>
              <a:t> </a:t>
            </a:r>
            <a:r>
              <a:rPr lang="en-US" sz="2000" dirty="0"/>
              <a:t>–</a:t>
            </a:r>
            <a:r>
              <a:rPr lang="en-US" sz="2000" dirty="0" err="1"/>
              <a:t>Thur</a:t>
            </a:r>
            <a:r>
              <a:rPr lang="en-US" sz="2000" dirty="0"/>
              <a:t>, 10/15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Remove Aperture target from transfer cryostat (</a:t>
            </a:r>
            <a:r>
              <a:rPr lang="en-US" sz="2000" dirty="0" err="1"/>
              <a:t>RadCon</a:t>
            </a:r>
            <a:r>
              <a:rPr lang="en-US" sz="2000" dirty="0"/>
              <a:t>) –</a:t>
            </a:r>
            <a:r>
              <a:rPr lang="en-US" sz="2000" dirty="0" err="1"/>
              <a:t>Thur</a:t>
            </a:r>
            <a:r>
              <a:rPr lang="en-US" sz="2000" dirty="0"/>
              <a:t> –10/15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NMR check in production </a:t>
            </a:r>
            <a:r>
              <a:rPr lang="en-US" sz="2000" dirty="0" err="1"/>
              <a:t>dewar</a:t>
            </a:r>
            <a:r>
              <a:rPr lang="en-US" sz="2000" dirty="0" smtClean="0"/>
              <a:t> </a:t>
            </a:r>
            <a:r>
              <a:rPr lang="en-US" sz="2000" dirty="0"/>
              <a:t>(with exchange gas) – Fri, 10/16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rotate IBC vertical </a:t>
            </a:r>
            <a:r>
              <a:rPr lang="en-US" sz="2000" dirty="0" smtClean="0"/>
              <a:t>– Fri</a:t>
            </a:r>
            <a:r>
              <a:rPr lang="en-US" sz="2000" dirty="0"/>
              <a:t>, 10/16, 15:00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pump exchange gas from production </a:t>
            </a:r>
            <a:r>
              <a:rPr lang="en-US" sz="2000" dirty="0" err="1"/>
              <a:t>dewar</a:t>
            </a:r>
            <a:r>
              <a:rPr lang="en-US" sz="2000" dirty="0" smtClean="0"/>
              <a:t> – Fri</a:t>
            </a:r>
            <a:r>
              <a:rPr lang="en-US" sz="2000" dirty="0"/>
              <a:t>, 10/16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NMR in </a:t>
            </a:r>
            <a:r>
              <a:rPr lang="en-US" sz="2000" dirty="0" smtClean="0"/>
              <a:t>production </a:t>
            </a:r>
            <a:r>
              <a:rPr lang="en-US" sz="2000" dirty="0" err="1" smtClean="0"/>
              <a:t>dewar</a:t>
            </a:r>
            <a:r>
              <a:rPr lang="en-US" sz="2000" dirty="0" smtClean="0"/>
              <a:t> </a:t>
            </a:r>
            <a:r>
              <a:rPr lang="en-US" sz="2000" dirty="0"/>
              <a:t>(no exchange gas</a:t>
            </a:r>
            <a:r>
              <a:rPr lang="en-US" sz="2000" dirty="0" smtClean="0"/>
              <a:t>) – Fri</a:t>
            </a:r>
            <a:r>
              <a:rPr lang="en-US" sz="2000" dirty="0"/>
              <a:t>, 10/16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Transfer target to IBC, rotate horizontal – Sat, 10/17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NMR study in IBC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Roof </a:t>
            </a:r>
            <a:r>
              <a:rPr lang="en-US" sz="2000" dirty="0"/>
              <a:t>back on – Mon,10/26</a:t>
            </a:r>
            <a:endParaRPr 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8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7176" y="139861"/>
            <a:ext cx="1536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Comments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551907" y="209144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(10/27/2020)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800" y="840667"/>
            <a:ext cx="8704452" cy="58120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</a:rPr>
              <a:t>Ceiling tile removal/replacement fears are fading, Installation Group – excellent support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</a:rPr>
              <a:t>Raster still not right – dual path being pursued to reduce central peak: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</a:rPr>
              <a:t> hand tweaking waveform that drives the raster magnets;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</a:rPr>
              <a:t>turning </a:t>
            </a:r>
            <a:r>
              <a:rPr lang="en-US" sz="1800" dirty="0">
                <a:latin typeface="Arial" panose="020B0604020202020204" pitchFamily="34" charset="0"/>
              </a:rPr>
              <a:t>off laser when raster amplitudes are small for alternating cycles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</a:rPr>
              <a:t>Accelerator Staff involvement transitioning from </a:t>
            </a:r>
            <a:r>
              <a:rPr lang="en-US" sz="2000" dirty="0" smtClean="0">
                <a:latin typeface="Arial" panose="020B0604020202020204" pitchFamily="34" charset="0"/>
              </a:rPr>
              <a:t>“exploration” </a:t>
            </a:r>
            <a:r>
              <a:rPr lang="en-US" sz="2000" dirty="0">
                <a:latin typeface="Arial" panose="020B0604020202020204" pitchFamily="34" charset="0"/>
              </a:rPr>
              <a:t>to supporting the </a:t>
            </a:r>
            <a:r>
              <a:rPr lang="en-US" sz="2000" dirty="0" err="1">
                <a:latin typeface="Arial" panose="020B0604020202020204" pitchFamily="34" charset="0"/>
              </a:rPr>
              <a:t>HDice</a:t>
            </a:r>
            <a:r>
              <a:rPr lang="en-US" sz="2000" dirty="0">
                <a:latin typeface="Arial" panose="020B0604020202020204" pitchFamily="34" charset="0"/>
              </a:rPr>
              <a:t> program (turn beam ON/OFF, recover the beam when it </a:t>
            </a:r>
            <a:r>
              <a:rPr lang="en-US" sz="2000" dirty="0" smtClean="0">
                <a:latin typeface="Arial" panose="020B0604020202020204" pitchFamily="34" charset="0"/>
              </a:rPr>
              <a:t>disappears, adjust the current, etc.,).  </a:t>
            </a:r>
            <a:r>
              <a:rPr lang="en-US" sz="2000" dirty="0">
                <a:latin typeface="Arial" panose="020B0604020202020204" pitchFamily="34" charset="0"/>
              </a:rPr>
              <a:t>However, it’s easy to send too much beam to the target, great care is needed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</a:rPr>
              <a:t>The list of tasks on previous page, are typical of what Team </a:t>
            </a:r>
            <a:r>
              <a:rPr lang="en-US" sz="2000" dirty="0" err="1">
                <a:latin typeface="Arial" panose="020B0604020202020204" pitchFamily="34" charset="0"/>
              </a:rPr>
              <a:t>HDIce</a:t>
            </a:r>
            <a:r>
              <a:rPr lang="en-US" sz="2000" dirty="0">
                <a:latin typeface="Arial" panose="020B0604020202020204" pitchFamily="34" charset="0"/>
              </a:rPr>
              <a:t> must repeat X </a:t>
            </a:r>
            <a:r>
              <a:rPr lang="en-US" sz="2000" dirty="0" smtClean="0">
                <a:latin typeface="Arial" panose="020B0604020202020204" pitchFamily="34" charset="0"/>
              </a:rPr>
              <a:t>times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</a:rPr>
              <a:t>Engineering will support work as best they can, things that break on Swing and Owl shifts, or on weekend, will get fixed the next work day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</a:rPr>
              <a:t>Here we go….</a:t>
            </a:r>
            <a:endParaRPr lang="en-US" sz="1600" dirty="0">
              <a:latin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6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15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2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3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4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5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6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7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_Office Theme">
  <a:themeElements>
    <a:clrScheme name="JLab Colors">
      <a:dk1>
        <a:srgbClr val="000000"/>
      </a:dk1>
      <a:lt1>
        <a:srgbClr val="FFFFFF"/>
      </a:lt1>
      <a:dk2>
        <a:srgbClr val="5E5E5E"/>
      </a:dk2>
      <a:lt2>
        <a:srgbClr val="EAEAEA"/>
      </a:lt2>
      <a:accent1>
        <a:srgbClr val="BE1D1D"/>
      </a:accent1>
      <a:accent2>
        <a:srgbClr val="D5D5D5"/>
      </a:accent2>
      <a:accent3>
        <a:srgbClr val="C0C0C0"/>
      </a:accent3>
      <a:accent4>
        <a:srgbClr val="A9A9A9"/>
      </a:accent4>
      <a:accent5>
        <a:srgbClr val="929292"/>
      </a:accent5>
      <a:accent6>
        <a:srgbClr val="919191"/>
      </a:accent6>
      <a:hlink>
        <a:srgbClr val="941100"/>
      </a:hlink>
      <a:folHlink>
        <a:srgbClr val="C81B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LabStandardPPTTemplate" id="{A76DDB89-9485-FD4D-98A9-DF1C06249F3D}" vid="{808B238C-84FF-B441-8654-84F07F73F6B9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DOE Site Visit 2013-Hutton</Template>
  <TotalTime>44132</TotalTime>
  <Words>762</Words>
  <Application>Microsoft Office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20</vt:i4>
      </vt:variant>
      <vt:variant>
        <vt:lpstr>Slide Titles</vt:lpstr>
      </vt:variant>
      <vt:variant>
        <vt:i4>5</vt:i4>
      </vt:variant>
    </vt:vector>
  </HeadingPairs>
  <TitlesOfParts>
    <vt:vector size="30" baseType="lpstr">
      <vt:lpstr>MS PGothic</vt:lpstr>
      <vt:lpstr>Arial</vt:lpstr>
      <vt:lpstr>Calibri</vt:lpstr>
      <vt:lpstr>PingFangSC-Regular</vt:lpstr>
      <vt:lpstr>Times</vt:lpstr>
      <vt:lpstr>DOE Site Visit 2013-Hutton</vt:lpstr>
      <vt:lpstr>1_DOE Site Visit 2013-Hutton</vt:lpstr>
      <vt:lpstr>2_DOE Site Visit 2013-Hutton</vt:lpstr>
      <vt:lpstr>3_DOE Site Visit 2013-Hutton</vt:lpstr>
      <vt:lpstr>4_DOE Site Visit 2013-Hutton</vt:lpstr>
      <vt:lpstr>5_DOE Site Visit 2013-Hutton</vt:lpstr>
      <vt:lpstr>6_DOE Site Visit 2013-Hutton</vt:lpstr>
      <vt:lpstr>7_DOE Site Visit 2013-Hutton</vt:lpstr>
      <vt:lpstr>8_DOE Site Visit 2013-Hutton</vt:lpstr>
      <vt:lpstr>9_DOE Site Visit 2013-Hutton</vt:lpstr>
      <vt:lpstr>10_DOE Site Visit 2013-Hutton</vt:lpstr>
      <vt:lpstr>Default Theme</vt:lpstr>
      <vt:lpstr>1_Default Theme</vt:lpstr>
      <vt:lpstr>2_Default Theme</vt:lpstr>
      <vt:lpstr>3_Default Theme</vt:lpstr>
      <vt:lpstr>4_Default Theme</vt:lpstr>
      <vt:lpstr>5_Default Theme</vt:lpstr>
      <vt:lpstr>6_Default Theme</vt:lpstr>
      <vt:lpstr>7_Default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SRF Overview</dc:title>
  <dc:creator>Erin Clifton</dc:creator>
  <cp:lastModifiedBy>Matthew Poelker</cp:lastModifiedBy>
  <cp:revision>829</cp:revision>
  <cp:lastPrinted>2014-10-24T18:30:21Z</cp:lastPrinted>
  <dcterms:created xsi:type="dcterms:W3CDTF">2013-07-05T14:18:22Z</dcterms:created>
  <dcterms:modified xsi:type="dcterms:W3CDTF">2020-10-23T16:18:02Z</dcterms:modified>
</cp:coreProperties>
</file>