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705" r:id="rId3"/>
    <p:sldMasterId id="2147483735" r:id="rId4"/>
    <p:sldMasterId id="2147483750" r:id="rId5"/>
    <p:sldMasterId id="2147483758" r:id="rId6"/>
    <p:sldMasterId id="2147483772" r:id="rId7"/>
  </p:sldMasterIdLst>
  <p:notesMasterIdLst>
    <p:notesMasterId r:id="rId20"/>
  </p:notesMasterIdLst>
  <p:sldIdLst>
    <p:sldId id="309" r:id="rId8"/>
    <p:sldId id="9634" r:id="rId9"/>
    <p:sldId id="320" r:id="rId10"/>
    <p:sldId id="9628" r:id="rId11"/>
    <p:sldId id="9635" r:id="rId12"/>
    <p:sldId id="9631" r:id="rId13"/>
    <p:sldId id="9595" r:id="rId14"/>
    <p:sldId id="9632" r:id="rId15"/>
    <p:sldId id="9633" r:id="rId16"/>
    <p:sldId id="9636" r:id="rId17"/>
    <p:sldId id="9629" r:id="rId18"/>
    <p:sldId id="96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Vennekate" initials="JV" lastIdx="1" clrIdx="0">
    <p:extLst>
      <p:ext uri="{19B8F6BF-5375-455C-9EA6-DF929625EA0E}">
        <p15:presenceInfo xmlns:p15="http://schemas.microsoft.com/office/powerpoint/2012/main" userId="S-1-5-21-1097014734-140981682-1849977318-130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69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53310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406131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Tree>
    <p:extLst>
      <p:ext uri="{BB962C8B-B14F-4D97-AF65-F5344CB8AC3E}">
        <p14:creationId xmlns:p14="http://schemas.microsoft.com/office/powerpoint/2010/main" val="16422829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8" name="Rectangle 4"/>
          <p:cNvSpPr>
            <a:spLocks noGrp="1" noChangeArrowheads="1"/>
          </p:cNvSpPr>
          <p:nvPr>
            <p:ph type="sldNum" sz="quarter" idx="10"/>
          </p:nvPr>
        </p:nvSpPr>
        <p:spPr>
          <a:xfrm>
            <a:off x="11583957" y="6562725"/>
            <a:ext cx="627184" cy="295275"/>
          </a:xfrm>
        </p:spPr>
        <p:txBody>
          <a:bodyPr/>
          <a:lstStyle>
            <a:lvl1pPr>
              <a:defRPr/>
            </a:lvl1pPr>
          </a:lstStyle>
          <a:p>
            <a:pPr>
              <a:defRPr/>
            </a:pPr>
            <a:fld id="{D0D76C40-5224-4F93-AADC-4FD6B0457A60}" type="slidenum">
              <a:rPr lang="zh-CN" altLang="en-GB"/>
              <a:t>‹#›</a:t>
            </a:fld>
            <a:endParaRPr lang="en-GB" altLang="zh-CN"/>
          </a:p>
        </p:txBody>
      </p:sp>
      <p:sp>
        <p:nvSpPr>
          <p:cNvPr id="7" name="标题 1"/>
          <p:cNvSpPr>
            <a:spLocks noGrp="1"/>
          </p:cNvSpPr>
          <p:nvPr>
            <p:ph type="title"/>
          </p:nvPr>
        </p:nvSpPr>
        <p:spPr>
          <a:xfrm>
            <a:off x="1868170" y="-3175"/>
            <a:ext cx="865949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27960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Title 1"/>
          <p:cNvSpPr>
            <a:spLocks noGrp="1"/>
          </p:cNvSpPr>
          <p:nvPr>
            <p:ph type="title"/>
          </p:nvPr>
        </p:nvSpPr>
        <p:spPr>
          <a:xfrm>
            <a:off x="1083667" y="104888"/>
            <a:ext cx="9773629" cy="551329"/>
          </a:xfrm>
          <a:prstGeom prst="rect">
            <a:avLst/>
          </a:prstGeom>
        </p:spPr>
        <p:txBody>
          <a:bodyPr tIns="107950" anchor="ctr" anchorCtr="0">
            <a:noAutofit/>
          </a:bodyPr>
          <a:lstStyle>
            <a:lvl1pPr algn="ctr">
              <a:defRPr sz="3000" b="1">
                <a:solidFill>
                  <a:srgbClr val="002060"/>
                </a:solidFill>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a:t>单击此处编辑母版标题样式</a:t>
            </a:r>
            <a:endParaRPr lang="en-US"/>
          </a:p>
        </p:txBody>
      </p:sp>
    </p:spTree>
    <p:extLst>
      <p:ext uri="{BB962C8B-B14F-4D97-AF65-F5344CB8AC3E}">
        <p14:creationId xmlns:p14="http://schemas.microsoft.com/office/powerpoint/2010/main" val="4084221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3297409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标题 1"/>
          <p:cNvSpPr txBox="1"/>
          <p:nvPr userDrawn="1"/>
        </p:nvSpPr>
        <p:spPr>
          <a:xfrm>
            <a:off x="1576113" y="1829"/>
            <a:ext cx="9252884" cy="839833"/>
          </a:xfrm>
          <a:prstGeom prst="rect">
            <a:avLst/>
          </a:prstGeom>
        </p:spPr>
        <p:txBody>
          <a:bodyPr anchor="ctr"/>
          <a:lstStyle>
            <a:lvl1pPr algn="ctr" rtl="0" eaLnBrk="1" fontAlgn="base" hangingPunct="1">
              <a:spcBef>
                <a:spcPct val="0"/>
              </a:spcBef>
              <a:spcAft>
                <a:spcPct val="0"/>
              </a:spcAft>
              <a:defRPr sz="32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endParaRPr kumimoji="1" lang="zh-CN" altLang="en-US" sz="3200" kern="0"/>
          </a:p>
        </p:txBody>
      </p:sp>
      <p:sp>
        <p:nvSpPr>
          <p:cNvPr id="2" name="标题 1"/>
          <p:cNvSpPr>
            <a:spLocks noGrp="1"/>
          </p:cNvSpPr>
          <p:nvPr>
            <p:ph type="title"/>
          </p:nvPr>
        </p:nvSpPr>
        <p:spPr>
          <a:xfrm>
            <a:off x="1663065" y="-3175"/>
            <a:ext cx="8902065"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3013895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Tree>
    <p:extLst>
      <p:ext uri="{BB962C8B-B14F-4D97-AF65-F5344CB8AC3E}">
        <p14:creationId xmlns:p14="http://schemas.microsoft.com/office/powerpoint/2010/main" val="1369871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r>
              <a:rPr lang="en-US" altLang="zh-CN"/>
              <a:t>November 2024 TTC Meeting Lund, Sweden</a:t>
            </a:r>
            <a:endParaRPr lang="zh-CN" altLang="en-US"/>
          </a:p>
        </p:txBody>
      </p:sp>
      <p:sp>
        <p:nvSpPr>
          <p:cNvPr id="6" name="灯片编号占位符 5"/>
          <p:cNvSpPr>
            <a:spLocks noGrp="1"/>
          </p:cNvSpPr>
          <p:nvPr>
            <p:ph type="sldNum" sz="quarter" idx="12"/>
          </p:nvPr>
        </p:nvSpPr>
        <p:spPr/>
        <p:txBody>
          <a:bodyPr/>
          <a:lstStyle/>
          <a:p>
            <a:fld id="{96963A89-5687-4FC0-863B-C1393DEAB802}" type="slidenum">
              <a:rPr lang="zh-CN" altLang="en-US" smtClean="0"/>
              <a:t>‹#›</a:t>
            </a:fld>
            <a:endParaRPr lang="zh-CN" altLang="en-US"/>
          </a:p>
        </p:txBody>
      </p:sp>
    </p:spTree>
    <p:extLst>
      <p:ext uri="{BB962C8B-B14F-4D97-AF65-F5344CB8AC3E}">
        <p14:creationId xmlns:p14="http://schemas.microsoft.com/office/powerpoint/2010/main" val="110327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3"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4188175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BASIC CONTENT SLIDE</a:t>
            </a:r>
            <a:br>
              <a:rPr lang="en-US"/>
            </a:br>
            <a:r>
              <a:rPr lang="en-US"/>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a:t>Click to add 1st-level bullet. Click an icon below to add table, graph or other imagery.</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a:t>Slide subtitle optional -  delete as needed</a:t>
            </a:r>
          </a:p>
        </p:txBody>
      </p:sp>
      <p:sp>
        <p:nvSpPr>
          <p:cNvPr id="8" name="Slide Number Placeholder 7"/>
          <p:cNvSpPr>
            <a:spLocks noGrp="1"/>
          </p:cNvSpPr>
          <p:nvPr>
            <p:ph type="sldNum" sz="quarter" idx="13"/>
          </p:nvPr>
        </p:nvSpPr>
        <p:spPr>
          <a:xfrm>
            <a:off x="11582400" y="183636"/>
            <a:ext cx="609600" cy="182880"/>
          </a:xfrm>
        </p:spPr>
        <p:txBody>
          <a:bodyPr/>
          <a:lstStyle>
            <a:lvl1pPr>
              <a:defRPr>
                <a:solidFill>
                  <a:schemeClr val="tx1">
                    <a:lumMod val="50000"/>
                  </a:schemeClr>
                </a:solidFill>
              </a:defRPr>
            </a:lvl1pPr>
          </a:lstStyle>
          <a:p>
            <a:fld id="{AEFAAC5A-9C4F-4278-920D-DF2BAB595749}" type="slidenum">
              <a:rPr lang="en-US" smtClean="0"/>
              <a:pPr/>
              <a:t>‹#›</a:t>
            </a:fld>
            <a:endParaRPr lang="en-US"/>
          </a:p>
        </p:txBody>
      </p:sp>
    </p:spTree>
    <p:extLst>
      <p:ext uri="{BB962C8B-B14F-4D97-AF65-F5344CB8AC3E}">
        <p14:creationId xmlns:p14="http://schemas.microsoft.com/office/powerpoint/2010/main" val="105374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a:t>TITLE AND CONTENT </a:t>
            </a:r>
            <a:br>
              <a:rPr lang="en-US"/>
            </a:br>
            <a:r>
              <a:rPr lang="en-US"/>
              <a:t>Headline in </a:t>
            </a:r>
            <a:r>
              <a:rPr lang="en-US" err="1"/>
              <a:t>arial</a:t>
            </a:r>
            <a:r>
              <a:rPr lang="en-US"/>
              <a:t>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4" name="TextBox 3"/>
          <p:cNvSpPr txBox="1"/>
          <p:nvPr userDrawn="1"/>
        </p:nvSpPr>
        <p:spPr>
          <a:xfrm>
            <a:off x="2864467" y="1445568"/>
            <a:ext cx="184731" cy="461665"/>
          </a:xfrm>
          <a:prstGeom prst="rect">
            <a:avLst/>
          </a:prstGeom>
          <a:noFill/>
        </p:spPr>
        <p:txBody>
          <a:bodyPr wrap="none" rtlCol="0">
            <a:spAutoFit/>
          </a:bodyPr>
          <a:lstStyle/>
          <a:p>
            <a:endParaRPr lang="en-US" sz="240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a:p>
        </p:txBody>
      </p:sp>
    </p:spTree>
    <p:extLst>
      <p:ext uri="{BB962C8B-B14F-4D97-AF65-F5344CB8AC3E}">
        <p14:creationId xmlns:p14="http://schemas.microsoft.com/office/powerpoint/2010/main" val="2662699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a:lvl1pPr>
          </a:lstStyle>
          <a:p>
            <a:r>
              <a:rPr lang="en-US"/>
              <a:t>Two-column CONTENT slide</a:t>
            </a:r>
            <a:br>
              <a:rPr lang="en-US"/>
            </a:br>
            <a:r>
              <a:rPr lang="en-US"/>
              <a:t>one or two lines for headline</a:t>
            </a:r>
          </a:p>
        </p:txBody>
      </p:sp>
    </p:spTree>
    <p:extLst>
      <p:ext uri="{BB962C8B-B14F-4D97-AF65-F5344CB8AC3E}">
        <p14:creationId xmlns:p14="http://schemas.microsoft.com/office/powerpoint/2010/main" val="4217005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a:t>Click to Add Headline</a:t>
            </a:r>
          </a:p>
        </p:txBody>
      </p:sp>
      <p:sp>
        <p:nvSpPr>
          <p:cNvPr id="2" name="Title 1"/>
          <p:cNvSpPr>
            <a:spLocks noGrp="1"/>
          </p:cNvSpPr>
          <p:nvPr>
            <p:ph type="title" hasCustomPrompt="1"/>
          </p:nvPr>
        </p:nvSpPr>
        <p:spPr/>
        <p:txBody>
          <a:bodyPr/>
          <a:lstStyle>
            <a:lvl1pPr>
              <a:defRPr baseline="0"/>
            </a:lvl1pPr>
          </a:lstStyle>
          <a:p>
            <a:r>
              <a:rPr lang="en-US"/>
              <a:t>Two-column CONTENT slide</a:t>
            </a:r>
            <a:br>
              <a:rPr lang="en-US"/>
            </a:br>
            <a:r>
              <a:rPr lang="en-US"/>
              <a:t>with box treatment</a:t>
            </a:r>
          </a:p>
        </p:txBody>
      </p:sp>
    </p:spTree>
    <p:extLst>
      <p:ext uri="{BB962C8B-B14F-4D97-AF65-F5344CB8AC3E}">
        <p14:creationId xmlns:p14="http://schemas.microsoft.com/office/powerpoint/2010/main" val="241947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VERTICAL</a:t>
            </a:r>
            <a:br>
              <a:rPr lang="en-US"/>
            </a:br>
            <a:r>
              <a:rPr lang="en-US"/>
              <a:t>Headline in </a:t>
            </a:r>
            <a:r>
              <a:rPr lang="en-US" err="1"/>
              <a:t>arial</a:t>
            </a:r>
            <a:r>
              <a:rPr lang="en-US"/>
              <a:t> and all caps</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3376077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THREE IMAGES – VERTICAL</a:t>
            </a:r>
            <a:br>
              <a:rPr lang="en-US"/>
            </a:br>
            <a:r>
              <a:rPr lang="en-US"/>
              <a:t>Headline in </a:t>
            </a:r>
            <a:r>
              <a:rPr lang="en-US" err="1"/>
              <a:t>arial</a:t>
            </a:r>
            <a:r>
              <a:rPr lang="en-US"/>
              <a:t> and all caps</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3262177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top HORIZONTAL</a:t>
            </a:r>
            <a:br>
              <a:rPr lang="en-US"/>
            </a:br>
            <a:r>
              <a:rPr lang="en-US"/>
              <a:t>Headline in </a:t>
            </a:r>
            <a:r>
              <a:rPr lang="en-US" err="1"/>
              <a:t>arial</a:t>
            </a:r>
            <a:r>
              <a:rPr lang="en-US"/>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52564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IMAGES – bottom HORIZONTAL</a:t>
            </a:r>
            <a:br>
              <a:rPr lang="en-US"/>
            </a:br>
            <a:r>
              <a:rPr lang="en-US"/>
              <a:t>WITH CAPTIONS</a:t>
            </a:r>
          </a:p>
        </p:txBody>
      </p:sp>
      <p:sp>
        <p:nvSpPr>
          <p:cNvPr id="12" name="TextBox 11"/>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Click to 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3103887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baseline="0"/>
            </a:lvl1pPr>
          </a:lstStyle>
          <a:p>
            <a:r>
              <a:rPr lang="en-US"/>
              <a:t>TWO Large IMAGES w/bullets </a:t>
            </a:r>
            <a:br>
              <a:rPr lang="en-US"/>
            </a:br>
            <a:r>
              <a:rPr lang="en-US"/>
              <a:t>Headline in </a:t>
            </a:r>
            <a:r>
              <a:rPr lang="en-US" err="1"/>
              <a:t>arial</a:t>
            </a:r>
            <a:r>
              <a:rPr lang="en-US"/>
              <a:t> and all caps</a:t>
            </a:r>
          </a:p>
        </p:txBody>
      </p:sp>
      <p:sp>
        <p:nvSpPr>
          <p:cNvPr id="10" name="TextBox 9"/>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Tree>
    <p:extLst>
      <p:ext uri="{BB962C8B-B14F-4D97-AF65-F5344CB8AC3E}">
        <p14:creationId xmlns:p14="http://schemas.microsoft.com/office/powerpoint/2010/main" val="2972555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a:p>
            <a:r>
              <a:rPr lang="en-US"/>
              <a:t>Image Caption </a:t>
            </a:r>
          </a:p>
          <a:p>
            <a:r>
              <a:rPr lang="en-US"/>
              <a:t>Image Caption </a:t>
            </a:r>
          </a:p>
          <a:p>
            <a:r>
              <a:rPr lang="en-US"/>
              <a:t> </a:t>
            </a:r>
          </a:p>
        </p:txBody>
      </p:sp>
      <p:sp>
        <p:nvSpPr>
          <p:cNvPr id="2" name="Title 1"/>
          <p:cNvSpPr>
            <a:spLocks noGrp="1"/>
          </p:cNvSpPr>
          <p:nvPr>
            <p:ph type="title" hasCustomPrompt="1"/>
          </p:nvPr>
        </p:nvSpPr>
        <p:spPr/>
        <p:txBody>
          <a:bodyPr/>
          <a:lstStyle>
            <a:lvl1pPr>
              <a:defRPr/>
            </a:lvl1pPr>
          </a:lstStyle>
          <a:p>
            <a:r>
              <a:rPr lang="en-US"/>
              <a:t>TWO IMAGES with captions</a:t>
            </a:r>
            <a:br>
              <a:rPr lang="en-US"/>
            </a:br>
            <a:r>
              <a:rPr lang="en-US"/>
              <a:t>Headline in </a:t>
            </a:r>
            <a:r>
              <a:rPr lang="en-US" err="1"/>
              <a:t>arial</a:t>
            </a:r>
            <a:r>
              <a:rPr lang="en-US"/>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a:p>
            <a:r>
              <a:rPr lang="en-US"/>
              <a:t>Image Caption </a:t>
            </a:r>
          </a:p>
          <a:p>
            <a:r>
              <a:rPr lang="en-US"/>
              <a:t>Image Caption </a:t>
            </a:r>
          </a:p>
          <a:p>
            <a:r>
              <a:rPr lang="en-US"/>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2931376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p:txBody>
          <a:bodyPr/>
          <a:lstStyle>
            <a:lvl1pPr>
              <a:defRPr/>
            </a:lvl1pPr>
          </a:lstStyle>
          <a:p>
            <a:r>
              <a:rPr lang="en-US"/>
              <a:t>THREE IMAGES – HORIZONTAL</a:t>
            </a:r>
            <a:br>
              <a:rPr lang="en-US"/>
            </a:br>
            <a:r>
              <a:rPr lang="en-US"/>
              <a:t>Headline in </a:t>
            </a:r>
            <a:r>
              <a:rPr lang="en-US" err="1"/>
              <a:t>arial</a:t>
            </a:r>
            <a:r>
              <a:rPr lang="en-US"/>
              <a:t> and all caps</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1766176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all" baseline="0" dirty="0">
                <a:solidFill>
                  <a:schemeClr val="tx1">
                    <a:lumMod val="50000"/>
                  </a:schemeClr>
                </a:solidFill>
                <a:latin typeface="+mj-lt"/>
                <a:ea typeface="+mj-ea"/>
                <a:cs typeface="+mj-cs"/>
              </a:defRPr>
            </a:lvl1pPr>
          </a:lstStyle>
          <a:p>
            <a:r>
              <a:rPr lang="en-US"/>
              <a:t>four images, captions and bullets</a:t>
            </a:r>
            <a:br>
              <a:rPr lang="en-US"/>
            </a:br>
            <a:r>
              <a:rPr lang="en-US"/>
              <a:t>Headline is </a:t>
            </a:r>
            <a:r>
              <a:rPr lang="en-US" err="1"/>
              <a:t>arial</a:t>
            </a:r>
            <a:r>
              <a:rPr lang="en-US"/>
              <a:t> in all caps</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a:t>Image caption Image caption Image caption Image caption Image</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Tree>
    <p:extLst>
      <p:ext uri="{BB962C8B-B14F-4D97-AF65-F5344CB8AC3E}">
        <p14:creationId xmlns:p14="http://schemas.microsoft.com/office/powerpoint/2010/main" val="2776237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four IMAGES with captions</a:t>
            </a:r>
            <a:br>
              <a:rPr lang="en-US"/>
            </a:br>
            <a:r>
              <a:rPr lang="en-US"/>
              <a:t>Headline in </a:t>
            </a:r>
            <a:r>
              <a:rPr lang="en-US" err="1"/>
              <a:t>arial</a:t>
            </a:r>
            <a:r>
              <a:rPr lang="en-US"/>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a:t>Image Caption</a:t>
            </a:r>
          </a:p>
        </p:txBody>
      </p:sp>
    </p:spTree>
    <p:extLst>
      <p:ext uri="{BB962C8B-B14F-4D97-AF65-F5344CB8AC3E}">
        <p14:creationId xmlns:p14="http://schemas.microsoft.com/office/powerpoint/2010/main" val="3379092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graph, chart or table slide. </a:t>
            </a:r>
            <a:br>
              <a:rPr lang="en-US"/>
            </a:br>
            <a:r>
              <a:rPr lang="en-US"/>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a:t>Source:</a:t>
            </a:r>
          </a:p>
        </p:txBody>
      </p:sp>
    </p:spTree>
    <p:extLst>
      <p:ext uri="{BB962C8B-B14F-4D97-AF65-F5344CB8AC3E}">
        <p14:creationId xmlns:p14="http://schemas.microsoft.com/office/powerpoint/2010/main" val="2599921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339" y="6083300"/>
            <a:ext cx="2054459" cy="74011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12192000" cy="5984917"/>
          </a:xfrm>
          <a:prstGeom prst="rect">
            <a:avLst/>
          </a:prstGeom>
        </p:spPr>
      </p:pic>
      <p:sp>
        <p:nvSpPr>
          <p:cNvPr id="8" name="Text Placeholder 2"/>
          <p:cNvSpPr>
            <a:spLocks noGrp="1"/>
          </p:cNvSpPr>
          <p:nvPr>
            <p:ph type="body" sz="quarter" idx="10" hasCustomPrompt="1"/>
          </p:nvPr>
        </p:nvSpPr>
        <p:spPr>
          <a:xfrm>
            <a:off x="1" y="-14246"/>
            <a:ext cx="12191999" cy="5999163"/>
          </a:xfrm>
          <a:solidFill>
            <a:schemeClr val="accent2">
              <a:alpha val="90000"/>
            </a:schemeClr>
          </a:solidFill>
        </p:spPr>
        <p:txBody>
          <a:bodyPr lIns="457200" tIns="0" bIns="457200" anchor="ctr"/>
          <a:lstStyle>
            <a:lvl1pPr marL="0" indent="0">
              <a:buNone/>
              <a:defRPr sz="3733" b="1" cap="all" baseline="0">
                <a:solidFill>
                  <a:schemeClr val="bg1"/>
                </a:solidFill>
              </a:defRPr>
            </a:lvl1pPr>
          </a:lstStyle>
          <a:p>
            <a:pPr lvl="0"/>
            <a:r>
              <a:rPr lang="en-US"/>
              <a:t>Type in closing statement</a:t>
            </a:r>
          </a:p>
        </p:txBody>
      </p:sp>
      <p:sp>
        <p:nvSpPr>
          <p:cNvPr id="9" name="TextBox 8"/>
          <p:cNvSpPr txBox="1"/>
          <p:nvPr userDrawn="1"/>
        </p:nvSpPr>
        <p:spPr>
          <a:xfrm>
            <a:off x="-1321339" y="-2421176"/>
            <a:ext cx="5042667" cy="2103461"/>
          </a:xfrm>
          <a:prstGeom prst="rect">
            <a:avLst/>
          </a:prstGeom>
          <a:solidFill>
            <a:schemeClr val="bg1">
              <a:lumMod val="50000"/>
            </a:schemeClr>
          </a:solidFill>
        </p:spPr>
        <p:txBody>
          <a:bodyPr wrap="square" rtlCol="0">
            <a:spAutoFit/>
          </a:bodyPr>
          <a:lstStyle/>
          <a:p>
            <a:r>
              <a:rPr lang="en-US" sz="1867" b="1">
                <a:solidFill>
                  <a:schemeClr val="bg1"/>
                </a:solidFill>
              </a:rPr>
              <a:t>Suggested</a:t>
            </a:r>
            <a:r>
              <a:rPr lang="en-US" sz="1867" b="1" baseline="0">
                <a:solidFill>
                  <a:schemeClr val="bg1"/>
                </a:solidFill>
              </a:rPr>
              <a:t> closing statement (optional): </a:t>
            </a:r>
          </a:p>
          <a:p>
            <a:endParaRPr lang="en-US" sz="1867" b="1" baseline="0">
              <a:solidFill>
                <a:schemeClr val="bg1"/>
              </a:solidFill>
            </a:endParaRPr>
          </a:p>
          <a:p>
            <a:pPr lvl="0"/>
            <a:r>
              <a:rPr lang="en-US" sz="1867" b="1">
                <a:solidFill>
                  <a:schemeClr val="bg1"/>
                </a:solidFill>
              </a:rPr>
              <a:t>WE START WITH YES.</a:t>
            </a:r>
          </a:p>
          <a:p>
            <a:pPr lvl="0">
              <a:spcAft>
                <a:spcPts val="1600"/>
              </a:spcAft>
            </a:pPr>
            <a:r>
              <a:rPr lang="en-US" sz="1867" b="1">
                <a:solidFill>
                  <a:schemeClr val="bg1"/>
                </a:solidFill>
              </a:rPr>
              <a:t>AND END WITH THANK YOU.</a:t>
            </a:r>
          </a:p>
          <a:p>
            <a:pPr lvl="0"/>
            <a:r>
              <a:rPr lang="en-US" sz="1867" b="1">
                <a:solidFill>
                  <a:schemeClr val="bg1"/>
                </a:solidFill>
              </a:rPr>
              <a:t>DO YOU HAVE ANY BIG QUESTIONS?</a:t>
            </a:r>
            <a:endParaRPr lang="en-US" sz="1867">
              <a:solidFill>
                <a:schemeClr val="bg1"/>
              </a:solidFill>
            </a:endParaRPr>
          </a:p>
          <a:p>
            <a:endParaRPr lang="en-US" sz="2400">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21144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09602" y="515940"/>
            <a:ext cx="11163868" cy="806017"/>
          </a:xfrm>
        </p:spPr>
        <p:txBody>
          <a:bodyPr anchor="b"/>
          <a:lstStyle>
            <a:lvl1pPr>
              <a:defRPr b="1">
                <a:solidFill>
                  <a:schemeClr val="bg1"/>
                </a:solidFill>
              </a:defRPr>
            </a:lvl1pPr>
          </a:lstStyle>
          <a:p>
            <a:r>
              <a:rPr lang="en-US"/>
              <a:t>TITLE AND CONTENT SLIDE. </a:t>
            </a:r>
            <a:br>
              <a:rPr lang="en-US"/>
            </a:br>
            <a:r>
              <a:rPr lang="en-US"/>
              <a:t>Headline in all caps, Arial Font.</a:t>
            </a:r>
          </a:p>
        </p:txBody>
      </p:sp>
    </p:spTree>
    <p:extLst>
      <p:ext uri="{BB962C8B-B14F-4D97-AF65-F5344CB8AC3E}">
        <p14:creationId xmlns:p14="http://schemas.microsoft.com/office/powerpoint/2010/main" val="387261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31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a:t>Optional one line subhead, </a:t>
            </a:r>
            <a:r>
              <a:rPr lang="en-US" err="1"/>
              <a:t>url</a:t>
            </a:r>
            <a:r>
              <a:rPr lang="en-US"/>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a:t>presentation title -Cover option A</a:t>
            </a:r>
            <a:br>
              <a:rPr lang="en-US"/>
            </a:br>
            <a:r>
              <a:rPr lang="en-US"/>
              <a:t>can be up to four </a:t>
            </a:r>
            <a:br>
              <a:rPr lang="en-US"/>
            </a:br>
            <a:r>
              <a:rPr lang="en-US"/>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a:t>Add Presenter Title</a:t>
            </a:r>
            <a:br>
              <a:rPr lang="en-US"/>
            </a:br>
            <a:r>
              <a:rPr lang="en-US"/>
              <a:t>Optional Line 2</a:t>
            </a:r>
            <a:br>
              <a:rPr lang="en-US"/>
            </a:br>
            <a:r>
              <a:rPr lang="en-US"/>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second presenter </a:t>
            </a:r>
            <a:br>
              <a:rPr lang="en-US"/>
            </a:br>
            <a:r>
              <a:rPr lang="en-US"/>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third presenter </a:t>
            </a:r>
            <a:br>
              <a:rPr lang="en-US"/>
            </a:br>
            <a:r>
              <a:rPr lang="en-US"/>
              <a:t>info if not needed</a:t>
            </a:r>
          </a:p>
        </p:txBody>
      </p:sp>
      <p:sp>
        <p:nvSpPr>
          <p:cNvPr id="47"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a:t>Presentation Date</a:t>
            </a:r>
            <a:br>
              <a:rPr lang="en-US"/>
            </a:br>
            <a:r>
              <a:rPr lang="en-US"/>
              <a:t>City, State (presentation location)</a:t>
            </a:r>
          </a:p>
        </p:txBody>
      </p:sp>
      <p:sp>
        <p:nvSpPr>
          <p:cNvPr id="16" name="TextBox 15"/>
          <p:cNvSpPr txBox="1"/>
          <p:nvPr userDrawn="1"/>
        </p:nvSpPr>
        <p:spPr>
          <a:xfrm>
            <a:off x="-1358552" y="-1972722"/>
            <a:ext cx="4670533" cy="1323632"/>
          </a:xfrm>
          <a:prstGeom prst="rect">
            <a:avLst/>
          </a:prstGeom>
          <a:solidFill>
            <a:schemeClr val="bg1">
              <a:lumMod val="50000"/>
            </a:schemeClr>
          </a:solidFill>
        </p:spPr>
        <p:txBody>
          <a:bodyPr wrap="square" rtlCol="0">
            <a:spAutoFit/>
          </a:bodyPr>
          <a:lstStyle/>
          <a:p>
            <a:r>
              <a:rPr lang="en-US" sz="1867" b="1">
                <a:solidFill>
                  <a:schemeClr val="bg1"/>
                </a:solidFill>
              </a:rPr>
              <a:t>Suggested</a:t>
            </a:r>
            <a:r>
              <a:rPr lang="en-US" sz="1867" b="1" baseline="0">
                <a:solidFill>
                  <a:schemeClr val="bg1"/>
                </a:solidFill>
              </a:rPr>
              <a:t> line of text (optional): </a:t>
            </a:r>
          </a:p>
          <a:p>
            <a:endParaRPr lang="en-US" sz="1867" b="1" baseline="0">
              <a:solidFill>
                <a:schemeClr val="bg1"/>
              </a:solidFill>
            </a:endParaRPr>
          </a:p>
          <a:p>
            <a:r>
              <a:rPr lang="en-US" sz="1867" b="1" baseline="0">
                <a:solidFill>
                  <a:schemeClr val="bg1"/>
                </a:solidFill>
              </a:rPr>
              <a:t>WE START WITH YES.</a:t>
            </a:r>
            <a:endParaRPr lang="en-US" sz="1867">
              <a:solidFill>
                <a:schemeClr val="bg1"/>
              </a:solidFill>
            </a:endParaRPr>
          </a:p>
          <a:p>
            <a:endParaRPr lang="en-US" sz="2400">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2077519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6060003"/>
            <a:ext cx="2076449"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a:t>presentation title -Cover option B </a:t>
            </a:r>
            <a:br>
              <a:rPr lang="en-US"/>
            </a:br>
            <a:r>
              <a:rPr lang="en-US"/>
              <a:t>can be up to four </a:t>
            </a:r>
            <a:br>
              <a:rPr lang="en-US"/>
            </a:br>
            <a:r>
              <a:rPr lang="en-US"/>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a:t>Add Presenter Title</a:t>
            </a:r>
            <a:br>
              <a:rPr lang="en-US"/>
            </a:br>
            <a:r>
              <a:rPr lang="en-US"/>
              <a:t>Optional Line 2</a:t>
            </a:r>
            <a:br>
              <a:rPr lang="en-US"/>
            </a:br>
            <a:r>
              <a:rPr lang="en-US"/>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a:t>Remove second presenter info </a:t>
            </a:r>
            <a:br>
              <a:rPr lang="en-US"/>
            </a:br>
            <a:r>
              <a:rPr lang="en-US"/>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a:t>Remove third presenter info </a:t>
            </a:r>
            <a:br>
              <a:rPr lang="en-US"/>
            </a:br>
            <a:r>
              <a:rPr lang="en-US"/>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a:t>  </a:t>
            </a:r>
          </a:p>
        </p:txBody>
      </p:sp>
      <p:sp>
        <p:nvSpPr>
          <p:cNvPr id="155" name="TextBox 154"/>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120540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109775"/>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a:t>Add Presenter Title</a:t>
            </a:r>
            <a:br>
              <a:rPr lang="en-US"/>
            </a:br>
            <a:r>
              <a:rPr lang="en-US"/>
              <a:t>Optional Line 2</a:t>
            </a:r>
            <a:br>
              <a:rPr lang="en-US"/>
            </a:br>
            <a:endParaRPr lang="en-US"/>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a:t>  </a:t>
            </a:r>
          </a:p>
        </p:txBody>
      </p:sp>
      <p:sp>
        <p:nvSpPr>
          <p:cNvPr id="186" name="TextBox 185"/>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a:solidFill>
                  <a:srgbClr val="000000"/>
                </a:solidFill>
              </a:rPr>
              <a:t>Type in Name of </a:t>
            </a:r>
            <a:r>
              <a:rPr lang="en-US" sz="1333" b="0" cap="all" err="1">
                <a:solidFill>
                  <a:srgbClr val="000000"/>
                </a:solidFill>
              </a:rPr>
              <a:t>fACILITY</a:t>
            </a:r>
            <a:r>
              <a:rPr lang="en-US" sz="1333" b="0" cap="all">
                <a:solidFill>
                  <a:srgbClr val="000000"/>
                </a:solidFill>
              </a:rPr>
              <a:t>, division, group, program or </a:t>
            </a:r>
            <a:r>
              <a:rPr lang="en-US" sz="1333">
                <a:solidFill>
                  <a:srgbClr val="000000"/>
                </a:solidFill>
              </a:rPr>
              <a:t>www.anl.gov</a:t>
            </a:r>
          </a:p>
        </p:txBody>
      </p:sp>
      <p:sp>
        <p:nvSpPr>
          <p:cNvPr id="17" name="Text Placeholder 45"/>
          <p:cNvSpPr>
            <a:spLocks noGrp="1"/>
          </p:cNvSpPr>
          <p:nvPr>
            <p:ph type="body" sz="quarter" idx="27"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359195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3969" y="227511"/>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a:t>Add Presenter Title</a:t>
            </a:r>
            <a:br>
              <a:rPr lang="en-US"/>
            </a:br>
            <a:r>
              <a:rPr lang="en-US"/>
              <a:t>Optional Line 2</a:t>
            </a:r>
            <a:br>
              <a:rPr lang="en-US"/>
            </a:br>
            <a:r>
              <a:rPr lang="en-US"/>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a:t>presentation title –</a:t>
            </a:r>
            <a:br>
              <a:rPr lang="en-US"/>
            </a:br>
            <a:r>
              <a:rPr lang="en-US"/>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a:t>  </a:t>
            </a:r>
          </a:p>
        </p:txBody>
      </p:sp>
      <p:sp>
        <p:nvSpPr>
          <p:cNvPr id="153" name="TextBox 15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
        <p:nvSpPr>
          <p:cNvPr id="16" name="Text Placeholder 45"/>
          <p:cNvSpPr>
            <a:spLocks noGrp="1"/>
          </p:cNvSpPr>
          <p:nvPr>
            <p:ph type="body" sz="quarter" idx="19" hasCustomPrompt="1"/>
          </p:nvPr>
        </p:nvSpPr>
        <p:spPr>
          <a:xfrm>
            <a:off x="8480263" y="6094281"/>
            <a:ext cx="3590496"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798597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a:t> </a:t>
            </a:r>
            <a:r>
              <a:rPr lang="en-US" err="1"/>
              <a:t>x1</a:t>
            </a:r>
            <a:endParaRPr lang="en-US"/>
          </a:p>
          <a:p>
            <a:pPr lvl="0"/>
            <a:endParaRPr lang="en-US"/>
          </a:p>
        </p:txBody>
      </p:sp>
      <p:sp>
        <p:nvSpPr>
          <p:cNvPr id="2" name="Title 1"/>
          <p:cNvSpPr>
            <a:spLocks noGrp="1"/>
          </p:cNvSpPr>
          <p:nvPr>
            <p:ph type="title" hasCustomPrompt="1"/>
          </p:nvPr>
        </p:nvSpPr>
        <p:spPr>
          <a:xfrm>
            <a:off x="626535" y="5042975"/>
            <a:ext cx="11094720" cy="1373592"/>
          </a:xfrm>
        </p:spPr>
        <p:txBody>
          <a:bodyPr lIns="0" anchor="t"/>
          <a:lstStyle>
            <a:lvl1pPr>
              <a:defRPr sz="3200" b="1" cap="all" baseline="0">
                <a:solidFill>
                  <a:schemeClr val="bg1"/>
                </a:solidFill>
              </a:defRPr>
            </a:lvl1pPr>
          </a:lstStyle>
          <a:p>
            <a:r>
              <a:rPr lang="en-US"/>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a:t>  </a:t>
            </a:r>
          </a:p>
        </p:txBody>
      </p:sp>
      <p:sp>
        <p:nvSpPr>
          <p:cNvPr id="9" name="TextBox 8"/>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17405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a:t> </a:t>
            </a:r>
            <a:r>
              <a:rPr lang="en-US" err="1"/>
              <a:t>x1</a:t>
            </a:r>
            <a:endParaRPr lang="en-US"/>
          </a:p>
          <a:p>
            <a:pPr lvl="0"/>
            <a:endParaRPr lang="en-US"/>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a:t>Science/R&amp;D hero – one image</a:t>
            </a:r>
            <a:br>
              <a:rPr lang="en-US"/>
            </a:br>
            <a:r>
              <a:rPr lang="en-US"/>
              <a:t>Headline is </a:t>
            </a:r>
            <a:r>
              <a:rPr lang="en-US" err="1"/>
              <a:t>arial</a:t>
            </a:r>
            <a:r>
              <a:rPr lang="en-US"/>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a:t>  </a:t>
            </a:r>
          </a:p>
        </p:txBody>
      </p:sp>
      <p:sp>
        <p:nvSpPr>
          <p:cNvPr id="11" name="TextBox 1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138454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a:t> </a:t>
            </a:r>
            <a:r>
              <a:rPr lang="en-US" err="1"/>
              <a:t>x1</a:t>
            </a:r>
            <a:endParaRPr lang="en-US"/>
          </a:p>
          <a:p>
            <a:pPr lvl="0"/>
            <a:endParaRPr lang="en-US"/>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a:t>Science/R&amp;D hero – TWO images</a:t>
            </a:r>
            <a:br>
              <a:rPr lang="en-US"/>
            </a:br>
            <a:r>
              <a:rPr lang="en-US"/>
              <a:t>Headline is </a:t>
            </a:r>
            <a:r>
              <a:rPr lang="en-US" err="1"/>
              <a:t>arial</a:t>
            </a:r>
            <a:r>
              <a:rPr lang="en-US"/>
              <a:t> in all caps</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a:t>  </a:t>
            </a:r>
          </a:p>
        </p:txBody>
      </p:sp>
      <p:sp>
        <p:nvSpPr>
          <p:cNvPr id="14" name="TextBox 13"/>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2644451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a:t> </a:t>
            </a:r>
            <a:r>
              <a:rPr lang="en-US" err="1"/>
              <a:t>x1</a:t>
            </a:r>
            <a:endParaRPr lang="en-US"/>
          </a:p>
          <a:p>
            <a:pPr lvl="0"/>
            <a:endParaRPr lang="en-US"/>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a:t>Science/R&amp;D hero – Three images</a:t>
            </a:r>
            <a:br>
              <a:rPr lang="en-US"/>
            </a:br>
            <a:r>
              <a:rPr lang="en-US"/>
              <a:t>Headline is </a:t>
            </a:r>
            <a:r>
              <a:rPr lang="en-US" err="1"/>
              <a:t>arial</a:t>
            </a:r>
            <a:r>
              <a:rPr lang="en-US"/>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a:t>  </a:t>
            </a:r>
          </a:p>
        </p:txBody>
      </p:sp>
      <p:sp>
        <p:nvSpPr>
          <p:cNvPr id="13" name="TextBox 12"/>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192090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a:t> </a:t>
            </a:r>
            <a:r>
              <a:rPr lang="en-US" err="1"/>
              <a:t>x1</a:t>
            </a:r>
            <a:endParaRPr lang="en-US"/>
          </a:p>
          <a:p>
            <a:pPr lvl="0"/>
            <a:endParaRPr lang="en-US"/>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a:t>Science/R&amp;D hero – four images</a:t>
            </a:r>
            <a:br>
              <a:rPr lang="en-US"/>
            </a:br>
            <a:r>
              <a:rPr lang="en-US"/>
              <a:t>Headline is </a:t>
            </a:r>
            <a:r>
              <a:rPr lang="en-US" err="1"/>
              <a:t>arial</a:t>
            </a:r>
            <a:r>
              <a:rPr lang="en-US"/>
              <a:t> in all caps</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a:p>
        </p:txBody>
      </p:sp>
      <p:sp>
        <p:nvSpPr>
          <p:cNvPr id="6" name="Footer Placeholder 5"/>
          <p:cNvSpPr>
            <a:spLocks noGrp="1"/>
          </p:cNvSpPr>
          <p:nvPr>
            <p:ph type="ftr" sz="quarter" idx="23"/>
          </p:nvPr>
        </p:nvSpPr>
        <p:spPr>
          <a:xfrm>
            <a:off x="0" y="-1"/>
            <a:ext cx="304800" cy="6858000"/>
          </a:xfrm>
          <a:prstGeom prst="rect">
            <a:avLst/>
          </a:prstGeom>
        </p:spPr>
        <p:txBody>
          <a:bodyPr/>
          <a:lstStyle/>
          <a:p>
            <a:r>
              <a:rPr lang="en-US"/>
              <a:t>November 2024 TTC Meeting Lund, Sweden</a:t>
            </a:r>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a:t>  </a:t>
            </a:r>
          </a:p>
        </p:txBody>
      </p:sp>
      <p:sp>
        <p:nvSpPr>
          <p:cNvPr id="21" name="TextBox 20"/>
          <p:cNvSpPr txBox="1"/>
          <p:nvPr userDrawn="1"/>
        </p:nvSpPr>
        <p:spPr>
          <a:xfrm>
            <a:off x="-2501970" y="0"/>
            <a:ext cx="2065241" cy="4196855"/>
          </a:xfrm>
          <a:prstGeom prst="rect">
            <a:avLst/>
          </a:prstGeom>
          <a:solidFill>
            <a:schemeClr val="bg1">
              <a:lumMod val="50000"/>
            </a:schemeClr>
          </a:solidFill>
        </p:spPr>
        <p:txBody>
          <a:bodyPr wrap="square" rtlCol="0">
            <a:spAutoFit/>
          </a:bodyPr>
          <a:lstStyle/>
          <a:p>
            <a:r>
              <a:rPr lang="en-US" sz="1867" b="1">
                <a:solidFill>
                  <a:schemeClr val="bg1"/>
                </a:solidFill>
              </a:rPr>
              <a:t>Instructions on replacing a current image:</a:t>
            </a:r>
          </a:p>
          <a:p>
            <a:pPr marL="304792" indent="-304792">
              <a:buFont typeface="+mj-lt"/>
              <a:buAutoNum type="arabicPeriod"/>
            </a:pPr>
            <a:r>
              <a:rPr lang="en-US" sz="1867">
                <a:solidFill>
                  <a:schemeClr val="bg1"/>
                </a:solidFill>
              </a:rPr>
              <a:t>Select and delete image and click the icon to insert a different image</a:t>
            </a:r>
          </a:p>
          <a:p>
            <a:pPr marL="304792" indent="-304792">
              <a:buFont typeface="+mj-lt"/>
              <a:buAutoNum type="arabicPeriod"/>
            </a:pPr>
            <a:r>
              <a:rPr lang="en-US" sz="1867">
                <a:solidFill>
                  <a:schemeClr val="bg1"/>
                </a:solidFill>
              </a:rPr>
              <a:t>Use the crop tool to position the image within the shape.  </a:t>
            </a:r>
          </a:p>
          <a:p>
            <a:endParaRPr lang="en-US" sz="2400">
              <a:solidFill>
                <a:schemeClr val="bg1"/>
              </a:solidFill>
            </a:endParaRPr>
          </a:p>
        </p:txBody>
      </p:sp>
    </p:spTree>
    <p:extLst>
      <p:ext uri="{BB962C8B-B14F-4D97-AF65-F5344CB8AC3E}">
        <p14:creationId xmlns:p14="http://schemas.microsoft.com/office/powerpoint/2010/main" val="1875583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3367234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3026477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1661275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206731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3619993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4206452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6561956"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cxnSp>
        <p:nvCxnSpPr>
          <p:cNvPr id="12" name="Straight Connector 11"/>
          <p:cNvCxnSpPr/>
          <p:nvPr userDrawn="1"/>
        </p:nvCxnSpPr>
        <p:spPr>
          <a:xfrm>
            <a:off x="7560291" y="5722339"/>
            <a:ext cx="434340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7553603" y="5402679"/>
            <a:ext cx="4191631" cy="246221"/>
          </a:xfrm>
          <a:prstGeom prst="rect">
            <a:avLst/>
          </a:prstGeom>
          <a:noFill/>
        </p:spPr>
        <p:txBody>
          <a:bodyPr wrap="square" lIns="0" tIns="0" rIns="0" bIns="0" rtlCol="0">
            <a:spAutoFit/>
          </a:bodyPr>
          <a:lstStyle/>
          <a:p>
            <a:pPr marL="0" marR="0" indent="0" algn="l" defTabSz="609585"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p:txBody>
      </p:sp>
    </p:spTree>
    <p:extLst>
      <p:ext uri="{BB962C8B-B14F-4D97-AF65-F5344CB8AC3E}">
        <p14:creationId xmlns:p14="http://schemas.microsoft.com/office/powerpoint/2010/main" val="12678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1061863"/>
            <a:ext cx="11563351" cy="5059363"/>
          </a:xfrm>
          <a:prstGeom prst="rect">
            <a:avLst/>
          </a:prstGeom>
        </p:spPr>
        <p:txBody>
          <a:bodyPr lIns="0" tIns="0" rIns="0" bIns="0"/>
          <a:lstStyle>
            <a:lvl1pPr marL="306910" indent="-306910">
              <a:spcBef>
                <a:spcPts val="1312"/>
              </a:spcBef>
              <a:defRPr sz="2400">
                <a:solidFill>
                  <a:srgbClr val="505050"/>
                </a:solidFill>
              </a:defRPr>
            </a:lvl1pPr>
            <a:lvl2pPr marL="683667" indent="-306910">
              <a:spcBef>
                <a:spcPts val="1312"/>
              </a:spcBef>
              <a:defRPr sz="2133">
                <a:solidFill>
                  <a:srgbClr val="505050"/>
                </a:solidFill>
              </a:defRPr>
            </a:lvl2pPr>
            <a:lvl3pPr marL="1071007" indent="-306910">
              <a:spcBef>
                <a:spcPts val="1312"/>
              </a:spcBef>
              <a:defRPr sz="2000">
                <a:solidFill>
                  <a:srgbClr val="505050"/>
                </a:solidFill>
              </a:defRPr>
            </a:lvl3pPr>
            <a:lvl4pPr marL="1447764" indent="-304792">
              <a:spcBef>
                <a:spcPts val="1312"/>
              </a:spcBef>
              <a:defRPr sz="1867">
                <a:solidFill>
                  <a:srgbClr val="505050"/>
                </a:solidFill>
              </a:defRPr>
            </a:lvl4pPr>
            <a:lvl5pPr marL="1826638" indent="-306910">
              <a:spcBef>
                <a:spcPts val="1312"/>
              </a:spcBef>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465691"/>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65061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1061863"/>
            <a:ext cx="5608320" cy="3633788"/>
          </a:xfrm>
          <a:prstGeom prst="rect">
            <a:avLst/>
          </a:prstGeom>
        </p:spPr>
        <p:txBody>
          <a:bodyPr lIns="0" tIns="0" rIns="0" bIns="0"/>
          <a:lstStyle>
            <a:lvl1pPr marL="306910" indent="-306910">
              <a:spcBef>
                <a:spcPts val="1312"/>
              </a:spcBef>
              <a:defRPr sz="2400">
                <a:solidFill>
                  <a:srgbClr val="505050"/>
                </a:solidFill>
              </a:defRPr>
            </a:lvl1pPr>
            <a:lvl2pPr marL="683667" indent="-306910">
              <a:spcBef>
                <a:spcPts val="1312"/>
              </a:spcBef>
              <a:defRPr sz="2133">
                <a:solidFill>
                  <a:srgbClr val="505050"/>
                </a:solidFill>
              </a:defRPr>
            </a:lvl2pPr>
            <a:lvl3pPr marL="1071007" indent="-306910">
              <a:spcBef>
                <a:spcPts val="1312"/>
              </a:spcBef>
              <a:defRPr sz="2000">
                <a:solidFill>
                  <a:srgbClr val="505050"/>
                </a:solidFill>
              </a:defRPr>
            </a:lvl3pPr>
            <a:lvl4pPr marL="1447764" indent="-304792">
              <a:spcBef>
                <a:spcPts val="1312"/>
              </a:spcBef>
              <a:defRPr sz="1867">
                <a:solidFill>
                  <a:srgbClr val="505050"/>
                </a:solidFill>
              </a:defRPr>
            </a:lvl4pPr>
            <a:lvl5pPr marL="1826638" indent="-306910">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1061863"/>
            <a:ext cx="5620511" cy="3633788"/>
          </a:xfrm>
          <a:prstGeom prst="rect">
            <a:avLst/>
          </a:prstGeom>
        </p:spPr>
        <p:txBody>
          <a:bodyPr lIns="0" tIns="0" rIns="0" bIns="0"/>
          <a:lstStyle>
            <a:lvl1pPr marL="306910" indent="-306910">
              <a:spcBef>
                <a:spcPts val="1312"/>
              </a:spcBef>
              <a:defRPr sz="2400">
                <a:solidFill>
                  <a:srgbClr val="505050"/>
                </a:solidFill>
              </a:defRPr>
            </a:lvl1pPr>
            <a:lvl2pPr marL="683667"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855415"/>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855415"/>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465691"/>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894952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10604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1060452"/>
            <a:ext cx="7130140" cy="5022675"/>
          </a:xfrm>
          <a:prstGeom prst="rect">
            <a:avLst/>
          </a:prstGeom>
        </p:spPr>
        <p:txBody>
          <a:bodyPr lIns="0" tIns="0" rIns="0" bIns="0"/>
          <a:lstStyle>
            <a:lvl1pPr marL="306910" indent="-306910">
              <a:spcBef>
                <a:spcPts val="1312"/>
              </a:spcBef>
              <a:defRPr sz="2400">
                <a:solidFill>
                  <a:srgbClr val="505050"/>
                </a:solidFill>
              </a:defRPr>
            </a:lvl1pPr>
            <a:lvl2pPr marL="685783" indent="-306910">
              <a:spcBef>
                <a:spcPts val="1312"/>
              </a:spcBef>
              <a:defRPr sz="2133">
                <a:solidFill>
                  <a:srgbClr val="505050"/>
                </a:solidFill>
              </a:defRPr>
            </a:lvl2pPr>
            <a:lvl3pPr marL="1075240" indent="-304792">
              <a:spcBef>
                <a:spcPts val="1312"/>
              </a:spcBef>
              <a:defRPr sz="2000">
                <a:solidFill>
                  <a:srgbClr val="505050"/>
                </a:solidFill>
              </a:defRPr>
            </a:lvl3pPr>
            <a:lvl4pPr marL="1449881" indent="-304792">
              <a:spcBef>
                <a:spcPts val="1312"/>
              </a:spcBef>
              <a:defRPr sz="1867">
                <a:solidFill>
                  <a:srgbClr val="505050"/>
                </a:solidFill>
              </a:defRPr>
            </a:lvl4pPr>
            <a:lvl5pPr marL="1826638" indent="-304792">
              <a:spcBef>
                <a:spcPts val="1312"/>
              </a:spcBef>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endParaRPr lang="en-US"/>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November 2024 TTC Meeting Lund, Sweden</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467966"/>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3818009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1061863"/>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5033316"/>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465691"/>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3485639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endParaRPr lang="en-US"/>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474133"/>
            <a:ext cx="11567584" cy="5684391"/>
          </a:xfrm>
          <a:prstGeom prst="rect">
            <a:avLst/>
          </a:prstGeom>
        </p:spPr>
        <p:txBody>
          <a:bodyPr vert="horz"/>
          <a:lstStyle>
            <a:lvl1pPr marL="306910" indent="-306910">
              <a:defRPr sz="1867">
                <a:solidFill>
                  <a:srgbClr val="505050"/>
                </a:solidFill>
              </a:defRPr>
            </a:lvl1pPr>
          </a:lstStyle>
          <a:p>
            <a:r>
              <a:rPr lang="en-US"/>
              <a:t>Click icon to add picture</a:t>
            </a:r>
          </a:p>
        </p:txBody>
      </p:sp>
    </p:spTree>
    <p:extLst>
      <p:ext uri="{BB962C8B-B14F-4D97-AF65-F5344CB8AC3E}">
        <p14:creationId xmlns:p14="http://schemas.microsoft.com/office/powerpoint/2010/main" val="1713421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465691"/>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304800" y="279458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69775" y="279458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34815" y="279458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409816" y="279458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64895" y="279458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304800" y="1051199"/>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69775" y="1051199"/>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34815" y="1051199"/>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409816" y="1051199"/>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64895" y="1051199"/>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304800" y="452782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69775" y="452782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34815" y="452782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409816" y="452782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64895" y="4527824"/>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Tree>
    <p:extLst>
      <p:ext uri="{BB962C8B-B14F-4D97-AF65-F5344CB8AC3E}">
        <p14:creationId xmlns:p14="http://schemas.microsoft.com/office/powerpoint/2010/main" val="611326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686704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4" name="Rectangle 3">
            <a:extLst>
              <a:ext uri="{FF2B5EF4-FFF2-40B4-BE49-F238E27FC236}">
                <a16:creationId xmlns:a16="http://schemas.microsoft.com/office/drawing/2014/main" id="{050A409F-F807-C148-8F71-0279C82F7F43}"/>
              </a:ext>
            </a:extLst>
          </p:cNvPr>
          <p:cNvSpPr/>
          <p:nvPr userDrawn="1"/>
        </p:nvSpPr>
        <p:spPr>
          <a:xfrm>
            <a:off x="8181972" y="2"/>
            <a:ext cx="1162051" cy="2189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45529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32396924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endParaRPr lang="en-US"/>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November 2024 TTC Meeting Lund, Sweden</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1298733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3420896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endParaRPr lang="en-US"/>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3172630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158140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23683" y="817013"/>
            <a:ext cx="12252960" cy="3345225"/>
          </a:xfrm>
          <a:prstGeom prst="rect">
            <a:avLst/>
          </a:prstGeom>
        </p:spPr>
      </p:pic>
    </p:spTree>
    <p:extLst>
      <p:ext uri="{BB962C8B-B14F-4D97-AF65-F5344CB8AC3E}">
        <p14:creationId xmlns:p14="http://schemas.microsoft.com/office/powerpoint/2010/main" val="2273164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1402123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683" y="817013"/>
            <a:ext cx="12252960" cy="3345225"/>
          </a:xfrm>
          <a:prstGeom prst="rect">
            <a:avLst/>
          </a:prstGeom>
        </p:spPr>
      </p:pic>
    </p:spTree>
    <p:extLst>
      <p:ext uri="{BB962C8B-B14F-4D97-AF65-F5344CB8AC3E}">
        <p14:creationId xmlns:p14="http://schemas.microsoft.com/office/powerpoint/2010/main" val="69438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23683" y="817013"/>
            <a:ext cx="12252960" cy="3345225"/>
          </a:xfrm>
          <a:prstGeom prst="rect">
            <a:avLst/>
          </a:prstGeom>
        </p:spPr>
      </p:pic>
    </p:spTree>
    <p:extLst>
      <p:ext uri="{BB962C8B-B14F-4D97-AF65-F5344CB8AC3E}">
        <p14:creationId xmlns:p14="http://schemas.microsoft.com/office/powerpoint/2010/main" val="321556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683" y="817013"/>
            <a:ext cx="12252960" cy="3345225"/>
          </a:xfrm>
          <a:prstGeom prst="rect">
            <a:avLst/>
          </a:prstGeom>
        </p:spPr>
      </p:pic>
    </p:spTree>
    <p:extLst>
      <p:ext uri="{BB962C8B-B14F-4D97-AF65-F5344CB8AC3E}">
        <p14:creationId xmlns:p14="http://schemas.microsoft.com/office/powerpoint/2010/main" val="2295135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455903" y="5328760"/>
            <a:ext cx="11332308" cy="1247725"/>
          </a:xfrm>
          <a:prstGeom prst="rect">
            <a:avLst/>
          </a:prstGeom>
        </p:spPr>
        <p:txBody>
          <a:bodyPr lIns="0" tIns="45720" rIns="0" bIns="45720">
            <a:noAutofit/>
          </a:bodyPr>
          <a:lstStyle>
            <a:lvl1pPr marL="0" indent="0">
              <a:buFontTx/>
              <a:buNone/>
              <a:defRPr sz="1867">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r>
              <a:rPr lang="en-US" sz="1867"/>
              <a:t>Presenter Name [14pt Regular]	</a:t>
            </a:r>
          </a:p>
          <a:p>
            <a:r>
              <a:rPr lang="en-US" sz="1867"/>
              <a:t>Meeting Title</a:t>
            </a:r>
          </a:p>
          <a:p>
            <a:r>
              <a:rPr lang="en-US" sz="1867"/>
              <a:t>Day Month Year</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4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3850726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2676" indent="-302676">
              <a:spcBef>
                <a:spcPts val="1312"/>
              </a:spcBef>
              <a:buFont typeface="Arial" panose="020B0604020202020204" pitchFamily="34" charset="0"/>
              <a:buChar char="•"/>
              <a:defRPr sz="2133">
                <a:solidFill>
                  <a:srgbClr val="505050"/>
                </a:solidFill>
              </a:defRPr>
            </a:lvl1pPr>
            <a:lvl2pPr marL="685783" marR="0" indent="-30902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2pPr>
            <a:lvl3pPr marL="1066773"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3pPr>
            <a:lvl4pPr marL="1449881" marR="0" indent="-306910" algn="l" defTabSz="609585" rtl="0" eaLnBrk="1" fontAlgn="base" latinLnBrk="0" hangingPunct="1">
              <a:lnSpc>
                <a:spcPct val="100000"/>
              </a:lnSpc>
              <a:spcBef>
                <a:spcPts val="1312"/>
              </a:spcBef>
              <a:spcAft>
                <a:spcPct val="0"/>
              </a:spcAft>
              <a:buClrTx/>
              <a:buSzTx/>
              <a:buFont typeface="Helvetica" panose="020B0604020202020204" pitchFamily="34" charset="0"/>
              <a:buChar char="–"/>
              <a:tabLst/>
              <a:defRPr sz="1600">
                <a:solidFill>
                  <a:srgbClr val="505050"/>
                </a:solidFill>
              </a:defRPr>
            </a:lvl4pPr>
            <a:lvl5pPr marL="1830872" marR="0" indent="-311143"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6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94044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2676"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2133">
                <a:solidFill>
                  <a:srgbClr val="505050"/>
                </a:solidFill>
              </a:defRPr>
            </a:lvl1pPr>
            <a:lvl2pPr marL="683667" indent="-306910">
              <a:spcBef>
                <a:spcPts val="1312"/>
              </a:spcBef>
              <a:defRPr sz="1867">
                <a:solidFill>
                  <a:srgbClr val="505050"/>
                </a:solidFill>
              </a:defRPr>
            </a:lvl2pPr>
            <a:lvl3pPr marL="1071007" indent="-306910">
              <a:spcBef>
                <a:spcPts val="1312"/>
              </a:spcBef>
              <a:defRPr sz="1867">
                <a:solidFill>
                  <a:srgbClr val="505050"/>
                </a:solidFill>
              </a:defRPr>
            </a:lvl3pPr>
            <a:lvl4pPr marL="1447764" indent="-304792">
              <a:spcBef>
                <a:spcPts val="1312"/>
              </a:spcBef>
              <a:defRPr sz="1600">
                <a:solidFill>
                  <a:srgbClr val="505050"/>
                </a:solidFill>
              </a:defRPr>
            </a:lvl4pPr>
            <a:lvl5pPr marL="1826638" indent="-306910">
              <a:spcBef>
                <a:spcPts val="1312"/>
              </a:spcBef>
              <a:buFont typeface="Arial"/>
              <a:buChar char="•"/>
              <a:defRPr sz="1600">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2676"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2133">
                <a:solidFill>
                  <a:srgbClr val="505050"/>
                </a:solidFill>
              </a:defRPr>
            </a:lvl1pPr>
            <a:lvl2pPr marL="683667" indent="-306910">
              <a:spcBef>
                <a:spcPts val="1312"/>
              </a:spcBef>
              <a:defRPr sz="1867">
                <a:solidFill>
                  <a:srgbClr val="505050"/>
                </a:solidFill>
              </a:defRPr>
            </a:lvl2pPr>
            <a:lvl3pPr marL="1075240" indent="-304792">
              <a:spcBef>
                <a:spcPts val="1312"/>
              </a:spcBef>
              <a:defRPr sz="1867">
                <a:solidFill>
                  <a:srgbClr val="505050"/>
                </a:solidFill>
              </a:defRPr>
            </a:lvl3pPr>
            <a:lvl4pPr marL="1449881" indent="-304792">
              <a:spcBef>
                <a:spcPts val="1312"/>
              </a:spcBef>
              <a:defRPr sz="1600">
                <a:solidFill>
                  <a:srgbClr val="505050"/>
                </a:solidFill>
              </a:defRPr>
            </a:lvl4pPr>
            <a:lvl5pPr marL="1826638" indent="-304792">
              <a:spcBef>
                <a:spcPts val="1312"/>
              </a:spcBef>
              <a:buFont typeface="Arial"/>
              <a:buChar char="•"/>
              <a:defRPr sz="1600">
                <a:solidFill>
                  <a:srgbClr val="505050"/>
                </a:solidFill>
              </a:defRPr>
            </a:lvl5pPr>
            <a:lvl6pPr>
              <a:defRPr sz="2400"/>
            </a:lvl6pPr>
            <a:lvl7pPr>
              <a:defRPr sz="2400"/>
            </a:lvl7pPr>
            <a:lvl8pPr>
              <a:defRPr sz="2400"/>
            </a:lvl8pPr>
            <a:lvl9pPr>
              <a:defRPr sz="2400"/>
            </a:lvl9pPr>
          </a:lstStyle>
          <a:p>
            <a:pPr marL="380990" marR="0" lvl="0" indent="-380990" algn="l" defTabSz="609585" rtl="0" eaLnBrk="1" fontAlgn="base" latinLnBrk="0" hangingPunct="1">
              <a:lnSpc>
                <a:spcPct val="100000"/>
              </a:lnSpc>
              <a:spcBef>
                <a:spcPts val="1312"/>
              </a:spcBef>
              <a:spcAft>
                <a:spcPct val="0"/>
              </a:spcAft>
              <a:buClrTx/>
              <a:buSzTx/>
              <a:tabLst/>
              <a:defRPr/>
            </a:pPr>
            <a:r>
              <a:rPr lang="en-US"/>
              <a:t>Click to edit Master text styles</a:t>
            </a:r>
          </a:p>
          <a:p>
            <a:pPr marL="380990" marR="0" lvl="1" indent="-380990" algn="l" defTabSz="609585" rtl="0" eaLnBrk="1" fontAlgn="base" latinLnBrk="0" hangingPunct="1">
              <a:lnSpc>
                <a:spcPct val="100000"/>
              </a:lnSpc>
              <a:spcBef>
                <a:spcPts val="1312"/>
              </a:spcBef>
              <a:spcAft>
                <a:spcPct val="0"/>
              </a:spcAft>
              <a:buClrTx/>
              <a:buSzTx/>
              <a:tabLst/>
              <a:defRPr/>
            </a:pPr>
            <a:r>
              <a:rPr lang="en-US"/>
              <a:t>Second level</a:t>
            </a:r>
          </a:p>
          <a:p>
            <a:pPr marL="380990" marR="0" lvl="2" indent="-380990" algn="l" defTabSz="609585" rtl="0" eaLnBrk="1" fontAlgn="base" latinLnBrk="0" hangingPunct="1">
              <a:lnSpc>
                <a:spcPct val="100000"/>
              </a:lnSpc>
              <a:spcBef>
                <a:spcPts val="1312"/>
              </a:spcBef>
              <a:spcAft>
                <a:spcPct val="0"/>
              </a:spcAft>
              <a:buClrTx/>
              <a:buSzTx/>
              <a:tabLst/>
              <a:defRPr/>
            </a:pPr>
            <a:r>
              <a:rPr lang="en-US"/>
              <a:t>Third level</a:t>
            </a:r>
          </a:p>
          <a:p>
            <a:pPr marL="380990" marR="0" lvl="3" indent="-380990" algn="l" defTabSz="609585" rtl="0" eaLnBrk="1" fontAlgn="base" latinLnBrk="0" hangingPunct="1">
              <a:lnSpc>
                <a:spcPct val="100000"/>
              </a:lnSpc>
              <a:spcBef>
                <a:spcPts val="1312"/>
              </a:spcBef>
              <a:spcAft>
                <a:spcPct val="0"/>
              </a:spcAft>
              <a:buClrTx/>
              <a:buSzTx/>
              <a:tabLst/>
              <a:defRPr/>
            </a:pPr>
            <a:r>
              <a:rPr lang="en-US"/>
              <a:t>Fourth level</a:t>
            </a:r>
          </a:p>
          <a:p>
            <a:pPr marL="380990" marR="0" lvl="4" indent="-380990" algn="l" defTabSz="609585" rtl="0" eaLnBrk="1" fontAlgn="base" latinLnBrk="0" hangingPunct="1">
              <a:lnSpc>
                <a:spcPct val="100000"/>
              </a:lnSpc>
              <a:spcBef>
                <a:spcPts val="1312"/>
              </a:spcBef>
              <a:spcAft>
                <a:spcPct val="0"/>
              </a:spcAft>
              <a:buClrTx/>
              <a:buSzTx/>
              <a:tabLst/>
              <a:defRPr/>
            </a:pPr>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lgn="ctr">
              <a:buNone/>
              <a:defRPr sz="1467"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lgn="ctr">
              <a:buNone/>
              <a:defRPr sz="1467"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76756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5553650"/>
            <a:ext cx="4037192" cy="427877"/>
          </a:xfrm>
          <a:prstGeom prst="rect">
            <a:avLst/>
          </a:prstGeom>
        </p:spPr>
        <p:txBody>
          <a:bodyPr lIns="0" tIns="0" rIns="0" bIns="0" anchor="b"/>
          <a:lstStyle>
            <a:lvl1pPr marL="0" indent="0" algn="ctr">
              <a:buNone/>
              <a:defRPr sz="1467"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80990" marR="0" indent="-380990"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2133">
                <a:solidFill>
                  <a:srgbClr val="505050"/>
                </a:solidFill>
              </a:defRPr>
            </a:lvl1pPr>
            <a:lvl2pPr marL="685783" indent="-306910">
              <a:spcBef>
                <a:spcPts val="1312"/>
              </a:spcBef>
              <a:defRPr sz="1867">
                <a:solidFill>
                  <a:srgbClr val="505050"/>
                </a:solidFill>
              </a:defRPr>
            </a:lvl2pPr>
            <a:lvl3pPr marL="1075240" indent="-304792">
              <a:spcBef>
                <a:spcPts val="1312"/>
              </a:spcBef>
              <a:defRPr sz="1867">
                <a:solidFill>
                  <a:srgbClr val="505050"/>
                </a:solidFill>
              </a:defRPr>
            </a:lvl3pPr>
            <a:lvl4pPr marL="1449881" indent="-304792">
              <a:spcBef>
                <a:spcPts val="1312"/>
              </a:spcBef>
              <a:defRPr sz="1600">
                <a:solidFill>
                  <a:srgbClr val="505050"/>
                </a:solidFill>
              </a:defRPr>
            </a:lvl4pPr>
            <a:lvl5pPr marL="1826638" indent="-304792">
              <a:spcBef>
                <a:spcPts val="1312"/>
              </a:spcBef>
              <a:buFont typeface="Arial"/>
              <a:buChar char="•"/>
              <a:defRPr sz="1600">
                <a:solidFill>
                  <a:srgbClr val="505050"/>
                </a:solidFill>
              </a:defRPr>
            </a:lvl5pPr>
            <a:lvl6pPr marL="1830872" indent="0">
              <a:spcBef>
                <a:spcPts val="1312"/>
              </a:spcBef>
              <a:buFont typeface="Arial" panose="020B0604020202020204" pitchFamily="34" charset="0"/>
              <a:buNone/>
              <a:defRPr sz="1600">
                <a:solidFill>
                  <a:srgbClr val="505050"/>
                </a:solidFill>
              </a:defRPr>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endParaRPr lang="en-US"/>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November 2024 TTC Meeting Lund, Sweden</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304802" y="971552"/>
            <a:ext cx="4037191" cy="4491384"/>
          </a:xfrm>
          <a:prstGeom prst="rect">
            <a:avLst/>
          </a:prstGeom>
        </p:spPr>
        <p:txBody>
          <a:bodyPr lIns="0" tIns="0" rIns="0" bIns="0"/>
          <a:lstStyle>
            <a:lvl1pPr marL="302676"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2133">
                <a:solidFill>
                  <a:srgbClr val="505050"/>
                </a:solidFill>
              </a:defRPr>
            </a:lvl1pPr>
            <a:lvl2pPr marL="683667" indent="-306910">
              <a:spcBef>
                <a:spcPts val="1312"/>
              </a:spcBef>
              <a:defRPr sz="1867">
                <a:solidFill>
                  <a:srgbClr val="505050"/>
                </a:solidFill>
              </a:defRPr>
            </a:lvl2pPr>
            <a:lvl3pPr marL="1071007" indent="-306910">
              <a:spcBef>
                <a:spcPts val="1312"/>
              </a:spcBef>
              <a:defRPr sz="1867">
                <a:solidFill>
                  <a:srgbClr val="505050"/>
                </a:solidFill>
              </a:defRPr>
            </a:lvl3pPr>
            <a:lvl4pPr marL="1447764" indent="-304792">
              <a:spcBef>
                <a:spcPts val="1312"/>
              </a:spcBef>
              <a:defRPr sz="1600">
                <a:solidFill>
                  <a:srgbClr val="505050"/>
                </a:solidFill>
              </a:defRPr>
            </a:lvl4pPr>
            <a:lvl5pPr marL="1826638" indent="-306910">
              <a:spcBef>
                <a:spcPts val="1312"/>
              </a:spcBef>
              <a:buFont typeface="Arial"/>
              <a:buChar char="•"/>
              <a:defRPr sz="1600">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806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lgn="ctr">
              <a:buNone/>
              <a:defRPr sz="1467"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70669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endParaRPr lang="en-US"/>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61912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83177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3181" y="505595"/>
            <a:ext cx="10583064" cy="617839"/>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3" y="1720794"/>
            <a:ext cx="5875975" cy="3246671"/>
          </a:xfrm>
        </p:spPr>
        <p:txBody>
          <a:bodyPr>
            <a:normAutofit/>
          </a:bodyPr>
          <a:lstStyle>
            <a:lvl1pPr marL="0" indent="0" algn="l">
              <a:lnSpc>
                <a:spcPct val="100000"/>
              </a:lnSpc>
              <a:buNone/>
              <a:defRPr sz="2200" baseline="0">
                <a:solidFill>
                  <a:schemeClr val="accent1"/>
                </a:solidFill>
                <a:latin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 Here</a:t>
            </a:r>
          </a:p>
        </p:txBody>
      </p:sp>
      <p:sp>
        <p:nvSpPr>
          <p:cNvPr id="32" name="Date Placeholder 31"/>
          <p:cNvSpPr>
            <a:spLocks noGrp="1"/>
          </p:cNvSpPr>
          <p:nvPr>
            <p:ph type="dt" sz="half" idx="12"/>
          </p:nvPr>
        </p:nvSpPr>
        <p:spPr>
          <a:xfrm>
            <a:off x="443183" y="5560504"/>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3" y="5126730"/>
            <a:ext cx="5875975" cy="420863"/>
          </a:xfrm>
        </p:spPr>
        <p:txBody>
          <a:bodyPr>
            <a:normAutofit/>
          </a:bodyPr>
          <a:lstStyle>
            <a:lvl1pPr marL="0" indent="0">
              <a:buFontTx/>
              <a:buNone/>
              <a:defRPr sz="2200" baseline="0">
                <a:solidFill>
                  <a:schemeClr val="accent6"/>
                </a:solidFill>
              </a:defRPr>
            </a:lvl1pPr>
          </a:lstStyle>
          <a:p>
            <a:pPr lvl="0"/>
            <a:r>
              <a:rPr lang="en-US"/>
              <a:t>Author</a:t>
            </a:r>
          </a:p>
        </p:txBody>
      </p:sp>
      <p:sp>
        <p:nvSpPr>
          <p:cNvPr id="14" name="Picture Placeholder 13"/>
          <p:cNvSpPr>
            <a:spLocks noGrp="1"/>
          </p:cNvSpPr>
          <p:nvPr>
            <p:ph type="pic" sz="quarter" idx="15"/>
          </p:nvPr>
        </p:nvSpPr>
        <p:spPr>
          <a:xfrm>
            <a:off x="6572250" y="1720851"/>
            <a:ext cx="3863223" cy="3840163"/>
          </a:xfrm>
          <a:solidFill>
            <a:schemeClr val="bg1"/>
          </a:solidFill>
        </p:spPr>
        <p:txBody>
          <a:bodyPr/>
          <a:lstStyle/>
          <a:p>
            <a:r>
              <a:rPr lang="en-US"/>
              <a:t>Click icon to add picture</a:t>
            </a:r>
          </a:p>
        </p:txBody>
      </p:sp>
    </p:spTree>
    <p:extLst>
      <p:ext uri="{BB962C8B-B14F-4D97-AF65-F5344CB8AC3E}">
        <p14:creationId xmlns:p14="http://schemas.microsoft.com/office/powerpoint/2010/main" val="3540073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Calibri"/>
            </a:endParaRPr>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369513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982436" y="6504213"/>
            <a:ext cx="1058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174455" y="6504214"/>
            <a:ext cx="821583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a:p>
        </p:txBody>
      </p:sp>
    </p:spTree>
    <p:extLst>
      <p:ext uri="{BB962C8B-B14F-4D97-AF65-F5344CB8AC3E}">
        <p14:creationId xmlns:p14="http://schemas.microsoft.com/office/powerpoint/2010/main" val="260940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3501384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3"/>
            <a:ext cx="900491" cy="241300"/>
          </a:xfrm>
        </p:spPr>
        <p:txBody>
          <a:bodyPr/>
          <a:lstStyle>
            <a:lvl1pPr>
              <a:defRPr sz="1200" smtClean="0"/>
            </a:lvl1pPr>
          </a:lstStyle>
          <a:p>
            <a:pPr>
              <a:defRPr/>
            </a:pPr>
            <a:endParaRPr lang="en-US"/>
          </a:p>
        </p:txBody>
      </p:sp>
      <p:sp>
        <p:nvSpPr>
          <p:cNvPr id="6" name="Footer Placeholder 4"/>
          <p:cNvSpPr>
            <a:spLocks noGrp="1"/>
          </p:cNvSpPr>
          <p:nvPr>
            <p:ph type="ftr" sz="quarter" idx="17"/>
          </p:nvPr>
        </p:nvSpPr>
        <p:spPr>
          <a:xfrm>
            <a:off x="2040802" y="6504214"/>
            <a:ext cx="8349492" cy="250031"/>
          </a:xfrm>
        </p:spPr>
        <p:txBody>
          <a:bodyPr/>
          <a:lstStyle>
            <a:lvl1pPr>
              <a:defRPr sz="1200" dirty="0" smtClean="0"/>
            </a:lvl1pPr>
          </a:lstStyle>
          <a:p>
            <a:pPr>
              <a:defRPr/>
            </a:pPr>
            <a:r>
              <a:rPr lang="en-US"/>
              <a:t>November 2024 TTC Meeting Lund, Sweden</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3182767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9" name="Footer Placeholder 4"/>
          <p:cNvSpPr>
            <a:spLocks noGrp="1"/>
          </p:cNvSpPr>
          <p:nvPr>
            <p:ph type="ftr" sz="quarter" idx="3"/>
          </p:nvPr>
        </p:nvSpPr>
        <p:spPr>
          <a:xfrm>
            <a:off x="2040804" y="6504214"/>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3653339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3"/>
            <a:ext cx="900491" cy="241300"/>
          </a:xfrm>
        </p:spPr>
        <p:txBody>
          <a:bodyPr/>
          <a:lstStyle/>
          <a:p>
            <a:pPr>
              <a:defRPr/>
            </a:pPr>
            <a:endParaRPr lang="en-US"/>
          </a:p>
        </p:txBody>
      </p:sp>
      <p:sp>
        <p:nvSpPr>
          <p:cNvPr id="4" name="Footer Placeholder 3"/>
          <p:cNvSpPr>
            <a:spLocks noGrp="1"/>
          </p:cNvSpPr>
          <p:nvPr>
            <p:ph type="ftr" sz="quarter" idx="11"/>
          </p:nvPr>
        </p:nvSpPr>
        <p:spPr>
          <a:xfrm>
            <a:off x="2040803" y="6504214"/>
            <a:ext cx="8347199" cy="242873"/>
          </a:xfrm>
        </p:spPr>
        <p:txBody>
          <a:body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121510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2040804" y="6504214"/>
            <a:ext cx="8363037" cy="242873"/>
          </a:xfrm>
        </p:spPr>
        <p:txBody>
          <a:bodyPr/>
          <a:lstStyle/>
          <a:p>
            <a:pPr>
              <a:defRPr/>
            </a:pPr>
            <a:r>
              <a:rPr lang="en-US"/>
              <a:t>November 2024 TTC Meeting Lund, Sweden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375671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November 2024 TTC Meeting Lund, Sweden</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7.png"/><Relationship Id="rId5" Type="http://schemas.openxmlformats.org/officeDocument/2006/relationships/slideLayout" Target="../slideLayouts/slideLayout15.xml"/><Relationship Id="rId10" Type="http://schemas.openxmlformats.org/officeDocument/2006/relationships/tags" Target="../tags/tag1.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3.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November 2024 TTC Meeting Lund, Sweden</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5124" name="Rectangle 4"/>
          <p:cNvSpPr>
            <a:spLocks noGrp="1" noChangeArrowheads="1"/>
          </p:cNvSpPr>
          <p:nvPr>
            <p:ph type="sldNum" sz="quarter" idx="4"/>
          </p:nvPr>
        </p:nvSpPr>
        <p:spPr bwMode="auto">
          <a:xfrm>
            <a:off x="11583957" y="6562735"/>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1">
                <a:solidFill>
                  <a:schemeClr val="bg1"/>
                </a:solidFill>
                <a:effectLst/>
                <a:latin typeface="Arial" panose="020B0604020202020204" pitchFamily="34" charset="0"/>
                <a:ea typeface="宋体" panose="02010600030101010101" pitchFamily="2" charset="-122"/>
              </a:defRPr>
            </a:lvl1pPr>
          </a:lstStyle>
          <a:p>
            <a:pPr>
              <a:defRPr/>
            </a:pPr>
            <a:fld id="{39BAACC9-F65D-4981-9EE3-44C441CEF858}" type="slidenum">
              <a:rPr lang="zh-CN" altLang="en-GB" smtClean="0"/>
              <a:t>‹#›</a:t>
            </a:fld>
            <a:endParaRPr lang="en-GB" altLang="zh-CN"/>
          </a:p>
        </p:txBody>
      </p:sp>
      <p:sp>
        <p:nvSpPr>
          <p:cNvPr id="17" name="椭圆 16"/>
          <p:cNvSpPr/>
          <p:nvPr/>
        </p:nvSpPr>
        <p:spPr bwMode="auto">
          <a:xfrm>
            <a:off x="10438636" y="-1"/>
            <a:ext cx="1063503" cy="758827"/>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7" name="椭圆 6"/>
          <p:cNvSpPr/>
          <p:nvPr userDrawn="1"/>
        </p:nvSpPr>
        <p:spPr bwMode="auto">
          <a:xfrm>
            <a:off x="8481396" y="1375"/>
            <a:ext cx="856321" cy="75882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8" name="Rectangle 2"/>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9" name="Rectangle 5"/>
          <p:cNvSpPr>
            <a:spLocks noChangeArrowheads="1"/>
          </p:cNvSpPr>
          <p:nvPr userDrawn="1"/>
        </p:nvSpPr>
        <p:spPr bwMode="auto">
          <a:xfrm>
            <a:off x="1488831" y="4580"/>
            <a:ext cx="9471988"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userDrawn="1"/>
        </p:nvSpPr>
        <p:spPr bwMode="auto">
          <a:xfrm>
            <a:off x="10438639" y="1375"/>
            <a:ext cx="1053934"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userDrawn="1"/>
        </p:nvSpPr>
        <p:spPr bwMode="auto">
          <a:xfrm>
            <a:off x="1326707" y="4570"/>
            <a:ext cx="722832" cy="773817"/>
          </a:xfrm>
          <a:prstGeom prst="ellipse">
            <a:avLst/>
          </a:prstGeom>
          <a:solidFill>
            <a:schemeClr val="lt1"/>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a:xfrm>
            <a:off x="10630649" y="79926"/>
            <a:ext cx="1537776" cy="598963"/>
          </a:xfrm>
          <a:prstGeom prst="rect">
            <a:avLst/>
          </a:prstGeom>
        </p:spPr>
      </p:pic>
      <p:pic>
        <p:nvPicPr>
          <p:cNvPr id="3" name="图片 6"/>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2336" y="4445"/>
            <a:ext cx="857871" cy="8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custDataLst>
              <p:tags r:id="rId10"/>
            </p:custDataLst>
          </p:nvPr>
        </p:nvPicPr>
        <p:blipFill>
          <a:blip r:embed="rId13"/>
          <a:stretch>
            <a:fillRect/>
          </a:stretch>
        </p:blipFill>
        <p:spPr>
          <a:xfrm>
            <a:off x="900430" y="5080"/>
            <a:ext cx="862211" cy="864000"/>
          </a:xfrm>
          <a:prstGeom prst="rect">
            <a:avLst/>
          </a:prstGeom>
        </p:spPr>
      </p:pic>
    </p:spTree>
    <p:extLst>
      <p:ext uri="{BB962C8B-B14F-4D97-AF65-F5344CB8AC3E}">
        <p14:creationId xmlns:p14="http://schemas.microsoft.com/office/powerpoint/2010/main" val="5943428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Lst>
  <p:hf hd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20204" pitchFamily="34" charset="0"/>
        </a:defRPr>
      </a:lvl2pPr>
      <a:lvl3pPr algn="r" rtl="0" eaLnBrk="1" fontAlgn="base" hangingPunct="1">
        <a:spcBef>
          <a:spcPct val="0"/>
        </a:spcBef>
        <a:spcAft>
          <a:spcPct val="0"/>
        </a:spcAft>
        <a:defRPr sz="3200" b="1">
          <a:solidFill>
            <a:schemeClr val="bg1"/>
          </a:solidFill>
          <a:latin typeface="Arial" panose="020B0604020202020204" pitchFamily="34" charset="0"/>
        </a:defRPr>
      </a:lvl3pPr>
      <a:lvl4pPr algn="r" rtl="0" eaLnBrk="1" fontAlgn="base" hangingPunct="1">
        <a:spcBef>
          <a:spcPct val="0"/>
        </a:spcBef>
        <a:spcAft>
          <a:spcPct val="0"/>
        </a:spcAft>
        <a:defRPr sz="3200" b="1">
          <a:solidFill>
            <a:schemeClr val="bg1"/>
          </a:solidFill>
          <a:latin typeface="Arial" panose="020B0604020202020204" pitchFamily="34" charset="0"/>
        </a:defRPr>
      </a:lvl4pPr>
      <a:lvl5pPr algn="r" rtl="0" eaLnBrk="1" fontAlgn="base" hangingPunct="1">
        <a:spcBef>
          <a:spcPct val="0"/>
        </a:spcBef>
        <a:spcAft>
          <a:spcPct val="0"/>
        </a:spcAft>
        <a:defRPr sz="3200" b="1">
          <a:solidFill>
            <a:schemeClr val="bg1"/>
          </a:solidFill>
          <a:latin typeface="Arial" panose="020B0604020202020204" pitchFamily="34" charset="0"/>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815320" y="6399990"/>
            <a:ext cx="1034357" cy="3726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a:t>Headline in all caps </a:t>
            </a:r>
            <a:r>
              <a:rPr lang="en-US" err="1"/>
              <a:t>28pt</a:t>
            </a:r>
            <a:r>
              <a:rPr lang="en-US"/>
              <a:t> </a:t>
            </a:r>
            <a:br>
              <a:rPr lang="en-US"/>
            </a:br>
            <a:r>
              <a:rPr lang="en-US"/>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a:t>Click to add 1st-level bullet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AEFAAC5A-9C4F-4278-920D-DF2BAB595749}" type="slidenum">
              <a:rPr lang="en-US" smtClean="0"/>
              <a:pPr/>
              <a:t>‹#›</a:t>
            </a:fld>
            <a:endParaRPr lang="en-US"/>
          </a:p>
        </p:txBody>
      </p:sp>
      <p:sp>
        <p:nvSpPr>
          <p:cNvPr id="49" name="Rectangle 48"/>
          <p:cNvSpPr/>
          <p:nvPr/>
        </p:nvSpPr>
        <p:spPr>
          <a:xfrm>
            <a:off x="0" y="-3"/>
            <a:ext cx="304800" cy="6858003"/>
          </a:xfrm>
          <a:prstGeom prst="rect">
            <a:avLst/>
          </a:prstGeom>
          <a:solidFill>
            <a:schemeClr val="accent1"/>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609602" y="6436112"/>
            <a:ext cx="1891671" cy="240587"/>
          </a:xfrm>
          <a:prstGeom prst="rect">
            <a:avLst/>
          </a:prstGeom>
        </p:spPr>
      </p:pic>
    </p:spTree>
    <p:extLst>
      <p:ext uri="{BB962C8B-B14F-4D97-AF65-F5344CB8AC3E}">
        <p14:creationId xmlns:p14="http://schemas.microsoft.com/office/powerpoint/2010/main" val="36474772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grpSp>
        <p:nvGrpSpPr>
          <p:cNvPr id="10" name="Group 9">
            <a:extLst>
              <a:ext uri="{FF2B5EF4-FFF2-40B4-BE49-F238E27FC236}">
                <a16:creationId xmlns:a16="http://schemas.microsoft.com/office/drawing/2014/main" id="{2AEAF8D7-9E97-AA4D-8487-CA2D4C7C0B08}"/>
              </a:ext>
            </a:extLst>
          </p:cNvPr>
          <p:cNvGrpSpPr>
            <a:grpSpLocks noChangeAspect="1"/>
          </p:cNvGrpSpPr>
          <p:nvPr userDrawn="1"/>
        </p:nvGrpSpPr>
        <p:grpSpPr>
          <a:xfrm>
            <a:off x="287867" y="6227810"/>
            <a:ext cx="11599333" cy="269849"/>
            <a:chOff x="600217" y="6229673"/>
            <a:chExt cx="8297721" cy="257386"/>
          </a:xfrm>
        </p:grpSpPr>
        <p:cxnSp>
          <p:nvCxnSpPr>
            <p:cNvPr id="11" name="Straight Connector 10">
              <a:extLst>
                <a:ext uri="{FF2B5EF4-FFF2-40B4-BE49-F238E27FC236}">
                  <a16:creationId xmlns:a16="http://schemas.microsoft.com/office/drawing/2014/main" id="{24D3D112-DF9B-9A4D-8B9D-29CE3CAF3F88}"/>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a:extLst>
                <a:ext uri="{FF2B5EF4-FFF2-40B4-BE49-F238E27FC236}">
                  <a16:creationId xmlns:a16="http://schemas.microsoft.com/office/drawing/2014/main" id="{6D02763F-40A7-9F4E-9117-02DB77597369}"/>
                </a:ext>
              </a:extLst>
            </p:cNvPr>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96664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73946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hf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November 2024 TTC Meeting Lund, Sweden</a:t>
            </a:r>
            <a:endParaRPr lang="en-US" b="1"/>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18545843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fontAlgn="base">
              <a:spcBef>
                <a:spcPct val="0"/>
              </a:spcBef>
              <a:spcAft>
                <a:spcPct val="0"/>
              </a:spcAft>
              <a:defRPr/>
            </a:pPr>
            <a:endParaRPr lang="en-US">
              <a:ea typeface="Geneva" charset="0"/>
            </a:endParaRPr>
          </a:p>
        </p:txBody>
      </p:sp>
      <p:sp>
        <p:nvSpPr>
          <p:cNvPr id="15" name="Footer Placeholder 4"/>
          <p:cNvSpPr>
            <a:spLocks noGrp="1"/>
          </p:cNvSpPr>
          <p:nvPr>
            <p:ph type="ftr" sz="quarter" idx="3"/>
          </p:nvPr>
        </p:nvSpPr>
        <p:spPr>
          <a:xfrm>
            <a:off x="2040803" y="6504214"/>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fontAlgn="base">
              <a:spcBef>
                <a:spcPct val="0"/>
              </a:spcBef>
              <a:spcAft>
                <a:spcPct val="0"/>
              </a:spcAft>
              <a:defRPr/>
            </a:pPr>
            <a:r>
              <a:rPr lang="en-US"/>
              <a:t>November 2024 TTC Meeting Lund, Sweden</a:t>
            </a:r>
            <a:endParaRPr lang="en-US" b="1"/>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fontAlgn="base">
              <a:spcBef>
                <a:spcPct val="0"/>
              </a:spcBef>
              <a:spcAft>
                <a:spcPct val="0"/>
              </a:spcAft>
              <a:defRPr/>
            </a:pPr>
            <a:fld id="{148C009B-CB69-E04A-B9B3-34B26D69E9CF}" type="slidenum">
              <a:rPr lang="en-US">
                <a:ea typeface="Geneva" charset="0"/>
              </a:rPr>
              <a:pPr fontAlgn="base">
                <a:spcBef>
                  <a:spcPct val="0"/>
                </a:spcBef>
                <a:spcAft>
                  <a:spcPct val="0"/>
                </a:spcAft>
                <a:defRPr/>
              </a:pPr>
              <a:t>‹#›</a:t>
            </a:fld>
            <a:endParaRPr lang="en-US">
              <a:ea typeface="Geneva" charset="0"/>
            </a:endParaRPr>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solidFill>
                <a:srgbClr val="003087"/>
              </a:solidFill>
            </a:endParaRPr>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189031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1837"/>
            <a:ext cx="12192000" cy="617838"/>
          </a:xfrm>
        </p:spPr>
        <p:txBody>
          <a:bodyPr/>
          <a:lstStyle/>
          <a:p>
            <a:pPr algn="ctr"/>
            <a:r>
              <a:rPr lang="en-US"/>
              <a:t>First Nb</a:t>
            </a:r>
            <a:r>
              <a:rPr lang="en-US" baseline="-25000"/>
              <a:t>3</a:t>
            </a:r>
            <a:r>
              <a:rPr lang="en-US"/>
              <a:t>Sn coated CEBAF style quarter cryomodule</a:t>
            </a:r>
          </a:p>
        </p:txBody>
      </p:sp>
      <p:sp>
        <p:nvSpPr>
          <p:cNvPr id="5" name="Text Placeholder 4"/>
          <p:cNvSpPr>
            <a:spLocks noGrp="1"/>
          </p:cNvSpPr>
          <p:nvPr>
            <p:ph type="body" sz="quarter" idx="14"/>
          </p:nvPr>
        </p:nvSpPr>
        <p:spPr>
          <a:xfrm>
            <a:off x="443181" y="5087176"/>
            <a:ext cx="8108635" cy="1112595"/>
          </a:xfrm>
        </p:spPr>
        <p:txBody>
          <a:bodyPr>
            <a:normAutofit/>
          </a:bodyPr>
          <a:lstStyle/>
          <a:p>
            <a:r>
              <a:rPr lang="en-US" sz="2000" dirty="0">
                <a:solidFill>
                  <a:schemeClr val="tx1"/>
                </a:solidFill>
              </a:rPr>
              <a:t>U. </a:t>
            </a:r>
            <a:r>
              <a:rPr lang="en-US" sz="2000" dirty="0" err="1">
                <a:solidFill>
                  <a:schemeClr val="tx1"/>
                </a:solidFill>
              </a:rPr>
              <a:t>Pudasaini</a:t>
            </a:r>
            <a:r>
              <a:rPr lang="en-US" sz="2000" dirty="0">
                <a:solidFill>
                  <a:schemeClr val="tx1"/>
                </a:solidFill>
              </a:rPr>
              <a:t>, G. </a:t>
            </a:r>
            <a:r>
              <a:rPr lang="en-US" sz="2000" dirty="0" err="1">
                <a:solidFill>
                  <a:schemeClr val="tx1"/>
                </a:solidFill>
              </a:rPr>
              <a:t>Ciovati</a:t>
            </a:r>
            <a:r>
              <a:rPr lang="en-US" sz="2000" dirty="0">
                <a:solidFill>
                  <a:schemeClr val="tx1"/>
                </a:solidFill>
              </a:rPr>
              <a:t>, C. Reece, J. Fisher, M. Drury, M. </a:t>
            </a:r>
            <a:r>
              <a:rPr lang="en-US" sz="2000" dirty="0" err="1">
                <a:solidFill>
                  <a:schemeClr val="tx1"/>
                </a:solidFill>
              </a:rPr>
              <a:t>McCougan</a:t>
            </a:r>
            <a:r>
              <a:rPr lang="en-US" sz="2000" dirty="0">
                <a:solidFill>
                  <a:schemeClr val="tx1"/>
                </a:solidFill>
              </a:rPr>
              <a:t>, M. </a:t>
            </a:r>
            <a:r>
              <a:rPr lang="en-US" sz="2000" dirty="0" err="1">
                <a:solidFill>
                  <a:schemeClr val="tx1"/>
                </a:solidFill>
              </a:rPr>
              <a:t>Weaks</a:t>
            </a:r>
            <a:r>
              <a:rPr lang="en-US" sz="2000" dirty="0">
                <a:solidFill>
                  <a:schemeClr val="tx1"/>
                </a:solidFill>
              </a:rPr>
              <a:t>, R. Rimmer, T. Reilly, R. </a:t>
            </a:r>
            <a:r>
              <a:rPr lang="en-US" sz="2000" dirty="0" err="1">
                <a:solidFill>
                  <a:schemeClr val="tx1"/>
                </a:solidFill>
              </a:rPr>
              <a:t>Geng</a:t>
            </a:r>
            <a:r>
              <a:rPr lang="en-US" sz="2000" dirty="0">
                <a:solidFill>
                  <a:schemeClr val="tx1"/>
                </a:solidFill>
              </a:rPr>
              <a:t> and SRF Technical Staff.</a:t>
            </a:r>
          </a:p>
          <a:p>
            <a:r>
              <a:rPr lang="en-US" sz="2000" dirty="0">
                <a:solidFill>
                  <a:schemeClr val="tx1"/>
                </a:solidFill>
              </a:rPr>
              <a:t>G. </a:t>
            </a:r>
            <a:r>
              <a:rPr lang="en-US" sz="2000" dirty="0" err="1">
                <a:solidFill>
                  <a:schemeClr val="tx1"/>
                </a:solidFill>
              </a:rPr>
              <a:t>Eremeev</a:t>
            </a:r>
            <a:r>
              <a:rPr lang="en-US" sz="2000" dirty="0">
                <a:solidFill>
                  <a:schemeClr val="tx1"/>
                </a:solidFill>
              </a:rPr>
              <a:t>, S. Posen, B. Tennis</a:t>
            </a:r>
          </a:p>
        </p:txBody>
      </p:sp>
      <p:grpSp>
        <p:nvGrpSpPr>
          <p:cNvPr id="23" name="Group 22">
            <a:extLst>
              <a:ext uri="{FF2B5EF4-FFF2-40B4-BE49-F238E27FC236}">
                <a16:creationId xmlns:a16="http://schemas.microsoft.com/office/drawing/2014/main" id="{8A1117C0-C33F-1504-E9AE-6AF0790BD01E}"/>
              </a:ext>
            </a:extLst>
          </p:cNvPr>
          <p:cNvGrpSpPr/>
          <p:nvPr/>
        </p:nvGrpSpPr>
        <p:grpSpPr>
          <a:xfrm>
            <a:off x="2598057" y="2006337"/>
            <a:ext cx="6199834" cy="2046513"/>
            <a:chOff x="2037920" y="2360921"/>
            <a:chExt cx="5360407" cy="1665134"/>
          </a:xfrm>
        </p:grpSpPr>
        <p:pic>
          <p:nvPicPr>
            <p:cNvPr id="11" name="Picture 2" descr="https://lh3.googleusercontent.com/6GuhNyIvkFYvuhv4MW16s9oU99KW2URcIKoUHVTwAmEdj_LLedau4o_MOQwFhF0yhEfKVmO9PPadOMnOYXmKrFHf1CPkhVGH3Bd59KfJYoFQC3zS51qqGQL4fo7GfkHVhq7cT3ZtEdL-VeexBq63qxqospdvMwvXs8fAg75xqKBeG5y0W3JR8GRLRDAWgB_7JPpTSuBmxlmWRbQiQsXo9t-NNFdQk1jRjJbXa51yyjJu7F89COJs5ADa33IAaR8ySoupvxix9vWb1mBTUjnVabMYOO0nDx73u5otnoroXsyOPIva8MOafdj_SKieWWv9b6V-0Tu2fxgBsAS5k9EQisV4BQo2yLO2ZWsJiKqA1pP79Auwty8b7stW0vYnkmc-SAp--HzUeHYKgTc4EO6VP7rLMFfZ152QByM2KL5_GGBGKv8_czBld1QU1T5NIiX4zYHq4W1IuSKtvg3duPe4zPauYAWcst1m3AvrXDCnqQwZYKP0D8AvTV2J2GAzdw_0_GRVrpvE8TS7shPOs6j6lt0OrF68c5LNH73Oo9kKCTiYNKfgP7zIEvFghjHVE669szOiQWN0dHNlJrV3f4gQnqqwC58RNlEYYNtymFiu2W3A1TgoUODfCcRb189P99i_JJfcMz6ZIOwiqS2lNGuvWQG2MgWkoVfBh9M8K-25mCkgsdEAvxY2Le21zOJMqgEs1UlIxXcFBTRFlAzYhpJZcz7c=w653-h870-no?authuser=0">
              <a:extLst>
                <a:ext uri="{FF2B5EF4-FFF2-40B4-BE49-F238E27FC236}">
                  <a16:creationId xmlns:a16="http://schemas.microsoft.com/office/drawing/2014/main" id="{E37BBE38-F125-42EE-32B3-F2469E64D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16293" y="2082548"/>
              <a:ext cx="1665133" cy="2221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1" name="Group 20">
              <a:extLst>
                <a:ext uri="{FF2B5EF4-FFF2-40B4-BE49-F238E27FC236}">
                  <a16:creationId xmlns:a16="http://schemas.microsoft.com/office/drawing/2014/main" id="{367FB036-3CD3-4A54-7AC1-59C75F5C9EF2}"/>
                </a:ext>
              </a:extLst>
            </p:cNvPr>
            <p:cNvGrpSpPr/>
            <p:nvPr/>
          </p:nvGrpSpPr>
          <p:grpSpPr>
            <a:xfrm>
              <a:off x="4698290" y="2360921"/>
              <a:ext cx="2700037" cy="1665134"/>
              <a:chOff x="7205162" y="2197965"/>
              <a:chExt cx="2412177" cy="1356850"/>
            </a:xfrm>
          </p:grpSpPr>
          <p:pic>
            <p:nvPicPr>
              <p:cNvPr id="14" name="Picture 13" descr="A large machine in a room&#10;&#10;Description automatically generated">
                <a:extLst>
                  <a:ext uri="{FF2B5EF4-FFF2-40B4-BE49-F238E27FC236}">
                    <a16:creationId xmlns:a16="http://schemas.microsoft.com/office/drawing/2014/main" id="{DD6D2964-2111-AEF1-D472-76E97D09CA0B}"/>
                  </a:ext>
                </a:extLst>
              </p:cNvPr>
              <p:cNvPicPr>
                <a:picLocks noChangeAspect="1"/>
              </p:cNvPicPr>
              <p:nvPr/>
            </p:nvPicPr>
            <p:blipFill>
              <a:blip r:embed="rId4"/>
              <a:stretch>
                <a:fillRect/>
              </a:stretch>
            </p:blipFill>
            <p:spPr>
              <a:xfrm>
                <a:off x="7205162" y="2197965"/>
                <a:ext cx="2412177" cy="1356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446620B1-CBF3-83C6-3C1D-0CFD65216678}"/>
                  </a:ext>
                </a:extLst>
              </p:cNvPr>
              <p:cNvSpPr txBox="1"/>
              <p:nvPr/>
            </p:nvSpPr>
            <p:spPr>
              <a:xfrm>
                <a:off x="7788538" y="2446661"/>
                <a:ext cx="1346489" cy="215444"/>
              </a:xfrm>
              <a:prstGeom prst="rect">
                <a:avLst/>
              </a:prstGeom>
              <a:noFill/>
            </p:spPr>
            <p:txBody>
              <a:bodyPr wrap="square" rtlCol="0">
                <a:spAutoFit/>
              </a:bodyPr>
              <a:lstStyle/>
              <a:p>
                <a:r>
                  <a:rPr lang="en-US" sz="800" b="1">
                    <a:highlight>
                      <a:srgbClr val="C0C0C0"/>
                    </a:highlight>
                  </a:rPr>
                  <a:t>Nb</a:t>
                </a:r>
                <a:r>
                  <a:rPr lang="en-US" sz="800" b="1" baseline="-25000">
                    <a:highlight>
                      <a:srgbClr val="C0C0C0"/>
                    </a:highlight>
                  </a:rPr>
                  <a:t>3</a:t>
                </a:r>
                <a:r>
                  <a:rPr lang="en-US" sz="800" b="1">
                    <a:highlight>
                      <a:srgbClr val="C0C0C0"/>
                    </a:highlight>
                  </a:rPr>
                  <a:t>Sn Quarter Cryomodule </a:t>
                </a:r>
              </a:p>
            </p:txBody>
          </p:sp>
        </p:grpSp>
      </p:gr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Expected energy gain and beam acceleration at 4.4 K</a:t>
            </a:r>
            <a:br>
              <a:rPr lang="en-US" dirty="0"/>
            </a:br>
            <a:endParaRPr lang="en-US" dirty="0"/>
          </a:p>
        </p:txBody>
      </p:sp>
      <p:sp>
        <p:nvSpPr>
          <p:cNvPr id="3" name="Content Placeholder 2"/>
          <p:cNvSpPr>
            <a:spLocks noGrp="1"/>
          </p:cNvSpPr>
          <p:nvPr>
            <p:ph idx="1"/>
          </p:nvPr>
        </p:nvSpPr>
        <p:spPr/>
        <p:txBody>
          <a:bodyPr>
            <a:normAutofit/>
          </a:bodyPr>
          <a:lstStyle/>
          <a:p>
            <a:r>
              <a:rPr lang="en-US" sz="1200" dirty="0"/>
              <a:t>A simple model consisting of two cavities was used to simulate the beam acceleration with ACE3P (an RF structure EM simulation code), GPT, and PARMELA (an electrodynamics simulations package) to estimate the energy gain [27-29]. Omega3P module of ACE3P was used to calculate the RF field and output the field map for PARMEL</a:t>
            </a:r>
          </a:p>
          <a:p>
            <a:pPr marL="0" indent="0">
              <a:buNone/>
            </a:pPr>
            <a:endParaRPr lang="en-US" sz="12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a:p>
        </p:txBody>
      </p:sp>
      <p:pic>
        <p:nvPicPr>
          <p:cNvPr id="7" name="Content Placeholder 6" descr="Chart, line chart&#10;&#10;Description automatically generated"/>
          <p:cNvPicPr>
            <a:picLocks noGrp="1"/>
          </p:cNvPicPr>
          <p:nvPr>
            <p:ph idx="13"/>
          </p:nvPr>
        </p:nvPicPr>
        <p:blipFill>
          <a:blip r:embed="rId2"/>
          <a:stretch>
            <a:fillRect/>
          </a:stretch>
        </p:blipFill>
        <p:spPr>
          <a:xfrm>
            <a:off x="142993" y="2618251"/>
            <a:ext cx="5492750" cy="2875266"/>
          </a:xfrm>
          <a:prstGeom prst="rect">
            <a:avLst/>
          </a:prstGeom>
        </p:spPr>
      </p:pic>
      <p:sp>
        <p:nvSpPr>
          <p:cNvPr id="8" name="Rectangle 7"/>
          <p:cNvSpPr/>
          <p:nvPr/>
        </p:nvSpPr>
        <p:spPr>
          <a:xfrm>
            <a:off x="752460" y="5797522"/>
            <a:ext cx="2419060"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Electric field map for each cavity.</a:t>
            </a:r>
          </a:p>
        </p:txBody>
      </p:sp>
      <p:pic>
        <p:nvPicPr>
          <p:cNvPr id="9" name="Picture 8" descr="C:\Users\uttar\OneDrive - Jefferson Lab\NB3SN-CMTF-CM-ACTS-1\ProcessedCD_originfiles\PhaseScan-EnergyGain.PNG"/>
          <p:cNvPicPr/>
          <p:nvPr/>
        </p:nvPicPr>
        <p:blipFill>
          <a:blip r:embed="rId3">
            <a:extLst>
              <a:ext uri="{28A0092B-C50C-407E-A947-70E740481C1C}">
                <a14:useLocalDpi xmlns:a14="http://schemas.microsoft.com/office/drawing/2010/main" val="0"/>
              </a:ext>
            </a:extLst>
          </a:blip>
          <a:srcRect/>
          <a:stretch>
            <a:fillRect/>
          </a:stretch>
        </p:blipFill>
        <p:spPr bwMode="auto">
          <a:xfrm>
            <a:off x="6388149" y="881967"/>
            <a:ext cx="5450205" cy="2051685"/>
          </a:xfrm>
          <a:prstGeom prst="rect">
            <a:avLst/>
          </a:prstGeom>
          <a:noFill/>
          <a:ln>
            <a:noFill/>
          </a:ln>
        </p:spPr>
      </p:pic>
      <p:sp>
        <p:nvSpPr>
          <p:cNvPr id="10" name="Rectangle 9"/>
          <p:cNvSpPr/>
          <p:nvPr/>
        </p:nvSpPr>
        <p:spPr>
          <a:xfrm>
            <a:off x="6388149" y="2882449"/>
            <a:ext cx="6005195" cy="400110"/>
          </a:xfrm>
          <a:prstGeom prst="rect">
            <a:avLst/>
          </a:prstGeom>
        </p:spPr>
        <p:txBody>
          <a:bodyPr wrap="square">
            <a:spAutoFit/>
          </a:bodyPr>
          <a:lstStyle/>
          <a:p>
            <a:r>
              <a:rPr lang="en-US" sz="1000" kern="100" dirty="0">
                <a:solidFill>
                  <a:srgbClr val="000000"/>
                </a:solidFill>
                <a:latin typeface="Arial" panose="020B0604020202020204" pitchFamily="34" charset="0"/>
                <a:ea typeface="Cambria" panose="02040503050406030204" pitchFamily="18" charset="0"/>
                <a:cs typeface="Arial" panose="020B0604020202020204" pitchFamily="34" charset="0"/>
              </a:rPr>
              <a:t>The energy gains vs. the phase (Φ) for the upstream cavity (left) and downstream cavity (right) for an accelerating gradient of 10.13 MV/m. </a:t>
            </a:r>
            <a:endParaRPr lang="en-US" sz="1000" dirty="0">
              <a:latin typeface="Arial" panose="020B0604020202020204" pitchFamily="34" charset="0"/>
              <a:cs typeface="Arial" panose="020B0604020202020204" pitchFamily="34" charset="0"/>
            </a:endParaRPr>
          </a:p>
        </p:txBody>
      </p:sp>
      <p:pic>
        <p:nvPicPr>
          <p:cNvPr id="11" name="Picture 10" descr="C:\Users\uttar\OneDrive - Jefferson Lab\NB3SN-CMTF-CM-ACTS-1\ProcessedCD_originfiles\EnergyGainPhaseScan-gradient vary.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4810" y="3391399"/>
            <a:ext cx="2946400" cy="2255520"/>
          </a:xfrm>
          <a:prstGeom prst="rect">
            <a:avLst/>
          </a:prstGeom>
          <a:noFill/>
          <a:ln>
            <a:noFill/>
          </a:ln>
        </p:spPr>
      </p:pic>
      <p:pic>
        <p:nvPicPr>
          <p:cNvPr id="12" name="Picture 11" descr="C:\Users\uttar\OneDrive - Jefferson Lab\NB3SN-CMTF-CM-ACTS-1\ProcessedCD_originfiles\MaxEnergyGainvs upstreamcavity gradient.png"/>
          <p:cNvPicPr/>
          <p:nvPr/>
        </p:nvPicPr>
        <p:blipFill rotWithShape="1">
          <a:blip r:embed="rId5" cstate="print">
            <a:extLst>
              <a:ext uri="{28A0092B-C50C-407E-A947-70E740481C1C}">
                <a14:useLocalDpi xmlns:a14="http://schemas.microsoft.com/office/drawing/2010/main" val="0"/>
              </a:ext>
            </a:extLst>
          </a:blip>
          <a:srcRect l="1629"/>
          <a:stretch/>
        </p:blipFill>
        <p:spPr bwMode="auto">
          <a:xfrm>
            <a:off x="8966969" y="3391399"/>
            <a:ext cx="2895600" cy="22529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3" name="Rectangle 12"/>
              <p:cNvSpPr/>
              <p:nvPr/>
            </p:nvSpPr>
            <p:spPr>
              <a:xfrm>
                <a:off x="6393851" y="5557124"/>
                <a:ext cx="5727811" cy="1061894"/>
              </a:xfrm>
              <a:prstGeom prst="rect">
                <a:avLst/>
              </a:prstGeom>
            </p:spPr>
            <p:txBody>
              <a:bodyPr wrap="square">
                <a:spAutoFit/>
              </a:bodyPr>
              <a:lstStyle/>
              <a:p>
                <a:pPr algn="just">
                  <a:lnSpc>
                    <a:spcPct val="112000"/>
                  </a:lnSpc>
                  <a:spcAft>
                    <a:spcPts val="1830"/>
                  </a:spcAft>
                </a:pPr>
                <a:r>
                  <a:rPr lang="en-US" sz="1000" kern="100" dirty="0">
                    <a:solidFill>
                      <a:srgbClr val="000000"/>
                    </a:solidFill>
                    <a:latin typeface="Arial" panose="020B0604020202020204" pitchFamily="34" charset="0"/>
                    <a:ea typeface="Cambria" panose="02040503050406030204" pitchFamily="18" charset="0"/>
                    <a:cs typeface="Arial" panose="020B0604020202020204" pitchFamily="34" charset="0"/>
                  </a:rPr>
                  <a:t>Phase scan of energy gain with various gradients for the upstream cavity (left). Energy gain as a function of the operational gradient of the upstream cavity (right). Note that the energy gain is almost constant at ~4 MeV for </a:t>
                </a:r>
                <a:r>
                  <a:rPr lang="en-US" sz="1000" kern="100" dirty="0" err="1">
                    <a:solidFill>
                      <a:srgbClr val="000000"/>
                    </a:solidFill>
                    <a:latin typeface="Arial" panose="020B0604020202020204" pitchFamily="34" charset="0"/>
                    <a:ea typeface="Cambria" panose="02040503050406030204" pitchFamily="18" charset="0"/>
                    <a:cs typeface="Arial" panose="020B0604020202020204" pitchFamily="34" charset="0"/>
                  </a:rPr>
                  <a:t>E</a:t>
                </a:r>
                <a:r>
                  <a:rPr lang="en-US" sz="1000" kern="100" baseline="-25000" dirty="0" err="1">
                    <a:solidFill>
                      <a:srgbClr val="000000"/>
                    </a:solidFill>
                    <a:latin typeface="Arial" panose="020B0604020202020204" pitchFamily="34" charset="0"/>
                    <a:ea typeface="Cambria" panose="02040503050406030204" pitchFamily="18" charset="0"/>
                    <a:cs typeface="Arial" panose="020B0604020202020204" pitchFamily="34" charset="0"/>
                  </a:rPr>
                  <a:t>acc</a:t>
                </a:r>
                <a:r>
                  <a:rPr lang="en-US" sz="1000" kern="100" dirty="0">
                    <a:solidFill>
                      <a:srgbClr val="000000"/>
                    </a:solidFill>
                    <a:latin typeface="Arial" panose="020B0604020202020204" pitchFamily="34" charset="0"/>
                    <a:ea typeface="Cambria" panose="02040503050406030204" pitchFamily="18" charset="0"/>
                    <a:cs typeface="Arial" panose="020B0604020202020204" pitchFamily="34" charset="0"/>
                  </a:rPr>
                  <a:t>&gt;12 MeV.</a:t>
                </a:r>
              </a:p>
              <a:p>
                <a14:m>
                  <m:oMath xmlns:m="http://schemas.openxmlformats.org/officeDocument/2006/math">
                    <m:sSub>
                      <m:sSubPr>
                        <m:ctrlPr>
                          <a:rPr lang="en-US" sz="1000" i="1">
                            <a:effectLst/>
                            <a:latin typeface="Cambria Math" panose="02040503050406030204" pitchFamily="18" charset="0"/>
                          </a:rPr>
                        </m:ctrlPr>
                      </m:sSubPr>
                      <m:e>
                        <m:r>
                          <a:rPr lang="en-US" sz="1000" b="1"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𝑬</m:t>
                        </m:r>
                      </m:e>
                      <m:sub>
                        <m:r>
                          <a:rPr lang="en-US" sz="1000" b="1"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𝒈𝒂𝒊𝒏</m:t>
                        </m:r>
                      </m:sub>
                    </m:sSub>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r>
                      <m:rPr>
                        <m:sty m:val="p"/>
                      </m:rP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MeV</m:t>
                    </m:r>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f>
                      <m:fPr>
                        <m:ctrlPr>
                          <a:rPr lang="en-US" sz="1000" i="1">
                            <a:effectLst/>
                            <a:latin typeface="Cambria Math" panose="02040503050406030204" pitchFamily="18" charset="0"/>
                          </a:rPr>
                        </m:ctrlPr>
                      </m:fPr>
                      <m:num>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1</m:t>
                        </m:r>
                      </m:num>
                      <m:den>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3</m:t>
                        </m:r>
                      </m:den>
                    </m:f>
                    <m:sSub>
                      <m:sSubPr>
                        <m:ctrlPr>
                          <a:rPr lang="en-US" sz="1000" i="1">
                            <a:effectLst/>
                            <a:latin typeface="Cambria Math" panose="02040503050406030204" pitchFamily="18" charset="0"/>
                          </a:rPr>
                        </m:ctrlPr>
                      </m:sSubPr>
                      <m:e>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𝐸</m:t>
                        </m:r>
                      </m:e>
                      <m:sub>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𝑎𝑐𝑐</m:t>
                        </m:r>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,1</m:t>
                        </m:r>
                      </m:sub>
                    </m:sSub>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f>
                      <m:fPr>
                        <m:ctrlPr>
                          <a:rPr lang="en-US" sz="1000" i="1">
                            <a:effectLst/>
                            <a:latin typeface="Cambria Math" panose="02040503050406030204" pitchFamily="18" charset="0"/>
                          </a:rPr>
                        </m:ctrlPr>
                      </m:fPr>
                      <m:num>
                        <m:r>
                          <m:rPr>
                            <m:sty m:val="p"/>
                          </m:rP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MV</m:t>
                        </m:r>
                      </m:num>
                      <m:den>
                        <m:r>
                          <m:rPr>
                            <m:sty m:val="p"/>
                          </m:rP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m:t>
                        </m:r>
                      </m:den>
                    </m:f>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f>
                      <m:fPr>
                        <m:ctrlPr>
                          <a:rPr lang="en-US" sz="1000" i="1">
                            <a:effectLst/>
                            <a:latin typeface="Cambria Math" panose="02040503050406030204" pitchFamily="18" charset="0"/>
                          </a:rPr>
                        </m:ctrlPr>
                      </m:fPr>
                      <m:num>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1</m:t>
                        </m:r>
                      </m:num>
                      <m:den>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2</m:t>
                        </m:r>
                      </m:den>
                    </m:f>
                    <m:sSub>
                      <m:sSubPr>
                        <m:ctrlPr>
                          <a:rPr lang="en-US" sz="1000" i="1">
                            <a:effectLst/>
                            <a:latin typeface="Cambria Math" panose="02040503050406030204" pitchFamily="18" charset="0"/>
                          </a:rPr>
                        </m:ctrlPr>
                      </m:sSubPr>
                      <m:e>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𝐸</m:t>
                        </m:r>
                      </m:e>
                      <m:sub>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𝑎𝑐𝑐</m:t>
                        </m:r>
                        <m:r>
                          <a:rPr lang="en-US" sz="1000" kern="100">
                            <a:solidFill>
                              <a:srgbClr val="000000"/>
                            </a:solidFill>
                            <a:latin typeface="Cambria Math" panose="02040503050406030204" pitchFamily="18" charset="0"/>
                            <a:ea typeface="Cambria" panose="02040503050406030204" pitchFamily="18" charset="0"/>
                            <a:cs typeface="Cambria" panose="02040503050406030204" pitchFamily="18" charset="0"/>
                          </a:rPr>
                          <m:t>,2</m:t>
                        </m:r>
                      </m:sub>
                    </m:sSub>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f>
                      <m:fPr>
                        <m:ctrlPr>
                          <a:rPr lang="en-US" sz="1000" i="1">
                            <a:effectLst/>
                            <a:latin typeface="Cambria Math" panose="02040503050406030204" pitchFamily="18" charset="0"/>
                          </a:rPr>
                        </m:ctrlPr>
                      </m:fPr>
                      <m:num>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𝑀𝑉</m:t>
                        </m:r>
                      </m:num>
                      <m:den>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𝑚</m:t>
                        </m:r>
                      </m:den>
                    </m:f>
                    <m:r>
                      <a:rPr lang="en-US" sz="1000" i="1" kern="100">
                        <a:solidFill>
                          <a:srgbClr val="000000"/>
                        </a:solidFill>
                        <a:latin typeface="Cambria Math" panose="02040503050406030204" pitchFamily="18" charset="0"/>
                        <a:ea typeface="Cambria" panose="02040503050406030204" pitchFamily="18" charset="0"/>
                        <a:cs typeface="Cambria" panose="02040503050406030204" pitchFamily="18" charset="0"/>
                      </a:rPr>
                      <m:t>)</m:t>
                    </m:r>
                  </m:oMath>
                </a14:m>
                <a:r>
                  <a:rPr lang="en-US" sz="1000" kern="100" dirty="0">
                    <a:solidFill>
                      <a:srgbClr val="000000"/>
                    </a:solidFill>
                    <a:latin typeface="Arial" panose="020B0604020202020204" pitchFamily="34" charset="0"/>
                    <a:ea typeface="Cambria" panose="02040503050406030204" pitchFamily="18"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393851" y="5557124"/>
                <a:ext cx="5727811" cy="106189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4720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poelker\AppData\Local\Temp\Screenshot - 7_16_2018 , 1_16_43 PM.jpg">
            <a:extLst>
              <a:ext uri="{FF2B5EF4-FFF2-40B4-BE49-F238E27FC236}">
                <a16:creationId xmlns:a16="http://schemas.microsoft.com/office/drawing/2014/main" id="{274361C3-0630-4E92-6E1C-B86548C33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3503"/>
            <a:ext cx="12230213" cy="4418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3F1F12-4B2F-5F11-6148-D49E01FEC88C}"/>
              </a:ext>
            </a:extLst>
          </p:cNvPr>
          <p:cNvSpPr>
            <a:spLocks noGrp="1"/>
          </p:cNvSpPr>
          <p:nvPr>
            <p:ph type="title"/>
          </p:nvPr>
        </p:nvSpPr>
        <p:spPr/>
        <p:txBody>
          <a:bodyPr/>
          <a:lstStyle/>
          <a:p>
            <a:r>
              <a:rPr lang="en-US"/>
              <a:t>What’s next?</a:t>
            </a:r>
          </a:p>
        </p:txBody>
      </p:sp>
      <p:sp>
        <p:nvSpPr>
          <p:cNvPr id="5" name="Slide Number Placeholder 4">
            <a:extLst>
              <a:ext uri="{FF2B5EF4-FFF2-40B4-BE49-F238E27FC236}">
                <a16:creationId xmlns:a16="http://schemas.microsoft.com/office/drawing/2014/main" id="{E8170AF4-1B68-0A92-DA0B-8FEADCE04350}"/>
              </a:ext>
            </a:extLst>
          </p:cNvPr>
          <p:cNvSpPr>
            <a:spLocks noGrp="1"/>
          </p:cNvSpPr>
          <p:nvPr>
            <p:ph type="sldNum" sz="quarter" idx="12"/>
          </p:nvPr>
        </p:nvSpPr>
        <p:spPr/>
        <p:txBody>
          <a:bodyPr/>
          <a:lstStyle/>
          <a:p>
            <a:fld id="{07E1C93C-5050-FC42-8F10-D22D4F119D13}" type="slidenum">
              <a:rPr lang="en-US" smtClean="0"/>
              <a:pPr/>
              <a:t>11</a:t>
            </a:fld>
            <a:endParaRPr lang="en-US"/>
          </a:p>
        </p:txBody>
      </p:sp>
      <p:sp>
        <p:nvSpPr>
          <p:cNvPr id="8" name="TextBox 7">
            <a:extLst>
              <a:ext uri="{FF2B5EF4-FFF2-40B4-BE49-F238E27FC236}">
                <a16:creationId xmlns:a16="http://schemas.microsoft.com/office/drawing/2014/main" id="{E33722B4-D26D-2B5D-8CD8-494590418363}"/>
              </a:ext>
            </a:extLst>
          </p:cNvPr>
          <p:cNvSpPr txBox="1"/>
          <p:nvPr/>
        </p:nvSpPr>
        <p:spPr>
          <a:xfrm>
            <a:off x="3631140" y="5074383"/>
            <a:ext cx="7246728" cy="1384995"/>
          </a:xfrm>
          <a:prstGeom prst="rect">
            <a:avLst/>
          </a:prstGeom>
          <a:noFill/>
        </p:spPr>
        <p:txBody>
          <a:bodyPr wrap="square" lIns="91440" tIns="45720" rIns="91440" bIns="45720" anchor="t">
            <a:spAutoFit/>
          </a:bodyPr>
          <a:lstStyle/>
          <a:p>
            <a:pPr marL="285750" indent="-285750">
              <a:buFontTx/>
              <a:buChar char="-"/>
            </a:pPr>
            <a:r>
              <a:rPr lang="en-US" sz="2800" dirty="0"/>
              <a:t>Currently in the UITF for the installation</a:t>
            </a:r>
          </a:p>
          <a:p>
            <a:pPr marL="285750" indent="-285750">
              <a:buFontTx/>
              <a:buChar char="-"/>
            </a:pPr>
            <a:r>
              <a:rPr lang="en-US" sz="2800" b="1" dirty="0"/>
              <a:t>Beam test planned in Jan 2025.  </a:t>
            </a:r>
            <a:endParaRPr lang="en-US" sz="2800" b="1" dirty="0">
              <a:ea typeface="Calibri"/>
              <a:cs typeface="Calibri"/>
            </a:endParaRPr>
          </a:p>
          <a:p>
            <a:pPr lvl="8"/>
            <a:r>
              <a:rPr lang="en-US" sz="2800" b="1" dirty="0"/>
              <a:t>Stay Tuned.</a:t>
            </a:r>
          </a:p>
        </p:txBody>
      </p:sp>
      <p:sp>
        <p:nvSpPr>
          <p:cNvPr id="10" name="TextBox 9">
            <a:extLst>
              <a:ext uri="{FF2B5EF4-FFF2-40B4-BE49-F238E27FC236}">
                <a16:creationId xmlns:a16="http://schemas.microsoft.com/office/drawing/2014/main" id="{439B771E-799E-13B4-FDCC-5A185B9C0299}"/>
              </a:ext>
            </a:extLst>
          </p:cNvPr>
          <p:cNvSpPr txBox="1"/>
          <p:nvPr/>
        </p:nvSpPr>
        <p:spPr>
          <a:xfrm>
            <a:off x="1769683" y="808257"/>
            <a:ext cx="7246728" cy="461665"/>
          </a:xfrm>
          <a:prstGeom prst="rect">
            <a:avLst/>
          </a:prstGeom>
          <a:noFill/>
        </p:spPr>
        <p:txBody>
          <a:bodyPr wrap="square" rtlCol="0">
            <a:spAutoFit/>
          </a:bodyPr>
          <a:lstStyle/>
          <a:p>
            <a:pPr algn="ctr"/>
            <a:r>
              <a:rPr lang="en-US" sz="2400" b="1" i="1">
                <a:solidFill>
                  <a:schemeClr val="accent4"/>
                </a:solidFill>
              </a:rPr>
              <a:t>Upgraded Injector Facility at Jefferson Lab</a:t>
            </a:r>
          </a:p>
        </p:txBody>
      </p:sp>
      <p:pic>
        <p:nvPicPr>
          <p:cNvPr id="13" name="Picture 2">
            <a:extLst>
              <a:ext uri="{FF2B5EF4-FFF2-40B4-BE49-F238E27FC236}">
                <a16:creationId xmlns:a16="http://schemas.microsoft.com/office/drawing/2014/main" id="{E6128136-9AAA-ED10-A0A7-A52656FF7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5226">
            <a:off x="255705" y="3672510"/>
            <a:ext cx="3417632" cy="2563224"/>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3C16A4DB-3B68-0ABA-5BEF-13AA9E930C1F}"/>
              </a:ext>
            </a:extLst>
          </p:cNvPr>
          <p:cNvSpPr/>
          <p:nvPr/>
        </p:nvSpPr>
        <p:spPr>
          <a:xfrm rot="19687645">
            <a:off x="2569405" y="3577902"/>
            <a:ext cx="1751045" cy="635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064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2EAB-AD02-309C-FCBB-4ECF5F30D5D2}"/>
              </a:ext>
            </a:extLst>
          </p:cNvPr>
          <p:cNvSpPr>
            <a:spLocks noGrp="1"/>
          </p:cNvSpPr>
          <p:nvPr>
            <p:ph type="title"/>
          </p:nvPr>
        </p:nvSpPr>
        <p:spPr/>
        <p:txBody>
          <a:bodyPr/>
          <a:lstStyle/>
          <a:p>
            <a:r>
              <a:rPr lang="en-US"/>
              <a:t>Summary &amp; Outlook</a:t>
            </a:r>
          </a:p>
        </p:txBody>
      </p:sp>
      <p:sp>
        <p:nvSpPr>
          <p:cNvPr id="3" name="Content Placeholder 2">
            <a:extLst>
              <a:ext uri="{FF2B5EF4-FFF2-40B4-BE49-F238E27FC236}">
                <a16:creationId xmlns:a16="http://schemas.microsoft.com/office/drawing/2014/main" id="{E42DB1C1-0576-ECE6-52B8-3D84450545FF}"/>
              </a:ext>
            </a:extLst>
          </p:cNvPr>
          <p:cNvSpPr>
            <a:spLocks noGrp="1"/>
          </p:cNvSpPr>
          <p:nvPr>
            <p:ph idx="1"/>
          </p:nvPr>
        </p:nvSpPr>
        <p:spPr>
          <a:xfrm>
            <a:off x="411891" y="1085642"/>
            <a:ext cx="11285837" cy="5381694"/>
          </a:xfrm>
        </p:spPr>
        <p:txBody>
          <a:bodyPr vert="horz" lIns="91440" tIns="45720" rIns="91440" bIns="45720" rtlCol="0" anchor="t">
            <a:normAutofit/>
          </a:bodyPr>
          <a:lstStyle/>
          <a:p>
            <a:pPr>
              <a:lnSpc>
                <a:spcPct val="150000"/>
              </a:lnSpc>
              <a:buClr>
                <a:srgbClr val="C00000"/>
              </a:buClr>
              <a:buFont typeface="Wingdings" panose="05000000000000000000" pitchFamily="2" charset="2"/>
              <a:buChar char="q"/>
            </a:pPr>
            <a:r>
              <a:rPr lang="en-US" dirty="0">
                <a:latin typeface="Arial"/>
                <a:cs typeface="Arial"/>
              </a:rPr>
              <a:t> First-ever ≥10 MV/m gradient achieved in Nb</a:t>
            </a:r>
            <a:r>
              <a:rPr lang="en-US" baseline="-25000" dirty="0">
                <a:latin typeface="Arial"/>
                <a:cs typeface="Arial"/>
              </a:rPr>
              <a:t>3</a:t>
            </a:r>
            <a:r>
              <a:rPr lang="en-US" dirty="0">
                <a:latin typeface="Arial"/>
                <a:cs typeface="Arial"/>
              </a:rPr>
              <a:t>Sn cryomodule with multi-cell cavities</a:t>
            </a:r>
          </a:p>
          <a:p>
            <a:pPr>
              <a:lnSpc>
                <a:spcPct val="150000"/>
              </a:lnSpc>
              <a:buClr>
                <a:srgbClr val="C00000"/>
              </a:buClr>
              <a:buFont typeface="Wingdings" panose="05000000000000000000" pitchFamily="2" charset="2"/>
              <a:buChar char="q"/>
            </a:pPr>
            <a:r>
              <a:rPr lang="en-US" dirty="0">
                <a:latin typeface="Arial"/>
                <a:cs typeface="Arial"/>
              </a:rPr>
              <a:t> Cryomodule progressing for the beam test in the UITF </a:t>
            </a:r>
          </a:p>
          <a:p>
            <a:pPr>
              <a:lnSpc>
                <a:spcPct val="150000"/>
              </a:lnSpc>
              <a:buClr>
                <a:srgbClr val="C00000"/>
              </a:buClr>
              <a:buFont typeface="Wingdings" panose="05000000000000000000" pitchFamily="2" charset="2"/>
              <a:buChar char="q"/>
            </a:pPr>
            <a:r>
              <a:rPr lang="en-US" dirty="0">
                <a:latin typeface="Arial"/>
                <a:cs typeface="Arial"/>
              </a:rPr>
              <a:t> Successful exercise highlighting the potential of Nb</a:t>
            </a:r>
            <a:r>
              <a:rPr lang="en-US" baseline="-25000" dirty="0">
                <a:latin typeface="Arial"/>
                <a:cs typeface="Arial"/>
              </a:rPr>
              <a:t>3</a:t>
            </a:r>
            <a:r>
              <a:rPr lang="en-US" dirty="0">
                <a:latin typeface="Arial"/>
                <a:cs typeface="Arial"/>
              </a:rPr>
              <a:t>Sn, but further efforts needed for reliable deployment of  Nb</a:t>
            </a:r>
            <a:r>
              <a:rPr lang="en-US" baseline="-25000" dirty="0">
                <a:latin typeface="Arial"/>
                <a:cs typeface="Arial"/>
              </a:rPr>
              <a:t>3</a:t>
            </a:r>
            <a:r>
              <a:rPr lang="en-US" dirty="0">
                <a:latin typeface="Arial"/>
                <a:cs typeface="Arial"/>
              </a:rPr>
              <a:t>Sn based cavities in cryomodules</a:t>
            </a:r>
          </a:p>
        </p:txBody>
      </p:sp>
      <p:sp>
        <p:nvSpPr>
          <p:cNvPr id="5" name="Slide Number Placeholder 4">
            <a:extLst>
              <a:ext uri="{FF2B5EF4-FFF2-40B4-BE49-F238E27FC236}">
                <a16:creationId xmlns:a16="http://schemas.microsoft.com/office/drawing/2014/main" id="{505B7174-54BA-D58A-3F82-3979958936E7}"/>
              </a:ext>
            </a:extLst>
          </p:cNvPr>
          <p:cNvSpPr>
            <a:spLocks noGrp="1"/>
          </p:cNvSpPr>
          <p:nvPr>
            <p:ph type="sldNum" sz="quarter" idx="12"/>
          </p:nvPr>
        </p:nvSpPr>
        <p:spPr/>
        <p:txBody>
          <a:bodyPr/>
          <a:lstStyle/>
          <a:p>
            <a:fld id="{07E1C93C-5050-FC42-8F10-D22D4F119D13}" type="slidenum">
              <a:rPr lang="en-US" smtClean="0"/>
              <a:pPr/>
              <a:t>12</a:t>
            </a:fld>
            <a:endParaRPr lang="en-US"/>
          </a:p>
        </p:txBody>
      </p:sp>
    </p:spTree>
    <p:extLst>
      <p:ext uri="{BB962C8B-B14F-4D97-AF65-F5344CB8AC3E}">
        <p14:creationId xmlns:p14="http://schemas.microsoft.com/office/powerpoint/2010/main" val="183066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06E3-6DFB-0414-117E-5140BCDBA958}"/>
              </a:ext>
            </a:extLst>
          </p:cNvPr>
          <p:cNvSpPr>
            <a:spLocks noGrp="1"/>
          </p:cNvSpPr>
          <p:nvPr>
            <p:ph type="title"/>
          </p:nvPr>
        </p:nvSpPr>
        <p:spPr/>
        <p:txBody>
          <a:bodyPr/>
          <a:lstStyle/>
          <a:p>
            <a:r>
              <a:rPr lang="en-US" dirty="0"/>
              <a:t>References</a:t>
            </a:r>
          </a:p>
        </p:txBody>
      </p:sp>
      <p:sp>
        <p:nvSpPr>
          <p:cNvPr id="5" name="Slide Number Placeholder 4">
            <a:extLst>
              <a:ext uri="{FF2B5EF4-FFF2-40B4-BE49-F238E27FC236}">
                <a16:creationId xmlns:a16="http://schemas.microsoft.com/office/drawing/2014/main" id="{95685BF1-5626-FE42-C332-6642A744EF46}"/>
              </a:ext>
            </a:extLst>
          </p:cNvPr>
          <p:cNvSpPr>
            <a:spLocks noGrp="1"/>
          </p:cNvSpPr>
          <p:nvPr>
            <p:ph type="sldNum" sz="quarter" idx="12"/>
          </p:nvPr>
        </p:nvSpPr>
        <p:spPr/>
        <p:txBody>
          <a:bodyPr/>
          <a:lstStyle/>
          <a:p>
            <a:fld id="{07E1C93C-5050-FC42-8F10-D22D4F119D13}" type="slidenum">
              <a:rPr lang="en-US" smtClean="0"/>
              <a:pPr/>
              <a:t>2</a:t>
            </a:fld>
            <a:endParaRPr lang="en-US"/>
          </a:p>
        </p:txBody>
      </p:sp>
      <p:sp>
        <p:nvSpPr>
          <p:cNvPr id="7" name="TextBox 6">
            <a:extLst>
              <a:ext uri="{FF2B5EF4-FFF2-40B4-BE49-F238E27FC236}">
                <a16:creationId xmlns:a16="http://schemas.microsoft.com/office/drawing/2014/main" id="{9EADB0BA-87BD-E253-5EE4-2B2CB781E7AA}"/>
              </a:ext>
            </a:extLst>
          </p:cNvPr>
          <p:cNvSpPr txBox="1"/>
          <p:nvPr/>
        </p:nvSpPr>
        <p:spPr>
          <a:xfrm>
            <a:off x="849681" y="900150"/>
            <a:ext cx="10287000" cy="6555641"/>
          </a:xfrm>
          <a:prstGeom prst="rect">
            <a:avLst/>
          </a:prstGeom>
          <a:noFill/>
        </p:spPr>
        <p:txBody>
          <a:bodyPr wrap="square">
            <a:spAutoFit/>
          </a:bodyPr>
          <a:lstStyle/>
          <a:p>
            <a:r>
              <a:rPr lang="en-US" sz="2000" dirty="0"/>
              <a:t>G. </a:t>
            </a:r>
            <a:r>
              <a:rPr lang="en-US" sz="2000" dirty="0" err="1"/>
              <a:t>Eremeev</a:t>
            </a:r>
            <a:r>
              <a:rPr lang="en-US" sz="2000" dirty="0"/>
              <a:t> et al., "First results from two Nb</a:t>
            </a:r>
            <a:r>
              <a:rPr lang="en-US" sz="2000" baseline="-25000" dirty="0"/>
              <a:t>3</a:t>
            </a:r>
            <a:r>
              <a:rPr lang="en-US" sz="2000" dirty="0"/>
              <a:t>Sn cavities assembled in a CEBAF quarter cryomodule", in Proc. LINAC2024, Chicago, IL, USA, Aug. 2024, pp. 604-607. doi:10.18429/JACoW-LINAC2024-THAA004</a:t>
            </a:r>
          </a:p>
          <a:p>
            <a:endParaRPr lang="en-US" sz="2000" dirty="0"/>
          </a:p>
          <a:p>
            <a:r>
              <a:rPr lang="en-US" sz="2000" dirty="0"/>
              <a:t>U. </a:t>
            </a:r>
            <a:r>
              <a:rPr lang="en-US" sz="2000" dirty="0" err="1"/>
              <a:t>Pudasaini</a:t>
            </a:r>
            <a:r>
              <a:rPr lang="en-US" sz="2000" dirty="0"/>
              <a:t>, "Nb</a:t>
            </a:r>
            <a:r>
              <a:rPr lang="en-US" sz="2000" baseline="-25000" dirty="0"/>
              <a:t>3</a:t>
            </a:r>
            <a:r>
              <a:rPr lang="en-US" sz="2000" dirty="0"/>
              <a:t>Sn SRF cavities: from R&amp;D to real accelerator – overview of recent developments", IPAC'24, Nashville, TN, May 2024</a:t>
            </a:r>
          </a:p>
          <a:p>
            <a:endParaRPr lang="en-US" sz="2000" dirty="0"/>
          </a:p>
          <a:p>
            <a:r>
              <a:rPr lang="en-US" sz="2000" dirty="0" err="1"/>
              <a:t>JLab</a:t>
            </a:r>
            <a:r>
              <a:rPr lang="en-US" sz="2000" dirty="0"/>
              <a:t> Technote JLAB-TN-24-05</a:t>
            </a:r>
          </a:p>
          <a:p>
            <a:r>
              <a:rPr lang="en-US" sz="2000" dirty="0"/>
              <a:t>U. Pudasaini et al. “First cryomodule with Nb</a:t>
            </a:r>
            <a:r>
              <a:rPr lang="en-US" sz="2000" baseline="-25000" dirty="0"/>
              <a:t>3</a:t>
            </a:r>
            <a:r>
              <a:rPr lang="en-US" sz="2000" dirty="0"/>
              <a:t>Sn cavities for beam acceleration test at Jefferson Lab”</a:t>
            </a:r>
          </a:p>
          <a:p>
            <a:endParaRPr lang="en-US" sz="2000" dirty="0"/>
          </a:p>
          <a:p>
            <a:r>
              <a:rPr lang="en-US" sz="2000" dirty="0" err="1"/>
              <a:t>JLab</a:t>
            </a:r>
            <a:r>
              <a:rPr lang="en-US" sz="2000" dirty="0"/>
              <a:t> </a:t>
            </a:r>
            <a:r>
              <a:rPr lang="en-US" sz="2000" dirty="0" err="1"/>
              <a:t>Technote</a:t>
            </a:r>
            <a:r>
              <a:rPr lang="en-US" sz="2000" dirty="0"/>
              <a:t> JLAB-TN-24-05</a:t>
            </a:r>
          </a:p>
          <a:p>
            <a:r>
              <a:rPr lang="en-US" sz="2000" dirty="0"/>
              <a:t>R. </a:t>
            </a:r>
            <a:r>
              <a:rPr lang="en-US" sz="2000" dirty="0" err="1"/>
              <a:t>Geng</a:t>
            </a:r>
            <a:r>
              <a:rPr lang="en-US" sz="2000" dirty="0"/>
              <a:t> and U. Pudasaini  “Nb3Sn Quarter </a:t>
            </a:r>
            <a:r>
              <a:rPr lang="en-US" sz="2000" dirty="0" err="1"/>
              <a:t>Cryomodule</a:t>
            </a:r>
            <a:r>
              <a:rPr lang="en-US" sz="2000" dirty="0"/>
              <a:t> (Gray Enid I) First Beam Test: Objective, Key Metrics, and Interface Parameters”</a:t>
            </a:r>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982403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EA950D83-4A98-CE5C-EF4A-61470901D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5778">
            <a:off x="5752375" y="3014783"/>
            <a:ext cx="6625421" cy="282333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3B91A8F-296C-5D38-A625-D6ED1F6C26E8}"/>
              </a:ext>
            </a:extLst>
          </p:cNvPr>
          <p:cNvSpPr>
            <a:spLocks noGrp="1"/>
          </p:cNvSpPr>
          <p:nvPr>
            <p:ph type="sldNum" sz="quarter" idx="12"/>
          </p:nvPr>
        </p:nvSpPr>
        <p:spPr/>
        <p:txBody>
          <a:bodyPr/>
          <a:lstStyle/>
          <a:p>
            <a:fld id="{07E1C93C-5050-FC42-8F10-D22D4F119D13}" type="slidenum">
              <a:rPr lang="en-US" smtClean="0"/>
              <a:pPr/>
              <a:t>3</a:t>
            </a:fld>
            <a:endParaRPr lang="en-US"/>
          </a:p>
        </p:txBody>
      </p:sp>
      <p:sp>
        <p:nvSpPr>
          <p:cNvPr id="24" name="Title 1">
            <a:extLst>
              <a:ext uri="{FF2B5EF4-FFF2-40B4-BE49-F238E27FC236}">
                <a16:creationId xmlns:a16="http://schemas.microsoft.com/office/drawing/2014/main" id="{392AFC57-9423-4A0E-9C64-206E1B94BEC3}"/>
              </a:ext>
            </a:extLst>
          </p:cNvPr>
          <p:cNvSpPr>
            <a:spLocks noGrp="1"/>
          </p:cNvSpPr>
          <p:nvPr>
            <p:ph type="title"/>
          </p:nvPr>
        </p:nvSpPr>
        <p:spPr>
          <a:xfrm>
            <a:off x="411892" y="240539"/>
            <a:ext cx="11285837" cy="487490"/>
          </a:xfrm>
        </p:spPr>
        <p:txBody>
          <a:bodyPr/>
          <a:lstStyle/>
          <a:p>
            <a:r>
              <a:rPr lang="en-US" dirty="0"/>
              <a:t>Introduction</a:t>
            </a:r>
          </a:p>
        </p:txBody>
      </p:sp>
      <p:pic>
        <p:nvPicPr>
          <p:cNvPr id="8" name="Picture 2">
            <a:extLst>
              <a:ext uri="{FF2B5EF4-FFF2-40B4-BE49-F238E27FC236}">
                <a16:creationId xmlns:a16="http://schemas.microsoft.com/office/drawing/2014/main" id="{20C5E46F-95A6-A533-6870-C555BFCC0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5226">
            <a:off x="231756" y="1810826"/>
            <a:ext cx="5725238" cy="4293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DB3218-6426-54F4-FFAC-A91C51971DA3}"/>
              </a:ext>
            </a:extLst>
          </p:cNvPr>
          <p:cNvSpPr txBox="1"/>
          <p:nvPr/>
        </p:nvSpPr>
        <p:spPr>
          <a:xfrm>
            <a:off x="411891" y="976034"/>
            <a:ext cx="11285837" cy="954107"/>
          </a:xfrm>
          <a:prstGeom prst="rect">
            <a:avLst/>
          </a:prstGeom>
          <a:noFill/>
        </p:spPr>
        <p:txBody>
          <a:bodyPr wrap="square">
            <a:spAutoFit/>
          </a:bodyPr>
          <a:lstStyle/>
          <a:p>
            <a:r>
              <a:rPr lang="en-US" sz="2800" b="1">
                <a:solidFill>
                  <a:schemeClr val="accent1"/>
                </a:solidFill>
              </a:rPr>
              <a:t>Goal: develop a quarter cryomodule with Nb</a:t>
            </a:r>
            <a:r>
              <a:rPr lang="en-US" sz="2800" b="1" baseline="-25000">
                <a:solidFill>
                  <a:schemeClr val="accent1"/>
                </a:solidFill>
              </a:rPr>
              <a:t>3</a:t>
            </a:r>
            <a:r>
              <a:rPr lang="en-US" sz="2800" b="1">
                <a:solidFill>
                  <a:schemeClr val="accent1"/>
                </a:solidFill>
              </a:rPr>
              <a:t>Sn-coated cavities with an average gradient of 10 MV/m  per cavity.</a:t>
            </a:r>
          </a:p>
        </p:txBody>
      </p:sp>
      <p:sp>
        <p:nvSpPr>
          <p:cNvPr id="9" name="TextBox 8">
            <a:extLst>
              <a:ext uri="{FF2B5EF4-FFF2-40B4-BE49-F238E27FC236}">
                <a16:creationId xmlns:a16="http://schemas.microsoft.com/office/drawing/2014/main" id="{3E6F784F-0B43-5345-1ABF-C41DA314B677}"/>
              </a:ext>
            </a:extLst>
          </p:cNvPr>
          <p:cNvSpPr txBox="1"/>
          <p:nvPr/>
        </p:nvSpPr>
        <p:spPr>
          <a:xfrm>
            <a:off x="6173302" y="2069213"/>
            <a:ext cx="5571653" cy="830997"/>
          </a:xfrm>
          <a:prstGeom prst="rect">
            <a:avLst/>
          </a:prstGeom>
          <a:noFill/>
        </p:spPr>
        <p:txBody>
          <a:bodyPr wrap="none" rtlCol="0">
            <a:spAutoFit/>
          </a:bodyPr>
          <a:lstStyle/>
          <a:p>
            <a:r>
              <a:rPr lang="en-US" sz="2400" dirty="0"/>
              <a:t>Based on:</a:t>
            </a:r>
          </a:p>
          <a:p>
            <a:r>
              <a:rPr lang="en-US" sz="2400" dirty="0"/>
              <a:t>1.5 GHz CEBAF C75 (low-loss) 5-cell cavities</a:t>
            </a:r>
          </a:p>
        </p:txBody>
      </p:sp>
      <p:sp>
        <p:nvSpPr>
          <p:cNvPr id="12" name="Rectangle 11">
            <a:extLst>
              <a:ext uri="{FF2B5EF4-FFF2-40B4-BE49-F238E27FC236}">
                <a16:creationId xmlns:a16="http://schemas.microsoft.com/office/drawing/2014/main" id="{C2C2CF60-6183-011F-8538-9B8A61E107C0}"/>
              </a:ext>
            </a:extLst>
          </p:cNvPr>
          <p:cNvSpPr/>
          <p:nvPr/>
        </p:nvSpPr>
        <p:spPr>
          <a:xfrm>
            <a:off x="793971" y="3116765"/>
            <a:ext cx="4445685" cy="1600378"/>
          </a:xfrm>
          <a:prstGeom prst="rect">
            <a:avLst/>
          </a:prstGeom>
          <a:noFill/>
          <a:ln w="254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3FECFD1-3A1A-75F2-C3DB-2875E3D67A71}"/>
              </a:ext>
            </a:extLst>
          </p:cNvPr>
          <p:cNvCxnSpPr/>
          <p:nvPr/>
        </p:nvCxnSpPr>
        <p:spPr>
          <a:xfrm>
            <a:off x="5239656" y="3962400"/>
            <a:ext cx="1145697" cy="551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B62244-AC08-C944-A0E1-82F0CA653253}"/>
              </a:ext>
            </a:extLst>
          </p:cNvPr>
          <p:cNvSpPr txBox="1"/>
          <p:nvPr/>
        </p:nvSpPr>
        <p:spPr>
          <a:xfrm>
            <a:off x="1256086" y="5732465"/>
            <a:ext cx="10421186" cy="707886"/>
          </a:xfrm>
          <a:prstGeom prst="rect">
            <a:avLst/>
          </a:prstGeom>
          <a:noFill/>
        </p:spPr>
        <p:txBody>
          <a:bodyPr wrap="none" rtlCol="0">
            <a:spAutoFit/>
          </a:bodyPr>
          <a:lstStyle/>
          <a:p>
            <a:pPr algn="r"/>
            <a:r>
              <a:rPr lang="en-US" sz="2000" b="1" dirty="0">
                <a:solidFill>
                  <a:schemeClr val="accent1"/>
                </a:solidFill>
              </a:rPr>
              <a:t>In the framework of G. </a:t>
            </a:r>
            <a:r>
              <a:rPr lang="en-US" sz="2000" b="1" dirty="0" err="1">
                <a:solidFill>
                  <a:schemeClr val="accent1"/>
                </a:solidFill>
              </a:rPr>
              <a:t>Eremeev’s</a:t>
            </a:r>
            <a:r>
              <a:rPr lang="en-US" sz="2000" b="1" dirty="0">
                <a:solidFill>
                  <a:schemeClr val="accent1"/>
                </a:solidFill>
              </a:rPr>
              <a:t> DOE NP Early Career Award </a:t>
            </a:r>
            <a:r>
              <a:rPr lang="en-US" sz="2000" dirty="0"/>
              <a:t>: </a:t>
            </a:r>
          </a:p>
          <a:p>
            <a:pPr algn="r"/>
            <a:r>
              <a:rPr lang="en-US" sz="2000" dirty="0"/>
              <a:t>“Formation of Superconducting Nb</a:t>
            </a:r>
            <a:r>
              <a:rPr lang="en-US" sz="2000" baseline="-25000" dirty="0"/>
              <a:t>3</a:t>
            </a:r>
            <a:r>
              <a:rPr lang="en-US" sz="2000" dirty="0"/>
              <a:t>Sn Phase for Superconducting Radio Frequency (SRF) Cavities ”</a:t>
            </a:r>
          </a:p>
        </p:txBody>
      </p:sp>
    </p:spTree>
    <p:extLst>
      <p:ext uri="{BB962C8B-B14F-4D97-AF65-F5344CB8AC3E}">
        <p14:creationId xmlns:p14="http://schemas.microsoft.com/office/powerpoint/2010/main" val="306606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a:p>
        </p:txBody>
      </p:sp>
      <p:pic>
        <p:nvPicPr>
          <p:cNvPr id="22" name="Picture 21">
            <a:extLst>
              <a:ext uri="{FF2B5EF4-FFF2-40B4-BE49-F238E27FC236}">
                <a16:creationId xmlns:a16="http://schemas.microsoft.com/office/drawing/2014/main" id="{2C06EB8D-C2E0-31C6-FBCA-577EDE1FD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7364" y="958604"/>
            <a:ext cx="3260992" cy="1855934"/>
          </a:xfrm>
          <a:prstGeom prst="rect">
            <a:avLst/>
          </a:prstGeom>
        </p:spPr>
      </p:pic>
      <p:pic>
        <p:nvPicPr>
          <p:cNvPr id="30" name="Picture 29">
            <a:extLst>
              <a:ext uri="{FF2B5EF4-FFF2-40B4-BE49-F238E27FC236}">
                <a16:creationId xmlns:a16="http://schemas.microsoft.com/office/drawing/2014/main" id="{A167DA51-2E2A-E416-FA12-C7C009EDFFC5}"/>
              </a:ext>
            </a:extLst>
          </p:cNvPr>
          <p:cNvPicPr>
            <a:picLocks/>
          </p:cNvPicPr>
          <p:nvPr/>
        </p:nvPicPr>
        <p:blipFill rotWithShape="1">
          <a:blip r:embed="rId3"/>
          <a:srcRect l="5001" t="7196" r="9658" b="2221"/>
          <a:stretch/>
        </p:blipFill>
        <p:spPr>
          <a:xfrm>
            <a:off x="154561" y="2860662"/>
            <a:ext cx="5943600" cy="3583954"/>
          </a:xfrm>
          <a:prstGeom prst="rect">
            <a:avLst/>
          </a:prstGeom>
        </p:spPr>
      </p:pic>
      <p:pic>
        <p:nvPicPr>
          <p:cNvPr id="31" name="Picture 30">
            <a:extLst>
              <a:ext uri="{FF2B5EF4-FFF2-40B4-BE49-F238E27FC236}">
                <a16:creationId xmlns:a16="http://schemas.microsoft.com/office/drawing/2014/main" id="{0A1FE7A6-142E-31B3-67A2-01DA27122F42}"/>
              </a:ext>
            </a:extLst>
          </p:cNvPr>
          <p:cNvPicPr>
            <a:picLocks noChangeAspect="1"/>
          </p:cNvPicPr>
          <p:nvPr/>
        </p:nvPicPr>
        <p:blipFill rotWithShape="1">
          <a:blip r:embed="rId4"/>
          <a:srcRect l="6513" t="7280" r="12136" b="3087"/>
          <a:stretch/>
        </p:blipFill>
        <p:spPr>
          <a:xfrm>
            <a:off x="5935798" y="2883230"/>
            <a:ext cx="5743132" cy="3496026"/>
          </a:xfrm>
          <a:prstGeom prst="rect">
            <a:avLst/>
          </a:prstGeom>
        </p:spPr>
      </p:pic>
      <p:sp>
        <p:nvSpPr>
          <p:cNvPr id="33" name="TextBox 32">
            <a:extLst>
              <a:ext uri="{FF2B5EF4-FFF2-40B4-BE49-F238E27FC236}">
                <a16:creationId xmlns:a16="http://schemas.microsoft.com/office/drawing/2014/main" id="{3541F4A7-E828-667F-B3D4-6D32FA0336A2}"/>
              </a:ext>
            </a:extLst>
          </p:cNvPr>
          <p:cNvSpPr txBox="1"/>
          <p:nvPr/>
        </p:nvSpPr>
        <p:spPr>
          <a:xfrm>
            <a:off x="1026958" y="2427557"/>
            <a:ext cx="5720206" cy="276999"/>
          </a:xfrm>
          <a:prstGeom prst="rect">
            <a:avLst/>
          </a:prstGeom>
          <a:noFill/>
        </p:spPr>
        <p:txBody>
          <a:bodyPr wrap="square" rtlCol="0">
            <a:spAutoFit/>
          </a:bodyPr>
          <a:lstStyle/>
          <a:p>
            <a:r>
              <a:rPr lang="en-US" sz="1200">
                <a:solidFill>
                  <a:schemeClr val="accent1"/>
                </a:solidFill>
              </a:rPr>
              <a:t>G. </a:t>
            </a:r>
            <a:r>
              <a:rPr lang="en-US" sz="1200" err="1">
                <a:solidFill>
                  <a:schemeClr val="accent1"/>
                </a:solidFill>
              </a:rPr>
              <a:t>Eremeev</a:t>
            </a:r>
            <a:r>
              <a:rPr lang="en-US" sz="1200">
                <a:solidFill>
                  <a:schemeClr val="accent1"/>
                </a:solidFill>
              </a:rPr>
              <a:t>, U. Pudasaini, Tesla Collaboration Meeting 2022, Aomori Japan</a:t>
            </a:r>
          </a:p>
        </p:txBody>
      </p:sp>
      <p:sp>
        <p:nvSpPr>
          <p:cNvPr id="37" name="Content Placeholder 2">
            <a:extLst>
              <a:ext uri="{FF2B5EF4-FFF2-40B4-BE49-F238E27FC236}">
                <a16:creationId xmlns:a16="http://schemas.microsoft.com/office/drawing/2014/main" id="{0115C1FC-D080-3C1B-E281-FB02ED836E2B}"/>
              </a:ext>
            </a:extLst>
          </p:cNvPr>
          <p:cNvSpPr>
            <a:spLocks noGrp="1"/>
          </p:cNvSpPr>
          <p:nvPr>
            <p:ph idx="1"/>
          </p:nvPr>
        </p:nvSpPr>
        <p:spPr>
          <a:xfrm>
            <a:off x="123644" y="968088"/>
            <a:ext cx="12135686" cy="2760909"/>
          </a:xfrm>
        </p:spPr>
        <p:txBody>
          <a:bodyPr vert="horz" lIns="91440" tIns="45720" rIns="91440" bIns="45720" rtlCol="0" anchor="t">
            <a:normAutofit/>
          </a:bodyPr>
          <a:lstStyle/>
          <a:p>
            <a:pPr>
              <a:buClr>
                <a:srgbClr val="C00000"/>
              </a:buClr>
              <a:buFont typeface="Wingdings" panose="05000000000000000000" pitchFamily="2" charset="2"/>
              <a:buChar char="v"/>
            </a:pPr>
            <a:r>
              <a:rPr lang="en-US" sz="1800">
                <a:latin typeface="Arial"/>
                <a:cs typeface="Arial"/>
              </a:rPr>
              <a:t>Two five-cell Nb</a:t>
            </a:r>
            <a:r>
              <a:rPr lang="en-US" sz="1800" baseline="-25000">
                <a:latin typeface="Arial"/>
                <a:cs typeface="Arial"/>
              </a:rPr>
              <a:t>3</a:t>
            </a:r>
            <a:r>
              <a:rPr lang="en-US" sz="1800">
                <a:latin typeface="Arial"/>
                <a:cs typeface="Arial"/>
              </a:rPr>
              <a:t>Sn-coated cavities qualified in 2019 with E</a:t>
            </a:r>
            <a:r>
              <a:rPr lang="en-US" sz="1800" baseline="-25000">
                <a:latin typeface="Arial"/>
                <a:cs typeface="Arial"/>
              </a:rPr>
              <a:t>max </a:t>
            </a:r>
            <a:r>
              <a:rPr lang="en-US" sz="1800">
                <a:latin typeface="Arial"/>
                <a:cs typeface="Arial"/>
              </a:rPr>
              <a:t>of 12 and 14 MV/m </a:t>
            </a:r>
          </a:p>
          <a:p>
            <a:pPr>
              <a:buClr>
                <a:srgbClr val="C00000"/>
              </a:buClr>
              <a:buFont typeface="Wingdings" panose="05000000000000000000" pitchFamily="2" charset="2"/>
              <a:buChar char="v"/>
            </a:pPr>
            <a:r>
              <a:rPr lang="en-US" sz="1800">
                <a:latin typeface="Arial"/>
                <a:cs typeface="Arial"/>
              </a:rPr>
              <a:t>Degraded to below 5 and 7  MV/m during  the vertical pair test</a:t>
            </a:r>
          </a:p>
          <a:p>
            <a:pPr lvl="1">
              <a:buClr>
                <a:srgbClr val="C00000"/>
              </a:buClr>
              <a:buFont typeface="Arial" panose="020B0604020202020204" pitchFamily="34" charset="0"/>
              <a:buChar char="•"/>
            </a:pPr>
            <a:r>
              <a:rPr lang="en-US"/>
              <a:t> </a:t>
            </a:r>
            <a:r>
              <a:rPr lang="en-US" sz="1600"/>
              <a:t>Mechanical stress due to vertical pair assembly &amp; hanging</a:t>
            </a:r>
          </a:p>
          <a:p>
            <a:pPr>
              <a:buClr>
                <a:srgbClr val="C00000"/>
              </a:buClr>
              <a:buFont typeface="Wingdings" panose="05000000000000000000" pitchFamily="2" charset="2"/>
              <a:buChar char="v"/>
            </a:pPr>
            <a:r>
              <a:rPr lang="en-US" sz="1800">
                <a:latin typeface="Arial"/>
                <a:cs typeface="Arial"/>
              </a:rPr>
              <a:t>Both cavities required reprocessing and re-coating</a:t>
            </a:r>
            <a:endParaRPr lang="en-US">
              <a:latin typeface="Arial"/>
              <a:cs typeface="Arial"/>
            </a:endParaRPr>
          </a:p>
        </p:txBody>
      </p:sp>
      <p:sp>
        <p:nvSpPr>
          <p:cNvPr id="19" name="Title 14">
            <a:extLst>
              <a:ext uri="{FF2B5EF4-FFF2-40B4-BE49-F238E27FC236}">
                <a16:creationId xmlns:a16="http://schemas.microsoft.com/office/drawing/2014/main" id="{C2150909-C148-4E1B-88A3-41147788E5FC}"/>
              </a:ext>
            </a:extLst>
          </p:cNvPr>
          <p:cNvSpPr txBox="1">
            <a:spLocks/>
          </p:cNvSpPr>
          <p:nvPr/>
        </p:nvSpPr>
        <p:spPr>
          <a:xfrm>
            <a:off x="154561" y="183329"/>
            <a:ext cx="11285837" cy="487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Qualification of Nb</a:t>
            </a:r>
            <a:r>
              <a:rPr lang="en-US" baseline="-25000" dirty="0"/>
              <a:t>3</a:t>
            </a:r>
            <a:r>
              <a:rPr lang="en-US" dirty="0"/>
              <a:t>Sn-coated C75 5-cell cavities at </a:t>
            </a:r>
            <a:r>
              <a:rPr lang="en-US" dirty="0" err="1"/>
              <a:t>Jlab</a:t>
            </a:r>
            <a:r>
              <a:rPr lang="en-US" dirty="0"/>
              <a:t> (1</a:t>
            </a:r>
            <a:r>
              <a:rPr lang="en-US" baseline="30000" dirty="0"/>
              <a:t>st</a:t>
            </a:r>
            <a:r>
              <a:rPr lang="en-US" dirty="0"/>
              <a:t> Attempt)</a:t>
            </a:r>
          </a:p>
        </p:txBody>
      </p:sp>
    </p:spTree>
    <p:extLst>
      <p:ext uri="{BB962C8B-B14F-4D97-AF65-F5344CB8AC3E}">
        <p14:creationId xmlns:p14="http://schemas.microsoft.com/office/powerpoint/2010/main" val="364497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9D7CC1-5CAD-C4DB-BDC4-4C7F5978175E}"/>
              </a:ext>
            </a:extLst>
          </p:cNvPr>
          <p:cNvSpPr>
            <a:spLocks noGrp="1"/>
          </p:cNvSpPr>
          <p:nvPr>
            <p:ph type="sldNum" sz="quarter" idx="12"/>
          </p:nvPr>
        </p:nvSpPr>
        <p:spPr>
          <a:xfrm>
            <a:off x="5635327" y="6478000"/>
            <a:ext cx="715293" cy="292700"/>
          </a:xfrm>
        </p:spPr>
        <p:txBody>
          <a:bodyPr/>
          <a:lstStyle/>
          <a:p>
            <a:fld id="{07E1C93C-5050-FC42-8F10-D22D4F119D13}" type="slidenum">
              <a:rPr lang="en-US" smtClean="0"/>
              <a:pPr/>
              <a:t>5</a:t>
            </a:fld>
            <a:endParaRPr lang="en-US"/>
          </a:p>
        </p:txBody>
      </p:sp>
      <p:sp>
        <p:nvSpPr>
          <p:cNvPr id="20" name="Content Placeholder 2">
            <a:extLst>
              <a:ext uri="{FF2B5EF4-FFF2-40B4-BE49-F238E27FC236}">
                <a16:creationId xmlns:a16="http://schemas.microsoft.com/office/drawing/2014/main" id="{B84AE3EC-5591-822C-2D1D-434CCBA29DD9}"/>
              </a:ext>
            </a:extLst>
          </p:cNvPr>
          <p:cNvSpPr txBox="1">
            <a:spLocks/>
          </p:cNvSpPr>
          <p:nvPr/>
        </p:nvSpPr>
        <p:spPr>
          <a:xfrm>
            <a:off x="1995394" y="967030"/>
            <a:ext cx="10192882" cy="926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20"/>
              </a:lnSpc>
              <a:buClr>
                <a:srgbClr val="C00000"/>
              </a:buClr>
              <a:buFont typeface="Wingdings" panose="05000000000000000000" pitchFamily="2" charset="2"/>
              <a:buChar char="v"/>
            </a:pPr>
            <a:r>
              <a:rPr lang="en-US" sz="2000"/>
              <a:t> One cavity coated at </a:t>
            </a:r>
            <a:r>
              <a:rPr lang="en-US" sz="2000" err="1"/>
              <a:t>JLab</a:t>
            </a:r>
            <a:r>
              <a:rPr lang="en-US" sz="2000"/>
              <a:t> and another at Fermilab</a:t>
            </a:r>
          </a:p>
          <a:p>
            <a:pPr>
              <a:lnSpc>
                <a:spcPts val="1920"/>
              </a:lnSpc>
              <a:buClr>
                <a:srgbClr val="C00000"/>
              </a:buClr>
              <a:buFont typeface="Wingdings" panose="05000000000000000000" pitchFamily="2" charset="2"/>
              <a:buChar char="v"/>
            </a:pPr>
            <a:r>
              <a:rPr lang="en-US" sz="2000"/>
              <a:t> Both cavities reached &gt;13 MV/m with Q ~ 10</a:t>
            </a:r>
            <a:r>
              <a:rPr lang="en-US" sz="2000" baseline="30000"/>
              <a:t>10 </a:t>
            </a:r>
            <a:r>
              <a:rPr lang="en-US" sz="2000"/>
              <a:t>at 10 MV/m</a:t>
            </a:r>
          </a:p>
        </p:txBody>
      </p:sp>
      <p:sp>
        <p:nvSpPr>
          <p:cNvPr id="18" name="Title 14">
            <a:extLst>
              <a:ext uri="{FF2B5EF4-FFF2-40B4-BE49-F238E27FC236}">
                <a16:creationId xmlns:a16="http://schemas.microsoft.com/office/drawing/2014/main" id="{EF4A0E5B-61EC-4D40-9740-E3E6351FB94A}"/>
              </a:ext>
            </a:extLst>
          </p:cNvPr>
          <p:cNvSpPr txBox="1">
            <a:spLocks/>
          </p:cNvSpPr>
          <p:nvPr/>
        </p:nvSpPr>
        <p:spPr>
          <a:xfrm>
            <a:off x="175151" y="156944"/>
            <a:ext cx="11292410" cy="47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Re-Qualification of Nb</a:t>
            </a:r>
            <a:r>
              <a:rPr lang="en-US" baseline="-25000"/>
              <a:t>3</a:t>
            </a:r>
            <a:r>
              <a:rPr lang="en-US"/>
              <a:t>Sn-coated Cavities</a:t>
            </a:r>
          </a:p>
        </p:txBody>
      </p:sp>
      <p:sp>
        <p:nvSpPr>
          <p:cNvPr id="2" name="Content Placeholder 2">
            <a:extLst>
              <a:ext uri="{FF2B5EF4-FFF2-40B4-BE49-F238E27FC236}">
                <a16:creationId xmlns:a16="http://schemas.microsoft.com/office/drawing/2014/main" id="{5A279B88-E367-009B-9D3E-FA383115C123}"/>
              </a:ext>
            </a:extLst>
          </p:cNvPr>
          <p:cNvSpPr txBox="1">
            <a:spLocks/>
          </p:cNvSpPr>
          <p:nvPr/>
        </p:nvSpPr>
        <p:spPr>
          <a:xfrm>
            <a:off x="1141201" y="6061510"/>
            <a:ext cx="10192882" cy="651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20"/>
              </a:lnSpc>
              <a:buClr>
                <a:srgbClr val="C00000"/>
              </a:buClr>
              <a:buFont typeface="Wingdings" panose="05000000000000000000" pitchFamily="2" charset="2"/>
              <a:buChar char="v"/>
            </a:pPr>
            <a:r>
              <a:rPr lang="en-US" sz="2000" dirty="0"/>
              <a:t>Cavity pair assembled, but subjected to disassembly due to a leak in a RF window</a:t>
            </a:r>
          </a:p>
        </p:txBody>
      </p:sp>
      <p:pic>
        <p:nvPicPr>
          <p:cNvPr id="3" name="Picture 2">
            <a:extLst>
              <a:ext uri="{FF2B5EF4-FFF2-40B4-BE49-F238E27FC236}">
                <a16:creationId xmlns:a16="http://schemas.microsoft.com/office/drawing/2014/main" id="{4D08F33A-4F34-C9A1-8AFC-61D86BDF1B5A}"/>
              </a:ext>
            </a:extLst>
          </p:cNvPr>
          <p:cNvPicPr>
            <a:picLocks noChangeAspect="1"/>
          </p:cNvPicPr>
          <p:nvPr/>
        </p:nvPicPr>
        <p:blipFill>
          <a:blip r:embed="rId2"/>
          <a:stretch>
            <a:fillRect/>
          </a:stretch>
        </p:blipFill>
        <p:spPr>
          <a:xfrm>
            <a:off x="8967186" y="6469044"/>
            <a:ext cx="1266825" cy="352425"/>
          </a:xfrm>
          <a:prstGeom prst="rect">
            <a:avLst/>
          </a:prstGeom>
        </p:spPr>
      </p:pic>
      <p:pic>
        <p:nvPicPr>
          <p:cNvPr id="8" name="Picture 7" descr="Chart&#10;&#10;Description automatically generated">
            <a:extLst>
              <a:ext uri="{FF2B5EF4-FFF2-40B4-BE49-F238E27FC236}">
                <a16:creationId xmlns:a16="http://schemas.microsoft.com/office/drawing/2014/main" id="{D7044DA5-60BF-994F-DFE5-589137E80595}"/>
              </a:ext>
            </a:extLst>
          </p:cNvPr>
          <p:cNvPicPr>
            <a:picLocks noChangeAspect="1"/>
          </p:cNvPicPr>
          <p:nvPr/>
        </p:nvPicPr>
        <p:blipFill>
          <a:blip r:embed="rId3"/>
          <a:srcRect l="5672" t="7452" r="12204" b="3645"/>
          <a:stretch/>
        </p:blipFill>
        <p:spPr>
          <a:xfrm>
            <a:off x="175151" y="1630447"/>
            <a:ext cx="5292220" cy="4384938"/>
          </a:xfrm>
          <a:prstGeom prst="rect">
            <a:avLst/>
          </a:prstGeom>
        </p:spPr>
      </p:pic>
      <p:pic>
        <p:nvPicPr>
          <p:cNvPr id="21" name="Picture 20" descr="Chart&#10;&#10;Description automatically generated">
            <a:extLst>
              <a:ext uri="{FF2B5EF4-FFF2-40B4-BE49-F238E27FC236}">
                <a16:creationId xmlns:a16="http://schemas.microsoft.com/office/drawing/2014/main" id="{73266C73-A5EA-CD31-C060-DA209388C361}"/>
              </a:ext>
            </a:extLst>
          </p:cNvPr>
          <p:cNvPicPr>
            <a:picLocks noChangeAspect="1"/>
          </p:cNvPicPr>
          <p:nvPr/>
        </p:nvPicPr>
        <p:blipFill>
          <a:blip r:embed="rId4"/>
          <a:srcRect l="5411" t="7887" r="11014" b="3800"/>
          <a:stretch/>
        </p:blipFill>
        <p:spPr>
          <a:xfrm>
            <a:off x="5821356" y="1683217"/>
            <a:ext cx="5292220" cy="4279398"/>
          </a:xfrm>
          <a:prstGeom prst="rect">
            <a:avLst/>
          </a:prstGeom>
        </p:spPr>
      </p:pic>
      <p:pic>
        <p:nvPicPr>
          <p:cNvPr id="24" name="Picture 23">
            <a:extLst>
              <a:ext uri="{FF2B5EF4-FFF2-40B4-BE49-F238E27FC236}">
                <a16:creationId xmlns:a16="http://schemas.microsoft.com/office/drawing/2014/main" id="{F9906D91-20CE-FA43-9DF6-A5048289B8A3}"/>
              </a:ext>
            </a:extLst>
          </p:cNvPr>
          <p:cNvPicPr>
            <a:picLocks noChangeAspect="1"/>
          </p:cNvPicPr>
          <p:nvPr/>
        </p:nvPicPr>
        <p:blipFill>
          <a:blip r:embed="rId5"/>
          <a:stretch>
            <a:fillRect/>
          </a:stretch>
        </p:blipFill>
        <p:spPr>
          <a:xfrm>
            <a:off x="6734031" y="3455986"/>
            <a:ext cx="1713283" cy="1860662"/>
          </a:xfrm>
          <a:prstGeom prst="rect">
            <a:avLst/>
          </a:prstGeom>
        </p:spPr>
      </p:pic>
      <p:pic>
        <p:nvPicPr>
          <p:cNvPr id="30" name="Picture 29">
            <a:extLst>
              <a:ext uri="{FF2B5EF4-FFF2-40B4-BE49-F238E27FC236}">
                <a16:creationId xmlns:a16="http://schemas.microsoft.com/office/drawing/2014/main" id="{654FD9F8-20DB-3070-195E-7F9955184743}"/>
              </a:ext>
            </a:extLst>
          </p:cNvPr>
          <p:cNvPicPr>
            <a:picLocks noChangeAspect="1"/>
          </p:cNvPicPr>
          <p:nvPr/>
        </p:nvPicPr>
        <p:blipFill>
          <a:blip r:embed="rId6"/>
          <a:stretch>
            <a:fillRect/>
          </a:stretch>
        </p:blipFill>
        <p:spPr>
          <a:xfrm>
            <a:off x="1034878" y="3428457"/>
            <a:ext cx="1856367" cy="1893774"/>
          </a:xfrm>
          <a:prstGeom prst="rect">
            <a:avLst/>
          </a:prstGeom>
        </p:spPr>
      </p:pic>
      <p:sp>
        <p:nvSpPr>
          <p:cNvPr id="31" name="TextBox 30">
            <a:extLst>
              <a:ext uri="{FF2B5EF4-FFF2-40B4-BE49-F238E27FC236}">
                <a16:creationId xmlns:a16="http://schemas.microsoft.com/office/drawing/2014/main" id="{85B14697-9D3F-8961-866B-B7F052721462}"/>
              </a:ext>
            </a:extLst>
          </p:cNvPr>
          <p:cNvSpPr txBox="1"/>
          <p:nvPr/>
        </p:nvSpPr>
        <p:spPr>
          <a:xfrm>
            <a:off x="4257771" y="2411244"/>
            <a:ext cx="1269840" cy="276999"/>
          </a:xfrm>
          <a:prstGeom prst="rect">
            <a:avLst/>
          </a:prstGeom>
          <a:noFill/>
        </p:spPr>
        <p:txBody>
          <a:bodyPr wrap="square" rtlCol="0">
            <a:spAutoFit/>
          </a:bodyPr>
          <a:lstStyle/>
          <a:p>
            <a:r>
              <a:rPr lang="en-US" sz="1200" b="1" i="1" dirty="0"/>
              <a:t>5C75-RI-04</a:t>
            </a:r>
          </a:p>
        </p:txBody>
      </p:sp>
      <p:sp>
        <p:nvSpPr>
          <p:cNvPr id="32" name="TextBox 31">
            <a:extLst>
              <a:ext uri="{FF2B5EF4-FFF2-40B4-BE49-F238E27FC236}">
                <a16:creationId xmlns:a16="http://schemas.microsoft.com/office/drawing/2014/main" id="{7D5EA3A4-FA1C-0142-1856-175EE50C1669}"/>
              </a:ext>
            </a:extLst>
          </p:cNvPr>
          <p:cNvSpPr txBox="1"/>
          <p:nvPr/>
        </p:nvSpPr>
        <p:spPr>
          <a:xfrm>
            <a:off x="9771017" y="2352091"/>
            <a:ext cx="1463039" cy="276999"/>
          </a:xfrm>
          <a:prstGeom prst="rect">
            <a:avLst/>
          </a:prstGeom>
          <a:noFill/>
        </p:spPr>
        <p:txBody>
          <a:bodyPr wrap="square" rtlCol="0">
            <a:spAutoFit/>
          </a:bodyPr>
          <a:lstStyle/>
          <a:p>
            <a:r>
              <a:rPr lang="en-US" sz="1200" b="1" i="1" dirty="0"/>
              <a:t>5C75-RI-NbSn01</a:t>
            </a:r>
          </a:p>
        </p:txBody>
      </p:sp>
    </p:spTree>
    <p:extLst>
      <p:ext uri="{BB962C8B-B14F-4D97-AF65-F5344CB8AC3E}">
        <p14:creationId xmlns:p14="http://schemas.microsoft.com/office/powerpoint/2010/main" val="405483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9D7CC1-5CAD-C4DB-BDC4-4C7F5978175E}"/>
              </a:ext>
            </a:extLst>
          </p:cNvPr>
          <p:cNvSpPr>
            <a:spLocks noGrp="1"/>
          </p:cNvSpPr>
          <p:nvPr>
            <p:ph type="sldNum" sz="quarter" idx="12"/>
          </p:nvPr>
        </p:nvSpPr>
        <p:spPr>
          <a:xfrm>
            <a:off x="5635327" y="6478000"/>
            <a:ext cx="715293" cy="292700"/>
          </a:xfrm>
        </p:spPr>
        <p:txBody>
          <a:bodyPr/>
          <a:lstStyle/>
          <a:p>
            <a:fld id="{07E1C93C-5050-FC42-8F10-D22D4F119D13}" type="slidenum">
              <a:rPr lang="en-US" smtClean="0"/>
              <a:pPr/>
              <a:t>6</a:t>
            </a:fld>
            <a:endParaRPr lang="en-US"/>
          </a:p>
        </p:txBody>
      </p:sp>
      <p:pic>
        <p:nvPicPr>
          <p:cNvPr id="22" name="Picture 21" descr="A picture containing indoor, device, counter, miller&#10;&#10;Description automatically generated">
            <a:extLst>
              <a:ext uri="{FF2B5EF4-FFF2-40B4-BE49-F238E27FC236}">
                <a16:creationId xmlns:a16="http://schemas.microsoft.com/office/drawing/2014/main" id="{6629E032-E08C-A27B-53CB-73FC0678B9BD}"/>
              </a:ext>
            </a:extLst>
          </p:cNvPr>
          <p:cNvPicPr>
            <a:picLocks noChangeAspect="1"/>
          </p:cNvPicPr>
          <p:nvPr/>
        </p:nvPicPr>
        <p:blipFill rotWithShape="1">
          <a:blip r:embed="rId2"/>
          <a:srcRect t="20543" b="12687"/>
          <a:stretch/>
        </p:blipFill>
        <p:spPr>
          <a:xfrm>
            <a:off x="296019" y="2900289"/>
            <a:ext cx="6193061" cy="2325999"/>
          </a:xfrm>
          <a:prstGeom prst="rect">
            <a:avLst/>
          </a:prstGeom>
        </p:spPr>
      </p:pic>
      <p:sp>
        <p:nvSpPr>
          <p:cNvPr id="24" name="Content Placeholder 2">
            <a:extLst>
              <a:ext uri="{FF2B5EF4-FFF2-40B4-BE49-F238E27FC236}">
                <a16:creationId xmlns:a16="http://schemas.microsoft.com/office/drawing/2014/main" id="{EA53E1CA-FD73-2D45-4B5D-215FE827FE02}"/>
              </a:ext>
            </a:extLst>
          </p:cNvPr>
          <p:cNvSpPr txBox="1">
            <a:spLocks/>
          </p:cNvSpPr>
          <p:nvPr/>
        </p:nvSpPr>
        <p:spPr>
          <a:xfrm>
            <a:off x="558511" y="1206230"/>
            <a:ext cx="9936552" cy="1277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buClr>
                <a:srgbClr val="C00000"/>
              </a:buClr>
              <a:buFont typeface="Wingdings" panose="05000000000000000000" pitchFamily="2" charset="2"/>
              <a:buChar char="v"/>
            </a:pPr>
            <a:r>
              <a:rPr lang="en-US" sz="2000"/>
              <a:t> Cavities were re-tested independently – degraded one cavity</a:t>
            </a:r>
          </a:p>
          <a:p>
            <a:pPr>
              <a:lnSpc>
                <a:spcPts val="1800"/>
              </a:lnSpc>
              <a:buClr>
                <a:srgbClr val="C00000"/>
              </a:buClr>
              <a:buFont typeface="Wingdings" panose="05000000000000000000" pitchFamily="2" charset="2"/>
              <a:buChar char="v"/>
            </a:pPr>
            <a:r>
              <a:rPr lang="en-US" sz="2000"/>
              <a:t> Pair successfully assembled again </a:t>
            </a:r>
          </a:p>
          <a:p>
            <a:pPr>
              <a:lnSpc>
                <a:spcPts val="1800"/>
              </a:lnSpc>
              <a:buClr>
                <a:srgbClr val="C00000"/>
              </a:buClr>
              <a:buFont typeface="Wingdings" panose="05000000000000000000" pitchFamily="2" charset="2"/>
              <a:buChar char="v"/>
            </a:pPr>
            <a:r>
              <a:rPr lang="en-US" sz="2000"/>
              <a:t> Skipped vertical test of the pair to avoid mechanical degradation</a:t>
            </a:r>
          </a:p>
        </p:txBody>
      </p:sp>
      <p:pic>
        <p:nvPicPr>
          <p:cNvPr id="30" name="Picture 29">
            <a:extLst>
              <a:ext uri="{FF2B5EF4-FFF2-40B4-BE49-F238E27FC236}">
                <a16:creationId xmlns:a16="http://schemas.microsoft.com/office/drawing/2014/main" id="{F779F30D-EE1A-BCFF-19E7-7CAFBD40CC26}"/>
              </a:ext>
            </a:extLst>
          </p:cNvPr>
          <p:cNvPicPr>
            <a:picLocks noChangeAspect="1"/>
          </p:cNvPicPr>
          <p:nvPr/>
        </p:nvPicPr>
        <p:blipFill>
          <a:blip r:embed="rId3"/>
          <a:stretch>
            <a:fillRect/>
          </a:stretch>
        </p:blipFill>
        <p:spPr>
          <a:xfrm>
            <a:off x="9106308" y="6476091"/>
            <a:ext cx="1261725" cy="345415"/>
          </a:xfrm>
          <a:prstGeom prst="rect">
            <a:avLst/>
          </a:prstGeom>
        </p:spPr>
      </p:pic>
      <p:sp>
        <p:nvSpPr>
          <p:cNvPr id="18" name="Title 14">
            <a:extLst>
              <a:ext uri="{FF2B5EF4-FFF2-40B4-BE49-F238E27FC236}">
                <a16:creationId xmlns:a16="http://schemas.microsoft.com/office/drawing/2014/main" id="{EF4A0E5B-61EC-4D40-9740-E3E6351FB94A}"/>
              </a:ext>
            </a:extLst>
          </p:cNvPr>
          <p:cNvSpPr txBox="1">
            <a:spLocks/>
          </p:cNvSpPr>
          <p:nvPr/>
        </p:nvSpPr>
        <p:spPr>
          <a:xfrm>
            <a:off x="175151" y="156944"/>
            <a:ext cx="11292410" cy="47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Re-Qualification of Nb</a:t>
            </a:r>
            <a:r>
              <a:rPr lang="en-US" baseline="-25000"/>
              <a:t>3</a:t>
            </a:r>
            <a:r>
              <a:rPr lang="en-US"/>
              <a:t>Sn-coated Cavities</a:t>
            </a:r>
          </a:p>
        </p:txBody>
      </p:sp>
      <p:pic>
        <p:nvPicPr>
          <p:cNvPr id="3" name="Picture 2">
            <a:extLst>
              <a:ext uri="{FF2B5EF4-FFF2-40B4-BE49-F238E27FC236}">
                <a16:creationId xmlns:a16="http://schemas.microsoft.com/office/drawing/2014/main" id="{620BF8CE-113C-5F8B-64C7-135756E8F91E}"/>
              </a:ext>
            </a:extLst>
          </p:cNvPr>
          <p:cNvPicPr>
            <a:picLocks noChangeAspect="1"/>
          </p:cNvPicPr>
          <p:nvPr/>
        </p:nvPicPr>
        <p:blipFill>
          <a:blip r:embed="rId4"/>
          <a:srcRect l="7369" t="4631" r="9884"/>
          <a:stretch/>
        </p:blipFill>
        <p:spPr>
          <a:xfrm>
            <a:off x="7097486" y="2325189"/>
            <a:ext cx="4693920" cy="4131028"/>
          </a:xfrm>
          <a:prstGeom prst="rect">
            <a:avLst/>
          </a:prstGeom>
        </p:spPr>
      </p:pic>
      <p:sp>
        <p:nvSpPr>
          <p:cNvPr id="4" name="Arrow: Right 3">
            <a:extLst>
              <a:ext uri="{FF2B5EF4-FFF2-40B4-BE49-F238E27FC236}">
                <a16:creationId xmlns:a16="http://schemas.microsoft.com/office/drawing/2014/main" id="{AC2ABAC2-A390-DA9D-2FED-EB1AF64407D4}"/>
              </a:ext>
            </a:extLst>
          </p:cNvPr>
          <p:cNvSpPr/>
          <p:nvPr/>
        </p:nvSpPr>
        <p:spPr>
          <a:xfrm rot="9067584">
            <a:off x="9609158" y="4711050"/>
            <a:ext cx="1039350" cy="1173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546D8F-621E-3C52-61A3-8E72A5EEBCE2}"/>
              </a:ext>
            </a:extLst>
          </p:cNvPr>
          <p:cNvSpPr txBox="1"/>
          <p:nvPr/>
        </p:nvSpPr>
        <p:spPr>
          <a:xfrm>
            <a:off x="9977314" y="3038431"/>
            <a:ext cx="1269840" cy="276999"/>
          </a:xfrm>
          <a:prstGeom prst="rect">
            <a:avLst/>
          </a:prstGeom>
          <a:noFill/>
        </p:spPr>
        <p:txBody>
          <a:bodyPr wrap="square" rtlCol="0">
            <a:spAutoFit/>
          </a:bodyPr>
          <a:lstStyle/>
          <a:p>
            <a:r>
              <a:rPr lang="en-US" sz="1200" b="1" i="1" dirty="0"/>
              <a:t>5C75-RI-04</a:t>
            </a:r>
          </a:p>
        </p:txBody>
      </p:sp>
      <p:sp>
        <p:nvSpPr>
          <p:cNvPr id="8" name="Arrow: Right 7">
            <a:extLst>
              <a:ext uri="{FF2B5EF4-FFF2-40B4-BE49-F238E27FC236}">
                <a16:creationId xmlns:a16="http://schemas.microsoft.com/office/drawing/2014/main" id="{56BBDA9F-BA74-C376-15BD-8F15FE070BF3}"/>
              </a:ext>
            </a:extLst>
          </p:cNvPr>
          <p:cNvSpPr/>
          <p:nvPr/>
        </p:nvSpPr>
        <p:spPr>
          <a:xfrm rot="917424">
            <a:off x="5333068" y="4484634"/>
            <a:ext cx="2035104" cy="2427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9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chine on a table&#10;&#10;Description automatically generated">
            <a:extLst>
              <a:ext uri="{FF2B5EF4-FFF2-40B4-BE49-F238E27FC236}">
                <a16:creationId xmlns:a16="http://schemas.microsoft.com/office/drawing/2014/main" id="{A2CF1CDE-A268-0BF4-195A-FD434B0FA32D}"/>
              </a:ext>
            </a:extLst>
          </p:cNvPr>
          <p:cNvPicPr>
            <a:picLocks noGrp="1" noChangeAspect="1"/>
          </p:cNvPicPr>
          <p:nvPr>
            <p:ph idx="1"/>
          </p:nvPr>
        </p:nvPicPr>
        <p:blipFill>
          <a:blip r:embed="rId2"/>
          <a:stretch>
            <a:fillRect/>
          </a:stretch>
        </p:blipFill>
        <p:spPr>
          <a:xfrm>
            <a:off x="470336" y="1605598"/>
            <a:ext cx="3521437" cy="2008467"/>
          </a:xfrm>
        </p:spPr>
      </p:pic>
      <p:sp>
        <p:nvSpPr>
          <p:cNvPr id="5" name="Slide Number Placeholder 4">
            <a:extLst>
              <a:ext uri="{FF2B5EF4-FFF2-40B4-BE49-F238E27FC236}">
                <a16:creationId xmlns:a16="http://schemas.microsoft.com/office/drawing/2014/main" id="{6D9DFC4B-A5CF-0382-D332-AF375159EC6C}"/>
              </a:ext>
            </a:extLst>
          </p:cNvPr>
          <p:cNvSpPr>
            <a:spLocks noGrp="1"/>
          </p:cNvSpPr>
          <p:nvPr>
            <p:ph type="sldNum" sz="quarter" idx="12"/>
          </p:nvPr>
        </p:nvSpPr>
        <p:spPr>
          <a:xfrm>
            <a:off x="12073598" y="6055588"/>
            <a:ext cx="714877" cy="303364"/>
          </a:xfrm>
        </p:spPr>
        <p:txBody>
          <a:bodyPr/>
          <a:lstStyle/>
          <a:p>
            <a:fld id="{07E1C93C-5050-FC42-8F10-D22D4F119D13}" type="slidenum">
              <a:rPr lang="en-US" smtClean="0"/>
              <a:pPr/>
              <a:t>7</a:t>
            </a:fld>
            <a:endParaRPr lang="en-US"/>
          </a:p>
        </p:txBody>
      </p:sp>
      <p:pic>
        <p:nvPicPr>
          <p:cNvPr id="11" name="Content Placeholder 10" descr="A machine in a room&#10;&#10;Description automatically generated">
            <a:extLst>
              <a:ext uri="{FF2B5EF4-FFF2-40B4-BE49-F238E27FC236}">
                <a16:creationId xmlns:a16="http://schemas.microsoft.com/office/drawing/2014/main" id="{37C45C1E-5557-503A-4119-5EB2F2C6488C}"/>
              </a:ext>
            </a:extLst>
          </p:cNvPr>
          <p:cNvPicPr>
            <a:picLocks noGrp="1" noChangeAspect="1"/>
          </p:cNvPicPr>
          <p:nvPr>
            <p:ph idx="13"/>
          </p:nvPr>
        </p:nvPicPr>
        <p:blipFill>
          <a:blip r:embed="rId3"/>
          <a:stretch>
            <a:fillRect/>
          </a:stretch>
        </p:blipFill>
        <p:spPr>
          <a:xfrm>
            <a:off x="4194079" y="1625377"/>
            <a:ext cx="3439139" cy="1934515"/>
          </a:xfrm>
        </p:spPr>
      </p:pic>
      <p:pic>
        <p:nvPicPr>
          <p:cNvPr id="13" name="Picture 12" descr="A large machine with many parts&#10;&#10;Description automatically generated with medium confidence">
            <a:extLst>
              <a:ext uri="{FF2B5EF4-FFF2-40B4-BE49-F238E27FC236}">
                <a16:creationId xmlns:a16="http://schemas.microsoft.com/office/drawing/2014/main" id="{686B3E74-000D-CA24-B109-DADD36C54DC5}"/>
              </a:ext>
            </a:extLst>
          </p:cNvPr>
          <p:cNvPicPr>
            <a:picLocks noChangeAspect="1"/>
          </p:cNvPicPr>
          <p:nvPr/>
        </p:nvPicPr>
        <p:blipFill>
          <a:blip r:embed="rId4"/>
          <a:stretch>
            <a:fillRect/>
          </a:stretch>
        </p:blipFill>
        <p:spPr>
          <a:xfrm>
            <a:off x="7758747" y="1607017"/>
            <a:ext cx="3439139" cy="1988542"/>
          </a:xfrm>
          <a:prstGeom prst="rect">
            <a:avLst/>
          </a:prstGeom>
        </p:spPr>
      </p:pic>
      <p:pic>
        <p:nvPicPr>
          <p:cNvPr id="15" name="Picture 14" descr="A large metal cylinder on a machine&#10;&#10;Description automatically generated">
            <a:extLst>
              <a:ext uri="{FF2B5EF4-FFF2-40B4-BE49-F238E27FC236}">
                <a16:creationId xmlns:a16="http://schemas.microsoft.com/office/drawing/2014/main" id="{4E9416BD-6B32-80A3-16A8-CAE960CC7D0E}"/>
              </a:ext>
            </a:extLst>
          </p:cNvPr>
          <p:cNvPicPr>
            <a:picLocks noChangeAspect="1"/>
          </p:cNvPicPr>
          <p:nvPr/>
        </p:nvPicPr>
        <p:blipFill>
          <a:blip r:embed="rId5"/>
          <a:stretch>
            <a:fillRect/>
          </a:stretch>
        </p:blipFill>
        <p:spPr>
          <a:xfrm>
            <a:off x="7822716" y="3757386"/>
            <a:ext cx="3443199" cy="1936801"/>
          </a:xfrm>
          <a:prstGeom prst="rect">
            <a:avLst/>
          </a:prstGeom>
        </p:spPr>
      </p:pic>
      <p:pic>
        <p:nvPicPr>
          <p:cNvPr id="17" name="Picture 16" descr="A large machine in a room&#10;&#10;Description automatically generated">
            <a:extLst>
              <a:ext uri="{FF2B5EF4-FFF2-40B4-BE49-F238E27FC236}">
                <a16:creationId xmlns:a16="http://schemas.microsoft.com/office/drawing/2014/main" id="{649500EA-E75D-2E21-7948-B44975CCD385}"/>
              </a:ext>
            </a:extLst>
          </p:cNvPr>
          <p:cNvPicPr>
            <a:picLocks noChangeAspect="1"/>
          </p:cNvPicPr>
          <p:nvPr/>
        </p:nvPicPr>
        <p:blipFill>
          <a:blip r:embed="rId6"/>
          <a:stretch>
            <a:fillRect/>
          </a:stretch>
        </p:blipFill>
        <p:spPr>
          <a:xfrm>
            <a:off x="4290296" y="3740119"/>
            <a:ext cx="3439134" cy="1934514"/>
          </a:xfrm>
          <a:prstGeom prst="rect">
            <a:avLst/>
          </a:prstGeom>
        </p:spPr>
      </p:pic>
      <p:pic>
        <p:nvPicPr>
          <p:cNvPr id="19" name="Picture 18" descr="A large machine in a factory&#10;&#10;Description automatically generated">
            <a:extLst>
              <a:ext uri="{FF2B5EF4-FFF2-40B4-BE49-F238E27FC236}">
                <a16:creationId xmlns:a16="http://schemas.microsoft.com/office/drawing/2014/main" id="{FA853982-8FBE-F428-3838-9ED903558E20}"/>
              </a:ext>
            </a:extLst>
          </p:cNvPr>
          <p:cNvPicPr>
            <a:picLocks noChangeAspect="1"/>
          </p:cNvPicPr>
          <p:nvPr/>
        </p:nvPicPr>
        <p:blipFill rotWithShape="1">
          <a:blip r:embed="rId7"/>
          <a:srcRect l="24774" t="21261" r="-268" b="3050"/>
          <a:stretch/>
        </p:blipFill>
        <p:spPr>
          <a:xfrm>
            <a:off x="493448" y="3727357"/>
            <a:ext cx="3517722" cy="1934514"/>
          </a:xfrm>
          <a:prstGeom prst="rect">
            <a:avLst/>
          </a:prstGeom>
        </p:spPr>
      </p:pic>
      <p:sp>
        <p:nvSpPr>
          <p:cNvPr id="22" name="TextBox 21">
            <a:extLst>
              <a:ext uri="{FF2B5EF4-FFF2-40B4-BE49-F238E27FC236}">
                <a16:creationId xmlns:a16="http://schemas.microsoft.com/office/drawing/2014/main" id="{9A62F3A3-12A5-EB7C-8D55-0A9FB81CC134}"/>
              </a:ext>
            </a:extLst>
          </p:cNvPr>
          <p:cNvSpPr txBox="1"/>
          <p:nvPr/>
        </p:nvSpPr>
        <p:spPr>
          <a:xfrm>
            <a:off x="895091" y="807618"/>
            <a:ext cx="11155869" cy="400110"/>
          </a:xfrm>
          <a:prstGeom prst="rect">
            <a:avLst/>
          </a:prstGeom>
          <a:noFill/>
        </p:spPr>
        <p:txBody>
          <a:bodyPr wrap="square">
            <a:spAutoFit/>
          </a:bodyPr>
          <a:lstStyle/>
          <a:p>
            <a:pPr marL="285750" indent="-285750">
              <a:buFontTx/>
              <a:buChar char="-"/>
            </a:pPr>
            <a:r>
              <a:rPr lang="en-US" sz="2000" b="1"/>
              <a:t>Several assembly steps required modifications to avoid mechanical strain on the cavities. </a:t>
            </a:r>
          </a:p>
        </p:txBody>
      </p:sp>
      <p:pic>
        <p:nvPicPr>
          <p:cNvPr id="35" name="Picture 34">
            <a:extLst>
              <a:ext uri="{FF2B5EF4-FFF2-40B4-BE49-F238E27FC236}">
                <a16:creationId xmlns:a16="http://schemas.microsoft.com/office/drawing/2014/main" id="{3E34ED8C-00CD-4C2B-F422-84A184483F2C}"/>
              </a:ext>
            </a:extLst>
          </p:cNvPr>
          <p:cNvPicPr>
            <a:picLocks noChangeAspect="1"/>
          </p:cNvPicPr>
          <p:nvPr/>
        </p:nvPicPr>
        <p:blipFill>
          <a:blip r:embed="rId8"/>
          <a:stretch>
            <a:fillRect/>
          </a:stretch>
        </p:blipFill>
        <p:spPr>
          <a:xfrm>
            <a:off x="8897350" y="6424920"/>
            <a:ext cx="1260991" cy="345214"/>
          </a:xfrm>
          <a:prstGeom prst="rect">
            <a:avLst/>
          </a:prstGeom>
        </p:spPr>
      </p:pic>
      <p:sp>
        <p:nvSpPr>
          <p:cNvPr id="44" name="TextBox 43">
            <a:extLst>
              <a:ext uri="{FF2B5EF4-FFF2-40B4-BE49-F238E27FC236}">
                <a16:creationId xmlns:a16="http://schemas.microsoft.com/office/drawing/2014/main" id="{5BD6AE54-26D4-AD9A-800B-7672668765EE}"/>
              </a:ext>
            </a:extLst>
          </p:cNvPr>
          <p:cNvSpPr txBox="1"/>
          <p:nvPr/>
        </p:nvSpPr>
        <p:spPr>
          <a:xfrm>
            <a:off x="1520699" y="1256045"/>
            <a:ext cx="1420710" cy="369332"/>
          </a:xfrm>
          <a:prstGeom prst="rect">
            <a:avLst/>
          </a:prstGeom>
          <a:noFill/>
        </p:spPr>
        <p:txBody>
          <a:bodyPr wrap="square" rtlCol="0">
            <a:spAutoFit/>
          </a:bodyPr>
          <a:lstStyle/>
          <a:p>
            <a:pPr algn="ctr"/>
            <a:r>
              <a:rPr lang="en-US">
                <a:solidFill>
                  <a:schemeClr val="accent1"/>
                </a:solidFill>
                <a:highlight>
                  <a:srgbClr val="C0C0C0"/>
                </a:highlight>
              </a:rPr>
              <a:t>April 2023</a:t>
            </a:r>
          </a:p>
        </p:txBody>
      </p:sp>
      <p:sp>
        <p:nvSpPr>
          <p:cNvPr id="45" name="TextBox 44">
            <a:extLst>
              <a:ext uri="{FF2B5EF4-FFF2-40B4-BE49-F238E27FC236}">
                <a16:creationId xmlns:a16="http://schemas.microsoft.com/office/drawing/2014/main" id="{D68D3B10-7E1B-809F-B566-D41AD2B7BE39}"/>
              </a:ext>
            </a:extLst>
          </p:cNvPr>
          <p:cNvSpPr txBox="1"/>
          <p:nvPr/>
        </p:nvSpPr>
        <p:spPr>
          <a:xfrm>
            <a:off x="5287232" y="1279786"/>
            <a:ext cx="1445261" cy="369332"/>
          </a:xfrm>
          <a:prstGeom prst="rect">
            <a:avLst/>
          </a:prstGeom>
          <a:noFill/>
        </p:spPr>
        <p:txBody>
          <a:bodyPr wrap="square" rtlCol="0">
            <a:spAutoFit/>
          </a:bodyPr>
          <a:lstStyle/>
          <a:p>
            <a:pPr algn="ctr"/>
            <a:r>
              <a:rPr lang="en-US">
                <a:solidFill>
                  <a:schemeClr val="accent1"/>
                </a:solidFill>
                <a:highlight>
                  <a:srgbClr val="C0C0C0"/>
                </a:highlight>
              </a:rPr>
              <a:t>May 2023</a:t>
            </a:r>
          </a:p>
        </p:txBody>
      </p:sp>
      <p:sp>
        <p:nvSpPr>
          <p:cNvPr id="47" name="TextBox 46">
            <a:extLst>
              <a:ext uri="{FF2B5EF4-FFF2-40B4-BE49-F238E27FC236}">
                <a16:creationId xmlns:a16="http://schemas.microsoft.com/office/drawing/2014/main" id="{CECC428B-FF75-3F66-767F-86C7C7058655}"/>
              </a:ext>
            </a:extLst>
          </p:cNvPr>
          <p:cNvSpPr txBox="1"/>
          <p:nvPr/>
        </p:nvSpPr>
        <p:spPr>
          <a:xfrm>
            <a:off x="8726371" y="1250244"/>
            <a:ext cx="1458780" cy="369332"/>
          </a:xfrm>
          <a:prstGeom prst="rect">
            <a:avLst/>
          </a:prstGeom>
          <a:noFill/>
        </p:spPr>
        <p:txBody>
          <a:bodyPr wrap="square" rtlCol="0">
            <a:spAutoFit/>
          </a:bodyPr>
          <a:lstStyle/>
          <a:p>
            <a:pPr algn="ctr"/>
            <a:r>
              <a:rPr lang="en-US">
                <a:solidFill>
                  <a:schemeClr val="accent1"/>
                </a:solidFill>
                <a:highlight>
                  <a:srgbClr val="C0C0C0"/>
                </a:highlight>
              </a:rPr>
              <a:t>July 2023</a:t>
            </a:r>
          </a:p>
        </p:txBody>
      </p:sp>
      <p:sp>
        <p:nvSpPr>
          <p:cNvPr id="48" name="TextBox 47">
            <a:extLst>
              <a:ext uri="{FF2B5EF4-FFF2-40B4-BE49-F238E27FC236}">
                <a16:creationId xmlns:a16="http://schemas.microsoft.com/office/drawing/2014/main" id="{148D6508-6812-2B12-1C91-FD8FA2A887C8}"/>
              </a:ext>
            </a:extLst>
          </p:cNvPr>
          <p:cNvSpPr txBox="1"/>
          <p:nvPr/>
        </p:nvSpPr>
        <p:spPr>
          <a:xfrm>
            <a:off x="8913255" y="5706035"/>
            <a:ext cx="1509994" cy="369332"/>
          </a:xfrm>
          <a:prstGeom prst="rect">
            <a:avLst/>
          </a:prstGeom>
          <a:noFill/>
        </p:spPr>
        <p:txBody>
          <a:bodyPr wrap="square" rtlCol="0">
            <a:spAutoFit/>
          </a:bodyPr>
          <a:lstStyle/>
          <a:p>
            <a:pPr algn="ctr"/>
            <a:r>
              <a:rPr lang="en-US">
                <a:solidFill>
                  <a:schemeClr val="accent1"/>
                </a:solidFill>
                <a:highlight>
                  <a:srgbClr val="C0C0C0"/>
                </a:highlight>
              </a:rPr>
              <a:t>August 2023</a:t>
            </a:r>
          </a:p>
        </p:txBody>
      </p:sp>
      <p:sp>
        <p:nvSpPr>
          <p:cNvPr id="49" name="TextBox 48">
            <a:extLst>
              <a:ext uri="{FF2B5EF4-FFF2-40B4-BE49-F238E27FC236}">
                <a16:creationId xmlns:a16="http://schemas.microsoft.com/office/drawing/2014/main" id="{C405BEEC-886A-519D-46F9-B8F7512F4602}"/>
              </a:ext>
            </a:extLst>
          </p:cNvPr>
          <p:cNvSpPr txBox="1"/>
          <p:nvPr/>
        </p:nvSpPr>
        <p:spPr>
          <a:xfrm>
            <a:off x="4987199" y="5661871"/>
            <a:ext cx="2140208" cy="369332"/>
          </a:xfrm>
          <a:prstGeom prst="rect">
            <a:avLst/>
          </a:prstGeom>
          <a:noFill/>
        </p:spPr>
        <p:txBody>
          <a:bodyPr wrap="square" rtlCol="0">
            <a:spAutoFit/>
          </a:bodyPr>
          <a:lstStyle/>
          <a:p>
            <a:pPr algn="ctr"/>
            <a:r>
              <a:rPr lang="en-US">
                <a:solidFill>
                  <a:schemeClr val="accent1"/>
                </a:solidFill>
                <a:highlight>
                  <a:srgbClr val="C0C0C0"/>
                </a:highlight>
              </a:rPr>
              <a:t>November 2023</a:t>
            </a:r>
          </a:p>
        </p:txBody>
      </p:sp>
      <p:sp>
        <p:nvSpPr>
          <p:cNvPr id="50" name="TextBox 49">
            <a:extLst>
              <a:ext uri="{FF2B5EF4-FFF2-40B4-BE49-F238E27FC236}">
                <a16:creationId xmlns:a16="http://schemas.microsoft.com/office/drawing/2014/main" id="{CA49DB22-50C4-9164-6C47-9D945B8CA3E4}"/>
              </a:ext>
            </a:extLst>
          </p:cNvPr>
          <p:cNvSpPr txBox="1"/>
          <p:nvPr/>
        </p:nvSpPr>
        <p:spPr>
          <a:xfrm>
            <a:off x="1682674" y="5700157"/>
            <a:ext cx="1344215" cy="369332"/>
          </a:xfrm>
          <a:prstGeom prst="rect">
            <a:avLst/>
          </a:prstGeom>
          <a:noFill/>
        </p:spPr>
        <p:txBody>
          <a:bodyPr wrap="square" rtlCol="0">
            <a:spAutoFit/>
          </a:bodyPr>
          <a:lstStyle/>
          <a:p>
            <a:pPr algn="ctr"/>
            <a:r>
              <a:rPr lang="en-US">
                <a:solidFill>
                  <a:schemeClr val="accent1"/>
                </a:solidFill>
                <a:highlight>
                  <a:srgbClr val="C0C0C0"/>
                </a:highlight>
              </a:rPr>
              <a:t>April 2024</a:t>
            </a:r>
          </a:p>
        </p:txBody>
      </p:sp>
      <p:sp>
        <p:nvSpPr>
          <p:cNvPr id="25" name="Title 14">
            <a:extLst>
              <a:ext uri="{FF2B5EF4-FFF2-40B4-BE49-F238E27FC236}">
                <a16:creationId xmlns:a16="http://schemas.microsoft.com/office/drawing/2014/main" id="{416DB716-376D-4B28-B694-FE0E41EDD128}"/>
              </a:ext>
            </a:extLst>
          </p:cNvPr>
          <p:cNvSpPr txBox="1">
            <a:spLocks/>
          </p:cNvSpPr>
          <p:nvPr/>
        </p:nvSpPr>
        <p:spPr>
          <a:xfrm>
            <a:off x="233235" y="115605"/>
            <a:ext cx="11292410" cy="47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a:t>Cryomodule Assembly</a:t>
            </a:r>
          </a:p>
        </p:txBody>
      </p:sp>
      <p:sp>
        <p:nvSpPr>
          <p:cNvPr id="2" name="Arrow: Right 1">
            <a:extLst>
              <a:ext uri="{FF2B5EF4-FFF2-40B4-BE49-F238E27FC236}">
                <a16:creationId xmlns:a16="http://schemas.microsoft.com/office/drawing/2014/main" id="{3B56AEAB-17EF-CBAD-91C7-70AF598732E6}"/>
              </a:ext>
            </a:extLst>
          </p:cNvPr>
          <p:cNvSpPr/>
          <p:nvPr/>
        </p:nvSpPr>
        <p:spPr>
          <a:xfrm>
            <a:off x="3717325" y="2312441"/>
            <a:ext cx="712694" cy="752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730E007B-4038-30F8-0D5A-63B4423388EC}"/>
              </a:ext>
            </a:extLst>
          </p:cNvPr>
          <p:cNvSpPr/>
          <p:nvPr/>
        </p:nvSpPr>
        <p:spPr>
          <a:xfrm>
            <a:off x="7320661" y="2308602"/>
            <a:ext cx="712694" cy="7924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1D99C7A6-BAE7-D617-D1E4-B226DC37D30B}"/>
              </a:ext>
            </a:extLst>
          </p:cNvPr>
          <p:cNvSpPr/>
          <p:nvPr/>
        </p:nvSpPr>
        <p:spPr>
          <a:xfrm rot="10960585">
            <a:off x="7405958" y="4351973"/>
            <a:ext cx="712694" cy="8564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FEF5089-0558-5620-5A0A-548738653748}"/>
              </a:ext>
            </a:extLst>
          </p:cNvPr>
          <p:cNvSpPr/>
          <p:nvPr/>
        </p:nvSpPr>
        <p:spPr>
          <a:xfrm rot="10960585">
            <a:off x="3751652" y="4309385"/>
            <a:ext cx="712694" cy="8564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urved Left 6">
            <a:extLst>
              <a:ext uri="{FF2B5EF4-FFF2-40B4-BE49-F238E27FC236}">
                <a16:creationId xmlns:a16="http://schemas.microsoft.com/office/drawing/2014/main" id="{225B2AF0-6DF8-579D-2157-A089D99B7C58}"/>
              </a:ext>
            </a:extLst>
          </p:cNvPr>
          <p:cNvSpPr/>
          <p:nvPr/>
        </p:nvSpPr>
        <p:spPr>
          <a:xfrm>
            <a:off x="10898848" y="2670241"/>
            <a:ext cx="1103630" cy="2058035"/>
          </a:xfrm>
          <a:prstGeom prst="curvedLeftArrow">
            <a:avLst>
              <a:gd name="adj1" fmla="val 44779"/>
              <a:gd name="adj2" fmla="val 50000"/>
              <a:gd name="adj3" fmla="val 237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E45728F1-BE17-7C0B-1474-6A5847B9F3BC}"/>
              </a:ext>
            </a:extLst>
          </p:cNvPr>
          <p:cNvSpPr/>
          <p:nvPr/>
        </p:nvSpPr>
        <p:spPr>
          <a:xfrm>
            <a:off x="306854" y="3559892"/>
            <a:ext cx="3875753" cy="2655213"/>
          </a:xfrm>
          <a:prstGeom prst="roundRect">
            <a:avLst/>
          </a:prstGeom>
          <a:noFill/>
          <a:ln w="57150">
            <a:solidFill>
              <a:srgbClr val="FFFF00"/>
            </a:solidFill>
          </a:ln>
          <a:effectLst>
            <a:outerShdw blurRad="50800" dist="38100" dir="13500000" algn="br"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1E2C09-4D86-AA7E-7DAD-D9BF2BE1CFF5}"/>
              </a:ext>
            </a:extLst>
          </p:cNvPr>
          <p:cNvSpPr txBox="1"/>
          <p:nvPr/>
        </p:nvSpPr>
        <p:spPr>
          <a:xfrm>
            <a:off x="375544" y="6153043"/>
            <a:ext cx="11155869" cy="769441"/>
          </a:xfrm>
          <a:prstGeom prst="rect">
            <a:avLst/>
          </a:prstGeom>
          <a:noFill/>
        </p:spPr>
        <p:txBody>
          <a:bodyPr wrap="square">
            <a:spAutoFit/>
          </a:bodyPr>
          <a:lstStyle/>
          <a:p>
            <a:r>
              <a:rPr lang="en-US" sz="2000" b="1" dirty="0"/>
              <a:t>Slow cooldown with temperature gradient was aimed to ~ 0.3 K across the cryomodule. </a:t>
            </a:r>
          </a:p>
          <a:p>
            <a:pPr marL="285750" indent="-285750">
              <a:buFont typeface="Arial" panose="020B0604020202020204" pitchFamily="34" charset="0"/>
              <a:buChar char="•"/>
            </a:pPr>
            <a:endParaRPr lang="en-US" sz="2400" b="1" dirty="0"/>
          </a:p>
        </p:txBody>
      </p:sp>
      <p:sp>
        <p:nvSpPr>
          <p:cNvPr id="12" name="Footer Placeholder 11">
            <a:extLst>
              <a:ext uri="{FF2B5EF4-FFF2-40B4-BE49-F238E27FC236}">
                <a16:creationId xmlns:a16="http://schemas.microsoft.com/office/drawing/2014/main" id="{D3B6B290-3323-8264-F49F-26128F6E38FD}"/>
              </a:ext>
            </a:extLst>
          </p:cNvPr>
          <p:cNvSpPr>
            <a:spLocks noGrp="1"/>
          </p:cNvSpPr>
          <p:nvPr>
            <p:ph type="ftr" sz="quarter" idx="11"/>
          </p:nvPr>
        </p:nvSpPr>
        <p:spPr/>
        <p:txBody>
          <a:bodyPr/>
          <a:lstStyle/>
          <a:p>
            <a:r>
              <a:rPr lang="en-US"/>
              <a:t>November 2024 TTC Meeting Lund, Sweden</a:t>
            </a:r>
          </a:p>
        </p:txBody>
      </p:sp>
    </p:spTree>
    <p:extLst>
      <p:ext uri="{BB962C8B-B14F-4D97-AF65-F5344CB8AC3E}">
        <p14:creationId xmlns:p14="http://schemas.microsoft.com/office/powerpoint/2010/main" val="27005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9DFC4B-A5CF-0382-D332-AF375159EC6C}"/>
              </a:ext>
            </a:extLst>
          </p:cNvPr>
          <p:cNvSpPr>
            <a:spLocks noGrp="1"/>
          </p:cNvSpPr>
          <p:nvPr>
            <p:ph type="sldNum" sz="quarter" idx="12"/>
          </p:nvPr>
        </p:nvSpPr>
        <p:spPr/>
        <p:txBody>
          <a:bodyPr/>
          <a:lstStyle/>
          <a:p>
            <a:fld id="{07E1C93C-5050-FC42-8F10-D22D4F119D13}" type="slidenum">
              <a:rPr lang="en-US" smtClean="0"/>
              <a:pPr/>
              <a:t>8</a:t>
            </a:fld>
            <a:endParaRPr lang="en-US"/>
          </a:p>
        </p:txBody>
      </p:sp>
      <p:pic>
        <p:nvPicPr>
          <p:cNvPr id="35" name="Picture 34">
            <a:extLst>
              <a:ext uri="{FF2B5EF4-FFF2-40B4-BE49-F238E27FC236}">
                <a16:creationId xmlns:a16="http://schemas.microsoft.com/office/drawing/2014/main" id="{3E34ED8C-00CD-4C2B-F422-84A184483F2C}"/>
              </a:ext>
            </a:extLst>
          </p:cNvPr>
          <p:cNvPicPr>
            <a:picLocks noChangeAspect="1"/>
          </p:cNvPicPr>
          <p:nvPr/>
        </p:nvPicPr>
        <p:blipFill>
          <a:blip r:embed="rId2"/>
          <a:stretch>
            <a:fillRect/>
          </a:stretch>
        </p:blipFill>
        <p:spPr>
          <a:xfrm>
            <a:off x="8897350" y="6424920"/>
            <a:ext cx="1260991" cy="345214"/>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0B976A4-FE78-9F7C-9214-1357AB7E2DFA}"/>
                  </a:ext>
                </a:extLst>
              </p:cNvPr>
              <p:cNvSpPr txBox="1"/>
              <p:nvPr/>
            </p:nvSpPr>
            <p:spPr>
              <a:xfrm>
                <a:off x="260361" y="1014214"/>
                <a:ext cx="6328008"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Accelerating gradients close to vertical test at 4 K</a:t>
                </a:r>
              </a:p>
              <a:p>
                <a:pPr marL="342900" indent="-342900">
                  <a:buFont typeface="Wingdings" panose="05000000000000000000" pitchFamily="2" charset="2"/>
                  <a:buChar char="Ø"/>
                </a:pPr>
                <a:r>
                  <a:rPr lang="en-US" sz="2000" dirty="0"/>
                  <a:t>Frequency difference between two cavities </a:t>
                </a:r>
                <a14:m>
                  <m:oMath xmlns:m="http://schemas.openxmlformats.org/officeDocument/2006/math">
                    <m:r>
                      <a:rPr lang="en-US" sz="2000" i="1" dirty="0" smtClean="0">
                        <a:latin typeface="Cambria Math" panose="02040503050406030204" pitchFamily="18" charset="0"/>
                      </a:rPr>
                      <m:t>~</m:t>
                    </m:r>
                  </m:oMath>
                </a14:m>
                <a:r>
                  <a:rPr lang="en-US" sz="2000" dirty="0"/>
                  <a:t>150 kHz</a:t>
                </a:r>
              </a:p>
              <a:p>
                <a:pPr marL="342900" indent="-342900">
                  <a:buFont typeface="Wingdings" panose="05000000000000000000" pitchFamily="2" charset="2"/>
                  <a:buChar char="Ø"/>
                </a:pPr>
                <a:r>
                  <a:rPr lang="en-US" sz="2000" dirty="0"/>
                  <a:t>2</a:t>
                </a:r>
                <a:r>
                  <a:rPr lang="en-US" sz="2000" baseline="30000" dirty="0"/>
                  <a:t>nd</a:t>
                </a:r>
                <a:r>
                  <a:rPr lang="en-US" sz="2000" dirty="0"/>
                  <a:t> cavity tuned to match the first one at 2 K– no degradation</a:t>
                </a:r>
              </a:p>
            </p:txBody>
          </p:sp>
        </mc:Choice>
        <mc:Fallback xmlns="">
          <p:sp>
            <p:nvSpPr>
              <p:cNvPr id="37" name="TextBox 36">
                <a:extLst>
                  <a:ext uri="{FF2B5EF4-FFF2-40B4-BE49-F238E27FC236}">
                    <a16:creationId xmlns:a16="http://schemas.microsoft.com/office/drawing/2014/main" id="{E0B976A4-FE78-9F7C-9214-1357AB7E2DFA}"/>
                  </a:ext>
                </a:extLst>
              </p:cNvPr>
              <p:cNvSpPr txBox="1">
                <a:spLocks noRot="1" noChangeAspect="1" noMove="1" noResize="1" noEditPoints="1" noAdjustHandles="1" noChangeArrowheads="1" noChangeShapeType="1" noTextEdit="1"/>
              </p:cNvSpPr>
              <p:nvPr/>
            </p:nvSpPr>
            <p:spPr>
              <a:xfrm>
                <a:off x="260361" y="1014214"/>
                <a:ext cx="6328008" cy="1323439"/>
              </a:xfrm>
              <a:prstGeom prst="rect">
                <a:avLst/>
              </a:prstGeom>
              <a:blipFill>
                <a:blip r:embed="rId3"/>
                <a:stretch>
                  <a:fillRect l="-867" t="-2304" b="-7373"/>
                </a:stretch>
              </a:blipFill>
            </p:spPr>
            <p:txBody>
              <a:bodyPr/>
              <a:lstStyle/>
              <a:p>
                <a:r>
                  <a:rPr lang="en-US">
                    <a:noFill/>
                  </a:rPr>
                  <a:t> </a:t>
                </a:r>
              </a:p>
            </p:txBody>
          </p:sp>
        </mc:Fallback>
      </mc:AlternateContent>
      <p:sp>
        <p:nvSpPr>
          <p:cNvPr id="25" name="Title 14">
            <a:extLst>
              <a:ext uri="{FF2B5EF4-FFF2-40B4-BE49-F238E27FC236}">
                <a16:creationId xmlns:a16="http://schemas.microsoft.com/office/drawing/2014/main" id="{416DB716-376D-4B28-B694-FE0E41EDD128}"/>
              </a:ext>
            </a:extLst>
          </p:cNvPr>
          <p:cNvSpPr txBox="1">
            <a:spLocks/>
          </p:cNvSpPr>
          <p:nvPr/>
        </p:nvSpPr>
        <p:spPr>
          <a:xfrm>
            <a:off x="405320" y="257675"/>
            <a:ext cx="11292410" cy="470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dirty="0"/>
              <a:t>QCM Preliminary Acceptance Test Results</a:t>
            </a:r>
          </a:p>
        </p:txBody>
      </p:sp>
      <p:sp>
        <p:nvSpPr>
          <p:cNvPr id="36" name="TextBox 35">
            <a:extLst>
              <a:ext uri="{FF2B5EF4-FFF2-40B4-BE49-F238E27FC236}">
                <a16:creationId xmlns:a16="http://schemas.microsoft.com/office/drawing/2014/main" id="{7AC22000-B4E9-4267-ECE6-D411D4FD68BA}"/>
              </a:ext>
            </a:extLst>
          </p:cNvPr>
          <p:cNvSpPr txBox="1"/>
          <p:nvPr/>
        </p:nvSpPr>
        <p:spPr>
          <a:xfrm>
            <a:off x="255922" y="5691511"/>
            <a:ext cx="6729152" cy="461665"/>
          </a:xfrm>
          <a:prstGeom prst="rect">
            <a:avLst/>
          </a:prstGeom>
          <a:solidFill>
            <a:srgbClr val="FFFF00"/>
          </a:solidFill>
        </p:spPr>
        <p:txBody>
          <a:bodyPr wrap="square" rtlCol="0">
            <a:spAutoFit/>
          </a:bodyPr>
          <a:lstStyle/>
          <a:p>
            <a:r>
              <a:rPr lang="en-US" sz="2400"/>
              <a:t>First demonstration of &gt;</a:t>
            </a:r>
            <a:r>
              <a:rPr lang="en-US" sz="2400" b="1">
                <a:solidFill>
                  <a:schemeClr val="accent1"/>
                </a:solidFill>
              </a:rPr>
              <a:t>10 MeV </a:t>
            </a:r>
            <a:r>
              <a:rPr lang="en-US" sz="2400"/>
              <a:t>Nb</a:t>
            </a:r>
            <a:r>
              <a:rPr lang="en-US" sz="2400" baseline="-25000"/>
              <a:t>3</a:t>
            </a:r>
            <a:r>
              <a:rPr lang="en-US" sz="2400"/>
              <a:t>Sn cryomodule</a:t>
            </a:r>
          </a:p>
        </p:txBody>
      </p:sp>
      <p:graphicFrame>
        <p:nvGraphicFramePr>
          <p:cNvPr id="3" name="Table 2">
            <a:extLst>
              <a:ext uri="{FF2B5EF4-FFF2-40B4-BE49-F238E27FC236}">
                <a16:creationId xmlns:a16="http://schemas.microsoft.com/office/drawing/2014/main" id="{79B0AC17-FA1B-1AE3-B427-50808A116CD0}"/>
              </a:ext>
            </a:extLst>
          </p:cNvPr>
          <p:cNvGraphicFramePr>
            <a:graphicFrameLocks noGrp="1"/>
          </p:cNvGraphicFramePr>
          <p:nvPr>
            <p:extLst>
              <p:ext uri="{D42A27DB-BD31-4B8C-83A1-F6EECF244321}">
                <p14:modId xmlns:p14="http://schemas.microsoft.com/office/powerpoint/2010/main" val="1066428234"/>
              </p:ext>
            </p:extLst>
          </p:nvPr>
        </p:nvGraphicFramePr>
        <p:xfrm>
          <a:off x="6051525" y="3263491"/>
          <a:ext cx="5887794" cy="2064856"/>
        </p:xfrm>
        <a:graphic>
          <a:graphicData uri="http://schemas.openxmlformats.org/drawingml/2006/table">
            <a:tbl>
              <a:tblPr firstRow="1" firstCol="1" bandRow="1">
                <a:tableStyleId>{5C22544A-7EE6-4342-B048-85BDC9FD1C3A}</a:tableStyleId>
              </a:tblPr>
              <a:tblGrid>
                <a:gridCol w="1457331">
                  <a:extLst>
                    <a:ext uri="{9D8B030D-6E8A-4147-A177-3AD203B41FA5}">
                      <a16:colId xmlns:a16="http://schemas.microsoft.com/office/drawing/2014/main" val="2651925702"/>
                    </a:ext>
                  </a:extLst>
                </a:gridCol>
                <a:gridCol w="895271">
                  <a:extLst>
                    <a:ext uri="{9D8B030D-6E8A-4147-A177-3AD203B41FA5}">
                      <a16:colId xmlns:a16="http://schemas.microsoft.com/office/drawing/2014/main" val="2861766145"/>
                    </a:ext>
                  </a:extLst>
                </a:gridCol>
                <a:gridCol w="883326">
                  <a:extLst>
                    <a:ext uri="{9D8B030D-6E8A-4147-A177-3AD203B41FA5}">
                      <a16:colId xmlns:a16="http://schemas.microsoft.com/office/drawing/2014/main" val="644179633"/>
                    </a:ext>
                  </a:extLst>
                </a:gridCol>
                <a:gridCol w="1353596">
                  <a:extLst>
                    <a:ext uri="{9D8B030D-6E8A-4147-A177-3AD203B41FA5}">
                      <a16:colId xmlns:a16="http://schemas.microsoft.com/office/drawing/2014/main" val="4246767445"/>
                    </a:ext>
                  </a:extLst>
                </a:gridCol>
                <a:gridCol w="1298270">
                  <a:extLst>
                    <a:ext uri="{9D8B030D-6E8A-4147-A177-3AD203B41FA5}">
                      <a16:colId xmlns:a16="http://schemas.microsoft.com/office/drawing/2014/main" val="2650523708"/>
                    </a:ext>
                  </a:extLst>
                </a:gridCol>
              </a:tblGrid>
              <a:tr h="784696">
                <a:tc>
                  <a:txBody>
                    <a:bodyPr/>
                    <a:lstStyle/>
                    <a:p>
                      <a:pPr marL="0" marR="0" indent="0" algn="ctr">
                        <a:lnSpc>
                          <a:spcPct val="112000"/>
                        </a:lnSpc>
                        <a:spcBef>
                          <a:spcPts val="0"/>
                        </a:spcBef>
                        <a:spcAft>
                          <a:spcPts val="1830"/>
                        </a:spcAft>
                      </a:pPr>
                      <a:r>
                        <a:rPr lang="en-US" sz="1500" kern="100" dirty="0">
                          <a:solidFill>
                            <a:srgbClr val="000000"/>
                          </a:solidFill>
                          <a:effectLst/>
                          <a:latin typeface="Arial"/>
                          <a:ea typeface="Cambria"/>
                          <a:cs typeface="Cambria" panose="02040503050406030204" pitchFamily="18" charset="0"/>
                        </a:rPr>
                        <a:t>Cavity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E</a:t>
                      </a:r>
                      <a:r>
                        <a:rPr lang="en-US" sz="1500" kern="100" baseline="-25000">
                          <a:solidFill>
                            <a:srgbClr val="000000"/>
                          </a:solidFill>
                          <a:effectLst/>
                          <a:latin typeface="Arial"/>
                          <a:ea typeface="Cambria"/>
                          <a:cs typeface="Cambria" panose="02040503050406030204" pitchFamily="18" charset="0"/>
                        </a:rPr>
                        <a:t>max</a:t>
                      </a:r>
                      <a:r>
                        <a:rPr lang="en-US" sz="1500" kern="100">
                          <a:solidFill>
                            <a:srgbClr val="000000"/>
                          </a:solidFill>
                          <a:effectLst/>
                          <a:latin typeface="Arial"/>
                          <a:ea typeface="Cambria"/>
                          <a:cs typeface="Cambria" panose="02040503050406030204" pitchFamily="18" charset="0"/>
                        </a:rPr>
                        <a:t> at 4.4 K (MV/m)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err="1">
                          <a:solidFill>
                            <a:srgbClr val="000000"/>
                          </a:solidFill>
                          <a:effectLst/>
                          <a:latin typeface="Arial"/>
                          <a:ea typeface="Cambria"/>
                          <a:cs typeface="Cambria" panose="02040503050406030204" pitchFamily="18" charset="0"/>
                        </a:rPr>
                        <a:t>E</a:t>
                      </a:r>
                      <a:r>
                        <a:rPr lang="en-US" sz="1500" kern="100" baseline="-25000" err="1">
                          <a:solidFill>
                            <a:srgbClr val="000000"/>
                          </a:solidFill>
                          <a:effectLst/>
                          <a:latin typeface="Arial"/>
                          <a:ea typeface="Cambria"/>
                          <a:cs typeface="Cambria" panose="02040503050406030204" pitchFamily="18" charset="0"/>
                        </a:rPr>
                        <a:t>op</a:t>
                      </a:r>
                      <a:r>
                        <a:rPr lang="en-US" sz="1500" kern="100">
                          <a:solidFill>
                            <a:srgbClr val="000000"/>
                          </a:solidFill>
                          <a:effectLst/>
                          <a:latin typeface="Arial"/>
                          <a:ea typeface="Cambria"/>
                          <a:cs typeface="Cambria" panose="02040503050406030204" pitchFamily="18" charset="0"/>
                        </a:rPr>
                        <a:t> at 4.4 K (MV/m)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E</a:t>
                      </a:r>
                      <a:r>
                        <a:rPr lang="en-US" sz="1500" kern="100" baseline="-25000">
                          <a:solidFill>
                            <a:srgbClr val="000000"/>
                          </a:solidFill>
                          <a:effectLst/>
                          <a:latin typeface="Arial"/>
                          <a:ea typeface="Cambria"/>
                          <a:cs typeface="Cambria" panose="02040503050406030204" pitchFamily="18" charset="0"/>
                        </a:rPr>
                        <a:t>max</a:t>
                      </a:r>
                      <a:r>
                        <a:rPr lang="en-US" sz="1500" kern="100">
                          <a:solidFill>
                            <a:srgbClr val="000000"/>
                          </a:solidFill>
                          <a:effectLst/>
                          <a:latin typeface="Arial"/>
                          <a:ea typeface="Cambria"/>
                          <a:cs typeface="Cambria" panose="02040503050406030204" pitchFamily="18" charset="0"/>
                        </a:rPr>
                        <a:t> at 2.1 K (MV/m)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err="1">
                          <a:solidFill>
                            <a:srgbClr val="000000"/>
                          </a:solidFill>
                          <a:effectLst/>
                          <a:latin typeface="Arial"/>
                          <a:ea typeface="Cambria"/>
                          <a:cs typeface="Cambria" panose="02040503050406030204" pitchFamily="18" charset="0"/>
                        </a:rPr>
                        <a:t>E</a:t>
                      </a:r>
                      <a:r>
                        <a:rPr lang="en-US" sz="1500" kern="100" baseline="-25000" err="1">
                          <a:solidFill>
                            <a:srgbClr val="000000"/>
                          </a:solidFill>
                          <a:effectLst/>
                          <a:latin typeface="Arial"/>
                          <a:ea typeface="Cambria"/>
                          <a:cs typeface="Cambria" panose="02040503050406030204" pitchFamily="18" charset="0"/>
                        </a:rPr>
                        <a:t>op</a:t>
                      </a:r>
                      <a:r>
                        <a:rPr lang="en-US" sz="1500" kern="100">
                          <a:solidFill>
                            <a:srgbClr val="000000"/>
                          </a:solidFill>
                          <a:effectLst/>
                          <a:latin typeface="Arial"/>
                          <a:ea typeface="Cambria"/>
                          <a:cs typeface="Cambria" panose="02040503050406030204" pitchFamily="18" charset="0"/>
                        </a:rPr>
                        <a:t> at 2.1 K (MV/m)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326935"/>
                  </a:ext>
                </a:extLst>
              </a:tr>
              <a:tr h="565220">
                <a:tc>
                  <a:txBody>
                    <a:bodyPr/>
                    <a:lstStyle/>
                    <a:p>
                      <a:pPr marL="0" marR="0" indent="0" algn="ctr">
                        <a:lnSpc>
                          <a:spcPct val="112000"/>
                        </a:lnSpc>
                        <a:spcBef>
                          <a:spcPts val="0"/>
                        </a:spcBef>
                        <a:spcAft>
                          <a:spcPts val="1830"/>
                        </a:spcAft>
                      </a:pPr>
                      <a:r>
                        <a:rPr lang="en-US" sz="1500" kern="100" dirty="0">
                          <a:solidFill>
                            <a:srgbClr val="000000"/>
                          </a:solidFill>
                          <a:effectLst/>
                          <a:latin typeface="Arial"/>
                          <a:ea typeface="Cambria"/>
                          <a:cs typeface="Cambria" panose="02040503050406030204" pitchFamily="18" charset="0"/>
                        </a:rPr>
                        <a:t>5C75-RI-NbSn01 (cavity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13.3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12.6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dirty="0">
                          <a:solidFill>
                            <a:srgbClr val="000000"/>
                          </a:solidFill>
                          <a:effectLst/>
                          <a:latin typeface="Arial"/>
                          <a:ea typeface="Cambria"/>
                          <a:cs typeface="Cambria" panose="02040503050406030204" pitchFamily="18" charset="0"/>
                        </a:rPr>
                        <a:t>13.2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dirty="0">
                          <a:solidFill>
                            <a:srgbClr val="000000"/>
                          </a:solidFill>
                          <a:effectLst/>
                          <a:latin typeface="Arial"/>
                          <a:ea typeface="Cambria"/>
                          <a:cs typeface="Cambria" panose="02040503050406030204" pitchFamily="18" charset="0"/>
                        </a:rPr>
                        <a:t>12.4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3018684"/>
                  </a:ext>
                </a:extLst>
              </a:tr>
              <a:tr h="474468">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5C75-RI-04         (cavity #8)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a:solidFill>
                            <a:srgbClr val="000000"/>
                          </a:solidFill>
                          <a:effectLst/>
                          <a:latin typeface="Arial"/>
                          <a:ea typeface="Cambria"/>
                          <a:cs typeface="Cambria" panose="02040503050406030204" pitchFamily="18" charset="0"/>
                        </a:rPr>
                        <a:t>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lnSpc>
                          <a:spcPct val="112000"/>
                        </a:lnSpc>
                        <a:spcBef>
                          <a:spcPts val="0"/>
                        </a:spcBef>
                        <a:spcAft>
                          <a:spcPts val="1830"/>
                        </a:spcAft>
                      </a:pPr>
                      <a:r>
                        <a:rPr lang="en-US" sz="1500" kern="100" dirty="0">
                          <a:solidFill>
                            <a:srgbClr val="000000"/>
                          </a:solidFill>
                          <a:effectLst/>
                          <a:latin typeface="Arial"/>
                          <a:ea typeface="Cambria"/>
                          <a:cs typeface="Cambria" panose="02040503050406030204" pitchFamily="18" charset="0"/>
                        </a:rPr>
                        <a:t>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7697740"/>
                  </a:ext>
                </a:extLst>
              </a:tr>
            </a:tbl>
          </a:graphicData>
        </a:graphic>
      </p:graphicFrame>
      <p:sp>
        <p:nvSpPr>
          <p:cNvPr id="10" name="TextBox 9">
            <a:extLst>
              <a:ext uri="{FF2B5EF4-FFF2-40B4-BE49-F238E27FC236}">
                <a16:creationId xmlns:a16="http://schemas.microsoft.com/office/drawing/2014/main" id="{4BA9DC6A-07E6-315C-02BE-B8F0F63E0C81}"/>
              </a:ext>
            </a:extLst>
          </p:cNvPr>
          <p:cNvSpPr txBox="1"/>
          <p:nvPr/>
        </p:nvSpPr>
        <p:spPr>
          <a:xfrm>
            <a:off x="315317" y="6153176"/>
            <a:ext cx="5320425" cy="553998"/>
          </a:xfrm>
          <a:prstGeom prst="rect">
            <a:avLst/>
          </a:prstGeom>
          <a:noFill/>
        </p:spPr>
        <p:txBody>
          <a:bodyPr wrap="square" lIns="91440" tIns="45720" rIns="91440" bIns="45720" rtlCol="0" anchor="t">
            <a:spAutoFit/>
          </a:bodyPr>
          <a:lstStyle/>
          <a:p>
            <a:r>
              <a:rPr lang="en-US" sz="1500" dirty="0">
                <a:ea typeface="Calibri"/>
                <a:cs typeface="Calibri"/>
              </a:rPr>
              <a:t>No degradation in the field but reduced quality factor  compared to VTA test: cooldown and measurement technique effects?</a:t>
            </a:r>
            <a:endParaRPr lang="en-US" sz="1500" dirty="0">
              <a:ea typeface="+mn-lt"/>
              <a:cs typeface="+mn-lt"/>
            </a:endParaRPr>
          </a:p>
        </p:txBody>
      </p:sp>
      <p:pic>
        <p:nvPicPr>
          <p:cNvPr id="4" name="Picture 3">
            <a:extLst>
              <a:ext uri="{FF2B5EF4-FFF2-40B4-BE49-F238E27FC236}">
                <a16:creationId xmlns:a16="http://schemas.microsoft.com/office/drawing/2014/main" id="{91771B7D-DD0C-A674-D452-EFF343FC32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54" t="7027" r="8947" b="4237"/>
          <a:stretch/>
        </p:blipFill>
        <p:spPr bwMode="auto">
          <a:xfrm>
            <a:off x="1118236" y="2389146"/>
            <a:ext cx="4065986" cy="3250871"/>
          </a:xfrm>
          <a:prstGeom prst="rect">
            <a:avLst/>
          </a:prstGeom>
          <a:noFill/>
          <a:ln>
            <a:noFill/>
          </a:ln>
          <a:extLst>
            <a:ext uri="{53640926-AAD7-44D8-BBD7-CCE9431645EC}">
              <a14:shadowObscured xmlns:a14="http://schemas.microsoft.com/office/drawing/2010/main"/>
            </a:ext>
          </a:extLst>
        </p:spPr>
      </p:pic>
      <p:pic>
        <p:nvPicPr>
          <p:cNvPr id="11" name="Picture 10" descr="C:\Users\uttar\OneDrive - Jefferson Lab\NB3SN-CMTF-CM-ACTS-1\ProcessedCD_originfiles\UPDATED-2ndCoolDownDeltaT vsT.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5090" y="903704"/>
            <a:ext cx="5882640" cy="2252345"/>
          </a:xfrm>
          <a:prstGeom prst="rect">
            <a:avLst/>
          </a:prstGeom>
          <a:noFill/>
          <a:ln>
            <a:noFill/>
          </a:ln>
        </p:spPr>
      </p:pic>
      <p:sp>
        <p:nvSpPr>
          <p:cNvPr id="6" name="Rectangle 5"/>
          <p:cNvSpPr/>
          <p:nvPr/>
        </p:nvSpPr>
        <p:spPr>
          <a:xfrm>
            <a:off x="2676791" y="4873115"/>
            <a:ext cx="1742785" cy="369332"/>
          </a:xfrm>
          <a:prstGeom prst="rect">
            <a:avLst/>
          </a:prstGeom>
        </p:spPr>
        <p:txBody>
          <a:bodyPr wrap="none">
            <a:spAutoFit/>
          </a:bodyPr>
          <a:lstStyle/>
          <a:p>
            <a:r>
              <a:rPr lang="en-US" kern="100" dirty="0" err="1">
                <a:solidFill>
                  <a:srgbClr val="000000"/>
                </a:solidFill>
                <a:latin typeface="Cambria" panose="02040503050406030204" pitchFamily="18" charset="0"/>
                <a:ea typeface="Cambria" panose="02040503050406030204" pitchFamily="18" charset="0"/>
                <a:cs typeface="Cambria" panose="02040503050406030204" pitchFamily="18" charset="0"/>
              </a:rPr>
              <a:t>dLL</a:t>
            </a:r>
            <a:r>
              <a:rPr lang="en-US" kern="100" dirty="0">
                <a:solidFill>
                  <a:srgbClr val="000000"/>
                </a:solidFill>
                <a:latin typeface="Cambria" panose="02040503050406030204" pitchFamily="18" charset="0"/>
                <a:ea typeface="Cambria" panose="02040503050406030204" pitchFamily="18" charset="0"/>
                <a:cs typeface="Cambria" panose="02040503050406030204" pitchFamily="18" charset="0"/>
              </a:rPr>
              <a:t>/</a:t>
            </a:r>
            <a:r>
              <a:rPr lang="en-US" kern="100" dirty="0" err="1">
                <a:solidFill>
                  <a:srgbClr val="000000"/>
                </a:solidFill>
                <a:latin typeface="Cambria" panose="02040503050406030204" pitchFamily="18" charset="0"/>
                <a:ea typeface="Cambria" panose="02040503050406030204" pitchFamily="18" charset="0"/>
                <a:cs typeface="Cambria" panose="02040503050406030204" pitchFamily="18" charset="0"/>
              </a:rPr>
              <a:t>dt</a:t>
            </a:r>
            <a:r>
              <a:rPr lang="en-US" kern="100" dirty="0">
                <a:solidFill>
                  <a:srgbClr val="000000"/>
                </a:solidFill>
                <a:latin typeface="Cambria" panose="02040503050406030204" pitchFamily="18" charset="0"/>
                <a:ea typeface="Cambria" panose="02040503050406030204" pitchFamily="18" charset="0"/>
                <a:cs typeface="Cambria" panose="02040503050406030204" pitchFamily="18" charset="0"/>
              </a:rPr>
              <a:t> method </a:t>
            </a:r>
            <a:endParaRPr lang="en-US" dirty="0"/>
          </a:p>
        </p:txBody>
      </p:sp>
    </p:spTree>
    <p:extLst>
      <p:ext uri="{BB962C8B-B14F-4D97-AF65-F5344CB8AC3E}">
        <p14:creationId xmlns:p14="http://schemas.microsoft.com/office/powerpoint/2010/main" val="305090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F8AB-7149-37EE-1E71-D32AFC8E99A4}"/>
              </a:ext>
            </a:extLst>
          </p:cNvPr>
          <p:cNvSpPr>
            <a:spLocks noGrp="1"/>
          </p:cNvSpPr>
          <p:nvPr>
            <p:ph type="title"/>
          </p:nvPr>
        </p:nvSpPr>
        <p:spPr>
          <a:xfrm>
            <a:off x="208692" y="230379"/>
            <a:ext cx="11285837" cy="487490"/>
          </a:xfrm>
        </p:spPr>
        <p:txBody>
          <a:bodyPr/>
          <a:lstStyle/>
          <a:p>
            <a:r>
              <a:rPr lang="en-US" dirty="0">
                <a:latin typeface="Arial"/>
                <a:cs typeface="Arial"/>
              </a:rPr>
              <a:t>Cryomodule performance at 2 K </a:t>
            </a:r>
            <a:endParaRPr lang="en-US" dirty="0"/>
          </a:p>
        </p:txBody>
      </p:sp>
      <p:sp>
        <p:nvSpPr>
          <p:cNvPr id="5" name="Slide Number Placeholder 4">
            <a:extLst>
              <a:ext uri="{FF2B5EF4-FFF2-40B4-BE49-F238E27FC236}">
                <a16:creationId xmlns:a16="http://schemas.microsoft.com/office/drawing/2014/main" id="{34BD8E6E-9F1A-9DBD-00ED-0035DB80689C}"/>
              </a:ext>
            </a:extLst>
          </p:cNvPr>
          <p:cNvSpPr>
            <a:spLocks noGrp="1"/>
          </p:cNvSpPr>
          <p:nvPr>
            <p:ph type="sldNum" sz="quarter" idx="12"/>
          </p:nvPr>
        </p:nvSpPr>
        <p:spPr>
          <a:xfrm>
            <a:off x="5696703" y="6396216"/>
            <a:ext cx="714877" cy="303364"/>
          </a:xfrm>
        </p:spPr>
        <p:txBody>
          <a:bodyPr/>
          <a:lstStyle/>
          <a:p>
            <a:fld id="{07E1C93C-5050-FC42-8F10-D22D4F119D13}" type="slidenum">
              <a:rPr lang="en-US" smtClean="0"/>
              <a:pPr/>
              <a:t>9</a:t>
            </a:fld>
            <a:endParaRPr lang="en-US"/>
          </a:p>
        </p:txBody>
      </p:sp>
      <p:sp>
        <p:nvSpPr>
          <p:cNvPr id="11" name="Content Placeholder 2">
            <a:extLst>
              <a:ext uri="{FF2B5EF4-FFF2-40B4-BE49-F238E27FC236}">
                <a16:creationId xmlns:a16="http://schemas.microsoft.com/office/drawing/2014/main" id="{772DAD90-5A7A-3C90-36A3-AAAC8FFC3000}"/>
              </a:ext>
            </a:extLst>
          </p:cNvPr>
          <p:cNvSpPr txBox="1">
            <a:spLocks/>
          </p:cNvSpPr>
          <p:nvPr/>
        </p:nvSpPr>
        <p:spPr>
          <a:xfrm>
            <a:off x="79762" y="5353870"/>
            <a:ext cx="11414767" cy="6513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920"/>
              </a:lnSpc>
              <a:buClr>
                <a:srgbClr val="C00000"/>
              </a:buClr>
              <a:buNone/>
            </a:pPr>
            <a:r>
              <a:rPr lang="en-US" sz="2000" dirty="0">
                <a:latin typeface="Arial"/>
                <a:cs typeface="Arial"/>
              </a:rPr>
              <a:t>5C75-RI-004 cavity tuned by ~ 180 </a:t>
            </a:r>
            <a:r>
              <a:rPr lang="en-US" sz="2000" dirty="0" err="1">
                <a:latin typeface="Arial"/>
                <a:cs typeface="Arial"/>
              </a:rPr>
              <a:t>KHz</a:t>
            </a:r>
            <a:r>
              <a:rPr lang="en-US" sz="2000" dirty="0">
                <a:latin typeface="Arial"/>
                <a:cs typeface="Arial"/>
              </a:rPr>
              <a:t> at 2 K to match the frequency of 5C75-RI-NbSn01 </a:t>
            </a:r>
            <a:r>
              <a:rPr lang="en-US" sz="2000" dirty="0">
                <a:solidFill>
                  <a:schemeClr val="accent1"/>
                </a:solidFill>
                <a:latin typeface="Arial"/>
                <a:cs typeface="Arial"/>
              </a:rPr>
              <a:t>induced no degradation.</a:t>
            </a:r>
            <a:endParaRPr lang="en-US" sz="2000" dirty="0">
              <a:solidFill>
                <a:schemeClr val="accent1"/>
              </a:solidFill>
            </a:endParaRPr>
          </a:p>
        </p:txBody>
      </p:sp>
      <p:sp>
        <p:nvSpPr>
          <p:cNvPr id="3" name="TextBox 2">
            <a:extLst>
              <a:ext uri="{FF2B5EF4-FFF2-40B4-BE49-F238E27FC236}">
                <a16:creationId xmlns:a16="http://schemas.microsoft.com/office/drawing/2014/main" id="{8FC8219F-208C-0841-4247-BFB0F4623880}"/>
              </a:ext>
            </a:extLst>
          </p:cNvPr>
          <p:cNvSpPr txBox="1"/>
          <p:nvPr/>
        </p:nvSpPr>
        <p:spPr>
          <a:xfrm>
            <a:off x="144226" y="6120874"/>
            <a:ext cx="114147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solidFill>
                  <a:srgbClr val="222222"/>
                </a:solidFill>
                <a:highlight>
                  <a:srgbClr val="FFFFFF"/>
                </a:highlight>
                <a:latin typeface="Arial"/>
                <a:cs typeface="Arial"/>
              </a:rPr>
              <a:t>G. </a:t>
            </a:r>
            <a:r>
              <a:rPr lang="en-US" sz="900" i="1" dirty="0" err="1">
                <a:solidFill>
                  <a:srgbClr val="222222"/>
                </a:solidFill>
                <a:highlight>
                  <a:srgbClr val="FFFFFF"/>
                </a:highlight>
                <a:latin typeface="Arial"/>
                <a:cs typeface="Arial"/>
              </a:rPr>
              <a:t>Eremeev</a:t>
            </a:r>
            <a:r>
              <a:rPr lang="en-US" sz="900" i="1" dirty="0">
                <a:solidFill>
                  <a:srgbClr val="222222"/>
                </a:solidFill>
                <a:highlight>
                  <a:srgbClr val="FFFFFF"/>
                </a:highlight>
                <a:latin typeface="Arial"/>
                <a:cs typeface="Arial"/>
              </a:rPr>
              <a:t>., U. </a:t>
            </a:r>
            <a:r>
              <a:rPr lang="en-US" sz="900" i="1" dirty="0" err="1">
                <a:solidFill>
                  <a:srgbClr val="222222"/>
                </a:solidFill>
                <a:highlight>
                  <a:srgbClr val="FFFFFF"/>
                </a:highlight>
                <a:latin typeface="Arial"/>
                <a:cs typeface="Arial"/>
              </a:rPr>
              <a:t>Pudasaini</a:t>
            </a:r>
            <a:r>
              <a:rPr lang="en-US" sz="900" i="1" dirty="0">
                <a:solidFill>
                  <a:srgbClr val="222222"/>
                </a:solidFill>
                <a:highlight>
                  <a:srgbClr val="FFFFFF"/>
                </a:highlight>
                <a:latin typeface="Arial"/>
                <a:cs typeface="Arial"/>
              </a:rPr>
              <a:t>, A. Reilly, B. Tennis, G. </a:t>
            </a:r>
            <a:r>
              <a:rPr lang="en-US" sz="900" i="1" dirty="0" err="1">
                <a:solidFill>
                  <a:srgbClr val="222222"/>
                </a:solidFill>
                <a:highlight>
                  <a:srgbClr val="FFFFFF"/>
                </a:highlight>
                <a:latin typeface="Arial"/>
                <a:cs typeface="Arial"/>
              </a:rPr>
              <a:t>Ciovati</a:t>
            </a:r>
            <a:r>
              <a:rPr lang="en-US" sz="900" i="1" dirty="0">
                <a:solidFill>
                  <a:srgbClr val="222222"/>
                </a:solidFill>
                <a:highlight>
                  <a:srgbClr val="FFFFFF"/>
                </a:highlight>
                <a:latin typeface="Arial"/>
                <a:cs typeface="Arial"/>
              </a:rPr>
              <a:t>, J. Fischer, M. Drury et al. "First results from two Nb</a:t>
            </a:r>
            <a:r>
              <a:rPr lang="en-US" sz="900" i="1" baseline="-25000" dirty="0">
                <a:solidFill>
                  <a:srgbClr val="222222"/>
                </a:solidFill>
                <a:highlight>
                  <a:srgbClr val="FFFFFF"/>
                </a:highlight>
                <a:latin typeface="Arial"/>
                <a:cs typeface="Arial"/>
              </a:rPr>
              <a:t>3</a:t>
            </a:r>
            <a:r>
              <a:rPr lang="en-US" sz="900" i="1" dirty="0">
                <a:solidFill>
                  <a:srgbClr val="222222"/>
                </a:solidFill>
                <a:highlight>
                  <a:srgbClr val="FFFFFF"/>
                </a:highlight>
                <a:latin typeface="Arial"/>
                <a:cs typeface="Arial"/>
              </a:rPr>
              <a:t>Sn cavities assembled in a CEBAF quarter Cryomodule."</a:t>
            </a:r>
            <a:r>
              <a:rPr lang="en-US" sz="900" i="1" dirty="0"/>
              <a:t> In Proc. 32nd Linear Accelerator Conference (LINAC’24)</a:t>
            </a:r>
          </a:p>
        </p:txBody>
      </p:sp>
      <p:sp>
        <p:nvSpPr>
          <p:cNvPr id="4" name="Footer Placeholder 3">
            <a:extLst>
              <a:ext uri="{FF2B5EF4-FFF2-40B4-BE49-F238E27FC236}">
                <a16:creationId xmlns:a16="http://schemas.microsoft.com/office/drawing/2014/main" id="{E2016F6D-9B72-926A-A3BE-DF3353B37581}"/>
              </a:ext>
            </a:extLst>
          </p:cNvPr>
          <p:cNvSpPr>
            <a:spLocks noGrp="1"/>
          </p:cNvSpPr>
          <p:nvPr>
            <p:ph type="ftr" sz="quarter" idx="11"/>
          </p:nvPr>
        </p:nvSpPr>
        <p:spPr/>
        <p:txBody>
          <a:bodyPr/>
          <a:lstStyle/>
          <a:p>
            <a:r>
              <a:rPr lang="en-US"/>
              <a:t>November 2024 TTC Meeting Lund, Sweden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77" y="1077819"/>
            <a:ext cx="4622282" cy="39161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92307734"/>
              </p:ext>
            </p:extLst>
          </p:nvPr>
        </p:nvGraphicFramePr>
        <p:xfrm>
          <a:off x="6319864" y="3678444"/>
          <a:ext cx="5721350" cy="1411605"/>
        </p:xfrm>
        <a:graphic>
          <a:graphicData uri="http://schemas.openxmlformats.org/drawingml/2006/table">
            <a:tbl>
              <a:tblPr firstRow="1" firstCol="1" bandRow="1">
                <a:tableStyleId>{5C22544A-7EE6-4342-B048-85BDC9FD1C3A}</a:tableStyleId>
              </a:tblPr>
              <a:tblGrid>
                <a:gridCol w="1892300">
                  <a:extLst>
                    <a:ext uri="{9D8B030D-6E8A-4147-A177-3AD203B41FA5}">
                      <a16:colId xmlns:a16="http://schemas.microsoft.com/office/drawing/2014/main" val="2364593232"/>
                    </a:ext>
                  </a:extLst>
                </a:gridCol>
                <a:gridCol w="1037590">
                  <a:extLst>
                    <a:ext uri="{9D8B030D-6E8A-4147-A177-3AD203B41FA5}">
                      <a16:colId xmlns:a16="http://schemas.microsoft.com/office/drawing/2014/main" val="1985694048"/>
                    </a:ext>
                  </a:extLst>
                </a:gridCol>
                <a:gridCol w="1019810">
                  <a:extLst>
                    <a:ext uri="{9D8B030D-6E8A-4147-A177-3AD203B41FA5}">
                      <a16:colId xmlns:a16="http://schemas.microsoft.com/office/drawing/2014/main" val="2467416734"/>
                    </a:ext>
                  </a:extLst>
                </a:gridCol>
                <a:gridCol w="1771650">
                  <a:extLst>
                    <a:ext uri="{9D8B030D-6E8A-4147-A177-3AD203B41FA5}">
                      <a16:colId xmlns:a16="http://schemas.microsoft.com/office/drawing/2014/main" val="2692115180"/>
                    </a:ext>
                  </a:extLst>
                </a:gridCol>
              </a:tblGrid>
              <a:tr h="685800">
                <a:tc>
                  <a:txBody>
                    <a:bodyPr/>
                    <a:lstStyle/>
                    <a:p>
                      <a:pPr marL="0" marR="0" indent="0" algn="ctr">
                        <a:lnSpc>
                          <a:spcPct val="112000"/>
                        </a:lnSpc>
                        <a:spcBef>
                          <a:spcPts val="0"/>
                        </a:spcBef>
                        <a:spcAft>
                          <a:spcPts val="1830"/>
                        </a:spcAft>
                      </a:pPr>
                      <a:r>
                        <a:rPr lang="en-US" sz="1100" kern="100">
                          <a:effectLst/>
                        </a:rPr>
                        <a:t>Cavity</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Frequency at 4.4 K (MHz)</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dirty="0">
                          <a:effectLst/>
                        </a:rPr>
                        <a:t>Frequency at 2.07 K (MHz)</a:t>
                      </a:r>
                      <a:endParaRPr lang="en-US" sz="12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dirty="0">
                          <a:effectLst/>
                        </a:rPr>
                        <a:t>Post Tuning Frequency at 2.07K (MHz)</a:t>
                      </a:r>
                      <a:endParaRPr lang="en-US" sz="12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442644043"/>
                  </a:ext>
                </a:extLst>
              </a:tr>
              <a:tr h="359410">
                <a:tc>
                  <a:txBody>
                    <a:bodyPr/>
                    <a:lstStyle/>
                    <a:p>
                      <a:pPr marL="0" marR="0" indent="0" algn="ctr">
                        <a:lnSpc>
                          <a:spcPct val="112000"/>
                        </a:lnSpc>
                        <a:spcBef>
                          <a:spcPts val="0"/>
                        </a:spcBef>
                        <a:spcAft>
                          <a:spcPts val="1830"/>
                        </a:spcAft>
                      </a:pPr>
                      <a:r>
                        <a:rPr lang="en-US" sz="1100" kern="100" dirty="0">
                          <a:effectLst/>
                        </a:rPr>
                        <a:t>5C75-RI-NbSn01 (cavity #7)</a:t>
                      </a:r>
                      <a:endParaRPr lang="en-US" sz="12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1496.55</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1496.59</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 </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273768434"/>
                  </a:ext>
                </a:extLst>
              </a:tr>
              <a:tr h="366395">
                <a:tc>
                  <a:txBody>
                    <a:bodyPr/>
                    <a:lstStyle/>
                    <a:p>
                      <a:pPr marL="0" marR="0" indent="0" algn="just">
                        <a:lnSpc>
                          <a:spcPct val="112000"/>
                        </a:lnSpc>
                        <a:spcBef>
                          <a:spcPts val="0"/>
                        </a:spcBef>
                        <a:spcAft>
                          <a:spcPts val="1830"/>
                        </a:spcAft>
                      </a:pPr>
                      <a:r>
                        <a:rPr lang="en-US" sz="1100" kern="100">
                          <a:effectLst/>
                        </a:rPr>
                        <a:t>5C75-RI-04 (cavity #8)</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1496.41</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ctr">
                        <a:lnSpc>
                          <a:spcPct val="112000"/>
                        </a:lnSpc>
                        <a:spcBef>
                          <a:spcPts val="0"/>
                        </a:spcBef>
                        <a:spcAft>
                          <a:spcPts val="1830"/>
                        </a:spcAft>
                      </a:pPr>
                      <a:r>
                        <a:rPr lang="en-US" sz="1100" kern="100">
                          <a:effectLst/>
                        </a:rPr>
                        <a:t>1496.44</a:t>
                      </a:r>
                      <a:endParaRPr lang="en-US" sz="1200" kern="1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marL="0" marR="0" indent="0" algn="just">
                        <a:lnSpc>
                          <a:spcPct val="112000"/>
                        </a:lnSpc>
                        <a:spcBef>
                          <a:spcPts val="0"/>
                        </a:spcBef>
                        <a:spcAft>
                          <a:spcPts val="1830"/>
                        </a:spcAft>
                      </a:pPr>
                      <a:r>
                        <a:rPr lang="en-US" sz="1100" kern="100" dirty="0">
                          <a:effectLst/>
                        </a:rPr>
                        <a:t>1496.61</a:t>
                      </a:r>
                      <a:endParaRPr lang="en-US" sz="12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811972264"/>
                  </a:ext>
                </a:extLst>
              </a:tr>
            </a:tbl>
          </a:graphicData>
        </a:graphic>
      </p:graphicFrame>
      <p:pic>
        <p:nvPicPr>
          <p:cNvPr id="12" name="Picture 11" descr="C:\Users\uttar\OneDrive - Jefferson Lab\NB3SN-CMTF-CM-ACTS-1\ProcessedCD_originfiles\UPDATED-3rdCoolDownFG_deltaT-Cenox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446" y="1223263"/>
            <a:ext cx="5943600" cy="2275205"/>
          </a:xfrm>
          <a:prstGeom prst="rect">
            <a:avLst/>
          </a:prstGeom>
          <a:noFill/>
          <a:ln>
            <a:noFill/>
          </a:ln>
        </p:spPr>
      </p:pic>
      <p:sp>
        <p:nvSpPr>
          <p:cNvPr id="10" name="Rectangle 9"/>
          <p:cNvSpPr/>
          <p:nvPr/>
        </p:nvSpPr>
        <p:spPr>
          <a:xfrm>
            <a:off x="1331628" y="1223263"/>
            <a:ext cx="2506327" cy="246221"/>
          </a:xfrm>
          <a:prstGeom prst="rect">
            <a:avLst/>
          </a:prstGeom>
        </p:spPr>
        <p:txBody>
          <a:bodyPr wrap="none">
            <a:spAutoFit/>
          </a:bodyPr>
          <a:lstStyle/>
          <a:p>
            <a:r>
              <a:rPr lang="en-US" sz="1000" kern="100" dirty="0">
                <a:solidFill>
                  <a:srgbClr val="000000"/>
                </a:solidFill>
                <a:latin typeface="Cambria" panose="02040503050406030204" pitchFamily="18" charset="0"/>
                <a:ea typeface="Cambria" panose="02040503050406030204" pitchFamily="18" charset="0"/>
                <a:cs typeface="Cambria" panose="02040503050406030204" pitchFamily="18" charset="0"/>
              </a:rPr>
              <a:t>Rate of rise of the helium pressure method</a:t>
            </a:r>
            <a:endParaRPr lang="en-US" sz="1000" dirty="0"/>
          </a:p>
        </p:txBody>
      </p:sp>
    </p:spTree>
    <p:extLst>
      <p:ext uri="{BB962C8B-B14F-4D97-AF65-F5344CB8AC3E}">
        <p14:creationId xmlns:p14="http://schemas.microsoft.com/office/powerpoint/2010/main" val="13216658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_Widescreen" id="{7B6BC214-CE7D-5C48-9BF6-77FBFE1E69EC}" vid="{7428E7A7-0EE4-AE4F-9C3B-0381D78A7682}"/>
    </a:ext>
  </a:extLst>
</a:theme>
</file>

<file path=ppt/theme/theme2.xml><?xml version="1.0" encoding="utf-8"?>
<a:theme xmlns:a="http://schemas.openxmlformats.org/drawingml/2006/main" name="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4nyzzmig">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4.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FD392F2-85A0-4A84-A0AD-B3BABF9031FF}" vid="{CE0A0621-7B09-4BA0-B664-DEC6032F9F98}"/>
    </a:ext>
  </a:extLst>
</a:theme>
</file>

<file path=ppt/theme/theme5.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NAL_Powerpoint_16x9_103023" id="{E1BB9EEB-EE7F-6A45-902D-2FAAA9CEF802}" vid="{7D1E3761-D559-8944-983C-6FB4DBA43E88}"/>
    </a:ext>
  </a:extLst>
</a:theme>
</file>

<file path=ppt/theme/theme7.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JeffersonLab_Widescreen</Template>
  <TotalTime>1499</TotalTime>
  <Words>980</Words>
  <Application>Microsoft Office PowerPoint</Application>
  <PresentationFormat>Widescreen</PresentationFormat>
  <Paragraphs>116</Paragraphs>
  <Slides>12</Slides>
  <Notes>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12</vt:i4>
      </vt:variant>
    </vt:vector>
  </HeadingPairs>
  <TitlesOfParts>
    <vt:vector size="29" baseType="lpstr">
      <vt:lpstr>黑体</vt:lpstr>
      <vt:lpstr>.PingFangSC-Regular</vt:lpstr>
      <vt:lpstr>Arial</vt:lpstr>
      <vt:lpstr>Calibri</vt:lpstr>
      <vt:lpstr>Cambria</vt:lpstr>
      <vt:lpstr>Cambria Math</vt:lpstr>
      <vt:lpstr>Helvetica</vt:lpstr>
      <vt:lpstr>PingFangSC-Regular</vt:lpstr>
      <vt:lpstr>Times New Roman</vt:lpstr>
      <vt:lpstr>Wingdings</vt:lpstr>
      <vt:lpstr>Office Theme</vt:lpstr>
      <vt:lpstr>主题2</vt:lpstr>
      <vt:lpstr>presentation_16x9</vt:lpstr>
      <vt:lpstr>Fermilab_PPT_090915</vt:lpstr>
      <vt:lpstr>1_Fermilab_PPT_090915</vt:lpstr>
      <vt:lpstr>2_Fermilab_PPT_090915</vt:lpstr>
      <vt:lpstr>Fermilab_PPT_090815</vt:lpstr>
      <vt:lpstr>First Nb3Sn coated CEBAF style quarter cryomodule</vt:lpstr>
      <vt:lpstr>References</vt:lpstr>
      <vt:lpstr>Introduction</vt:lpstr>
      <vt:lpstr>PowerPoint Presentation</vt:lpstr>
      <vt:lpstr>PowerPoint Presentation</vt:lpstr>
      <vt:lpstr>PowerPoint Presentation</vt:lpstr>
      <vt:lpstr>PowerPoint Presentation</vt:lpstr>
      <vt:lpstr>PowerPoint Presentation</vt:lpstr>
      <vt:lpstr>Cryomodule performance at 2 K </vt:lpstr>
      <vt:lpstr>Expected energy gain and beam acceleration at 4.4 K </vt:lpstr>
      <vt:lpstr>What’s next?</vt:lpstr>
      <vt:lpstr>Summary &amp;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Nb3Sn SRF cavities from R&amp;D to real accelerator</dc:title>
  <dc:creator>Pudasaini, Uttar</dc:creator>
  <cp:lastModifiedBy>Matthew Poelker</cp:lastModifiedBy>
  <cp:revision>81</cp:revision>
  <dcterms:created xsi:type="dcterms:W3CDTF">2024-04-28T20:12:59Z</dcterms:created>
  <dcterms:modified xsi:type="dcterms:W3CDTF">2024-11-12T17:03:46Z</dcterms:modified>
</cp:coreProperties>
</file>