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0974" autoAdjust="0"/>
  </p:normalViewPr>
  <p:slideViewPr>
    <p:cSldViewPr snapToGrid="0">
      <p:cViewPr varScale="1">
        <p:scale>
          <a:sx n="43" d="100"/>
          <a:sy n="43" d="100"/>
        </p:scale>
        <p:origin x="4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9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2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8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9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2A0-F590-4AEC-83B3-2EFB46266D57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C55-723F-4A63-9C7E-95256EE5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5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Backgrounds and fiducial region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9958" t="7814" r="47303" b="14203"/>
          <a:stretch/>
        </p:blipFill>
        <p:spPr>
          <a:xfrm>
            <a:off x="3952568" y="163012"/>
            <a:ext cx="3244645" cy="6385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8074" y="5647765"/>
            <a:ext cx="32446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17.5 hours, 391 total </a:t>
            </a:r>
          </a:p>
          <a:p>
            <a:pPr algn="ctr"/>
            <a:r>
              <a:rPr lang="en-US" sz="2000" b="1" dirty="0" smtClean="0"/>
              <a:t>Surface events?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974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748" y="0"/>
            <a:ext cx="762650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189" y="1165412"/>
            <a:ext cx="8466036" cy="2882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391 events in 17.5 hours over 55 cm</a:t>
            </a:r>
            <a:r>
              <a:rPr lang="en-US" sz="3200" baseline="30000" dirty="0" smtClean="0"/>
              <a:t>2</a:t>
            </a:r>
          </a:p>
          <a:p>
            <a:endParaRPr lang="en-US" sz="3200" baseline="30000" dirty="0"/>
          </a:p>
          <a:p>
            <a:r>
              <a:rPr lang="en-US" sz="3200" dirty="0" smtClean="0"/>
              <a:t>0.4 counts/hour/cm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Possible reactions: 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B(</a:t>
            </a:r>
            <a:r>
              <a:rPr lang="en-US" sz="3200" dirty="0" err="1" smtClean="0"/>
              <a:t>n,</a:t>
            </a:r>
            <a:r>
              <a:rPr lang="en-US" sz="3200" dirty="0" err="1" smtClean="0">
                <a:latin typeface="Symbol" panose="05050102010706020507" pitchFamily="18" charset="2"/>
              </a:rPr>
              <a:t>a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Li </a:t>
            </a:r>
            <a:r>
              <a:rPr lang="en-US" sz="3200" dirty="0" smtClean="0"/>
              <a:t>in the</a:t>
            </a:r>
            <a:r>
              <a:rPr lang="en-US" sz="3200" dirty="0" smtClean="0"/>
              <a:t> </a:t>
            </a:r>
            <a:r>
              <a:rPr lang="en-US" sz="3200" dirty="0" smtClean="0"/>
              <a:t>borated glass</a:t>
            </a:r>
          </a:p>
          <a:p>
            <a:r>
              <a:rPr lang="en-US" sz="3200" dirty="0" smtClean="0"/>
              <a:t>Need RCNP </a:t>
            </a:r>
            <a:r>
              <a:rPr lang="en-US" sz="3200" dirty="0" smtClean="0"/>
              <a:t>calculation.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3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57" y="0"/>
            <a:ext cx="95646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9412" y="4876800"/>
            <a:ext cx="7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80 </a:t>
            </a:r>
            <a:r>
              <a:rPr lang="en-US" b="1" dirty="0" err="1" smtClean="0"/>
              <a:t>nb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89412" y="5755341"/>
            <a:ext cx="7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50nA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830236" y="5755341"/>
            <a:ext cx="7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</a:t>
            </a:r>
            <a:r>
              <a:rPr lang="en-US" b="1" dirty="0" smtClean="0">
                <a:latin typeface="Symbol" panose="05050102010706020507" pitchFamily="18" charset="2"/>
              </a:rPr>
              <a:t>m</a:t>
            </a:r>
            <a:r>
              <a:rPr lang="en-US" b="1" dirty="0" smtClean="0"/>
              <a:t>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7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058" y="1004047"/>
            <a:ext cx="97894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 smtClean="0"/>
              <a:t>Preliminary estimate: we have reached a &lt;100 </a:t>
            </a:r>
            <a:r>
              <a:rPr lang="en-US" sz="3200" b="1" dirty="0" err="1" smtClean="0"/>
              <a:t>pb</a:t>
            </a:r>
            <a:r>
              <a:rPr lang="en-US" sz="3200" b="1" dirty="0" smtClean="0"/>
              <a:t> cross sections limit (was 3 </a:t>
            </a:r>
            <a:r>
              <a:rPr lang="en-US" sz="3200" b="1" dirty="0" err="1" smtClean="0"/>
              <a:t>nb</a:t>
            </a:r>
            <a:r>
              <a:rPr lang="en-US" sz="3200" b="1" dirty="0" smtClean="0"/>
              <a:t>) at </a:t>
            </a:r>
            <a:r>
              <a:rPr lang="en-US" sz="3200" b="1" dirty="0" err="1" smtClean="0"/>
              <a:t>HIgS</a:t>
            </a:r>
            <a:endParaRPr lang="en-US" sz="3200" b="1" dirty="0" smtClean="0"/>
          </a:p>
          <a:p>
            <a:pPr marL="457200" indent="-457200">
              <a:buAutoNum type="arabicPeriod"/>
            </a:pPr>
            <a:r>
              <a:rPr lang="en-US" sz="3200" b="1" dirty="0" smtClean="0"/>
              <a:t> limit set by </a:t>
            </a:r>
            <a:r>
              <a:rPr lang="en-US" sz="3200" b="1" baseline="30000" dirty="0" smtClean="0"/>
              <a:t>10</a:t>
            </a:r>
            <a:r>
              <a:rPr lang="en-US" sz="3200" b="1" dirty="0" smtClean="0"/>
              <a:t>B content in the walls of the glass vessel</a:t>
            </a:r>
            <a:r>
              <a:rPr lang="en-US" sz="3200" b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200" b="1" dirty="0" smtClean="0"/>
              <a:t>Add borated PE shielding around the bubble chamber</a:t>
            </a:r>
            <a:endParaRPr lang="en-US" sz="3200" b="1" dirty="0" smtClean="0"/>
          </a:p>
          <a:p>
            <a:pPr marL="457200" indent="-457200">
              <a:buAutoNum type="arabicPeriod"/>
            </a:pPr>
            <a:r>
              <a:rPr lang="en-US" sz="3200" b="1" dirty="0" smtClean="0"/>
              <a:t>Options: a) Replace the vessel with a boron-free glass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            b) generate a 3D picture of the events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9207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Backgrounds and fiducial region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Administratr</dc:creator>
  <cp:lastModifiedBy>Administratr</cp:lastModifiedBy>
  <cp:revision>11</cp:revision>
  <dcterms:created xsi:type="dcterms:W3CDTF">2018-06-07T16:08:12Z</dcterms:created>
  <dcterms:modified xsi:type="dcterms:W3CDTF">2018-06-07T20:56:02Z</dcterms:modified>
</cp:coreProperties>
</file>