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353" r:id="rId2"/>
    <p:sldId id="554" r:id="rId3"/>
    <p:sldId id="533" r:id="rId4"/>
    <p:sldId id="535" r:id="rId5"/>
    <p:sldId id="551" r:id="rId6"/>
    <p:sldId id="462" r:id="rId7"/>
    <p:sldId id="461" r:id="rId8"/>
    <p:sldId id="389" r:id="rId9"/>
    <p:sldId id="555" r:id="rId10"/>
    <p:sldId id="468" r:id="rId11"/>
    <p:sldId id="481" r:id="rId12"/>
    <p:sldId id="556" r:id="rId13"/>
    <p:sldId id="557" r:id="rId14"/>
    <p:sldId id="476" r:id="rId15"/>
    <p:sldId id="434" r:id="rId16"/>
    <p:sldId id="472" r:id="rId17"/>
    <p:sldId id="475" r:id="rId18"/>
    <p:sldId id="439" r:id="rId19"/>
    <p:sldId id="440" r:id="rId20"/>
    <p:sldId id="442" r:id="rId21"/>
    <p:sldId id="544" r:id="rId22"/>
    <p:sldId id="545" r:id="rId23"/>
    <p:sldId id="546" r:id="rId24"/>
    <p:sldId id="561" r:id="rId25"/>
    <p:sldId id="562" r:id="rId26"/>
    <p:sldId id="563" r:id="rId27"/>
    <p:sldId id="564" r:id="rId28"/>
    <p:sldId id="538" r:id="rId29"/>
    <p:sldId id="386" r:id="rId30"/>
    <p:sldId id="336" r:id="rId31"/>
    <p:sldId id="459" r:id="rId32"/>
    <p:sldId id="525" r:id="rId33"/>
    <p:sldId id="530" r:id="rId34"/>
    <p:sldId id="501" r:id="rId35"/>
    <p:sldId id="524" r:id="rId36"/>
    <p:sldId id="505" r:id="rId37"/>
    <p:sldId id="507" r:id="rId38"/>
    <p:sldId id="522" r:id="rId39"/>
    <p:sldId id="531" r:id="rId40"/>
    <p:sldId id="526" r:id="rId41"/>
    <p:sldId id="527" r:id="rId42"/>
    <p:sldId id="528" r:id="rId43"/>
    <p:sldId id="500" r:id="rId44"/>
    <p:sldId id="499" r:id="rId45"/>
    <p:sldId id="326" r:id="rId46"/>
    <p:sldId id="502" r:id="rId47"/>
    <p:sldId id="532" r:id="rId48"/>
    <p:sldId id="396" r:id="rId49"/>
    <p:sldId id="340" r:id="rId50"/>
    <p:sldId id="378" r:id="rId51"/>
    <p:sldId id="464" r:id="rId52"/>
    <p:sldId id="447" r:id="rId53"/>
    <p:sldId id="449" r:id="rId54"/>
    <p:sldId id="451" r:id="rId55"/>
    <p:sldId id="537" r:id="rId56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FF99"/>
    <a:srgbClr val="CCFF66"/>
    <a:srgbClr val="CCFFCC"/>
    <a:srgbClr val="FF0000"/>
    <a:srgbClr val="FFFF99"/>
    <a:srgbClr val="CCECFF"/>
    <a:srgbClr val="034ABD"/>
    <a:srgbClr val="C0FED9"/>
    <a:srgbClr val="FF7C80"/>
    <a:srgbClr val="FF3399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4638" autoAdjust="0"/>
  </p:normalViewPr>
  <p:slideViewPr>
    <p:cSldViewPr snapToGrid="0" snapToObjects="1">
      <p:cViewPr varScale="1">
        <p:scale>
          <a:sx n="100" d="100"/>
          <a:sy n="100" d="100"/>
        </p:scale>
        <p:origin x="-210" y="-90"/>
      </p:cViewPr>
      <p:guideLst>
        <p:guide orient="horz" pos="2298"/>
        <p:guide pos="2873"/>
      </p:guideLst>
    </p:cSldViewPr>
  </p:slideViewPr>
  <p:outlineViewPr>
    <p:cViewPr>
      <p:scale>
        <a:sx n="33" d="100"/>
        <a:sy n="33" d="100"/>
      </p:scale>
      <p:origin x="318" y="3108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-2046" y="-102"/>
      </p:cViewPr>
      <p:guideLst>
        <p:guide orient="horz" pos="2932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2.xml"/><Relationship Id="rId7" Type="http://schemas.openxmlformats.org/officeDocument/2006/relationships/slide" Target="slides/slide55.xml"/><Relationship Id="rId2" Type="http://schemas.openxmlformats.org/officeDocument/2006/relationships/slide" Target="slides/slide28.xml"/><Relationship Id="rId1" Type="http://schemas.openxmlformats.org/officeDocument/2006/relationships/slide" Target="slides/slide4.xml"/><Relationship Id="rId6" Type="http://schemas.openxmlformats.org/officeDocument/2006/relationships/slide" Target="slides/slide42.xml"/><Relationship Id="rId5" Type="http://schemas.openxmlformats.org/officeDocument/2006/relationships/slide" Target="slides/slide41.xml"/><Relationship Id="rId4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tranmssionVs%20voltage(modelling%20values)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CEBAF%20transmission%20data%208_08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tranmssionVs%20voltage(modelling%20values)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CEBAF%20transmission%20data%208_08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JLABGRP\group\inj_group\Field%20Emission%20Measurements\Red%202_27_09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Red\Red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FGNb2\FGNb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LGNb1\LGNb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SCNb1\SCNb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600" b="0" dirty="0" err="1">
                <a:latin typeface="Arial" pitchFamily="34" charset="0"/>
                <a:cs typeface="Arial" pitchFamily="34" charset="0"/>
              </a:rPr>
              <a:t>Bunchlength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Vs </a:t>
            </a: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Gun Voltage </a:t>
            </a:r>
            <a:endParaRPr lang="en-US" sz="1600" b="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7329554710833694"/>
          <c:y val="2.5157094333796367E-2"/>
        </c:manualLayout>
      </c:layout>
    </c:title>
    <c:plotArea>
      <c:layout>
        <c:manualLayout>
          <c:layoutTarget val="inner"/>
          <c:xMode val="edge"/>
          <c:yMode val="edge"/>
          <c:x val="0.13219113469135321"/>
          <c:y val="0.17685077968195087"/>
          <c:w val="0.69543095025570345"/>
          <c:h val="0.58721360197620998"/>
        </c:manualLayout>
      </c:layout>
      <c:scatterChart>
        <c:scatterStyle val="smoothMarker"/>
        <c:ser>
          <c:idx val="0"/>
          <c:order val="0"/>
          <c:tx>
            <c:v>200KeV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Sheet1!$B$17:$B$20</c:f>
              <c:numCache>
                <c:formatCode>General</c:formatCode>
                <c:ptCount val="4"/>
                <c:pt idx="0">
                  <c:v>51.5</c:v>
                </c:pt>
                <c:pt idx="1">
                  <c:v>56.2</c:v>
                </c:pt>
                <c:pt idx="2">
                  <c:v>60.20000000000001</c:v>
                </c:pt>
                <c:pt idx="3">
                  <c:v>64.099999999999994</c:v>
                </c:pt>
              </c:numCache>
            </c:numRef>
          </c:yVal>
          <c:smooth val="1"/>
        </c:ser>
        <c:ser>
          <c:idx val="1"/>
          <c:order val="1"/>
          <c:tx>
            <c:v>115KeV</c:v>
          </c:tx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Sheet1!$C$17:$C$20</c:f>
              <c:numCache>
                <c:formatCode>General</c:formatCode>
                <c:ptCount val="4"/>
                <c:pt idx="0">
                  <c:v>55.7</c:v>
                </c:pt>
                <c:pt idx="1">
                  <c:v>68.400000000000006</c:v>
                </c:pt>
                <c:pt idx="2">
                  <c:v>78.7</c:v>
                </c:pt>
                <c:pt idx="3">
                  <c:v>87.5</c:v>
                </c:pt>
              </c:numCache>
            </c:numRef>
          </c:yVal>
          <c:smooth val="1"/>
        </c:ser>
        <c:ser>
          <c:idx val="2"/>
          <c:order val="2"/>
          <c:tx>
            <c:v>100KeV</c:v>
          </c:tx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Sheet1!$D$17:$D$20</c:f>
              <c:numCache>
                <c:formatCode>General</c:formatCode>
                <c:ptCount val="4"/>
                <c:pt idx="0">
                  <c:v>58.4</c:v>
                </c:pt>
                <c:pt idx="1">
                  <c:v>73.7</c:v>
                </c:pt>
                <c:pt idx="2">
                  <c:v>85.7</c:v>
                </c:pt>
                <c:pt idx="3">
                  <c:v>95.7</c:v>
                </c:pt>
              </c:numCache>
            </c:numRef>
          </c:yVal>
          <c:smooth val="1"/>
        </c:ser>
        <c:ser>
          <c:idx val="3"/>
          <c:order val="3"/>
          <c:tx>
            <c:v>85KeV</c:v>
          </c:tx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Sheet1!$E$17:$E$20</c:f>
              <c:numCache>
                <c:formatCode>General</c:formatCode>
                <c:ptCount val="4"/>
                <c:pt idx="0">
                  <c:v>62.70000000000001</c:v>
                </c:pt>
                <c:pt idx="1">
                  <c:v>81.099999999999994</c:v>
                </c:pt>
                <c:pt idx="2">
                  <c:v>95.2</c:v>
                </c:pt>
                <c:pt idx="3">
                  <c:v>99.800000000000011</c:v>
                </c:pt>
              </c:numCache>
            </c:numRef>
          </c:yVal>
          <c:smooth val="1"/>
        </c:ser>
        <c:ser>
          <c:idx val="4"/>
          <c:order val="4"/>
          <c:tx>
            <c:v>70KeV</c:v>
          </c:tx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Sheet1!$F$17:$F$20</c:f>
              <c:numCache>
                <c:formatCode>General</c:formatCode>
                <c:ptCount val="4"/>
                <c:pt idx="0">
                  <c:v>68.2</c:v>
                </c:pt>
                <c:pt idx="1">
                  <c:v>91.7</c:v>
                </c:pt>
                <c:pt idx="2">
                  <c:v>103.4</c:v>
                </c:pt>
                <c:pt idx="3">
                  <c:v>105.5</c:v>
                </c:pt>
              </c:numCache>
            </c:numRef>
          </c:yVal>
          <c:smooth val="1"/>
        </c:ser>
        <c:axId val="79434880"/>
        <c:axId val="79436800"/>
      </c:scatterChart>
      <c:valAx>
        <c:axId val="79434880"/>
        <c:scaling>
          <c:orientation val="minMax"/>
          <c:max val="210"/>
          <c:min val="0"/>
        </c:scaling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sz="1200" b="0"/>
                  <a:t>Ave. Gun Current (</a:t>
                </a:r>
                <a:r>
                  <a:rPr lang="en-US" sz="1200" b="0" i="0" u="none" strike="noStrike" baseline="0"/>
                  <a:t>µA</a:t>
                </a:r>
                <a:r>
                  <a:rPr lang="en-US" sz="1200" b="0"/>
                  <a:t>)</a:t>
                </a:r>
              </a:p>
            </c:rich>
          </c:tx>
          <c:layout/>
        </c:title>
        <c:numFmt formatCode="General" sourceLinked="0"/>
        <c:tickLblPos val="nextTo"/>
        <c:crossAx val="79436800"/>
        <c:crosses val="autoZero"/>
        <c:crossBetween val="midCat"/>
      </c:valAx>
      <c:valAx>
        <c:axId val="79436800"/>
        <c:scaling>
          <c:orientation val="minMax"/>
          <c:max val="300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0" dirty="0" smtClean="0">
                    <a:latin typeface="Arial" pitchFamily="34" charset="0"/>
                    <a:cs typeface="Arial" pitchFamily="34" charset="0"/>
                  </a:rPr>
                  <a:t>Electron </a:t>
                </a:r>
                <a:r>
                  <a:rPr lang="en-US" sz="1200" b="0" dirty="0" err="1" smtClean="0">
                    <a:latin typeface="Arial" pitchFamily="34" charset="0"/>
                    <a:cs typeface="Arial" pitchFamily="34" charset="0"/>
                  </a:rPr>
                  <a:t>Bunchlength</a:t>
                </a:r>
                <a:r>
                  <a:rPr lang="en-US" sz="1200" b="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0" i="0" u="none" strike="noStrike" baseline="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0" dirty="0"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n-US" sz="1200" b="0" dirty="0" err="1">
                    <a:latin typeface="Arial" pitchFamily="34" charset="0"/>
                    <a:cs typeface="Arial" pitchFamily="34" charset="0"/>
                  </a:rPr>
                  <a:t>ps</a:t>
                </a:r>
                <a:r>
                  <a:rPr lang="en-US" sz="1200" b="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9.5800503980645734E-5"/>
              <c:y val="0.1209560753435231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79434880"/>
        <c:crosses val="autoZero"/>
        <c:crossBetween val="midCat"/>
        <c:majorUnit val="50"/>
      </c:valAx>
    </c:plotArea>
    <c:legend>
      <c:legendPos val="r"/>
      <c:layout>
        <c:manualLayout>
          <c:xMode val="edge"/>
          <c:yMode val="edge"/>
          <c:x val="0.81364505388342834"/>
          <c:y val="0.14777134475837644"/>
          <c:w val="0.1748608541424248"/>
          <c:h val="0.37909671668399902"/>
        </c:manualLayout>
      </c:layout>
    </c:legend>
    <c:plotVisOnly val="1"/>
  </c:chart>
  <c:spPr>
    <a:ln>
      <a:solidFill>
        <a:schemeClr val="tx1"/>
      </a:solidFill>
    </a:ln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>
                <a:latin typeface="Arial" pitchFamily="34" charset="0"/>
                <a:cs typeface="Arial" pitchFamily="34" charset="0"/>
              </a:defRPr>
            </a:pPr>
            <a:r>
              <a:rPr lang="en-US" b="0" dirty="0">
                <a:latin typeface="Arial" pitchFamily="34" charset="0"/>
                <a:cs typeface="Arial" pitchFamily="34" charset="0"/>
              </a:rPr>
              <a:t>Electron </a:t>
            </a:r>
            <a:r>
              <a:rPr lang="en-US" b="0" dirty="0" err="1">
                <a:latin typeface="Arial" pitchFamily="34" charset="0"/>
                <a:cs typeface="Arial" pitchFamily="34" charset="0"/>
              </a:rPr>
              <a:t>Bunchlength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err="1">
                <a:latin typeface="Arial" pitchFamily="34" charset="0"/>
                <a:cs typeface="Arial" pitchFamily="34" charset="0"/>
              </a:rPr>
              <a:t>vs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 Gun Voltage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9054579115110867"/>
          <c:y val="0.19068627450980397"/>
          <c:w val="0.64984837832772113"/>
          <c:h val="0.57508144202563005"/>
        </c:manualLayout>
      </c:layout>
      <c:scatterChart>
        <c:scatterStyle val="smoothMarker"/>
        <c:ser>
          <c:idx val="3"/>
          <c:order val="0"/>
          <c:tx>
            <c:v>115kV</c:v>
          </c:tx>
          <c:spPr>
            <a:ln>
              <a:solidFill>
                <a:srgbClr val="C00000"/>
              </a:solidFill>
            </a:ln>
          </c:spPr>
          <c:marker>
            <c:symbol val="square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'C:\Documents and Settings\poelker\My Documents\injector\Gun Voltage Study\[e-bunchlength vs gun voltage.xlsx]Sheet1'!$J$4:$J$9</c:f>
              <c:numCache>
                <c:formatCode>General</c:formatCode>
                <c:ptCount val="6"/>
                <c:pt idx="0">
                  <c:v>0.8</c:v>
                </c:pt>
                <c:pt idx="1">
                  <c:v>12</c:v>
                </c:pt>
                <c:pt idx="2">
                  <c:v>51</c:v>
                </c:pt>
                <c:pt idx="3">
                  <c:v>98</c:v>
                </c:pt>
                <c:pt idx="4">
                  <c:v>148</c:v>
                </c:pt>
                <c:pt idx="5">
                  <c:v>198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voltage.xlsx]Sheet1'!$L$4:$L$9</c:f>
              <c:numCache>
                <c:formatCode>General</c:formatCode>
                <c:ptCount val="6"/>
                <c:pt idx="0">
                  <c:v>43.771043771042834</c:v>
                </c:pt>
                <c:pt idx="1">
                  <c:v>60.606060606060574</c:v>
                </c:pt>
                <c:pt idx="2">
                  <c:v>104.37710437710425</c:v>
                </c:pt>
                <c:pt idx="3">
                  <c:v>138.04713804713867</c:v>
                </c:pt>
                <c:pt idx="4">
                  <c:v>161.61616161615814</c:v>
                </c:pt>
                <c:pt idx="5">
                  <c:v>188.55218855219218</c:v>
                </c:pt>
              </c:numCache>
            </c:numRef>
          </c:yVal>
          <c:smooth val="1"/>
        </c:ser>
        <c:ser>
          <c:idx val="2"/>
          <c:order val="1"/>
          <c:tx>
            <c:v>100kV</c:v>
          </c:tx>
          <c:xVal>
            <c:numRef>
              <c:f>'C:\Documents and Settings\poelker\My Documents\injector\Gun Voltage Study\[e-bunchlength vs gun voltage.xlsx]Sheet1'!$G$4:$G$13</c:f>
              <c:numCache>
                <c:formatCode>General</c:formatCode>
                <c:ptCount val="10"/>
                <c:pt idx="0">
                  <c:v>1</c:v>
                </c:pt>
                <c:pt idx="1">
                  <c:v>10</c:v>
                </c:pt>
                <c:pt idx="2">
                  <c:v>25</c:v>
                </c:pt>
                <c:pt idx="3">
                  <c:v>51</c:v>
                </c:pt>
                <c:pt idx="4">
                  <c:v>75</c:v>
                </c:pt>
                <c:pt idx="5">
                  <c:v>100</c:v>
                </c:pt>
                <c:pt idx="6">
                  <c:v>125</c:v>
                </c:pt>
                <c:pt idx="7">
                  <c:v>153</c:v>
                </c:pt>
                <c:pt idx="8">
                  <c:v>175</c:v>
                </c:pt>
                <c:pt idx="9">
                  <c:v>202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voltage.xlsx]Sheet1'!$I$4:$I$13</c:f>
              <c:numCache>
                <c:formatCode>General</c:formatCode>
                <c:ptCount val="10"/>
                <c:pt idx="0">
                  <c:v>43.859649122806744</c:v>
                </c:pt>
                <c:pt idx="1">
                  <c:v>70.175438596486742</c:v>
                </c:pt>
                <c:pt idx="2">
                  <c:v>96.4912280701772</c:v>
                </c:pt>
                <c:pt idx="3">
                  <c:v>125.73099415204678</c:v>
                </c:pt>
                <c:pt idx="4">
                  <c:v>149.12280701754653</c:v>
                </c:pt>
                <c:pt idx="5">
                  <c:v>152.04678362572992</c:v>
                </c:pt>
                <c:pt idx="6">
                  <c:v>181.2865497076024</c:v>
                </c:pt>
                <c:pt idx="7">
                  <c:v>198.83040935672929</c:v>
                </c:pt>
                <c:pt idx="8">
                  <c:v>213.45029239766362</c:v>
                </c:pt>
                <c:pt idx="9">
                  <c:v>233.91812865497081</c:v>
                </c:pt>
              </c:numCache>
            </c:numRef>
          </c:yVal>
          <c:smooth val="1"/>
        </c:ser>
        <c:ser>
          <c:idx val="1"/>
          <c:order val="2"/>
          <c:tx>
            <c:v>85kV</c:v>
          </c:tx>
          <c:spPr>
            <a:ln>
              <a:solidFill>
                <a:schemeClr val="accent4"/>
              </a:solidFill>
            </a:ln>
          </c:spPr>
          <c:marker>
            <c:symbol val="x"/>
            <c:size val="7"/>
            <c:spPr>
              <a:noFill/>
              <a:ln>
                <a:solidFill>
                  <a:srgbClr val="8064A2"/>
                </a:solidFill>
              </a:ln>
            </c:spPr>
          </c:marker>
          <c:xVal>
            <c:numRef>
              <c:f>'C:\Documents and Settings\poelker\My Documents\injector\Gun Voltage Study\[e-bunchlength vs gun voltage.xlsx]Sheet1'!$D$4:$D$13</c:f>
              <c:numCache>
                <c:formatCode>General</c:formatCode>
                <c:ptCount val="10"/>
                <c:pt idx="0">
                  <c:v>1</c:v>
                </c:pt>
                <c:pt idx="1">
                  <c:v>13.1</c:v>
                </c:pt>
                <c:pt idx="2">
                  <c:v>28</c:v>
                </c:pt>
                <c:pt idx="3">
                  <c:v>54</c:v>
                </c:pt>
                <c:pt idx="4">
                  <c:v>79</c:v>
                </c:pt>
                <c:pt idx="5">
                  <c:v>104</c:v>
                </c:pt>
                <c:pt idx="6">
                  <c:v>128</c:v>
                </c:pt>
                <c:pt idx="7">
                  <c:v>155</c:v>
                </c:pt>
                <c:pt idx="8">
                  <c:v>178</c:v>
                </c:pt>
                <c:pt idx="9">
                  <c:v>204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voltage.xlsx]Sheet1'!$F$4:$F$13</c:f>
              <c:numCache>
                <c:formatCode>General</c:formatCode>
                <c:ptCount val="10"/>
                <c:pt idx="0">
                  <c:v>53.872053872053883</c:v>
                </c:pt>
                <c:pt idx="1">
                  <c:v>77.441077441079159</c:v>
                </c:pt>
                <c:pt idx="2">
                  <c:v>107.74410774410936</c:v>
                </c:pt>
                <c:pt idx="3">
                  <c:v>144.78114478114458</c:v>
                </c:pt>
                <c:pt idx="4">
                  <c:v>158.24915824915263</c:v>
                </c:pt>
                <c:pt idx="5">
                  <c:v>181.81818181818181</c:v>
                </c:pt>
                <c:pt idx="6">
                  <c:v>208.75420875420858</c:v>
                </c:pt>
                <c:pt idx="7">
                  <c:v>232.32323232323267</c:v>
                </c:pt>
                <c:pt idx="8">
                  <c:v>255.892255892256</c:v>
                </c:pt>
                <c:pt idx="9">
                  <c:v>269.3602693602694</c:v>
                </c:pt>
              </c:numCache>
            </c:numRef>
          </c:yVal>
          <c:smooth val="1"/>
        </c:ser>
        <c:ser>
          <c:idx val="0"/>
          <c:order val="3"/>
          <c:tx>
            <c:v>70kV</c:v>
          </c:tx>
          <c:spPr>
            <a:ln>
              <a:solidFill>
                <a:schemeClr val="accent5"/>
              </a:solidFill>
            </a:ln>
          </c:spPr>
          <c:marker>
            <c:symbol val="diamond"/>
            <c:size val="7"/>
            <c:spPr>
              <a:solidFill>
                <a:schemeClr val="accent5"/>
              </a:solidFill>
              <a:ln>
                <a:solidFill>
                  <a:srgbClr val="4BACC6"/>
                </a:solidFill>
              </a:ln>
            </c:spPr>
          </c:marker>
          <c:xVal>
            <c:numRef>
              <c:f>'C:\Documents and Settings\poelker\My Documents\injector\Gun Voltage Study\[e-bunchlength vs gun voltage.xlsx]Sheet1'!$A$4:$A$13</c:f>
              <c:numCache>
                <c:formatCode>General</c:formatCode>
                <c:ptCount val="10"/>
                <c:pt idx="0">
                  <c:v>0.8</c:v>
                </c:pt>
                <c:pt idx="1">
                  <c:v>11</c:v>
                </c:pt>
                <c:pt idx="2">
                  <c:v>24.5</c:v>
                </c:pt>
                <c:pt idx="3">
                  <c:v>48.4</c:v>
                </c:pt>
                <c:pt idx="4">
                  <c:v>69.5</c:v>
                </c:pt>
                <c:pt idx="5">
                  <c:v>90.5</c:v>
                </c:pt>
                <c:pt idx="6">
                  <c:v>111.3</c:v>
                </c:pt>
                <c:pt idx="7">
                  <c:v>131.80000000000001</c:v>
                </c:pt>
                <c:pt idx="8">
                  <c:v>148</c:v>
                </c:pt>
                <c:pt idx="9">
                  <c:v>168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voltage.xlsx]Sheet1'!$C$4:$C$13</c:f>
              <c:numCache>
                <c:formatCode>General</c:formatCode>
                <c:ptCount val="10"/>
                <c:pt idx="0">
                  <c:v>50.854700854700795</c:v>
                </c:pt>
                <c:pt idx="1">
                  <c:v>77.777777777777558</c:v>
                </c:pt>
                <c:pt idx="2">
                  <c:v>113.67521367521402</c:v>
                </c:pt>
                <c:pt idx="3">
                  <c:v>152.56410256409995</c:v>
                </c:pt>
                <c:pt idx="4">
                  <c:v>173.5042735042735</c:v>
                </c:pt>
                <c:pt idx="5">
                  <c:v>203.41880341880341</c:v>
                </c:pt>
                <c:pt idx="6">
                  <c:v>227.35042735043547</c:v>
                </c:pt>
                <c:pt idx="7">
                  <c:v>245.29914529913955</c:v>
                </c:pt>
                <c:pt idx="8">
                  <c:v>260.25641025640863</c:v>
                </c:pt>
                <c:pt idx="9">
                  <c:v>278.20512820512693</c:v>
                </c:pt>
              </c:numCache>
            </c:numRef>
          </c:yVal>
          <c:smooth val="1"/>
        </c:ser>
        <c:axId val="79512704"/>
        <c:axId val="79515008"/>
      </c:scatterChart>
      <c:valAx>
        <c:axId val="79512704"/>
        <c:scaling>
          <c:orientation val="minMax"/>
          <c:max val="210"/>
          <c:min val="0"/>
        </c:scaling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Ave. Gun Current (uA)</a:t>
                </a:r>
              </a:p>
            </c:rich>
          </c:tx>
          <c:layout>
            <c:manualLayout>
              <c:xMode val="edge"/>
              <c:yMode val="edge"/>
              <c:x val="0.356273434570679"/>
              <c:y val="0.88406862745098103"/>
            </c:manualLayout>
          </c:layout>
        </c:title>
        <c:numFmt formatCode="General" sourceLinked="1"/>
        <c:tickLblPos val="nextTo"/>
        <c:crossAx val="79515008"/>
        <c:crosses val="autoZero"/>
        <c:crossBetween val="midCat"/>
        <c:majorUnit val="50"/>
        <c:minorUnit val="10"/>
      </c:valAx>
      <c:valAx>
        <c:axId val="7951500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b="0">
                    <a:latin typeface="Arial" pitchFamily="34" charset="0"/>
                    <a:cs typeface="Arial" pitchFamily="34" charset="0"/>
                  </a:defRPr>
                </a:pPr>
                <a:r>
                  <a:rPr lang="en-US" b="0" dirty="0">
                    <a:latin typeface="Arial" pitchFamily="34" charset="0"/>
                    <a:cs typeface="Arial" pitchFamily="34" charset="0"/>
                  </a:rPr>
                  <a:t>Electron </a:t>
                </a:r>
                <a:r>
                  <a:rPr lang="en-US" b="0" dirty="0" err="1">
                    <a:latin typeface="Arial" pitchFamily="34" charset="0"/>
                    <a:cs typeface="Arial" pitchFamily="34" charset="0"/>
                  </a:rPr>
                  <a:t>Bunchlength</a:t>
                </a:r>
                <a:r>
                  <a:rPr lang="en-US" b="0" dirty="0">
                    <a:latin typeface="Arial" pitchFamily="34" charset="0"/>
                    <a:cs typeface="Arial" pitchFamily="34" charset="0"/>
                  </a:rPr>
                  <a:t> (</a:t>
                </a:r>
                <a:r>
                  <a:rPr lang="en-US" b="0" dirty="0" err="1">
                    <a:latin typeface="Arial" pitchFamily="34" charset="0"/>
                    <a:cs typeface="Arial" pitchFamily="34" charset="0"/>
                  </a:rPr>
                  <a:t>ps</a:t>
                </a:r>
                <a:r>
                  <a:rPr lang="en-US" b="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4.4188695163104613E-2"/>
              <c:y val="0.154626756214297"/>
            </c:manualLayout>
          </c:layout>
        </c:title>
        <c:numFmt formatCode="General" sourceLinked="1"/>
        <c:tickLblPos val="nextTo"/>
        <c:crossAx val="795127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502976190476197"/>
          <c:y val="0.43687085070249393"/>
          <c:w val="0.16497023809524047"/>
          <c:h val="0.35456692913386911"/>
        </c:manualLayout>
      </c:layout>
      <c:txPr>
        <a:bodyPr/>
        <a:lstStyle/>
        <a:p>
          <a:pPr>
            <a:defRPr sz="1000" baseline="0"/>
          </a:pPr>
          <a:endParaRPr lang="en-US"/>
        </a:p>
      </c:txPr>
    </c:legend>
    <c:plotVisOnly val="1"/>
  </c:chart>
  <c:spPr>
    <a:ln>
      <a:solidFill>
        <a:schemeClr val="tx1"/>
      </a:solidFill>
    </a:ln>
  </c:spPr>
  <c:txPr>
    <a:bodyPr/>
    <a:lstStyle/>
    <a:p>
      <a:pPr>
        <a:defRPr sz="1200"/>
      </a:pPr>
      <a:endParaRPr lang="en-US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0"/>
            </a:pPr>
            <a:r>
              <a:rPr lang="en-US" sz="1600" b="0" dirty="0"/>
              <a:t>Transmission Vs </a:t>
            </a:r>
            <a:r>
              <a:rPr lang="en-US" sz="1600" b="0" dirty="0" smtClean="0"/>
              <a:t>Gun Voltage</a:t>
            </a:r>
            <a:endParaRPr lang="en-US" sz="1600" b="0" dirty="0"/>
          </a:p>
        </c:rich>
      </c:tx>
      <c:layout>
        <c:manualLayout>
          <c:xMode val="edge"/>
          <c:yMode val="edge"/>
          <c:x val="0.22252435346767024"/>
          <c:y val="2.5157232704402611E-2"/>
        </c:manualLayout>
      </c:layout>
      <c:spPr>
        <a:ln>
          <a:noFill/>
        </a:ln>
      </c:spPr>
    </c:title>
    <c:plotArea>
      <c:layout>
        <c:manualLayout>
          <c:layoutTarget val="inner"/>
          <c:xMode val="edge"/>
          <c:yMode val="edge"/>
          <c:x val="0.13344181977253047"/>
          <c:y val="0.14578392774432641"/>
          <c:w val="0.67684164479441955"/>
          <c:h val="0.61886096958468562"/>
        </c:manualLayout>
      </c:layout>
      <c:scatterChart>
        <c:scatterStyle val="smoothMarker"/>
        <c:ser>
          <c:idx val="0"/>
          <c:order val="0"/>
          <c:tx>
            <c:v>200KeV</c:v>
          </c:tx>
          <c:spPr>
            <a:ln>
              <a:solidFill>
                <a:srgbClr val="F79646"/>
              </a:solidFill>
            </a:ln>
          </c:spPr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Sheet1!$B$10:$B$13</c:f>
              <c:numCache>
                <c:formatCode>General</c:formatCode>
                <c:ptCount val="4"/>
                <c:pt idx="0">
                  <c:v>97.9</c:v>
                </c:pt>
                <c:pt idx="1">
                  <c:v>97.7</c:v>
                </c:pt>
                <c:pt idx="2">
                  <c:v>97</c:v>
                </c:pt>
                <c:pt idx="3">
                  <c:v>96.6</c:v>
                </c:pt>
              </c:numCache>
            </c:numRef>
          </c:yVal>
          <c:smooth val="1"/>
        </c:ser>
        <c:ser>
          <c:idx val="1"/>
          <c:order val="1"/>
          <c:tx>
            <c:v>115KeV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Sheet1!$C$10:$C$13</c:f>
              <c:numCache>
                <c:formatCode>General</c:formatCode>
                <c:ptCount val="4"/>
                <c:pt idx="0">
                  <c:v>93.7</c:v>
                </c:pt>
                <c:pt idx="1">
                  <c:v>86.6</c:v>
                </c:pt>
                <c:pt idx="2">
                  <c:v>77.8</c:v>
                </c:pt>
                <c:pt idx="3">
                  <c:v>69.900000000000006</c:v>
                </c:pt>
              </c:numCache>
            </c:numRef>
          </c:yVal>
          <c:smooth val="1"/>
        </c:ser>
        <c:ser>
          <c:idx val="2"/>
          <c:order val="2"/>
          <c:tx>
            <c:v>100KeV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Sheet1!$D$10:$D$13</c:f>
              <c:numCache>
                <c:formatCode>General</c:formatCode>
                <c:ptCount val="4"/>
                <c:pt idx="0">
                  <c:v>92.600000000000009</c:v>
                </c:pt>
                <c:pt idx="1">
                  <c:v>78.400000000000006</c:v>
                </c:pt>
                <c:pt idx="2">
                  <c:v>67.400000000000006</c:v>
                </c:pt>
                <c:pt idx="3">
                  <c:v>60.3</c:v>
                </c:pt>
              </c:numCache>
            </c:numRef>
          </c:yVal>
          <c:smooth val="1"/>
        </c:ser>
        <c:ser>
          <c:idx val="3"/>
          <c:order val="3"/>
          <c:tx>
            <c:v>85KeV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Sheet1!$E$10:$E$13</c:f>
              <c:numCache>
                <c:formatCode>General</c:formatCode>
                <c:ptCount val="4"/>
                <c:pt idx="0">
                  <c:v>85.6</c:v>
                </c:pt>
                <c:pt idx="1">
                  <c:v>66.7</c:v>
                </c:pt>
                <c:pt idx="2">
                  <c:v>57.3</c:v>
                </c:pt>
                <c:pt idx="3">
                  <c:v>50.9</c:v>
                </c:pt>
              </c:numCache>
            </c:numRef>
          </c:yVal>
          <c:smooth val="1"/>
        </c:ser>
        <c:ser>
          <c:idx val="4"/>
          <c:order val="4"/>
          <c:tx>
            <c:v>70KeV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Sheet1!$F$10:$F$13</c:f>
              <c:numCache>
                <c:formatCode>General</c:formatCode>
                <c:ptCount val="4"/>
                <c:pt idx="0">
                  <c:v>72.5</c:v>
                </c:pt>
                <c:pt idx="1">
                  <c:v>54.500000000000007</c:v>
                </c:pt>
                <c:pt idx="2">
                  <c:v>46.2</c:v>
                </c:pt>
                <c:pt idx="3">
                  <c:v>39.6</c:v>
                </c:pt>
              </c:numCache>
            </c:numRef>
          </c:yVal>
          <c:smooth val="1"/>
        </c:ser>
        <c:axId val="79968896"/>
        <c:axId val="79979264"/>
      </c:scatterChart>
      <c:valAx>
        <c:axId val="79968896"/>
        <c:scaling>
          <c:orientation val="minMax"/>
          <c:max val="210"/>
          <c:min val="0"/>
        </c:scaling>
        <c:axPos val="b"/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/>
                  <a:t>Ave. Gun Current (</a:t>
                </a:r>
                <a:r>
                  <a:rPr lang="en-US" sz="1200" b="0" i="0" u="none" strike="noStrike" baseline="0"/>
                  <a:t>µA)</a:t>
                </a:r>
                <a:endParaRPr lang="en-US" sz="1200" b="0"/>
              </a:p>
            </c:rich>
          </c:tx>
          <c:layout/>
        </c:title>
        <c:numFmt formatCode="General" sourceLinked="0"/>
        <c:tickLblPos val="nextTo"/>
        <c:crossAx val="79979264"/>
        <c:crosses val="autoZero"/>
        <c:crossBetween val="midCat"/>
      </c:valAx>
      <c:valAx>
        <c:axId val="79979264"/>
        <c:scaling>
          <c:orientation val="minMax"/>
          <c:max val="105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b="0" dirty="0">
                    <a:latin typeface="+mj-lt"/>
                    <a:cs typeface="Times New Roman" pitchFamily="18" charset="0"/>
                  </a:rPr>
                  <a:t>Transmission (%)</a:t>
                </a:r>
              </a:p>
            </c:rich>
          </c:tx>
          <c:layout>
            <c:manualLayout>
              <c:xMode val="edge"/>
              <c:yMode val="edge"/>
              <c:x val="0"/>
              <c:y val="0.21617029488960901"/>
            </c:manualLayout>
          </c:layout>
        </c:title>
        <c:numFmt formatCode="General" sourceLinked="1"/>
        <c:tickLblPos val="nextTo"/>
        <c:crossAx val="79968896"/>
        <c:crosses val="autoZero"/>
        <c:crossBetween val="midCat"/>
        <c:majorUnit val="10"/>
      </c:valAx>
    </c:plotArea>
    <c:legend>
      <c:legendPos val="r"/>
      <c:layout>
        <c:manualLayout>
          <c:xMode val="edge"/>
          <c:yMode val="edge"/>
          <c:x val="0.80733324282740349"/>
          <c:y val="0.41041145592095657"/>
          <c:w val="0.19091795637614559"/>
          <c:h val="0.37909671668399902"/>
        </c:manualLayout>
      </c:layout>
    </c:legend>
    <c:plotVisOnly val="1"/>
  </c:chart>
  <c:spPr>
    <a:ln>
      <a:solidFill>
        <a:schemeClr val="tx1"/>
      </a:solidFill>
    </a:ln>
  </c:sp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="0" dirty="0"/>
              <a:t>Transmission </a:t>
            </a:r>
            <a:r>
              <a:rPr lang="en-US" b="0" dirty="0" err="1"/>
              <a:t>vs</a:t>
            </a:r>
            <a:r>
              <a:rPr lang="en-US" b="0" dirty="0"/>
              <a:t> Gun Voltage</a:t>
            </a:r>
          </a:p>
        </c:rich>
      </c:tx>
      <c:layout>
        <c:manualLayout>
          <c:xMode val="edge"/>
          <c:yMode val="edge"/>
          <c:x val="0.164504175614412"/>
          <c:y val="2.9917014049714405E-2"/>
        </c:manualLayout>
      </c:layout>
    </c:title>
    <c:plotArea>
      <c:layout>
        <c:manualLayout>
          <c:layoutTarget val="inner"/>
          <c:xMode val="edge"/>
          <c:yMode val="edge"/>
          <c:x val="0.16235099021713201"/>
          <c:y val="0.18826648346809663"/>
          <c:w val="0.65573228346458534"/>
          <c:h val="0.57529450362822465"/>
        </c:manualLayout>
      </c:layout>
      <c:scatterChart>
        <c:scatterStyle val="smoothMarker"/>
        <c:ser>
          <c:idx val="1"/>
          <c:order val="0"/>
          <c:tx>
            <c:v>115kV</c:v>
          </c:tx>
          <c:xVal>
            <c:numRef>
              <c:f>Sheet1!$D$87:$D$95</c:f>
              <c:numCache>
                <c:formatCode>General</c:formatCode>
                <c:ptCount val="9"/>
                <c:pt idx="0">
                  <c:v>11.7</c:v>
                </c:pt>
                <c:pt idx="1">
                  <c:v>26</c:v>
                </c:pt>
                <c:pt idx="2">
                  <c:v>51.4</c:v>
                </c:pt>
                <c:pt idx="3">
                  <c:v>74.8</c:v>
                </c:pt>
                <c:pt idx="4">
                  <c:v>98.2</c:v>
                </c:pt>
                <c:pt idx="5">
                  <c:v>122.2</c:v>
                </c:pt>
                <c:pt idx="6">
                  <c:v>148</c:v>
                </c:pt>
                <c:pt idx="7">
                  <c:v>170.5</c:v>
                </c:pt>
                <c:pt idx="8">
                  <c:v>198</c:v>
                </c:pt>
              </c:numCache>
            </c:numRef>
          </c:xVal>
          <c:yVal>
            <c:numRef>
              <c:f>Sheet1!$J$87:$J$95</c:f>
              <c:numCache>
                <c:formatCode>General</c:formatCode>
                <c:ptCount val="9"/>
                <c:pt idx="0">
                  <c:v>96.581196581196622</c:v>
                </c:pt>
                <c:pt idx="1">
                  <c:v>92.692307692307679</c:v>
                </c:pt>
                <c:pt idx="2">
                  <c:v>82.490272373540748</c:v>
                </c:pt>
                <c:pt idx="3">
                  <c:v>73.262032085561358</c:v>
                </c:pt>
                <c:pt idx="4">
                  <c:v>67.006109979633422</c:v>
                </c:pt>
                <c:pt idx="5">
                  <c:v>61.783960720130963</c:v>
                </c:pt>
                <c:pt idx="6">
                  <c:v>57.63513513513626</c:v>
                </c:pt>
                <c:pt idx="7">
                  <c:v>54.897360703811991</c:v>
                </c:pt>
                <c:pt idx="8">
                  <c:v>51.313131313131308</c:v>
                </c:pt>
              </c:numCache>
            </c:numRef>
          </c:yVal>
          <c:smooth val="1"/>
        </c:ser>
        <c:ser>
          <c:idx val="2"/>
          <c:order val="1"/>
          <c:tx>
            <c:v>100kV</c:v>
          </c:tx>
          <c:xVal>
            <c:numRef>
              <c:f>Sheet1!$D$3:$D$11</c:f>
              <c:numCache>
                <c:formatCode>General</c:formatCode>
                <c:ptCount val="9"/>
                <c:pt idx="0">
                  <c:v>10.1</c:v>
                </c:pt>
                <c:pt idx="1">
                  <c:v>24.8</c:v>
                </c:pt>
                <c:pt idx="2">
                  <c:v>51</c:v>
                </c:pt>
                <c:pt idx="3">
                  <c:v>75.2</c:v>
                </c:pt>
                <c:pt idx="4">
                  <c:v>100</c:v>
                </c:pt>
                <c:pt idx="5">
                  <c:v>125.4</c:v>
                </c:pt>
                <c:pt idx="6">
                  <c:v>153</c:v>
                </c:pt>
                <c:pt idx="7">
                  <c:v>174.6</c:v>
                </c:pt>
                <c:pt idx="8">
                  <c:v>202</c:v>
                </c:pt>
              </c:numCache>
            </c:numRef>
          </c:xVal>
          <c:yVal>
            <c:numRef>
              <c:f>Sheet1!$J$3:$J$11</c:f>
              <c:numCache>
                <c:formatCode>General</c:formatCode>
                <c:ptCount val="9"/>
                <c:pt idx="0">
                  <c:v>99.009900990099013</c:v>
                </c:pt>
                <c:pt idx="1">
                  <c:v>92.741935483871927</c:v>
                </c:pt>
                <c:pt idx="2">
                  <c:v>77.843137254901848</c:v>
                </c:pt>
                <c:pt idx="3">
                  <c:v>66.755319148936181</c:v>
                </c:pt>
                <c:pt idx="4">
                  <c:v>59.20000000000001</c:v>
                </c:pt>
                <c:pt idx="5">
                  <c:v>52.791068580542195</c:v>
                </c:pt>
                <c:pt idx="6">
                  <c:v>47.450980392156858</c:v>
                </c:pt>
                <c:pt idx="7">
                  <c:v>44.215349369988552</c:v>
                </c:pt>
                <c:pt idx="8">
                  <c:v>40.594059405940094</c:v>
                </c:pt>
              </c:numCache>
            </c:numRef>
          </c:yVal>
          <c:smooth val="1"/>
        </c:ser>
        <c:ser>
          <c:idx val="3"/>
          <c:order val="2"/>
          <c:tx>
            <c:v>85kV</c:v>
          </c:tx>
          <c:xVal>
            <c:numRef>
              <c:f>Sheet1!$D$63:$D$71</c:f>
              <c:numCache>
                <c:formatCode>General</c:formatCode>
                <c:ptCount val="9"/>
                <c:pt idx="0">
                  <c:v>13.1</c:v>
                </c:pt>
                <c:pt idx="1">
                  <c:v>28.1</c:v>
                </c:pt>
                <c:pt idx="2">
                  <c:v>54.7</c:v>
                </c:pt>
                <c:pt idx="3">
                  <c:v>79.3</c:v>
                </c:pt>
                <c:pt idx="4">
                  <c:v>104.1</c:v>
                </c:pt>
                <c:pt idx="5">
                  <c:v>128.80000000000001</c:v>
                </c:pt>
                <c:pt idx="6">
                  <c:v>155.80000000000001</c:v>
                </c:pt>
                <c:pt idx="7">
                  <c:v>178.5</c:v>
                </c:pt>
                <c:pt idx="8">
                  <c:v>204</c:v>
                </c:pt>
              </c:numCache>
            </c:numRef>
          </c:xVal>
          <c:yVal>
            <c:numRef>
              <c:f>Sheet1!$J$63:$J$71</c:f>
              <c:numCache>
                <c:formatCode>General</c:formatCode>
                <c:ptCount val="9"/>
                <c:pt idx="0">
                  <c:v>93.893129770993127</c:v>
                </c:pt>
                <c:pt idx="1">
                  <c:v>83.274021352313156</c:v>
                </c:pt>
                <c:pt idx="2">
                  <c:v>67.276051188299718</c:v>
                </c:pt>
                <c:pt idx="3">
                  <c:v>56.242118537200511</c:v>
                </c:pt>
                <c:pt idx="4">
                  <c:v>47.646493756003842</c:v>
                </c:pt>
                <c:pt idx="5">
                  <c:v>40.916149068322895</c:v>
                </c:pt>
                <c:pt idx="6">
                  <c:v>35.044929396661999</c:v>
                </c:pt>
                <c:pt idx="7">
                  <c:v>30.92436974789916</c:v>
                </c:pt>
                <c:pt idx="8">
                  <c:v>27.205882352941082</c:v>
                </c:pt>
              </c:numCache>
            </c:numRef>
          </c:yVal>
          <c:smooth val="1"/>
        </c:ser>
        <c:ser>
          <c:idx val="0"/>
          <c:order val="3"/>
          <c:tx>
            <c:v>70kV</c:v>
          </c:tx>
          <c:spPr>
            <a:ln>
              <a:solidFill>
                <a:schemeClr val="accent5"/>
              </a:solidFill>
            </a:ln>
          </c:spPr>
          <c:marker>
            <c:symbol val="diamond"/>
            <c:size val="7"/>
            <c:spPr>
              <a:solidFill>
                <a:schemeClr val="accent5"/>
              </a:solidFill>
            </c:spPr>
          </c:marker>
          <c:xVal>
            <c:numRef>
              <c:f>Sheet1!$D$39:$D$47</c:f>
              <c:numCache>
                <c:formatCode>General</c:formatCode>
                <c:ptCount val="9"/>
                <c:pt idx="0">
                  <c:v>11</c:v>
                </c:pt>
                <c:pt idx="1">
                  <c:v>24.5</c:v>
                </c:pt>
                <c:pt idx="2">
                  <c:v>48.4</c:v>
                </c:pt>
                <c:pt idx="3">
                  <c:v>69.5</c:v>
                </c:pt>
                <c:pt idx="4">
                  <c:v>90.5</c:v>
                </c:pt>
                <c:pt idx="5">
                  <c:v>111.3</c:v>
                </c:pt>
                <c:pt idx="6">
                  <c:v>131.80000000000001</c:v>
                </c:pt>
                <c:pt idx="7">
                  <c:v>148</c:v>
                </c:pt>
                <c:pt idx="8">
                  <c:v>168</c:v>
                </c:pt>
              </c:numCache>
            </c:numRef>
          </c:xVal>
          <c:yVal>
            <c:numRef>
              <c:f>Sheet1!$J$39:$J$47</c:f>
              <c:numCache>
                <c:formatCode>General</c:formatCode>
                <c:ptCount val="9"/>
                <c:pt idx="0">
                  <c:v>77.272727272724978</c:v>
                </c:pt>
                <c:pt idx="1">
                  <c:v>61.632653061224445</c:v>
                </c:pt>
                <c:pt idx="2">
                  <c:v>45.247933884297495</c:v>
                </c:pt>
                <c:pt idx="3">
                  <c:v>35.971223021581999</c:v>
                </c:pt>
                <c:pt idx="4">
                  <c:v>29.060773480662789</c:v>
                </c:pt>
                <c:pt idx="5">
                  <c:v>23.719676549864989</c:v>
                </c:pt>
                <c:pt idx="6">
                  <c:v>19.802731411229122</c:v>
                </c:pt>
                <c:pt idx="7">
                  <c:v>17.297297297297288</c:v>
                </c:pt>
                <c:pt idx="8">
                  <c:v>14.52380952380952</c:v>
                </c:pt>
              </c:numCache>
            </c:numRef>
          </c:yVal>
          <c:smooth val="1"/>
        </c:ser>
        <c:axId val="80009856"/>
        <c:axId val="80032896"/>
      </c:scatterChart>
      <c:valAx>
        <c:axId val="80009856"/>
        <c:scaling>
          <c:orientation val="minMax"/>
          <c:max val="210"/>
          <c:min val="0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b="0" dirty="0" smtClean="0"/>
                  <a:t>Ave. Gun Current </a:t>
                </a:r>
                <a:r>
                  <a:rPr lang="en-US" sz="1200" b="0" dirty="0"/>
                  <a:t>(</a:t>
                </a:r>
                <a:r>
                  <a:rPr lang="en-US" sz="1200" b="0" dirty="0" err="1"/>
                  <a:t>uA</a:t>
                </a:r>
                <a:r>
                  <a:rPr lang="en-US" sz="1200" b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348039131472202"/>
              <c:y val="0.8781480623745791"/>
            </c:manualLayout>
          </c:layout>
        </c:title>
        <c:numFmt formatCode="General" sourceLinked="1"/>
        <c:tickLblPos val="nextTo"/>
        <c:crossAx val="80032896"/>
        <c:crosses val="autoZero"/>
        <c:crossBetween val="midCat"/>
        <c:majorUnit val="50"/>
        <c:minorUnit val="10"/>
      </c:valAx>
      <c:valAx>
        <c:axId val="80032896"/>
        <c:scaling>
          <c:orientation val="minMax"/>
          <c:max val="10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0"/>
                  <a:t>Transmission (%)</a:t>
                </a:r>
              </a:p>
            </c:rich>
          </c:tx>
          <c:layout>
            <c:manualLayout>
              <c:xMode val="edge"/>
              <c:yMode val="edge"/>
              <c:x val="3.0303030303030311E-2"/>
              <c:y val="0.24283078585765044"/>
            </c:manualLayout>
          </c:layout>
        </c:title>
        <c:numFmt formatCode="General" sourceLinked="1"/>
        <c:tickLblPos val="nextTo"/>
        <c:crossAx val="800098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785349558578877"/>
          <c:y val="0.16174778488259881"/>
          <c:w val="0.20127606776425697"/>
          <c:h val="0.29224910522548331"/>
        </c:manualLayout>
      </c:layout>
    </c:legend>
    <c:plotVisOnly val="1"/>
  </c:chart>
  <c:spPr>
    <a:ln>
      <a:solidFill>
        <a:schemeClr val="tx1"/>
      </a:solidFill>
    </a:ln>
  </c:sp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>
                <a:latin typeface="Arial" pitchFamily="34" charset="0"/>
                <a:cs typeface="Arial" pitchFamily="34" charset="0"/>
              </a:defRPr>
            </a:pPr>
            <a:r>
              <a:rPr lang="en-US" b="0" dirty="0" smtClean="0">
                <a:latin typeface="Arial" pitchFamily="34" charset="0"/>
                <a:cs typeface="Arial" pitchFamily="34" charset="0"/>
              </a:rPr>
              <a:t>BCP Niobium </a:t>
            </a:r>
            <a:r>
              <a:rPr lang="en-US" b="0" dirty="0" err="1" smtClean="0">
                <a:latin typeface="Arial" pitchFamily="34" charset="0"/>
                <a:cs typeface="Arial" pitchFamily="34" charset="0"/>
              </a:rPr>
              <a:t>vs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Stainless Steel</a:t>
            </a:r>
          </a:p>
        </c:rich>
      </c:tx>
      <c:layout>
        <c:manualLayout>
          <c:xMode val="edge"/>
          <c:yMode val="edge"/>
          <c:x val="0.16406092681037801"/>
          <c:y val="2.1857892763405037E-2"/>
        </c:manualLayout>
      </c:layout>
    </c:title>
    <c:plotArea>
      <c:layout>
        <c:manualLayout>
          <c:layoutTarget val="inner"/>
          <c:xMode val="edge"/>
          <c:yMode val="edge"/>
          <c:x val="0.16289901262342221"/>
          <c:y val="0.16697444069491321"/>
          <c:w val="0.78655745362339125"/>
          <c:h val="0.60060148731410146"/>
        </c:manualLayout>
      </c:layout>
      <c:scatterChart>
        <c:scatterStyle val="smoothMarker"/>
        <c:ser>
          <c:idx val="1"/>
          <c:order val="0"/>
          <c:tx>
            <c:v>niobium</c:v>
          </c:tx>
          <c:xVal>
            <c:numRef>
              <c:f>Sheet1!$A$31:$A$34</c:f>
              <c:numCache>
                <c:formatCode>General</c:formatCode>
                <c:ptCount val="4"/>
                <c:pt idx="0">
                  <c:v>150</c:v>
                </c:pt>
                <c:pt idx="1">
                  <c:v>160</c:v>
                </c:pt>
                <c:pt idx="2">
                  <c:v>170</c:v>
                </c:pt>
                <c:pt idx="3">
                  <c:v>180</c:v>
                </c:pt>
              </c:numCache>
            </c:numRef>
          </c:xVal>
          <c:yVal>
            <c:numRef>
              <c:f>Sheet1!$D$31:$D$34</c:f>
              <c:numCache>
                <c:formatCode>General</c:formatCode>
                <c:ptCount val="4"/>
                <c:pt idx="0">
                  <c:v>0</c:v>
                </c:pt>
                <c:pt idx="1">
                  <c:v>1.5</c:v>
                </c:pt>
                <c:pt idx="2">
                  <c:v>12</c:v>
                </c:pt>
                <c:pt idx="3">
                  <c:v>32</c:v>
                </c:pt>
              </c:numCache>
            </c:numRef>
          </c:yVal>
          <c:smooth val="1"/>
        </c:ser>
        <c:ser>
          <c:idx val="0"/>
          <c:order val="1"/>
          <c:tx>
            <c:v>304 SS</c:v>
          </c:tx>
          <c:xVal>
            <c:numRef>
              <c:f>Sheet1!$A$11:$A$15</c:f>
              <c:numCache>
                <c:formatCode>General</c:formatCode>
                <c:ptCount val="5"/>
                <c:pt idx="0">
                  <c:v>110</c:v>
                </c:pt>
                <c:pt idx="1">
                  <c:v>119.8</c:v>
                </c:pt>
                <c:pt idx="2">
                  <c:v>129.6</c:v>
                </c:pt>
                <c:pt idx="3">
                  <c:v>140.4</c:v>
                </c:pt>
                <c:pt idx="4">
                  <c:v>150.30000000000001</c:v>
                </c:pt>
              </c:numCache>
            </c:numRef>
          </c:xVal>
          <c:yVal>
            <c:numRef>
              <c:f>Sheet1!$B$11:$B$15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13</c:v>
                </c:pt>
                <c:pt idx="3">
                  <c:v>45</c:v>
                </c:pt>
                <c:pt idx="4">
                  <c:v>125</c:v>
                </c:pt>
              </c:numCache>
            </c:numRef>
          </c:yVal>
          <c:smooth val="1"/>
        </c:ser>
        <c:ser>
          <c:idx val="2"/>
          <c:order val="2"/>
          <c:tx>
            <c:v>304 SS #2</c:v>
          </c:tx>
          <c:xVal>
            <c:numRef>
              <c:f>Sheet1!$C$11:$C$16</c:f>
              <c:numCache>
                <c:formatCode>General</c:formatCode>
                <c:ptCount val="6"/>
                <c:pt idx="0">
                  <c:v>100</c:v>
                </c:pt>
                <c:pt idx="1">
                  <c:v>109.7</c:v>
                </c:pt>
                <c:pt idx="2">
                  <c:v>120.4</c:v>
                </c:pt>
                <c:pt idx="3">
                  <c:v>130.19999999999999</c:v>
                </c:pt>
                <c:pt idx="4">
                  <c:v>140.4</c:v>
                </c:pt>
                <c:pt idx="5">
                  <c:v>149.80000000000001</c:v>
                </c:pt>
              </c:numCache>
            </c:numRef>
          </c:xVal>
          <c:yVal>
            <c:numRef>
              <c:f>Sheet1!$D$11:$D$16</c:f>
              <c:numCache>
                <c:formatCode>General</c:formatCode>
                <c:ptCount val="6"/>
                <c:pt idx="0">
                  <c:v>0</c:v>
                </c:pt>
                <c:pt idx="1">
                  <c:v>0.70000000000000162</c:v>
                </c:pt>
                <c:pt idx="2">
                  <c:v>5.5</c:v>
                </c:pt>
                <c:pt idx="3">
                  <c:v>20</c:v>
                </c:pt>
                <c:pt idx="4">
                  <c:v>65</c:v>
                </c:pt>
                <c:pt idx="5">
                  <c:v>170</c:v>
                </c:pt>
              </c:numCache>
            </c:numRef>
          </c:yVal>
          <c:smooth val="1"/>
        </c:ser>
        <c:axId val="80055680"/>
        <c:axId val="80168448"/>
      </c:scatterChart>
      <c:valAx>
        <c:axId val="800556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0"/>
                  <a:t>Voltage (kV)</a:t>
                </a:r>
              </a:p>
            </c:rich>
          </c:tx>
          <c:layout>
            <c:manualLayout>
              <c:xMode val="edge"/>
              <c:yMode val="edge"/>
              <c:x val="0.424995106543885"/>
              <c:y val="0.86075396825396799"/>
            </c:manualLayout>
          </c:layout>
        </c:title>
        <c:numFmt formatCode="General" sourceLinked="1"/>
        <c:majorTickMark val="none"/>
        <c:tickLblPos val="nextTo"/>
        <c:crossAx val="80168448"/>
        <c:crosses val="autoZero"/>
        <c:crossBetween val="midCat"/>
      </c:valAx>
      <c:valAx>
        <c:axId val="8016844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600">
                    <a:latin typeface="+mn-lt"/>
                    <a:cs typeface="Arial" pitchFamily="34" charset="0"/>
                  </a:defRPr>
                </a:pPr>
                <a:r>
                  <a:rPr lang="en-US" sz="1600" b="0">
                    <a:latin typeface="+mn-lt"/>
                    <a:cs typeface="Arial" pitchFamily="34" charset="0"/>
                  </a:rPr>
                  <a:t>Field Emission Current (pA)</a:t>
                </a:r>
              </a:p>
            </c:rich>
          </c:tx>
          <c:layout>
            <c:manualLayout>
              <c:xMode val="edge"/>
              <c:yMode val="edge"/>
              <c:x val="1.9774011299435387E-2"/>
              <c:y val="9.1577615298087847E-2"/>
            </c:manualLayout>
          </c:layout>
        </c:title>
        <c:numFmt formatCode="General" sourceLinked="1"/>
        <c:majorTickMark val="none"/>
        <c:tickLblPos val="nextTo"/>
        <c:crossAx val="800556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6935442793522501"/>
          <c:y val="0.18074007142550041"/>
          <c:w val="0.223330106277699"/>
          <c:h val="0.22540526184227352"/>
        </c:manualLayout>
      </c:layout>
      <c:spPr>
        <a:solidFill>
          <a:sysClr val="window" lastClr="FFFFFF"/>
        </a:solidFill>
        <a:ln>
          <a:solidFill>
            <a:schemeClr val="accent1"/>
          </a:solidFill>
        </a:ln>
      </c:spPr>
    </c:legend>
    <c:plotVisOnly val="1"/>
  </c:chart>
  <c:spPr>
    <a:solidFill>
      <a:srgbClr val="FFFFFF"/>
    </a:solidFill>
    <a:ln>
      <a:solidFill>
        <a:schemeClr val="tx1"/>
      </a:solidFill>
    </a:ln>
  </c:sp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8492247496840691"/>
          <c:y val="9.2498861931176346E-2"/>
          <c:w val="0.7692189681109135"/>
          <c:h val="0.69628121688041511"/>
        </c:manualLayout>
      </c:layout>
      <c:scatterChart>
        <c:scatterStyle val="lineMarker"/>
        <c:ser>
          <c:idx val="0"/>
          <c:order val="0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'49mm_before'!$Q$2:$V$2</c:f>
              <c:numCache>
                <c:formatCode>General</c:formatCode>
                <c:ptCount val="6"/>
                <c:pt idx="0">
                  <c:v>90</c:v>
                </c:pt>
                <c:pt idx="1">
                  <c:v>100</c:v>
                </c:pt>
                <c:pt idx="2">
                  <c:v>110</c:v>
                </c:pt>
                <c:pt idx="3">
                  <c:v>120</c:v>
                </c:pt>
                <c:pt idx="4">
                  <c:v>130</c:v>
                </c:pt>
                <c:pt idx="5">
                  <c:v>135</c:v>
                </c:pt>
              </c:numCache>
            </c:numRef>
          </c:xVal>
          <c:yVal>
            <c:numRef>
              <c:f>'49mm_before'!$Q$6:$V$6</c:f>
              <c:numCache>
                <c:formatCode>General</c:formatCode>
                <c:ptCount val="6"/>
                <c:pt idx="0">
                  <c:v>5.0026752136752117E-2</c:v>
                </c:pt>
                <c:pt idx="1">
                  <c:v>4.8171344594593659</c:v>
                </c:pt>
                <c:pt idx="2">
                  <c:v>34.527239999999601</c:v>
                </c:pt>
                <c:pt idx="3">
                  <c:v>171.5824082840208</c:v>
                </c:pt>
                <c:pt idx="4">
                  <c:v>610.3407336956468</c:v>
                </c:pt>
                <c:pt idx="5">
                  <c:v>1147.7056393076111</c:v>
                </c:pt>
              </c:numCache>
            </c:numRef>
          </c:yVal>
        </c:ser>
        <c:ser>
          <c:idx val="1"/>
          <c:order val="1"/>
          <c:tx>
            <c:v>50fit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'49mm_before'!$I$16:$I$61</c:f>
              <c:numCache>
                <c:formatCode>General</c:formatCode>
                <c:ptCount val="46"/>
                <c:pt idx="0">
                  <c:v>90</c:v>
                </c:pt>
                <c:pt idx="1">
                  <c:v>91</c:v>
                </c:pt>
                <c:pt idx="2">
                  <c:v>92</c:v>
                </c:pt>
                <c:pt idx="3">
                  <c:v>93</c:v>
                </c:pt>
                <c:pt idx="4">
                  <c:v>94</c:v>
                </c:pt>
                <c:pt idx="5">
                  <c:v>95</c:v>
                </c:pt>
                <c:pt idx="6">
                  <c:v>96</c:v>
                </c:pt>
                <c:pt idx="7">
                  <c:v>97</c:v>
                </c:pt>
                <c:pt idx="8">
                  <c:v>98</c:v>
                </c:pt>
                <c:pt idx="9">
                  <c:v>99</c:v>
                </c:pt>
                <c:pt idx="10">
                  <c:v>100</c:v>
                </c:pt>
                <c:pt idx="11">
                  <c:v>101</c:v>
                </c:pt>
                <c:pt idx="12">
                  <c:v>102</c:v>
                </c:pt>
                <c:pt idx="13">
                  <c:v>103</c:v>
                </c:pt>
                <c:pt idx="14">
                  <c:v>104</c:v>
                </c:pt>
                <c:pt idx="15">
                  <c:v>105</c:v>
                </c:pt>
                <c:pt idx="16">
                  <c:v>106</c:v>
                </c:pt>
                <c:pt idx="17">
                  <c:v>107</c:v>
                </c:pt>
                <c:pt idx="18">
                  <c:v>108</c:v>
                </c:pt>
                <c:pt idx="19">
                  <c:v>109</c:v>
                </c:pt>
                <c:pt idx="20">
                  <c:v>110</c:v>
                </c:pt>
                <c:pt idx="21">
                  <c:v>111</c:v>
                </c:pt>
                <c:pt idx="22">
                  <c:v>112</c:v>
                </c:pt>
                <c:pt idx="23">
                  <c:v>113</c:v>
                </c:pt>
                <c:pt idx="24">
                  <c:v>114</c:v>
                </c:pt>
                <c:pt idx="25">
                  <c:v>115</c:v>
                </c:pt>
                <c:pt idx="26">
                  <c:v>116</c:v>
                </c:pt>
                <c:pt idx="27">
                  <c:v>117</c:v>
                </c:pt>
                <c:pt idx="28">
                  <c:v>118</c:v>
                </c:pt>
                <c:pt idx="29">
                  <c:v>119</c:v>
                </c:pt>
                <c:pt idx="30">
                  <c:v>120</c:v>
                </c:pt>
                <c:pt idx="31">
                  <c:v>121</c:v>
                </c:pt>
                <c:pt idx="32">
                  <c:v>122</c:v>
                </c:pt>
                <c:pt idx="33">
                  <c:v>123</c:v>
                </c:pt>
                <c:pt idx="34">
                  <c:v>124</c:v>
                </c:pt>
                <c:pt idx="35">
                  <c:v>125</c:v>
                </c:pt>
                <c:pt idx="36">
                  <c:v>126</c:v>
                </c:pt>
                <c:pt idx="37">
                  <c:v>127</c:v>
                </c:pt>
                <c:pt idx="38">
                  <c:v>128</c:v>
                </c:pt>
                <c:pt idx="39">
                  <c:v>129</c:v>
                </c:pt>
                <c:pt idx="40">
                  <c:v>130</c:v>
                </c:pt>
                <c:pt idx="41">
                  <c:v>131</c:v>
                </c:pt>
                <c:pt idx="42">
                  <c:v>132</c:v>
                </c:pt>
                <c:pt idx="43">
                  <c:v>133</c:v>
                </c:pt>
                <c:pt idx="44">
                  <c:v>134</c:v>
                </c:pt>
                <c:pt idx="45">
                  <c:v>135</c:v>
                </c:pt>
              </c:numCache>
            </c:numRef>
          </c:xVal>
          <c:yVal>
            <c:numRef>
              <c:f>'49mm_before'!$K$16:$K$61</c:f>
              <c:numCache>
                <c:formatCode>General</c:formatCode>
                <c:ptCount val="46"/>
                <c:pt idx="0">
                  <c:v>0.49034212205303218</c:v>
                </c:pt>
                <c:pt idx="1">
                  <c:v>0.63024247986341164</c:v>
                </c:pt>
                <c:pt idx="2">
                  <c:v>0.80584245577005953</c:v>
                </c:pt>
                <c:pt idx="3">
                  <c:v>1.0251763991751095</c:v>
                </c:pt>
                <c:pt idx="4">
                  <c:v>1.2978424639295201</c:v>
                </c:pt>
                <c:pt idx="5">
                  <c:v>1.6352582402631555</c:v>
                </c:pt>
                <c:pt idx="6">
                  <c:v>2.0509497992181527</c:v>
                </c:pt>
                <c:pt idx="7">
                  <c:v>2.5608773095006181</c:v>
                </c:pt>
                <c:pt idx="8">
                  <c:v>3.1838005443749213</c:v>
                </c:pt>
                <c:pt idx="9">
                  <c:v>3.9416877486874426</c:v>
                </c:pt>
                <c:pt idx="10">
                  <c:v>4.8601714821839064</c:v>
                </c:pt>
                <c:pt idx="11">
                  <c:v>5.9690551938672014</c:v>
                </c:pt>
                <c:pt idx="12">
                  <c:v>7.3028744121602305</c:v>
                </c:pt>
                <c:pt idx="13">
                  <c:v>8.901516556073954</c:v>
                </c:pt>
                <c:pt idx="14">
                  <c:v>10.810903482467198</c:v>
                </c:pt>
                <c:pt idx="15">
                  <c:v>13.083740982935558</c:v>
                </c:pt>
                <c:pt idx="16">
                  <c:v>15.780339530048106</c:v>
                </c:pt>
                <c:pt idx="17">
                  <c:v>18.969510645836486</c:v>
                </c:pt>
                <c:pt idx="18">
                  <c:v>22.729543324955849</c:v>
                </c:pt>
                <c:pt idx="19">
                  <c:v>27.149264990225873</c:v>
                </c:pt>
                <c:pt idx="20">
                  <c:v>32.329191488835498</c:v>
                </c:pt>
                <c:pt idx="21">
                  <c:v>38.382770652980334</c:v>
                </c:pt>
                <c:pt idx="22">
                  <c:v>45.437723948794122</c:v>
                </c:pt>
                <c:pt idx="23">
                  <c:v>53.637490721951863</c:v>
                </c:pt>
                <c:pt idx="24">
                  <c:v>63.142779517152505</c:v>
                </c:pt>
                <c:pt idx="25">
                  <c:v>74.133230901822628</c:v>
                </c:pt>
                <c:pt idx="26">
                  <c:v>86.809196161893681</c:v>
                </c:pt>
                <c:pt idx="27">
                  <c:v>101.39363615957801</c:v>
                </c:pt>
                <c:pt idx="28">
                  <c:v>118.13414454991668</c:v>
                </c:pt>
                <c:pt idx="29">
                  <c:v>137.30509944486099</c:v>
                </c:pt>
                <c:pt idx="30">
                  <c:v>159.20994749115332</c:v>
                </c:pt>
                <c:pt idx="31">
                  <c:v>184.18362419175634</c:v>
                </c:pt>
                <c:pt idx="32">
                  <c:v>212.59511415063687</c:v>
                </c:pt>
                <c:pt idx="33">
                  <c:v>244.85015475779181</c:v>
                </c:pt>
                <c:pt idx="34">
                  <c:v>281.39408665641571</c:v>
                </c:pt>
                <c:pt idx="35">
                  <c:v>322.71485414735076</c:v>
                </c:pt>
                <c:pt idx="36">
                  <c:v>369.34615848862785</c:v>
                </c:pt>
                <c:pt idx="37">
                  <c:v>421.87076684037726</c:v>
                </c:pt>
                <c:pt idx="38">
                  <c:v>480.92397938863354</c:v>
                </c:pt>
                <c:pt idx="39">
                  <c:v>547.19725695654665</c:v>
                </c:pt>
                <c:pt idx="40">
                  <c:v>621.44201117858847</c:v>
                </c:pt>
                <c:pt idx="41">
                  <c:v>704.47355907415795</c:v>
                </c:pt>
                <c:pt idx="42">
                  <c:v>797.17524361142489</c:v>
                </c:pt>
                <c:pt idx="43">
                  <c:v>900.50272160221789</c:v>
                </c:pt>
                <c:pt idx="44">
                  <c:v>1015.4884200140727</c:v>
                </c:pt>
                <c:pt idx="45">
                  <c:v>1143.2461615280913</c:v>
                </c:pt>
              </c:numCache>
            </c:numRef>
          </c:yVal>
        </c:ser>
        <c:ser>
          <c:idx val="2"/>
          <c:order val="2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'40mm_before'!$O$3:$T$3</c:f>
              <c:numCache>
                <c:formatCode>General</c:formatCode>
                <c:ptCount val="6"/>
                <c:pt idx="0">
                  <c:v>80</c:v>
                </c:pt>
                <c:pt idx="1">
                  <c:v>90</c:v>
                </c:pt>
                <c:pt idx="2">
                  <c:v>100</c:v>
                </c:pt>
                <c:pt idx="3">
                  <c:v>110</c:v>
                </c:pt>
                <c:pt idx="4">
                  <c:v>120</c:v>
                </c:pt>
                <c:pt idx="5">
                  <c:v>125</c:v>
                </c:pt>
              </c:numCache>
            </c:numRef>
          </c:xVal>
          <c:yVal>
            <c:numRef>
              <c:f>'40mm_before'!$O$6:$T$6</c:f>
              <c:numCache>
                <c:formatCode>General</c:formatCode>
                <c:ptCount val="6"/>
                <c:pt idx="0">
                  <c:v>-1.8616941176470216</c:v>
                </c:pt>
                <c:pt idx="1">
                  <c:v>4.9365379746834916</c:v>
                </c:pt>
                <c:pt idx="2">
                  <c:v>21.013144525547052</c:v>
                </c:pt>
                <c:pt idx="3">
                  <c:v>127.24215151514822</c:v>
                </c:pt>
                <c:pt idx="4">
                  <c:v>519.28667056529855</c:v>
                </c:pt>
                <c:pt idx="5">
                  <c:v>1066.4448936169958</c:v>
                </c:pt>
              </c:numCache>
            </c:numRef>
          </c:yVal>
        </c:ser>
        <c:ser>
          <c:idx val="3"/>
          <c:order val="3"/>
          <c:tx>
            <c:v>40fit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'40mm_before'!$I$16:$I$61</c:f>
              <c:numCache>
                <c:formatCode>General</c:formatCode>
                <c:ptCount val="46"/>
                <c:pt idx="0">
                  <c:v>80</c:v>
                </c:pt>
                <c:pt idx="1">
                  <c:v>81</c:v>
                </c:pt>
                <c:pt idx="2">
                  <c:v>82</c:v>
                </c:pt>
                <c:pt idx="3">
                  <c:v>83</c:v>
                </c:pt>
                <c:pt idx="4">
                  <c:v>84</c:v>
                </c:pt>
                <c:pt idx="5">
                  <c:v>85</c:v>
                </c:pt>
                <c:pt idx="6">
                  <c:v>86</c:v>
                </c:pt>
                <c:pt idx="7">
                  <c:v>87</c:v>
                </c:pt>
                <c:pt idx="8">
                  <c:v>88</c:v>
                </c:pt>
                <c:pt idx="9">
                  <c:v>89</c:v>
                </c:pt>
                <c:pt idx="10">
                  <c:v>90</c:v>
                </c:pt>
                <c:pt idx="11">
                  <c:v>91</c:v>
                </c:pt>
                <c:pt idx="12">
                  <c:v>92</c:v>
                </c:pt>
                <c:pt idx="13">
                  <c:v>93</c:v>
                </c:pt>
                <c:pt idx="14">
                  <c:v>94</c:v>
                </c:pt>
                <c:pt idx="15">
                  <c:v>95</c:v>
                </c:pt>
                <c:pt idx="16">
                  <c:v>96</c:v>
                </c:pt>
                <c:pt idx="17">
                  <c:v>97</c:v>
                </c:pt>
                <c:pt idx="18">
                  <c:v>98</c:v>
                </c:pt>
                <c:pt idx="19">
                  <c:v>99</c:v>
                </c:pt>
                <c:pt idx="20">
                  <c:v>100</c:v>
                </c:pt>
                <c:pt idx="21">
                  <c:v>101</c:v>
                </c:pt>
                <c:pt idx="22">
                  <c:v>102</c:v>
                </c:pt>
                <c:pt idx="23">
                  <c:v>103</c:v>
                </c:pt>
                <c:pt idx="24">
                  <c:v>104</c:v>
                </c:pt>
                <c:pt idx="25">
                  <c:v>105</c:v>
                </c:pt>
                <c:pt idx="26">
                  <c:v>106</c:v>
                </c:pt>
                <c:pt idx="27">
                  <c:v>107</c:v>
                </c:pt>
                <c:pt idx="28">
                  <c:v>108</c:v>
                </c:pt>
                <c:pt idx="29">
                  <c:v>109</c:v>
                </c:pt>
                <c:pt idx="30">
                  <c:v>110</c:v>
                </c:pt>
                <c:pt idx="31">
                  <c:v>111</c:v>
                </c:pt>
                <c:pt idx="32">
                  <c:v>112</c:v>
                </c:pt>
                <c:pt idx="33">
                  <c:v>113</c:v>
                </c:pt>
                <c:pt idx="34">
                  <c:v>114</c:v>
                </c:pt>
                <c:pt idx="35">
                  <c:v>115</c:v>
                </c:pt>
                <c:pt idx="36">
                  <c:v>116</c:v>
                </c:pt>
                <c:pt idx="37">
                  <c:v>117</c:v>
                </c:pt>
                <c:pt idx="38">
                  <c:v>118</c:v>
                </c:pt>
                <c:pt idx="39">
                  <c:v>119</c:v>
                </c:pt>
                <c:pt idx="40">
                  <c:v>120</c:v>
                </c:pt>
                <c:pt idx="41">
                  <c:v>121</c:v>
                </c:pt>
                <c:pt idx="42">
                  <c:v>122</c:v>
                </c:pt>
                <c:pt idx="43">
                  <c:v>123</c:v>
                </c:pt>
                <c:pt idx="44">
                  <c:v>124</c:v>
                </c:pt>
                <c:pt idx="45">
                  <c:v>125</c:v>
                </c:pt>
              </c:numCache>
            </c:numRef>
          </c:xVal>
          <c:yVal>
            <c:numRef>
              <c:f>'40mm_before'!$J$16:$J$61</c:f>
              <c:numCache>
                <c:formatCode>General</c:formatCode>
                <c:ptCount val="46"/>
                <c:pt idx="0">
                  <c:v>0.11418512734049002</c:v>
                </c:pt>
                <c:pt idx="1">
                  <c:v>0.15531131707419257</c:v>
                </c:pt>
                <c:pt idx="2">
                  <c:v>0.20973410671150974</c:v>
                </c:pt>
                <c:pt idx="3">
                  <c:v>0.28126706727786205</c:v>
                </c:pt>
                <c:pt idx="4">
                  <c:v>0.37467850180731427</c:v>
                </c:pt>
                <c:pt idx="5">
                  <c:v>0.49589527323769483</c:v>
                </c:pt>
                <c:pt idx="6">
                  <c:v>0.65224240278056711</c:v>
                </c:pt>
                <c:pt idx="7">
                  <c:v>0.85272326570642709</c:v>
                </c:pt>
                <c:pt idx="8">
                  <c:v>1.1083456382729737</c:v>
                </c:pt>
                <c:pt idx="9">
                  <c:v>1.4324992861859009</c:v>
                </c:pt>
                <c:pt idx="10">
                  <c:v>1.8413912288232659</c:v>
                </c:pt>
                <c:pt idx="11">
                  <c:v>2.3545452616002867</c:v>
                </c:pt>
                <c:pt idx="12">
                  <c:v>2.995372768279104</c:v>
                </c:pt>
                <c:pt idx="13">
                  <c:v>3.7918223025948317</c:v>
                </c:pt>
                <c:pt idx="14">
                  <c:v>4.7771158610573581</c:v>
                </c:pt>
                <c:pt idx="15">
                  <c:v>5.9905802029287365</c:v>
                </c:pt>
                <c:pt idx="16">
                  <c:v>7.4785819958905924</c:v>
                </c:pt>
                <c:pt idx="17">
                  <c:v>9.295575973555108</c:v>
                </c:pt>
                <c:pt idx="18">
                  <c:v>11.505275680534901</c:v>
                </c:pt>
                <c:pt idx="19">
                  <c:v>14.181956749172365</c:v>
                </c:pt>
                <c:pt idx="20">
                  <c:v>17.411902996246891</c:v>
                </c:pt>
                <c:pt idx="21">
                  <c:v>21.29500594519698</c:v>
                </c:pt>
                <c:pt idx="22">
                  <c:v>25.946528666945234</c:v>
                </c:pt>
                <c:pt idx="23">
                  <c:v>31.499045087835189</c:v>
                </c:pt>
                <c:pt idx="24">
                  <c:v>38.104566134228151</c:v>
                </c:pt>
                <c:pt idx="25">
                  <c:v>45.936864267953098</c:v>
                </c:pt>
                <c:pt idx="26">
                  <c:v>55.194008113272723</c:v>
                </c:pt>
                <c:pt idx="27">
                  <c:v>66.101118982824659</c:v>
                </c:pt>
                <c:pt idx="28">
                  <c:v>78.913361175878592</c:v>
                </c:pt>
                <c:pt idx="29">
                  <c:v>93.919177946199142</c:v>
                </c:pt>
                <c:pt idx="30">
                  <c:v>111.44378501818898</c:v>
                </c:pt>
                <c:pt idx="31">
                  <c:v>131.85293346829607</c:v>
                </c:pt>
                <c:pt idx="32">
                  <c:v>155.55695368378272</c:v>
                </c:pt>
                <c:pt idx="33">
                  <c:v>183.01509196299591</c:v>
                </c:pt>
                <c:pt idx="34">
                  <c:v>214.74015113044692</c:v>
                </c:pt>
                <c:pt idx="35">
                  <c:v>251.30344630718267</c:v>
                </c:pt>
                <c:pt idx="36">
                  <c:v>293.3400867025577</c:v>
                </c:pt>
                <c:pt idx="37">
                  <c:v>341.55459397906202</c:v>
                </c:pt>
                <c:pt idx="38">
                  <c:v>396.72686738811194</c:v>
                </c:pt>
                <c:pt idx="39">
                  <c:v>459.71850548360169</c:v>
                </c:pt>
                <c:pt idx="40">
                  <c:v>531.47949379272416</c:v>
                </c:pt>
                <c:pt idx="41">
                  <c:v>613.05526736213642</c:v>
                </c:pt>
                <c:pt idx="42">
                  <c:v>705.59415660380944</c:v>
                </c:pt>
                <c:pt idx="43">
                  <c:v>810.35522434083248</c:v>
                </c:pt>
                <c:pt idx="44">
                  <c:v>928.71650140133841</c:v>
                </c:pt>
                <c:pt idx="45">
                  <c:v>1062.1836275305318</c:v>
                </c:pt>
              </c:numCache>
            </c:numRef>
          </c:yVal>
        </c:ser>
        <c:ser>
          <c:idx val="4"/>
          <c:order val="4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'30mm_before'!$O$3:$S$3</c:f>
              <c:numCache>
                <c:formatCode>General</c:formatCode>
                <c:ptCount val="5"/>
                <c:pt idx="0">
                  <c:v>80</c:v>
                </c:pt>
                <c:pt idx="1">
                  <c:v>90</c:v>
                </c:pt>
                <c:pt idx="2">
                  <c:v>100</c:v>
                </c:pt>
                <c:pt idx="3">
                  <c:v>110</c:v>
                </c:pt>
                <c:pt idx="4">
                  <c:v>115</c:v>
                </c:pt>
              </c:numCache>
            </c:numRef>
          </c:xVal>
          <c:yVal>
            <c:numRef>
              <c:f>'30mm_before'!$O$6:$S$6</c:f>
              <c:numCache>
                <c:formatCode>General</c:formatCode>
                <c:ptCount val="5"/>
                <c:pt idx="0">
                  <c:v>6.2281256707316786</c:v>
                </c:pt>
                <c:pt idx="1">
                  <c:v>36.609060512820022</c:v>
                </c:pt>
                <c:pt idx="2">
                  <c:v>265.34838791208364</c:v>
                </c:pt>
                <c:pt idx="3">
                  <c:v>1036.4345485714048</c:v>
                </c:pt>
                <c:pt idx="4">
                  <c:v>1621.5524614064786</c:v>
                </c:pt>
              </c:numCache>
            </c:numRef>
          </c:yVal>
        </c:ser>
        <c:ser>
          <c:idx val="5"/>
          <c:order val="5"/>
          <c:tx>
            <c:v>30fit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'30mm_before'!$I$16:$I$51</c:f>
              <c:numCache>
                <c:formatCode>General</c:formatCode>
                <c:ptCount val="36"/>
                <c:pt idx="0">
                  <c:v>80</c:v>
                </c:pt>
                <c:pt idx="1">
                  <c:v>81</c:v>
                </c:pt>
                <c:pt idx="2">
                  <c:v>82</c:v>
                </c:pt>
                <c:pt idx="3">
                  <c:v>83</c:v>
                </c:pt>
                <c:pt idx="4">
                  <c:v>84</c:v>
                </c:pt>
                <c:pt idx="5">
                  <c:v>85</c:v>
                </c:pt>
                <c:pt idx="6">
                  <c:v>86</c:v>
                </c:pt>
                <c:pt idx="7">
                  <c:v>87</c:v>
                </c:pt>
                <c:pt idx="8">
                  <c:v>88</c:v>
                </c:pt>
                <c:pt idx="9">
                  <c:v>89</c:v>
                </c:pt>
                <c:pt idx="10">
                  <c:v>90</c:v>
                </c:pt>
                <c:pt idx="11">
                  <c:v>91</c:v>
                </c:pt>
                <c:pt idx="12">
                  <c:v>92</c:v>
                </c:pt>
                <c:pt idx="13">
                  <c:v>93</c:v>
                </c:pt>
                <c:pt idx="14">
                  <c:v>94</c:v>
                </c:pt>
                <c:pt idx="15">
                  <c:v>95</c:v>
                </c:pt>
                <c:pt idx="16">
                  <c:v>96</c:v>
                </c:pt>
                <c:pt idx="17">
                  <c:v>97</c:v>
                </c:pt>
                <c:pt idx="18">
                  <c:v>98</c:v>
                </c:pt>
                <c:pt idx="19">
                  <c:v>99</c:v>
                </c:pt>
                <c:pt idx="20">
                  <c:v>100</c:v>
                </c:pt>
                <c:pt idx="21">
                  <c:v>101</c:v>
                </c:pt>
                <c:pt idx="22">
                  <c:v>102</c:v>
                </c:pt>
                <c:pt idx="23">
                  <c:v>103</c:v>
                </c:pt>
                <c:pt idx="24">
                  <c:v>104</c:v>
                </c:pt>
                <c:pt idx="25">
                  <c:v>105</c:v>
                </c:pt>
                <c:pt idx="26">
                  <c:v>106</c:v>
                </c:pt>
                <c:pt idx="27">
                  <c:v>107</c:v>
                </c:pt>
                <c:pt idx="28">
                  <c:v>108</c:v>
                </c:pt>
                <c:pt idx="29">
                  <c:v>109</c:v>
                </c:pt>
                <c:pt idx="30">
                  <c:v>110</c:v>
                </c:pt>
                <c:pt idx="31">
                  <c:v>111</c:v>
                </c:pt>
              </c:numCache>
            </c:numRef>
          </c:xVal>
          <c:yVal>
            <c:numRef>
              <c:f>'30mm_before'!$J$16:$J$51</c:f>
              <c:numCache>
                <c:formatCode>General</c:formatCode>
                <c:ptCount val="36"/>
                <c:pt idx="0">
                  <c:v>11.443562759800416</c:v>
                </c:pt>
                <c:pt idx="1">
                  <c:v>13.936847786062868</c:v>
                </c:pt>
                <c:pt idx="2">
                  <c:v>16.897044508555027</c:v>
                </c:pt>
                <c:pt idx="3">
                  <c:v>20.397126654547726</c:v>
                </c:pt>
                <c:pt idx="4">
                  <c:v>24.519137990923277</c:v>
                </c:pt>
                <c:pt idx="5">
                  <c:v>29.355008136481764</c:v>
                </c:pt>
                <c:pt idx="6">
                  <c:v>35.007408890267115</c:v>
                </c:pt>
                <c:pt idx="7">
                  <c:v>41.590650491477504</c:v>
                </c:pt>
                <c:pt idx="8">
                  <c:v>49.231617057963945</c:v>
                </c:pt>
                <c:pt idx="9">
                  <c:v>58.070740287530008</c:v>
                </c:pt>
                <c:pt idx="10">
                  <c:v>68.263010350160883</c:v>
                </c:pt>
                <c:pt idx="11">
                  <c:v>79.979022750887381</c:v>
                </c:pt>
                <c:pt idx="12">
                  <c:v>93.406059802940831</c:v>
                </c:pt>
                <c:pt idx="13">
                  <c:v>108.74920521986196</c:v>
                </c:pt>
                <c:pt idx="14">
                  <c:v>126.23249021381058</c:v>
                </c:pt>
                <c:pt idx="15">
                  <c:v>146.10006937589424</c:v>
                </c:pt>
                <c:pt idx="16">
                  <c:v>168.61742451322141</c:v>
                </c:pt>
                <c:pt idx="17">
                  <c:v>194.07259452678392</c:v>
                </c:pt>
                <c:pt idx="18">
                  <c:v>222.77742933429704</c:v>
                </c:pt>
                <c:pt idx="19">
                  <c:v>255.0688657728011</c:v>
                </c:pt>
                <c:pt idx="20">
                  <c:v>291.31022335711634</c:v>
                </c:pt>
                <c:pt idx="21">
                  <c:v>331.89251772191869</c:v>
                </c:pt>
                <c:pt idx="22">
                  <c:v>377.23578953727935</c:v>
                </c:pt>
                <c:pt idx="23">
                  <c:v>427.79044665936402</c:v>
                </c:pt>
                <c:pt idx="24">
                  <c:v>484.03861725976128</c:v>
                </c:pt>
                <c:pt idx="25">
                  <c:v>546.49551166784454</c:v>
                </c:pt>
                <c:pt idx="26">
                  <c:v>615.71079066043853</c:v>
                </c:pt>
                <c:pt idx="27">
                  <c:v>692.26993794152361</c:v>
                </c:pt>
                <c:pt idx="28">
                  <c:v>776.79563457115262</c:v>
                </c:pt>
                <c:pt idx="29">
                  <c:v>869.9491331266031</c:v>
                </c:pt>
                <c:pt idx="30">
                  <c:v>972.43162941017238</c:v>
                </c:pt>
                <c:pt idx="31">
                  <c:v>1084.9856295552331</c:v>
                </c:pt>
              </c:numCache>
            </c:numRef>
          </c:yVal>
        </c:ser>
        <c:ser>
          <c:idx val="8"/>
          <c:order val="6"/>
          <c:tx>
            <c:v>50mm</c:v>
          </c:tx>
          <c:spPr>
            <a:ln w="28575">
              <a:noFill/>
            </a:ln>
          </c:spPr>
          <c:marker>
            <c:symbol val="triangle"/>
            <c:size val="7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'49_after'!$T$2:$AD$2</c:f>
              <c:numCache>
                <c:formatCode>General</c:formatCode>
                <c:ptCount val="11"/>
                <c:pt idx="0">
                  <c:v>130</c:v>
                </c:pt>
                <c:pt idx="1">
                  <c:v>140</c:v>
                </c:pt>
                <c:pt idx="2">
                  <c:v>150</c:v>
                </c:pt>
                <c:pt idx="3">
                  <c:v>160</c:v>
                </c:pt>
                <c:pt idx="4">
                  <c:v>170</c:v>
                </c:pt>
                <c:pt idx="5">
                  <c:v>180</c:v>
                </c:pt>
                <c:pt idx="6">
                  <c:v>190</c:v>
                </c:pt>
                <c:pt idx="7">
                  <c:v>200</c:v>
                </c:pt>
                <c:pt idx="8">
                  <c:v>210</c:v>
                </c:pt>
                <c:pt idx="9">
                  <c:v>220</c:v>
                </c:pt>
                <c:pt idx="10">
                  <c:v>225</c:v>
                </c:pt>
              </c:numCache>
            </c:numRef>
          </c:xVal>
          <c:yVal>
            <c:numRef>
              <c:f>'49_after'!$T$6:$AD$6</c:f>
              <c:numCache>
                <c:formatCode>General</c:formatCode>
                <c:ptCount val="11"/>
                <c:pt idx="0">
                  <c:v>-2.0738729032257663</c:v>
                </c:pt>
                <c:pt idx="1">
                  <c:v>1.8044414705881859</c:v>
                </c:pt>
                <c:pt idx="2">
                  <c:v>0.48951058823529614</c:v>
                </c:pt>
                <c:pt idx="3">
                  <c:v>-1.3669669565217444</c:v>
                </c:pt>
                <c:pt idx="4">
                  <c:v>-6.4555710526316039</c:v>
                </c:pt>
                <c:pt idx="5">
                  <c:v>-1.8871131249999957</c:v>
                </c:pt>
                <c:pt idx="6">
                  <c:v>-2.7346214285713812</c:v>
                </c:pt>
                <c:pt idx="7">
                  <c:v>3.6225924731182118</c:v>
                </c:pt>
                <c:pt idx="8">
                  <c:v>4.4641866666665395</c:v>
                </c:pt>
                <c:pt idx="9">
                  <c:v>2.9286166666665845</c:v>
                </c:pt>
                <c:pt idx="10">
                  <c:v>10.786117014925306</c:v>
                </c:pt>
              </c:numCache>
            </c:numRef>
          </c:yVal>
        </c:ser>
        <c:ser>
          <c:idx val="10"/>
          <c:order val="7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'40_after'!$P$3:$X$3</c:f>
              <c:numCache>
                <c:formatCode>General</c:formatCode>
                <c:ptCount val="9"/>
                <c:pt idx="0">
                  <c:v>150</c:v>
                </c:pt>
                <c:pt idx="1">
                  <c:v>160</c:v>
                </c:pt>
                <c:pt idx="2">
                  <c:v>170</c:v>
                </c:pt>
                <c:pt idx="3">
                  <c:v>180</c:v>
                </c:pt>
                <c:pt idx="4">
                  <c:v>190</c:v>
                </c:pt>
                <c:pt idx="5">
                  <c:v>200</c:v>
                </c:pt>
                <c:pt idx="6">
                  <c:v>210</c:v>
                </c:pt>
                <c:pt idx="7">
                  <c:v>220</c:v>
                </c:pt>
                <c:pt idx="8">
                  <c:v>225</c:v>
                </c:pt>
              </c:numCache>
            </c:numRef>
          </c:xVal>
          <c:yVal>
            <c:numRef>
              <c:f>'40_after'!$P$6:$X$6</c:f>
              <c:numCache>
                <c:formatCode>General</c:formatCode>
                <c:ptCount val="9"/>
                <c:pt idx="0">
                  <c:v>-1.105345</c:v>
                </c:pt>
                <c:pt idx="1">
                  <c:v>1.1305695652173913</c:v>
                </c:pt>
                <c:pt idx="2">
                  <c:v>5.1978833333333325</c:v>
                </c:pt>
                <c:pt idx="3">
                  <c:v>1.2792874999999999</c:v>
                </c:pt>
                <c:pt idx="4">
                  <c:v>1.5934499999999538</c:v>
                </c:pt>
                <c:pt idx="5">
                  <c:v>4.9806214285714834</c:v>
                </c:pt>
                <c:pt idx="6">
                  <c:v>11.565780172413502</c:v>
                </c:pt>
                <c:pt idx="7">
                  <c:v>36.332725764191913</c:v>
                </c:pt>
                <c:pt idx="8">
                  <c:v>49.35739599999954</c:v>
                </c:pt>
              </c:numCache>
            </c:numRef>
          </c:yVal>
        </c:ser>
        <c:ser>
          <c:idx val="13"/>
          <c:order val="8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noFill/>
              <a:ln w="12700" cap="rnd">
                <a:solidFill>
                  <a:prstClr val="black"/>
                </a:solidFill>
              </a:ln>
            </c:spPr>
          </c:marker>
          <c:xVal>
            <c:numRef>
              <c:f>'30_after'!$M$3:$U$3</c:f>
              <c:numCache>
                <c:formatCode>General</c:formatCode>
                <c:ptCount val="9"/>
                <c:pt idx="0">
                  <c:v>150</c:v>
                </c:pt>
                <c:pt idx="1">
                  <c:v>160</c:v>
                </c:pt>
                <c:pt idx="2">
                  <c:v>170</c:v>
                </c:pt>
                <c:pt idx="3">
                  <c:v>180</c:v>
                </c:pt>
                <c:pt idx="4">
                  <c:v>190</c:v>
                </c:pt>
                <c:pt idx="5">
                  <c:v>200</c:v>
                </c:pt>
                <c:pt idx="6">
                  <c:v>210</c:v>
                </c:pt>
                <c:pt idx="7">
                  <c:v>220</c:v>
                </c:pt>
                <c:pt idx="8">
                  <c:v>225</c:v>
                </c:pt>
              </c:numCache>
            </c:numRef>
          </c:xVal>
          <c:yVal>
            <c:numRef>
              <c:f>'30_after'!$M$6:$U$6</c:f>
              <c:numCache>
                <c:formatCode>General</c:formatCode>
                <c:ptCount val="9"/>
                <c:pt idx="0">
                  <c:v>-4.5803102040816128</c:v>
                </c:pt>
                <c:pt idx="1">
                  <c:v>2.3203323076923099</c:v>
                </c:pt>
                <c:pt idx="2">
                  <c:v>3.2168345161289644</c:v>
                </c:pt>
                <c:pt idx="3">
                  <c:v>6.35161153846148</c:v>
                </c:pt>
                <c:pt idx="4">
                  <c:v>11.773073636363568</c:v>
                </c:pt>
                <c:pt idx="5">
                  <c:v>49.318203738316846</c:v>
                </c:pt>
                <c:pt idx="6">
                  <c:v>225.29273130840721</c:v>
                </c:pt>
                <c:pt idx="7">
                  <c:v>497.54371308016346</c:v>
                </c:pt>
                <c:pt idx="8">
                  <c:v>772.1784183673376</c:v>
                </c:pt>
              </c:numCache>
            </c:numRef>
          </c:yVal>
        </c:ser>
        <c:ser>
          <c:idx val="6"/>
          <c:order val="9"/>
          <c:tx>
            <c:v>30fit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'30_after'!$I$16:$I$91</c:f>
              <c:numCache>
                <c:formatCode>General</c:formatCode>
                <c:ptCount val="76"/>
                <c:pt idx="0">
                  <c:v>150</c:v>
                </c:pt>
                <c:pt idx="1">
                  <c:v>151</c:v>
                </c:pt>
                <c:pt idx="2">
                  <c:v>152</c:v>
                </c:pt>
                <c:pt idx="3">
                  <c:v>153</c:v>
                </c:pt>
                <c:pt idx="4">
                  <c:v>154</c:v>
                </c:pt>
                <c:pt idx="5">
                  <c:v>155</c:v>
                </c:pt>
                <c:pt idx="6">
                  <c:v>156</c:v>
                </c:pt>
                <c:pt idx="7">
                  <c:v>157</c:v>
                </c:pt>
                <c:pt idx="8">
                  <c:v>158</c:v>
                </c:pt>
                <c:pt idx="9">
                  <c:v>159</c:v>
                </c:pt>
                <c:pt idx="10">
                  <c:v>160</c:v>
                </c:pt>
                <c:pt idx="11">
                  <c:v>161</c:v>
                </c:pt>
                <c:pt idx="12">
                  <c:v>162</c:v>
                </c:pt>
                <c:pt idx="13">
                  <c:v>163</c:v>
                </c:pt>
                <c:pt idx="14">
                  <c:v>164</c:v>
                </c:pt>
                <c:pt idx="15">
                  <c:v>165</c:v>
                </c:pt>
                <c:pt idx="16">
                  <c:v>166</c:v>
                </c:pt>
                <c:pt idx="17">
                  <c:v>167</c:v>
                </c:pt>
                <c:pt idx="18">
                  <c:v>168</c:v>
                </c:pt>
                <c:pt idx="19">
                  <c:v>169</c:v>
                </c:pt>
                <c:pt idx="20">
                  <c:v>170</c:v>
                </c:pt>
                <c:pt idx="21">
                  <c:v>171</c:v>
                </c:pt>
                <c:pt idx="22">
                  <c:v>172</c:v>
                </c:pt>
                <c:pt idx="23">
                  <c:v>173</c:v>
                </c:pt>
                <c:pt idx="24">
                  <c:v>174</c:v>
                </c:pt>
                <c:pt idx="25">
                  <c:v>175</c:v>
                </c:pt>
                <c:pt idx="26">
                  <c:v>176</c:v>
                </c:pt>
                <c:pt idx="27">
                  <c:v>177</c:v>
                </c:pt>
                <c:pt idx="28">
                  <c:v>178</c:v>
                </c:pt>
                <c:pt idx="29">
                  <c:v>179</c:v>
                </c:pt>
                <c:pt idx="30">
                  <c:v>180</c:v>
                </c:pt>
                <c:pt idx="31">
                  <c:v>181</c:v>
                </c:pt>
                <c:pt idx="32">
                  <c:v>182</c:v>
                </c:pt>
                <c:pt idx="33">
                  <c:v>183</c:v>
                </c:pt>
                <c:pt idx="34">
                  <c:v>184</c:v>
                </c:pt>
                <c:pt idx="35">
                  <c:v>185</c:v>
                </c:pt>
                <c:pt idx="36">
                  <c:v>186</c:v>
                </c:pt>
                <c:pt idx="37">
                  <c:v>187</c:v>
                </c:pt>
                <c:pt idx="38">
                  <c:v>188</c:v>
                </c:pt>
                <c:pt idx="39">
                  <c:v>189</c:v>
                </c:pt>
                <c:pt idx="40">
                  <c:v>190</c:v>
                </c:pt>
                <c:pt idx="41">
                  <c:v>191</c:v>
                </c:pt>
                <c:pt idx="42">
                  <c:v>192</c:v>
                </c:pt>
                <c:pt idx="43">
                  <c:v>193</c:v>
                </c:pt>
                <c:pt idx="44">
                  <c:v>194</c:v>
                </c:pt>
                <c:pt idx="45">
                  <c:v>195</c:v>
                </c:pt>
                <c:pt idx="46">
                  <c:v>196</c:v>
                </c:pt>
                <c:pt idx="47">
                  <c:v>197</c:v>
                </c:pt>
                <c:pt idx="48">
                  <c:v>198</c:v>
                </c:pt>
                <c:pt idx="49">
                  <c:v>199</c:v>
                </c:pt>
                <c:pt idx="50">
                  <c:v>200</c:v>
                </c:pt>
                <c:pt idx="51">
                  <c:v>201</c:v>
                </c:pt>
                <c:pt idx="52">
                  <c:v>202</c:v>
                </c:pt>
                <c:pt idx="53">
                  <c:v>203</c:v>
                </c:pt>
                <c:pt idx="54">
                  <c:v>204</c:v>
                </c:pt>
                <c:pt idx="55">
                  <c:v>205</c:v>
                </c:pt>
                <c:pt idx="56">
                  <c:v>206</c:v>
                </c:pt>
                <c:pt idx="57">
                  <c:v>207</c:v>
                </c:pt>
                <c:pt idx="58">
                  <c:v>208</c:v>
                </c:pt>
                <c:pt idx="59">
                  <c:v>209</c:v>
                </c:pt>
                <c:pt idx="60">
                  <c:v>210</c:v>
                </c:pt>
                <c:pt idx="61">
                  <c:v>211</c:v>
                </c:pt>
                <c:pt idx="62">
                  <c:v>212</c:v>
                </c:pt>
                <c:pt idx="63">
                  <c:v>213</c:v>
                </c:pt>
                <c:pt idx="64">
                  <c:v>214</c:v>
                </c:pt>
                <c:pt idx="65">
                  <c:v>215</c:v>
                </c:pt>
                <c:pt idx="66">
                  <c:v>216</c:v>
                </c:pt>
                <c:pt idx="67">
                  <c:v>217</c:v>
                </c:pt>
                <c:pt idx="68">
                  <c:v>218</c:v>
                </c:pt>
                <c:pt idx="69">
                  <c:v>219</c:v>
                </c:pt>
                <c:pt idx="70">
                  <c:v>220</c:v>
                </c:pt>
                <c:pt idx="71">
                  <c:v>221</c:v>
                </c:pt>
                <c:pt idx="72">
                  <c:v>222</c:v>
                </c:pt>
                <c:pt idx="73">
                  <c:v>223</c:v>
                </c:pt>
                <c:pt idx="74">
                  <c:v>224</c:v>
                </c:pt>
                <c:pt idx="75">
                  <c:v>225</c:v>
                </c:pt>
              </c:numCache>
            </c:numRef>
          </c:xVal>
          <c:yVal>
            <c:numRef>
              <c:f>'30_after'!$J$16:$J$91</c:f>
              <c:numCache>
                <c:formatCode>General</c:formatCode>
                <c:ptCount val="76"/>
                <c:pt idx="0">
                  <c:v>7.8563419917272032E-2</c:v>
                </c:pt>
                <c:pt idx="1">
                  <c:v>9.4037198997051985E-2</c:v>
                </c:pt>
                <c:pt idx="2">
                  <c:v>0.11230251279450285</c:v>
                </c:pt>
                <c:pt idx="3">
                  <c:v>0.13381626457153392</c:v>
                </c:pt>
                <c:pt idx="4">
                  <c:v>0.15910236360654142</c:v>
                </c:pt>
                <c:pt idx="5">
                  <c:v>0.18876037996324241</c:v>
                </c:pt>
                <c:pt idx="6">
                  <c:v>0.22347515934774248</c:v>
                </c:pt>
                <c:pt idx="7">
                  <c:v>0.26402748586792874</c:v>
                </c:pt>
                <c:pt idx="8">
                  <c:v>0.31130588663421704</c:v>
                </c:pt>
                <c:pt idx="9">
                  <c:v>0.36631967852971914</c:v>
                </c:pt>
                <c:pt idx="10">
                  <c:v>0.43021336413059807</c:v>
                </c:pt>
                <c:pt idx="11">
                  <c:v>0.50428249067297259</c:v>
                </c:pt>
                <c:pt idx="12">
                  <c:v>0.58999109313935394</c:v>
                </c:pt>
                <c:pt idx="13">
                  <c:v>0.68899084997279181</c:v>
                </c:pt>
                <c:pt idx="14">
                  <c:v>0.80314208761704786</c:v>
                </c:pt>
                <c:pt idx="15">
                  <c:v>0.93453677802228297</c:v>
                </c:pt>
                <c:pt idx="16">
                  <c:v>1.0855236814425635</c:v>
                </c:pt>
                <c:pt idx="17">
                  <c:v>1.2587357952782239</c:v>
                </c:pt>
                <c:pt idx="18">
                  <c:v>1.4571202783758932</c:v>
                </c:pt>
                <c:pt idx="19">
                  <c:v>1.683971029084502</c:v>
                </c:pt>
                <c:pt idx="20">
                  <c:v>1.9429641044675821</c:v>
                </c:pt>
                <c:pt idx="21">
                  <c:v>2.2381961773831298</c:v>
                </c:pt>
                <c:pt idx="22">
                  <c:v>2.5742262376496718</c:v>
                </c:pt>
                <c:pt idx="23">
                  <c:v>2.956120753213102</c:v>
                </c:pt>
                <c:pt idx="24">
                  <c:v>3.3895025170990887</c:v>
                </c:pt>
                <c:pt idx="25">
                  <c:v>3.8806034159702367</c:v>
                </c:pt>
                <c:pt idx="26">
                  <c:v>4.4363213662912022</c:v>
                </c:pt>
                <c:pt idx="27">
                  <c:v>5.0642816744261205</c:v>
                </c:pt>
                <c:pt idx="28">
                  <c:v>5.7729030874362506</c:v>
                </c:pt>
                <c:pt idx="29">
                  <c:v>6.5714688118962004</c:v>
                </c:pt>
                <c:pt idx="30">
                  <c:v>7.4702027886907958</c:v>
                </c:pt>
                <c:pt idx="31">
                  <c:v>8.4803515224730415</c:v>
                </c:pt>
                <c:pt idx="32">
                  <c:v>9.6142717752443119</c:v>
                </c:pt>
                <c:pt idx="33">
                  <c:v>10.885524444337166</c:v>
                </c:pt>
                <c:pt idx="34">
                  <c:v>12.308974955930942</c:v>
                </c:pt>
                <c:pt idx="35">
                  <c:v>13.900900516085974</c:v>
                </c:pt>
                <c:pt idx="36">
                  <c:v>15.679104572125359</c:v>
                </c:pt>
                <c:pt idx="37">
                  <c:v>17.663038848014633</c:v>
                </c:pt>
                <c:pt idx="38">
                  <c:v>19.87393332815779</c:v>
                </c:pt>
                <c:pt idx="39">
                  <c:v>22.334934574735929</c:v>
                </c:pt>
                <c:pt idx="40">
                  <c:v>25.071252774338269</c:v>
                </c:pt>
                <c:pt idx="41">
                  <c:v>28.110317920154522</c:v>
                </c:pt>
                <c:pt idx="42">
                  <c:v>31.481945546396787</c:v>
                </c:pt>
                <c:pt idx="43">
                  <c:v>35.218512441883163</c:v>
                </c:pt>
                <c:pt idx="44">
                  <c:v>39.355142779808297</c:v>
                </c:pt>
                <c:pt idx="45">
                  <c:v>43.929905110662595</c:v>
                </c:pt>
                <c:pt idx="46">
                  <c:v>48.984020674978751</c:v>
                </c:pt>
                <c:pt idx="47">
                  <c:v>54.56208350211287</c:v>
                </c:pt>
                <c:pt idx="48">
                  <c:v>60.712292770542646</c:v>
                </c:pt>
                <c:pt idx="49">
                  <c:v>67.486697914208293</c:v>
                </c:pt>
                <c:pt idx="50">
                  <c:v>74.941456968189527</c:v>
                </c:pt>
                <c:pt idx="51">
                  <c:v>83.137108655500413</c:v>
                </c:pt>
                <c:pt idx="52">
                  <c:v>92.138858724975648</c:v>
                </c:pt>
                <c:pt idx="53">
                  <c:v>102.01688105808628</c:v>
                </c:pt>
                <c:pt idx="54">
                  <c:v>112.84663407008274</c:v>
                </c:pt>
                <c:pt idx="55">
                  <c:v>124.70919293803323</c:v>
                </c:pt>
                <c:pt idx="56">
                  <c:v>137.69159819519905</c:v>
                </c:pt>
                <c:pt idx="57">
                  <c:v>151.88722123761207</c:v>
                </c:pt>
                <c:pt idx="58">
                  <c:v>167.39614729482042</c:v>
                </c:pt>
                <c:pt idx="59">
                  <c:v>184.32557642244501</c:v>
                </c:pt>
                <c:pt idx="60">
                  <c:v>202.79024307942601</c:v>
                </c:pt>
                <c:pt idx="61">
                  <c:v>222.91285485770899</c:v>
                </c:pt>
                <c:pt idx="62">
                  <c:v>244.82455093651177</c:v>
                </c:pt>
                <c:pt idx="63">
                  <c:v>268.66538083727517</c:v>
                </c:pt>
                <c:pt idx="64">
                  <c:v>294.58480405889043</c:v>
                </c:pt>
                <c:pt idx="65">
                  <c:v>322.74221117589531</c:v>
                </c:pt>
                <c:pt idx="66">
                  <c:v>353.30746698483233</c:v>
                </c:pt>
                <c:pt idx="67">
                  <c:v>386.46147628612374</c:v>
                </c:pt>
                <c:pt idx="68">
                  <c:v>422.39677289041413</c:v>
                </c:pt>
                <c:pt idx="69">
                  <c:v>461.31813243940229</c:v>
                </c:pt>
                <c:pt idx="70">
                  <c:v>503.44320963195202</c:v>
                </c:pt>
                <c:pt idx="71">
                  <c:v>549.00320044623822</c:v>
                </c:pt>
                <c:pt idx="72">
                  <c:v>598.24352994845253</c:v>
                </c:pt>
                <c:pt idx="73">
                  <c:v>651.42456627765353</c:v>
                </c:pt>
                <c:pt idx="74">
                  <c:v>708.82236139496456</c:v>
                </c:pt>
                <c:pt idx="75">
                  <c:v>770.72941918356298</c:v>
                </c:pt>
              </c:numCache>
            </c:numRef>
          </c:yVal>
        </c:ser>
        <c:axId val="80125952"/>
        <c:axId val="80127872"/>
      </c:scatterChart>
      <c:valAx>
        <c:axId val="80125952"/>
        <c:scaling>
          <c:orientation val="minMax"/>
          <c:max val="250"/>
          <c:min val="0"/>
        </c:scaling>
        <c:axPos val="b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Voltage 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(kV</a:t>
                </a:r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80127872"/>
        <c:crosses val="autoZero"/>
        <c:crossBetween val="midCat"/>
      </c:valAx>
      <c:valAx>
        <c:axId val="80127872"/>
        <c:scaling>
          <c:orientation val="minMax"/>
          <c:max val="1500"/>
          <c:min val="0"/>
        </c:scaling>
        <c:axPos val="l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>
                    <a:latin typeface="Arial" pitchFamily="34" charset="0"/>
                    <a:cs typeface="Arial" pitchFamily="34" charset="0"/>
                  </a:rPr>
                  <a:t>Anode Current (pA)</a:t>
                </a:r>
              </a:p>
            </c:rich>
          </c:tx>
          <c:layout>
            <c:manualLayout>
              <c:xMode val="edge"/>
              <c:yMode val="edge"/>
              <c:x val="0"/>
              <c:y val="0.12330521413490846"/>
            </c:manualLayout>
          </c:layout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80125952"/>
        <c:crosses val="autoZero"/>
        <c:crossBetween val="midCat"/>
        <c:minorUnit val="100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20061169437153686"/>
          <c:y val="0.26652953639853205"/>
          <c:w val="0.14105236223156706"/>
          <c:h val="0.46691095337383698"/>
        </c:manualLayout>
      </c:layout>
      <c:txPr>
        <a:bodyPr/>
        <a:lstStyle/>
        <a:p>
          <a:pPr>
            <a:defRPr sz="10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</c:chart>
  <c:spPr>
    <a:ln>
      <a:noFill/>
    </a:ln>
  </c:spPr>
  <c:txPr>
    <a:bodyPr/>
    <a:lstStyle/>
    <a:p>
      <a:pPr>
        <a:defRPr sz="1400" b="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8252162924078877"/>
          <c:y val="0.11229440069991252"/>
          <c:w val="0.75880222003499564"/>
          <c:h val="0.69628121688041444"/>
        </c:manualLayout>
      </c:layout>
      <c:scatterChart>
        <c:scatterStyle val="lineMarker"/>
        <c:ser>
          <c:idx val="0"/>
          <c:order val="0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'FGNb1_50mm_Befor Kr'!$X$2:$AD$2</c:f>
              <c:numCache>
                <c:formatCode>General</c:formatCode>
                <c:ptCount val="7"/>
                <c:pt idx="0">
                  <c:v>140</c:v>
                </c:pt>
                <c:pt idx="1">
                  <c:v>150</c:v>
                </c:pt>
                <c:pt idx="2">
                  <c:v>160</c:v>
                </c:pt>
                <c:pt idx="3">
                  <c:v>170</c:v>
                </c:pt>
                <c:pt idx="4">
                  <c:v>180</c:v>
                </c:pt>
                <c:pt idx="5">
                  <c:v>185</c:v>
                </c:pt>
                <c:pt idx="6">
                  <c:v>190</c:v>
                </c:pt>
              </c:numCache>
            </c:numRef>
          </c:xVal>
          <c:yVal>
            <c:numRef>
              <c:f>'FGNb1_50mm_Befor Kr'!$X$6:$AD$6</c:f>
              <c:numCache>
                <c:formatCode>General</c:formatCode>
                <c:ptCount val="7"/>
                <c:pt idx="0">
                  <c:v>3.0243575757575889</c:v>
                </c:pt>
                <c:pt idx="1">
                  <c:v>4.4973818181818155</c:v>
                </c:pt>
                <c:pt idx="2">
                  <c:v>21.029711999999488</c:v>
                </c:pt>
                <c:pt idx="3">
                  <c:v>62.562777049179473</c:v>
                </c:pt>
                <c:pt idx="4">
                  <c:v>215.80176512455043</c:v>
                </c:pt>
                <c:pt idx="5">
                  <c:v>623.60782051281592</c:v>
                </c:pt>
                <c:pt idx="6">
                  <c:v>1146.6699025973624</c:v>
                </c:pt>
              </c:numCache>
            </c:numRef>
          </c:yVal>
        </c:ser>
        <c:ser>
          <c:idx val="1"/>
          <c:order val="1"/>
          <c:tx>
            <c:v>50fit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'FGNb1_50mm_Befor Kr'!$K$19:$K$69</c:f>
              <c:numCache>
                <c:formatCode>General</c:formatCode>
                <c:ptCount val="51"/>
                <c:pt idx="0">
                  <c:v>140</c:v>
                </c:pt>
                <c:pt idx="1">
                  <c:v>141</c:v>
                </c:pt>
                <c:pt idx="2">
                  <c:v>142</c:v>
                </c:pt>
                <c:pt idx="3">
                  <c:v>143</c:v>
                </c:pt>
                <c:pt idx="4">
                  <c:v>144</c:v>
                </c:pt>
                <c:pt idx="5">
                  <c:v>145</c:v>
                </c:pt>
                <c:pt idx="6">
                  <c:v>146</c:v>
                </c:pt>
                <c:pt idx="7">
                  <c:v>147</c:v>
                </c:pt>
                <c:pt idx="8">
                  <c:v>148</c:v>
                </c:pt>
                <c:pt idx="9">
                  <c:v>149</c:v>
                </c:pt>
                <c:pt idx="10">
                  <c:v>150</c:v>
                </c:pt>
                <c:pt idx="11">
                  <c:v>151</c:v>
                </c:pt>
                <c:pt idx="12">
                  <c:v>152</c:v>
                </c:pt>
                <c:pt idx="13">
                  <c:v>153</c:v>
                </c:pt>
                <c:pt idx="14">
                  <c:v>154</c:v>
                </c:pt>
                <c:pt idx="15">
                  <c:v>155</c:v>
                </c:pt>
                <c:pt idx="16">
                  <c:v>156</c:v>
                </c:pt>
                <c:pt idx="17">
                  <c:v>157</c:v>
                </c:pt>
                <c:pt idx="18">
                  <c:v>158</c:v>
                </c:pt>
                <c:pt idx="19">
                  <c:v>159</c:v>
                </c:pt>
                <c:pt idx="20">
                  <c:v>160</c:v>
                </c:pt>
                <c:pt idx="21">
                  <c:v>161</c:v>
                </c:pt>
                <c:pt idx="22">
                  <c:v>162</c:v>
                </c:pt>
                <c:pt idx="23">
                  <c:v>163</c:v>
                </c:pt>
                <c:pt idx="24">
                  <c:v>164</c:v>
                </c:pt>
                <c:pt idx="25">
                  <c:v>165</c:v>
                </c:pt>
                <c:pt idx="26">
                  <c:v>166</c:v>
                </c:pt>
                <c:pt idx="27">
                  <c:v>167</c:v>
                </c:pt>
                <c:pt idx="28">
                  <c:v>168</c:v>
                </c:pt>
                <c:pt idx="29">
                  <c:v>169</c:v>
                </c:pt>
                <c:pt idx="30">
                  <c:v>170</c:v>
                </c:pt>
                <c:pt idx="31">
                  <c:v>171</c:v>
                </c:pt>
                <c:pt idx="32">
                  <c:v>172</c:v>
                </c:pt>
                <c:pt idx="33">
                  <c:v>173</c:v>
                </c:pt>
                <c:pt idx="34">
                  <c:v>174</c:v>
                </c:pt>
                <c:pt idx="35">
                  <c:v>175</c:v>
                </c:pt>
                <c:pt idx="36">
                  <c:v>176</c:v>
                </c:pt>
                <c:pt idx="37">
                  <c:v>177</c:v>
                </c:pt>
                <c:pt idx="38">
                  <c:v>178</c:v>
                </c:pt>
                <c:pt idx="39">
                  <c:v>179</c:v>
                </c:pt>
                <c:pt idx="40">
                  <c:v>180</c:v>
                </c:pt>
                <c:pt idx="41">
                  <c:v>181</c:v>
                </c:pt>
                <c:pt idx="42">
                  <c:v>182</c:v>
                </c:pt>
                <c:pt idx="43">
                  <c:v>183</c:v>
                </c:pt>
                <c:pt idx="44">
                  <c:v>184</c:v>
                </c:pt>
                <c:pt idx="45">
                  <c:v>185</c:v>
                </c:pt>
                <c:pt idx="46">
                  <c:v>186</c:v>
                </c:pt>
                <c:pt idx="47">
                  <c:v>187</c:v>
                </c:pt>
                <c:pt idx="48">
                  <c:v>188</c:v>
                </c:pt>
                <c:pt idx="49">
                  <c:v>189</c:v>
                </c:pt>
                <c:pt idx="50">
                  <c:v>190</c:v>
                </c:pt>
              </c:numCache>
            </c:numRef>
          </c:xVal>
          <c:yVal>
            <c:numRef>
              <c:f>'FGNb1_50mm_Befor Kr'!$L$19:$L$69</c:f>
              <c:numCache>
                <c:formatCode>General</c:formatCode>
                <c:ptCount val="51"/>
                <c:pt idx="0">
                  <c:v>0.12648124992686779</c:v>
                </c:pt>
                <c:pt idx="1">
                  <c:v>0.16136562890489037</c:v>
                </c:pt>
                <c:pt idx="2">
                  <c:v>0.20518677955720024</c:v>
                </c:pt>
                <c:pt idx="3">
                  <c:v>0.2600585958635695</c:v>
                </c:pt>
                <c:pt idx="4">
                  <c:v>0.32855324636589017</c:v>
                </c:pt>
                <c:pt idx="5">
                  <c:v>0.4137913758872665</c:v>
                </c:pt>
                <c:pt idx="6">
                  <c:v>0.51954822729542882</c:v>
                </c:pt>
                <c:pt idx="7">
                  <c:v>0.65037815969682111</c:v>
                </c:pt>
                <c:pt idx="8">
                  <c:v>0.81176037034813464</c:v>
                </c:pt>
                <c:pt idx="9">
                  <c:v>1.0102689948783121</c:v>
                </c:pt>
                <c:pt idx="10">
                  <c:v>1.2537711671577938</c:v>
                </c:pt>
                <c:pt idx="11">
                  <c:v>1.5516570695149201</c:v>
                </c:pt>
                <c:pt idx="12">
                  <c:v>1.91510649931058</c:v>
                </c:pt>
                <c:pt idx="13">
                  <c:v>2.3573970226156682</c:v>
                </c:pt>
                <c:pt idx="14">
                  <c:v>2.8942593835061072</c:v>
                </c:pt>
                <c:pt idx="15">
                  <c:v>3.5442864920493382</c:v>
                </c:pt>
                <c:pt idx="16">
                  <c:v>4.3294030292850545</c:v>
                </c:pt>
                <c:pt idx="17">
                  <c:v>5.2754034874104914</c:v>
                </c:pt>
                <c:pt idx="18">
                  <c:v>6.4125673120871323</c:v>
                </c:pt>
                <c:pt idx="19">
                  <c:v>7.7763607355266453</c:v>
                </c:pt>
                <c:pt idx="20">
                  <c:v>9.4082358881167387</c:v>
                </c:pt>
                <c:pt idx="21">
                  <c:v>11.356538857237153</c:v>
                </c:pt>
                <c:pt idx="22">
                  <c:v>13.677539529081518</c:v>
                </c:pt>
                <c:pt idx="23">
                  <c:v>16.436597307319726</c:v>
                </c:pt>
                <c:pt idx="24">
                  <c:v>19.70947815590479</c:v>
                </c:pt>
                <c:pt idx="25">
                  <c:v>23.583839866924166</c:v>
                </c:pt>
                <c:pt idx="26">
                  <c:v>28.160904012785227</c:v>
                </c:pt>
                <c:pt idx="27">
                  <c:v>33.557334709897127</c:v>
                </c:pt>
                <c:pt idx="28">
                  <c:v>39.907346103075497</c:v>
                </c:pt>
                <c:pt idx="29">
                  <c:v>47.365062380767021</c:v>
                </c:pt>
                <c:pt idx="30">
                  <c:v>56.107156155568504</c:v>
                </c:pt>
                <c:pt idx="31">
                  <c:v>66.335793196874207</c:v>
                </c:pt>
                <c:pt idx="32">
                  <c:v>78.281913787424955</c:v>
                </c:pt>
                <c:pt idx="33">
                  <c:v>92.208883397362555</c:v>
                </c:pt>
                <c:pt idx="34">
                  <c:v>108.4165479325123</c:v>
                </c:pt>
                <c:pt idx="35">
                  <c:v>127.24573152208058</c:v>
                </c:pt>
                <c:pt idx="36">
                  <c:v>149.0832176689224</c:v>
                </c:pt>
                <c:pt idx="37">
                  <c:v>174.36725759674815</c:v>
                </c:pt>
                <c:pt idx="38">
                  <c:v>203.59365279689848</c:v>
                </c:pt>
                <c:pt idx="39">
                  <c:v>237.32246210601164</c:v>
                </c:pt>
                <c:pt idx="40">
                  <c:v>276.18538713836273</c:v>
                </c:pt>
                <c:pt idx="41">
                  <c:v>320.89389355598627</c:v>
                </c:pt>
                <c:pt idx="42">
                  <c:v>372.24812948848739</c:v>
                </c:pt>
                <c:pt idx="43">
                  <c:v>431.14670641549344</c:v>
                </c:pt>
                <c:pt idx="44">
                  <c:v>498.59741200003026</c:v>
                </c:pt>
                <c:pt idx="45">
                  <c:v>575.72892871292299</c:v>
                </c:pt>
                <c:pt idx="46">
                  <c:v>663.80363661789352</c:v>
                </c:pt>
                <c:pt idx="47">
                  <c:v>764.23158339618305</c:v>
                </c:pt>
                <c:pt idx="48">
                  <c:v>878.58570957884945</c:v>
                </c:pt>
                <c:pt idx="49">
                  <c:v>1008.6184220251796</c:v>
                </c:pt>
                <c:pt idx="50">
                  <c:v>1156.2796139374173</c:v>
                </c:pt>
              </c:numCache>
            </c:numRef>
          </c:yVal>
        </c:ser>
        <c:ser>
          <c:idx val="2"/>
          <c:order val="2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FGNb1_40mm_berforeKr!$T$1:$AA$1</c:f>
              <c:numCache>
                <c:formatCode>General</c:formatCode>
                <c:ptCount val="8"/>
                <c:pt idx="0">
                  <c:v>120</c:v>
                </c:pt>
                <c:pt idx="1">
                  <c:v>130</c:v>
                </c:pt>
                <c:pt idx="2">
                  <c:v>140</c:v>
                </c:pt>
                <c:pt idx="3">
                  <c:v>150</c:v>
                </c:pt>
                <c:pt idx="4">
                  <c:v>160</c:v>
                </c:pt>
                <c:pt idx="5">
                  <c:v>170</c:v>
                </c:pt>
                <c:pt idx="6">
                  <c:v>180</c:v>
                </c:pt>
                <c:pt idx="7">
                  <c:v>185</c:v>
                </c:pt>
              </c:numCache>
            </c:numRef>
          </c:xVal>
          <c:yVal>
            <c:numRef>
              <c:f>FGNb1_40mm_berforeKr!$T$5:$AA$5</c:f>
              <c:numCache>
                <c:formatCode>General</c:formatCode>
                <c:ptCount val="8"/>
                <c:pt idx="0">
                  <c:v>-0.2812976335877832</c:v>
                </c:pt>
                <c:pt idx="1">
                  <c:v>0.45916256880735018</c:v>
                </c:pt>
                <c:pt idx="2">
                  <c:v>2.0215864634146468</c:v>
                </c:pt>
                <c:pt idx="3">
                  <c:v>8.109823897058769</c:v>
                </c:pt>
                <c:pt idx="4">
                  <c:v>44.825185549132421</c:v>
                </c:pt>
                <c:pt idx="5">
                  <c:v>206.61430927834536</c:v>
                </c:pt>
                <c:pt idx="6">
                  <c:v>513.01459754433358</c:v>
                </c:pt>
                <c:pt idx="7">
                  <c:v>1052.8988659793492</c:v>
                </c:pt>
              </c:numCache>
            </c:numRef>
          </c:yVal>
        </c:ser>
        <c:ser>
          <c:idx val="3"/>
          <c:order val="3"/>
          <c:tx>
            <c:v>40fit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FGNb1_40mm_berforeKr!$K$16:$K$81</c:f>
              <c:numCache>
                <c:formatCode>General</c:formatCode>
                <c:ptCount val="66"/>
                <c:pt idx="0">
                  <c:v>120</c:v>
                </c:pt>
                <c:pt idx="1">
                  <c:v>121</c:v>
                </c:pt>
                <c:pt idx="2">
                  <c:v>122</c:v>
                </c:pt>
                <c:pt idx="3">
                  <c:v>123</c:v>
                </c:pt>
                <c:pt idx="4">
                  <c:v>124</c:v>
                </c:pt>
                <c:pt idx="5">
                  <c:v>125</c:v>
                </c:pt>
                <c:pt idx="6">
                  <c:v>126</c:v>
                </c:pt>
                <c:pt idx="7">
                  <c:v>127</c:v>
                </c:pt>
                <c:pt idx="8">
                  <c:v>128</c:v>
                </c:pt>
                <c:pt idx="9">
                  <c:v>129</c:v>
                </c:pt>
                <c:pt idx="10">
                  <c:v>130</c:v>
                </c:pt>
                <c:pt idx="11">
                  <c:v>131</c:v>
                </c:pt>
                <c:pt idx="12">
                  <c:v>132</c:v>
                </c:pt>
                <c:pt idx="13">
                  <c:v>133</c:v>
                </c:pt>
                <c:pt idx="14">
                  <c:v>134</c:v>
                </c:pt>
                <c:pt idx="15">
                  <c:v>135</c:v>
                </c:pt>
                <c:pt idx="16">
                  <c:v>136</c:v>
                </c:pt>
                <c:pt idx="17">
                  <c:v>137</c:v>
                </c:pt>
                <c:pt idx="18">
                  <c:v>138</c:v>
                </c:pt>
                <c:pt idx="19">
                  <c:v>139</c:v>
                </c:pt>
                <c:pt idx="20">
                  <c:v>140</c:v>
                </c:pt>
                <c:pt idx="21">
                  <c:v>141</c:v>
                </c:pt>
                <c:pt idx="22">
                  <c:v>142</c:v>
                </c:pt>
                <c:pt idx="23">
                  <c:v>143</c:v>
                </c:pt>
                <c:pt idx="24">
                  <c:v>144</c:v>
                </c:pt>
                <c:pt idx="25">
                  <c:v>145</c:v>
                </c:pt>
                <c:pt idx="26">
                  <c:v>146</c:v>
                </c:pt>
                <c:pt idx="27">
                  <c:v>147</c:v>
                </c:pt>
                <c:pt idx="28">
                  <c:v>148</c:v>
                </c:pt>
                <c:pt idx="29">
                  <c:v>149</c:v>
                </c:pt>
                <c:pt idx="30">
                  <c:v>150</c:v>
                </c:pt>
                <c:pt idx="31">
                  <c:v>151</c:v>
                </c:pt>
                <c:pt idx="32">
                  <c:v>152</c:v>
                </c:pt>
                <c:pt idx="33">
                  <c:v>153</c:v>
                </c:pt>
                <c:pt idx="34">
                  <c:v>154</c:v>
                </c:pt>
                <c:pt idx="35">
                  <c:v>155</c:v>
                </c:pt>
                <c:pt idx="36">
                  <c:v>156</c:v>
                </c:pt>
                <c:pt idx="37">
                  <c:v>157</c:v>
                </c:pt>
                <c:pt idx="38">
                  <c:v>158</c:v>
                </c:pt>
                <c:pt idx="39">
                  <c:v>159</c:v>
                </c:pt>
                <c:pt idx="40">
                  <c:v>160</c:v>
                </c:pt>
                <c:pt idx="41">
                  <c:v>161</c:v>
                </c:pt>
                <c:pt idx="42">
                  <c:v>162</c:v>
                </c:pt>
                <c:pt idx="43">
                  <c:v>163</c:v>
                </c:pt>
                <c:pt idx="44">
                  <c:v>164</c:v>
                </c:pt>
                <c:pt idx="45">
                  <c:v>165</c:v>
                </c:pt>
                <c:pt idx="46">
                  <c:v>166</c:v>
                </c:pt>
                <c:pt idx="47">
                  <c:v>167</c:v>
                </c:pt>
                <c:pt idx="48">
                  <c:v>168</c:v>
                </c:pt>
                <c:pt idx="49">
                  <c:v>169</c:v>
                </c:pt>
                <c:pt idx="50">
                  <c:v>170</c:v>
                </c:pt>
                <c:pt idx="51">
                  <c:v>171</c:v>
                </c:pt>
                <c:pt idx="52">
                  <c:v>172</c:v>
                </c:pt>
                <c:pt idx="53">
                  <c:v>173</c:v>
                </c:pt>
                <c:pt idx="54">
                  <c:v>174</c:v>
                </c:pt>
                <c:pt idx="55">
                  <c:v>175</c:v>
                </c:pt>
                <c:pt idx="56">
                  <c:v>176</c:v>
                </c:pt>
                <c:pt idx="57">
                  <c:v>177</c:v>
                </c:pt>
                <c:pt idx="58">
                  <c:v>178</c:v>
                </c:pt>
                <c:pt idx="59">
                  <c:v>179</c:v>
                </c:pt>
                <c:pt idx="60">
                  <c:v>180</c:v>
                </c:pt>
                <c:pt idx="61">
                  <c:v>181</c:v>
                </c:pt>
                <c:pt idx="62">
                  <c:v>182</c:v>
                </c:pt>
                <c:pt idx="63">
                  <c:v>183</c:v>
                </c:pt>
                <c:pt idx="64">
                  <c:v>184</c:v>
                </c:pt>
                <c:pt idx="65">
                  <c:v>185</c:v>
                </c:pt>
              </c:numCache>
            </c:numRef>
          </c:xVal>
          <c:yVal>
            <c:numRef>
              <c:f>FGNb1_40mm_berforeKr!$L$16:$L$81</c:f>
              <c:numCache>
                <c:formatCode>General</c:formatCode>
                <c:ptCount val="66"/>
                <c:pt idx="0">
                  <c:v>1.004725534926129E-2</c:v>
                </c:pt>
                <c:pt idx="1">
                  <c:v>1.3131052140538101E-2</c:v>
                </c:pt>
                <c:pt idx="2">
                  <c:v>1.7088529009869763E-2</c:v>
                </c:pt>
                <c:pt idx="3">
                  <c:v>2.2146620882131193E-2</c:v>
                </c:pt>
                <c:pt idx="4">
                  <c:v>2.8585845241927556E-2</c:v>
                </c:pt>
                <c:pt idx="5">
                  <c:v>3.6751675791837066E-2</c:v>
                </c:pt>
                <c:pt idx="6">
                  <c:v>4.7068054087602083E-2</c:v>
                </c:pt>
                <c:pt idx="7">
                  <c:v>6.0053387450871409E-2</c:v>
                </c:pt>
                <c:pt idx="8">
                  <c:v>7.6339429000730138E-2</c:v>
                </c:pt>
                <c:pt idx="9">
                  <c:v>9.6693488301073258E-2</c:v>
                </c:pt>
                <c:pt idx="10">
                  <c:v>0.12204447926777603</c:v>
                </c:pt>
                <c:pt idx="11">
                  <c:v>0.15351337600268491</c:v>
                </c:pt>
                <c:pt idx="12">
                  <c:v>0.19244871751316636</c:v>
                </c:pt>
                <c:pt idx="13">
                  <c:v>0.24046787923499849</c:v>
                </c:pt>
                <c:pt idx="14">
                  <c:v>0.29950491330519113</c:v>
                </c:pt>
                <c:pt idx="15">
                  <c:v>0.37186585103474473</c:v>
                </c:pt>
                <c:pt idx="16">
                  <c:v>0.46029246041437677</c:v>
                </c:pt>
                <c:pt idx="17">
                  <c:v>0.56803555915167625</c:v>
                </c:pt>
                <c:pt idx="18">
                  <c:v>0.69893910008479065</c:v>
                </c:pt>
                <c:pt idx="19">
                  <c:v>0.85753637123802651</c:v>
                </c:pt>
                <c:pt idx="20">
                  <c:v>1.0491597876619558</c:v>
                </c:pt>
                <c:pt idx="21">
                  <c:v>1.2800658969071328</c:v>
                </c:pt>
                <c:pt idx="22">
                  <c:v>1.5575773748753485</c:v>
                </c:pt>
                <c:pt idx="23">
                  <c:v>1.8902439542180833</c:v>
                </c:pt>
                <c:pt idx="24">
                  <c:v>2.2880244037330772</c:v>
                </c:pt>
                <c:pt idx="25">
                  <c:v>2.7624918646508898</c:v>
                </c:pt>
                <c:pt idx="26">
                  <c:v>3.3270650485841582</c:v>
                </c:pt>
                <c:pt idx="27">
                  <c:v>3.9972680124899607</c:v>
                </c:pt>
                <c:pt idx="28">
                  <c:v>4.7910214484971734</c:v>
                </c:pt>
                <c:pt idx="29">
                  <c:v>5.7289686610756885</c:v>
                </c:pt>
                <c:pt idx="30">
                  <c:v>6.834839650941154</c:v>
                </c:pt>
                <c:pt idx="31">
                  <c:v>8.13585698442858</c:v>
                </c:pt>
                <c:pt idx="32">
                  <c:v>9.6631873989355572</c:v>
                </c:pt>
                <c:pt idx="33">
                  <c:v>11.45244337948686</c:v>
                </c:pt>
                <c:pt idx="34">
                  <c:v>13.54423923853737</c:v>
                </c:pt>
                <c:pt idx="35">
                  <c:v>15.984806540794105</c:v>
                </c:pt>
                <c:pt idx="36">
                  <c:v>18.826674037037684</c:v>
                </c:pt>
                <c:pt idx="37">
                  <c:v>22.129417605582642</c:v>
                </c:pt>
                <c:pt idx="38">
                  <c:v>25.96048604696821</c:v>
                </c:pt>
                <c:pt idx="39">
                  <c:v>30.396108936567202</c:v>
                </c:pt>
                <c:pt idx="40">
                  <c:v>35.522293110786812</c:v>
                </c:pt>
                <c:pt idx="41">
                  <c:v>41.435914745175495</c:v>
                </c:pt>
                <c:pt idx="42">
                  <c:v>48.245914376706168</c:v>
                </c:pt>
                <c:pt idx="43">
                  <c:v>56.074602627452826</c:v>
                </c:pt>
                <c:pt idx="44">
                  <c:v>65.059084802390558</c:v>
                </c:pt>
                <c:pt idx="45">
                  <c:v>75.352812959734365</c:v>
                </c:pt>
                <c:pt idx="46">
                  <c:v>87.127274487568187</c:v>
                </c:pt>
                <c:pt idx="47">
                  <c:v>100.57382666499755</c:v>
                </c:pt>
                <c:pt idx="48">
                  <c:v>115.90568713918621</c:v>
                </c:pt>
                <c:pt idx="49">
                  <c:v>133.36009071070086</c:v>
                </c:pt>
                <c:pt idx="50">
                  <c:v>153.20062328807174</c:v>
                </c:pt>
                <c:pt idx="51">
                  <c:v>175.71974434768077</c:v>
                </c:pt>
                <c:pt idx="52">
                  <c:v>201.2415097162463</c:v>
                </c:pt>
                <c:pt idx="53">
                  <c:v>230.12450697970272</c:v>
                </c:pt>
                <c:pt idx="54">
                  <c:v>262.76501631323021</c:v>
                </c:pt>
                <c:pt idx="55">
                  <c:v>299.60041002200268</c:v>
                </c:pt>
                <c:pt idx="56">
                  <c:v>341.11280457986942</c:v>
                </c:pt>
                <c:pt idx="57">
                  <c:v>387.83297945297085</c:v>
                </c:pt>
                <c:pt idx="58">
                  <c:v>440.34457749643911</c:v>
                </c:pt>
                <c:pt idx="59">
                  <c:v>499.28860221353074</c:v>
                </c:pt>
                <c:pt idx="60">
                  <c:v>565.36822766778789</c:v>
                </c:pt>
                <c:pt idx="61">
                  <c:v>639.3539373380346</c:v>
                </c:pt>
                <c:pt idx="62">
                  <c:v>722.08900870343643</c:v>
                </c:pt>
                <c:pt idx="63">
                  <c:v>814.49536083975261</c:v>
                </c:pt>
                <c:pt idx="64">
                  <c:v>917.57978279775853</c:v>
                </c:pt>
                <c:pt idx="65">
                  <c:v>1032.4405610196131</c:v>
                </c:pt>
              </c:numCache>
            </c:numRef>
          </c:yVal>
        </c:ser>
        <c:ser>
          <c:idx val="4"/>
          <c:order val="4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FGNb1_30mm_beforeKr!$S$1:$AD$1</c:f>
              <c:numCache>
                <c:formatCode>General</c:formatCode>
                <c:ptCount val="12"/>
                <c:pt idx="0">
                  <c:v>110</c:v>
                </c:pt>
                <c:pt idx="1">
                  <c:v>120</c:v>
                </c:pt>
                <c:pt idx="2">
                  <c:v>130</c:v>
                </c:pt>
                <c:pt idx="3">
                  <c:v>140</c:v>
                </c:pt>
                <c:pt idx="4">
                  <c:v>150</c:v>
                </c:pt>
                <c:pt idx="5">
                  <c:v>160</c:v>
                </c:pt>
                <c:pt idx="6">
                  <c:v>170</c:v>
                </c:pt>
                <c:pt idx="7">
                  <c:v>175</c:v>
                </c:pt>
                <c:pt idx="8">
                  <c:v>180</c:v>
                </c:pt>
              </c:numCache>
            </c:numRef>
          </c:xVal>
          <c:yVal>
            <c:numRef>
              <c:f>FGNb1_30mm_beforeKr!$S$5:$AD$5</c:f>
              <c:numCache>
                <c:formatCode>General</c:formatCode>
                <c:ptCount val="12"/>
                <c:pt idx="0">
                  <c:v>9.4105806451613455E-2</c:v>
                </c:pt>
                <c:pt idx="1">
                  <c:v>-1.879854320987653</c:v>
                </c:pt>
                <c:pt idx="2">
                  <c:v>0.3928504316546651</c:v>
                </c:pt>
                <c:pt idx="3">
                  <c:v>1.0574947368419518</c:v>
                </c:pt>
                <c:pt idx="4">
                  <c:v>21.607617857142593</c:v>
                </c:pt>
                <c:pt idx="5">
                  <c:v>120.67746258503165</c:v>
                </c:pt>
                <c:pt idx="6">
                  <c:v>314.73641558440886</c:v>
                </c:pt>
                <c:pt idx="7">
                  <c:v>592.75247058823061</c:v>
                </c:pt>
                <c:pt idx="8">
                  <c:v>892.67308411213764</c:v>
                </c:pt>
              </c:numCache>
            </c:numRef>
          </c:yVal>
        </c:ser>
        <c:ser>
          <c:idx val="5"/>
          <c:order val="5"/>
          <c:tx>
            <c:v>30fit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FGNb1_30mm_beforeKr!$K$15:$K$85</c:f>
              <c:numCache>
                <c:formatCode>General</c:formatCode>
                <c:ptCount val="71"/>
                <c:pt idx="0">
                  <c:v>110</c:v>
                </c:pt>
                <c:pt idx="1">
                  <c:v>111</c:v>
                </c:pt>
                <c:pt idx="2">
                  <c:v>112</c:v>
                </c:pt>
                <c:pt idx="3">
                  <c:v>113</c:v>
                </c:pt>
                <c:pt idx="4">
                  <c:v>114</c:v>
                </c:pt>
                <c:pt idx="5">
                  <c:v>115</c:v>
                </c:pt>
                <c:pt idx="6">
                  <c:v>116</c:v>
                </c:pt>
                <c:pt idx="7">
                  <c:v>117</c:v>
                </c:pt>
                <c:pt idx="8">
                  <c:v>118</c:v>
                </c:pt>
                <c:pt idx="9">
                  <c:v>119</c:v>
                </c:pt>
                <c:pt idx="10">
                  <c:v>120</c:v>
                </c:pt>
                <c:pt idx="11">
                  <c:v>121</c:v>
                </c:pt>
                <c:pt idx="12">
                  <c:v>122</c:v>
                </c:pt>
                <c:pt idx="13">
                  <c:v>123</c:v>
                </c:pt>
                <c:pt idx="14">
                  <c:v>124</c:v>
                </c:pt>
                <c:pt idx="15">
                  <c:v>125</c:v>
                </c:pt>
                <c:pt idx="16">
                  <c:v>126</c:v>
                </c:pt>
                <c:pt idx="17">
                  <c:v>127</c:v>
                </c:pt>
                <c:pt idx="18">
                  <c:v>128</c:v>
                </c:pt>
                <c:pt idx="19">
                  <c:v>129</c:v>
                </c:pt>
                <c:pt idx="20">
                  <c:v>130</c:v>
                </c:pt>
                <c:pt idx="21">
                  <c:v>131</c:v>
                </c:pt>
                <c:pt idx="22">
                  <c:v>132</c:v>
                </c:pt>
                <c:pt idx="23">
                  <c:v>133</c:v>
                </c:pt>
                <c:pt idx="24">
                  <c:v>134</c:v>
                </c:pt>
                <c:pt idx="25">
                  <c:v>135</c:v>
                </c:pt>
                <c:pt idx="26">
                  <c:v>136</c:v>
                </c:pt>
                <c:pt idx="27">
                  <c:v>137</c:v>
                </c:pt>
                <c:pt idx="28">
                  <c:v>138</c:v>
                </c:pt>
                <c:pt idx="29">
                  <c:v>139</c:v>
                </c:pt>
                <c:pt idx="30">
                  <c:v>140</c:v>
                </c:pt>
                <c:pt idx="31">
                  <c:v>141</c:v>
                </c:pt>
                <c:pt idx="32">
                  <c:v>142</c:v>
                </c:pt>
                <c:pt idx="33">
                  <c:v>143</c:v>
                </c:pt>
                <c:pt idx="34">
                  <c:v>144</c:v>
                </c:pt>
                <c:pt idx="35">
                  <c:v>145</c:v>
                </c:pt>
                <c:pt idx="36">
                  <c:v>146</c:v>
                </c:pt>
                <c:pt idx="37">
                  <c:v>147</c:v>
                </c:pt>
                <c:pt idx="38">
                  <c:v>148</c:v>
                </c:pt>
                <c:pt idx="39">
                  <c:v>149</c:v>
                </c:pt>
                <c:pt idx="40">
                  <c:v>150</c:v>
                </c:pt>
                <c:pt idx="41">
                  <c:v>151</c:v>
                </c:pt>
                <c:pt idx="42">
                  <c:v>152</c:v>
                </c:pt>
                <c:pt idx="43">
                  <c:v>153</c:v>
                </c:pt>
                <c:pt idx="44">
                  <c:v>154</c:v>
                </c:pt>
                <c:pt idx="45">
                  <c:v>155</c:v>
                </c:pt>
                <c:pt idx="46">
                  <c:v>156</c:v>
                </c:pt>
                <c:pt idx="47">
                  <c:v>157</c:v>
                </c:pt>
                <c:pt idx="48">
                  <c:v>158</c:v>
                </c:pt>
                <c:pt idx="49">
                  <c:v>159</c:v>
                </c:pt>
                <c:pt idx="50">
                  <c:v>160</c:v>
                </c:pt>
                <c:pt idx="51">
                  <c:v>161</c:v>
                </c:pt>
                <c:pt idx="52">
                  <c:v>162</c:v>
                </c:pt>
                <c:pt idx="53">
                  <c:v>163</c:v>
                </c:pt>
                <c:pt idx="54">
                  <c:v>164</c:v>
                </c:pt>
                <c:pt idx="55">
                  <c:v>165</c:v>
                </c:pt>
                <c:pt idx="56">
                  <c:v>166</c:v>
                </c:pt>
                <c:pt idx="57">
                  <c:v>167</c:v>
                </c:pt>
                <c:pt idx="58">
                  <c:v>168</c:v>
                </c:pt>
                <c:pt idx="59">
                  <c:v>169</c:v>
                </c:pt>
                <c:pt idx="60">
                  <c:v>170</c:v>
                </c:pt>
                <c:pt idx="61">
                  <c:v>171</c:v>
                </c:pt>
                <c:pt idx="62">
                  <c:v>172</c:v>
                </c:pt>
                <c:pt idx="63">
                  <c:v>173</c:v>
                </c:pt>
                <c:pt idx="64">
                  <c:v>174</c:v>
                </c:pt>
                <c:pt idx="65">
                  <c:v>175</c:v>
                </c:pt>
                <c:pt idx="66">
                  <c:v>176</c:v>
                </c:pt>
                <c:pt idx="67">
                  <c:v>177</c:v>
                </c:pt>
                <c:pt idx="68">
                  <c:v>178</c:v>
                </c:pt>
                <c:pt idx="69">
                  <c:v>179</c:v>
                </c:pt>
                <c:pt idx="70">
                  <c:v>180</c:v>
                </c:pt>
              </c:numCache>
            </c:numRef>
          </c:xVal>
          <c:yVal>
            <c:numRef>
              <c:f>FGNb1_30mm_beforeKr!$L$15:$L$85</c:f>
              <c:numCache>
                <c:formatCode>General</c:formatCode>
                <c:ptCount val="71"/>
                <c:pt idx="0">
                  <c:v>3.4762125891491975E-2</c:v>
                </c:pt>
                <c:pt idx="1">
                  <c:v>4.3780711146390885E-2</c:v>
                </c:pt>
                <c:pt idx="2">
                  <c:v>5.4921235400678996E-2</c:v>
                </c:pt>
                <c:pt idx="3">
                  <c:v>6.8631549622566568E-2</c:v>
                </c:pt>
                <c:pt idx="4">
                  <c:v>8.5443057978757134E-2</c:v>
                </c:pt>
                <c:pt idx="5">
                  <c:v>0.10598421365353849</c:v>
                </c:pt>
                <c:pt idx="6">
                  <c:v>0.13099584292142738</c:v>
                </c:pt>
                <c:pt idx="7">
                  <c:v>0.16134849405884241</c:v>
                </c:pt>
                <c:pt idx="8">
                  <c:v>0.19806202256463995</c:v>
                </c:pt>
                <c:pt idx="9">
                  <c:v>0.24232763954423941</c:v>
                </c:pt>
                <c:pt idx="10">
                  <c:v>0.29553266596245242</c:v>
                </c:pt>
                <c:pt idx="11">
                  <c:v>0.35928825174689488</c:v>
                </c:pt>
                <c:pt idx="12">
                  <c:v>0.43546033538456369</c:v>
                </c:pt>
                <c:pt idx="13">
                  <c:v>0.52620413665219279</c:v>
                </c:pt>
                <c:pt idx="14">
                  <c:v>0.63400249240770634</c:v>
                </c:pt>
                <c:pt idx="15">
                  <c:v>0.76170836289208288</c:v>
                </c:pt>
                <c:pt idx="16">
                  <c:v>0.91259185369395535</c:v>
                </c:pt>
                <c:pt idx="17">
                  <c:v>1.0903921163552301</c:v>
                </c:pt>
                <c:pt idx="18">
                  <c:v>1.2993745084854798</c:v>
                </c:pt>
                <c:pt idx="19">
                  <c:v>1.5443934121442624</c:v>
                </c:pt>
                <c:pt idx="20">
                  <c:v>1.8309611270813648</c:v>
                </c:pt>
                <c:pt idx="21">
                  <c:v>2.1653232731305851</c:v>
                </c:pt>
                <c:pt idx="22">
                  <c:v>2.5545411535693985</c:v>
                </c:pt>
                <c:pt idx="23">
                  <c:v>3.006581548518545</c:v>
                </c:pt>
                <c:pt idx="24">
                  <c:v>3.5304144243978737</c:v>
                </c:pt>
                <c:pt idx="25">
                  <c:v>4.1361190620128321</c:v>
                </c:pt>
                <c:pt idx="26">
                  <c:v>4.8349991219547901</c:v>
                </c:pt>
                <c:pt idx="27">
                  <c:v>5.6397071815962434</c:v>
                </c:pt>
                <c:pt idx="28">
                  <c:v>6.564379292985306</c:v>
                </c:pt>
                <c:pt idx="29">
                  <c:v>7.6247801253337055</c:v>
                </c:pt>
                <c:pt idx="30">
                  <c:v>8.8384592694896522</c:v>
                </c:pt>
                <c:pt idx="31">
                  <c:v>10.224919294734713</c:v>
                </c:pt>
                <c:pt idx="32">
                  <c:v>11.805796160391354</c:v>
                </c:pt>
                <c:pt idx="33">
                  <c:v>13.605052596015982</c:v>
                </c:pt>
                <c:pt idx="34">
                  <c:v>15.649185074345123</c:v>
                </c:pt>
                <c:pt idx="35">
                  <c:v>17.967445010602319</c:v>
                </c:pt>
                <c:pt idx="36">
                  <c:v>20.592074830222689</c:v>
                </c:pt>
                <c:pt idx="37">
                  <c:v>23.558559554479487</c:v>
                </c:pt>
                <c:pt idx="38">
                  <c:v>26.905894559848768</c:v>
                </c:pt>
                <c:pt idx="39">
                  <c:v>30.676870172217878</c:v>
                </c:pt>
                <c:pt idx="40">
                  <c:v>34.918373761174564</c:v>
                </c:pt>
                <c:pt idx="41">
                  <c:v>39.681710002610444</c:v>
                </c:pt>
                <c:pt idx="42">
                  <c:v>45.022939979686818</c:v>
                </c:pt>
                <c:pt idx="43">
                  <c:v>51.003239792852554</c:v>
                </c:pt>
                <c:pt idx="44">
                  <c:v>57.68927934903521</c:v>
                </c:pt>
                <c:pt idx="45">
                  <c:v>65.153621998360833</c:v>
                </c:pt>
                <c:pt idx="46">
                  <c:v>73.475145683766428</c:v>
                </c:pt>
                <c:pt idx="47">
                  <c:v>82.739486264680508</c:v>
                </c:pt>
                <c:pt idx="48">
                  <c:v>93.039503670525505</c:v>
                </c:pt>
                <c:pt idx="49">
                  <c:v>104.47577153318295</c:v>
                </c:pt>
                <c:pt idx="50">
                  <c:v>117.15709093974829</c:v>
                </c:pt>
                <c:pt idx="51">
                  <c:v>131.20102893788101</c:v>
                </c:pt>
                <c:pt idx="52">
                  <c:v>146.73448241592109</c:v>
                </c:pt>
                <c:pt idx="53">
                  <c:v>163.89426796857364</c:v>
                </c:pt>
                <c:pt idx="54">
                  <c:v>182.82773834654213</c:v>
                </c:pt>
                <c:pt idx="55">
                  <c:v>203.69342607492206</c:v>
                </c:pt>
                <c:pt idx="56">
                  <c:v>226.66171481053721</c:v>
                </c:pt>
                <c:pt idx="57">
                  <c:v>251.91553899270019</c:v>
                </c:pt>
                <c:pt idx="58">
                  <c:v>279.65111232520923</c:v>
                </c:pt>
                <c:pt idx="59">
                  <c:v>310.07868560969348</c:v>
                </c:pt>
                <c:pt idx="60">
                  <c:v>343.42333443180178</c:v>
                </c:pt>
                <c:pt idx="61">
                  <c:v>379.92577718222276</c:v>
                </c:pt>
                <c:pt idx="62">
                  <c:v>419.84322387407292</c:v>
                </c:pt>
                <c:pt idx="63">
                  <c:v>463.45025619706047</c:v>
                </c:pt>
                <c:pt idx="64">
                  <c:v>511.03973922676994</c:v>
                </c:pt>
                <c:pt idx="65">
                  <c:v>562.92376518468188</c:v>
                </c:pt>
                <c:pt idx="66">
                  <c:v>619.43462962116189</c:v>
                </c:pt>
                <c:pt idx="67">
                  <c:v>680.92584036954554</c:v>
                </c:pt>
                <c:pt idx="68">
                  <c:v>747.77315959479802</c:v>
                </c:pt>
                <c:pt idx="69">
                  <c:v>820.37567923501308</c:v>
                </c:pt>
                <c:pt idx="70">
                  <c:v>899.15693010827601</c:v>
                </c:pt>
              </c:numCache>
            </c:numRef>
          </c:yVal>
        </c:ser>
        <c:ser>
          <c:idx val="6"/>
          <c:order val="6"/>
          <c:tx>
            <c:v>20mm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FGNb1_20mm_beforeKr!$T$1:$Z$1</c:f>
              <c:numCache>
                <c:formatCode>General</c:formatCode>
                <c:ptCount val="7"/>
                <c:pt idx="0">
                  <c:v>110</c:v>
                </c:pt>
                <c:pt idx="1">
                  <c:v>120</c:v>
                </c:pt>
                <c:pt idx="2">
                  <c:v>130</c:v>
                </c:pt>
                <c:pt idx="3">
                  <c:v>140</c:v>
                </c:pt>
                <c:pt idx="4">
                  <c:v>150</c:v>
                </c:pt>
                <c:pt idx="5">
                  <c:v>160</c:v>
                </c:pt>
                <c:pt idx="6">
                  <c:v>170</c:v>
                </c:pt>
              </c:numCache>
            </c:numRef>
          </c:xVal>
          <c:yVal>
            <c:numRef>
              <c:f>FGNb1_20mm_beforeKr!$T$5:$Z$5</c:f>
              <c:numCache>
                <c:formatCode>General</c:formatCode>
                <c:ptCount val="7"/>
                <c:pt idx="0">
                  <c:v>-1.3201805882352933</c:v>
                </c:pt>
                <c:pt idx="1">
                  <c:v>0.30728815789470493</c:v>
                </c:pt>
                <c:pt idx="2">
                  <c:v>-8.4702350000000202</c:v>
                </c:pt>
                <c:pt idx="3">
                  <c:v>20.770808860759065</c:v>
                </c:pt>
                <c:pt idx="4">
                  <c:v>96.751805555552849</c:v>
                </c:pt>
                <c:pt idx="5">
                  <c:v>328.05699999999621</c:v>
                </c:pt>
                <c:pt idx="6">
                  <c:v>1052.295927835027</c:v>
                </c:pt>
              </c:numCache>
            </c:numRef>
          </c:yVal>
        </c:ser>
        <c:ser>
          <c:idx val="7"/>
          <c:order val="7"/>
          <c:tx>
            <c:v>20fit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FGNb1_20mm_beforeKr!$J$15:$J$75</c:f>
              <c:numCache>
                <c:formatCode>General</c:formatCode>
                <c:ptCount val="61"/>
                <c:pt idx="0">
                  <c:v>110</c:v>
                </c:pt>
                <c:pt idx="1">
                  <c:v>111</c:v>
                </c:pt>
                <c:pt idx="2">
                  <c:v>112</c:v>
                </c:pt>
                <c:pt idx="3">
                  <c:v>113</c:v>
                </c:pt>
                <c:pt idx="4">
                  <c:v>114</c:v>
                </c:pt>
                <c:pt idx="5">
                  <c:v>115</c:v>
                </c:pt>
                <c:pt idx="6">
                  <c:v>116</c:v>
                </c:pt>
                <c:pt idx="7">
                  <c:v>117</c:v>
                </c:pt>
                <c:pt idx="8">
                  <c:v>118</c:v>
                </c:pt>
                <c:pt idx="9">
                  <c:v>119</c:v>
                </c:pt>
                <c:pt idx="10">
                  <c:v>120</c:v>
                </c:pt>
                <c:pt idx="11">
                  <c:v>121</c:v>
                </c:pt>
                <c:pt idx="12">
                  <c:v>122</c:v>
                </c:pt>
                <c:pt idx="13">
                  <c:v>123</c:v>
                </c:pt>
                <c:pt idx="14">
                  <c:v>124</c:v>
                </c:pt>
                <c:pt idx="15">
                  <c:v>125</c:v>
                </c:pt>
                <c:pt idx="16">
                  <c:v>126</c:v>
                </c:pt>
                <c:pt idx="17">
                  <c:v>127</c:v>
                </c:pt>
                <c:pt idx="18">
                  <c:v>128</c:v>
                </c:pt>
                <c:pt idx="19">
                  <c:v>129</c:v>
                </c:pt>
                <c:pt idx="20">
                  <c:v>130</c:v>
                </c:pt>
                <c:pt idx="21">
                  <c:v>131</c:v>
                </c:pt>
                <c:pt idx="22">
                  <c:v>132</c:v>
                </c:pt>
                <c:pt idx="23">
                  <c:v>133</c:v>
                </c:pt>
                <c:pt idx="24">
                  <c:v>134</c:v>
                </c:pt>
                <c:pt idx="25">
                  <c:v>135</c:v>
                </c:pt>
                <c:pt idx="26">
                  <c:v>136</c:v>
                </c:pt>
                <c:pt idx="27">
                  <c:v>137</c:v>
                </c:pt>
                <c:pt idx="28">
                  <c:v>138</c:v>
                </c:pt>
                <c:pt idx="29">
                  <c:v>139</c:v>
                </c:pt>
                <c:pt idx="30">
                  <c:v>140</c:v>
                </c:pt>
                <c:pt idx="31">
                  <c:v>141</c:v>
                </c:pt>
                <c:pt idx="32">
                  <c:v>142</c:v>
                </c:pt>
                <c:pt idx="33">
                  <c:v>143</c:v>
                </c:pt>
                <c:pt idx="34">
                  <c:v>144</c:v>
                </c:pt>
                <c:pt idx="35">
                  <c:v>145</c:v>
                </c:pt>
                <c:pt idx="36">
                  <c:v>146</c:v>
                </c:pt>
                <c:pt idx="37">
                  <c:v>147</c:v>
                </c:pt>
                <c:pt idx="38">
                  <c:v>148</c:v>
                </c:pt>
                <c:pt idx="39">
                  <c:v>149</c:v>
                </c:pt>
                <c:pt idx="40">
                  <c:v>150</c:v>
                </c:pt>
                <c:pt idx="41">
                  <c:v>151</c:v>
                </c:pt>
                <c:pt idx="42">
                  <c:v>152</c:v>
                </c:pt>
                <c:pt idx="43">
                  <c:v>153</c:v>
                </c:pt>
                <c:pt idx="44">
                  <c:v>154</c:v>
                </c:pt>
                <c:pt idx="45">
                  <c:v>155</c:v>
                </c:pt>
                <c:pt idx="46">
                  <c:v>156</c:v>
                </c:pt>
                <c:pt idx="47">
                  <c:v>157</c:v>
                </c:pt>
                <c:pt idx="48">
                  <c:v>158</c:v>
                </c:pt>
                <c:pt idx="49">
                  <c:v>159</c:v>
                </c:pt>
                <c:pt idx="50">
                  <c:v>160</c:v>
                </c:pt>
                <c:pt idx="51">
                  <c:v>161</c:v>
                </c:pt>
                <c:pt idx="52">
                  <c:v>162</c:v>
                </c:pt>
                <c:pt idx="53">
                  <c:v>163</c:v>
                </c:pt>
                <c:pt idx="54">
                  <c:v>164</c:v>
                </c:pt>
                <c:pt idx="55">
                  <c:v>165</c:v>
                </c:pt>
                <c:pt idx="56">
                  <c:v>166</c:v>
                </c:pt>
                <c:pt idx="57">
                  <c:v>167</c:v>
                </c:pt>
                <c:pt idx="58">
                  <c:v>168</c:v>
                </c:pt>
                <c:pt idx="59">
                  <c:v>169</c:v>
                </c:pt>
                <c:pt idx="60">
                  <c:v>170</c:v>
                </c:pt>
              </c:numCache>
            </c:numRef>
          </c:xVal>
          <c:yVal>
            <c:numRef>
              <c:f>FGNb1_20mm_beforeKr!$K$15:$K$75</c:f>
              <c:numCache>
                <c:formatCode>General</c:formatCode>
                <c:ptCount val="61"/>
                <c:pt idx="0">
                  <c:v>5.4073090377127424E-2</c:v>
                </c:pt>
                <c:pt idx="1">
                  <c:v>6.9289237873962323E-2</c:v>
                </c:pt>
                <c:pt idx="2">
                  <c:v>8.8409168683065725E-2</c:v>
                </c:pt>
                <c:pt idx="3">
                  <c:v>0.11233739183658308</c:v>
                </c:pt>
                <c:pt idx="4">
                  <c:v>0.14216534981917694</c:v>
                </c:pt>
                <c:pt idx="5">
                  <c:v>0.17920529416789399</c:v>
                </c:pt>
                <c:pt idx="6">
                  <c:v>0.22502941076557578</c:v>
                </c:pt>
                <c:pt idx="7">
                  <c:v>0.28151486293267847</c:v>
                </c:pt>
                <c:pt idx="8">
                  <c:v>0.35089548506598639</c:v>
                </c:pt>
                <c:pt idx="9">
                  <c:v>0.43582092808832862</c:v>
                </c:pt>
                <c:pt idx="10">
                  <c:v>0.53942413036401393</c:v>
                </c:pt>
                <c:pt idx="11">
                  <c:v>0.66539806398432189</c:v>
                </c:pt>
                <c:pt idx="12">
                  <c:v>0.81808278639694743</c:v>
                </c:pt>
                <c:pt idx="13">
                  <c:v>1.0025639111835347</c:v>
                </c:pt>
                <c:pt idx="14">
                  <c:v>1.2247836992975298</c:v>
                </c:pt>
                <c:pt idx="15">
                  <c:v>1.4916660631571568</c:v>
                </c:pt>
                <c:pt idx="16">
                  <c:v>1.8112568705175511</c:v>
                </c:pt>
                <c:pt idx="17">
                  <c:v>2.1928810328741153</c:v>
                </c:pt>
                <c:pt idx="18">
                  <c:v>2.6473179641056612</c:v>
                </c:pt>
                <c:pt idx="19">
                  <c:v>3.1869970989576832</c:v>
                </c:pt>
                <c:pt idx="20">
                  <c:v>3.8262152675830938</c:v>
                </c:pt>
                <c:pt idx="21">
                  <c:v>4.5813778314655096</c:v>
                </c:pt>
                <c:pt idx="22">
                  <c:v>5.4712655973991078</c:v>
                </c:pt>
                <c:pt idx="23">
                  <c:v>6.5173296395198586</c:v>
                </c:pt>
                <c:pt idx="24">
                  <c:v>7.7440162743901055</c:v>
                </c:pt>
                <c:pt idx="25">
                  <c:v>9.179124550529977</c:v>
                </c:pt>
                <c:pt idx="26">
                  <c:v>10.85419873125322</c:v>
                </c:pt>
                <c:pt idx="27">
                  <c:v>12.804958367871292</c:v>
                </c:pt>
                <c:pt idx="28">
                  <c:v>15.071768678938151</c:v>
                </c:pt>
                <c:pt idx="29">
                  <c:v>17.700154069881005</c:v>
                </c:pt>
                <c:pt idx="30">
                  <c:v>20.741357745727466</c:v>
                </c:pt>
                <c:pt idx="31">
                  <c:v>24.252950487353818</c:v>
                </c:pt>
                <c:pt idx="32">
                  <c:v>28.299491778361727</c:v>
                </c:pt>
                <c:pt idx="33">
                  <c:v>32.95324658498285</c:v>
                </c:pt>
                <c:pt idx="34">
                  <c:v>38.294961204937316</c:v>
                </c:pt>
                <c:pt idx="35">
                  <c:v>44.414701712567492</c:v>
                </c:pt>
                <c:pt idx="36">
                  <c:v>51.412758636469114</c:v>
                </c:pt>
                <c:pt idx="37">
                  <c:v>59.400621611863833</c:v>
                </c:pt>
                <c:pt idx="38">
                  <c:v>68.502027852801177</c:v>
                </c:pt>
                <c:pt idx="39">
                  <c:v>78.854088388494787</c:v>
                </c:pt>
                <c:pt idx="40">
                  <c:v>90.608496103466848</c:v>
                </c:pt>
                <c:pt idx="41">
                  <c:v>103.93281971226448</c:v>
                </c:pt>
                <c:pt idx="42">
                  <c:v>119.01188788604658</c:v>
                </c:pt>
                <c:pt idx="43">
                  <c:v>136.04926783003441</c:v>
                </c:pt>
                <c:pt idx="44">
                  <c:v>155.26884268729827</c:v>
                </c:pt>
                <c:pt idx="45">
                  <c:v>176.91649221544833</c:v>
                </c:pt>
                <c:pt idx="46">
                  <c:v>201.26188124816795</c:v>
                </c:pt>
                <c:pt idx="47">
                  <c:v>228.60036051289961</c:v>
                </c:pt>
                <c:pt idx="48">
                  <c:v>259.25498442926988</c:v>
                </c:pt>
                <c:pt idx="49">
                  <c:v>293.57865055966374</c:v>
                </c:pt>
                <c:pt idx="50">
                  <c:v>331.95636542357693</c:v>
                </c:pt>
                <c:pt idx="51">
                  <c:v>374.80764142091732</c:v>
                </c:pt>
                <c:pt idx="52">
                  <c:v>422.58902963591402</c:v>
                </c:pt>
                <c:pt idx="53">
                  <c:v>475.79679331292169</c:v>
                </c:pt>
                <c:pt idx="54">
                  <c:v>534.9697268076128</c:v>
                </c:pt>
                <c:pt idx="55">
                  <c:v>600.69212482226749</c:v>
                </c:pt>
                <c:pt idx="56">
                  <c:v>673.59690673151977</c:v>
                </c:pt>
                <c:pt idx="57">
                  <c:v>754.36890079527416</c:v>
                </c:pt>
                <c:pt idx="58">
                  <c:v>843.74829303853255</c:v>
                </c:pt>
                <c:pt idx="59">
                  <c:v>942.5342455530805</c:v>
                </c:pt>
                <c:pt idx="60">
                  <c:v>1051.5886889443555</c:v>
                </c:pt>
              </c:numCache>
            </c:numRef>
          </c:yVal>
        </c:ser>
        <c:ser>
          <c:idx val="8"/>
          <c:order val="8"/>
          <c:tx>
            <c:v>50mm</c:v>
          </c:tx>
          <c:spPr>
            <a:ln w="28575">
              <a:noFill/>
            </a:ln>
          </c:spPr>
          <c:marker>
            <c:symbol val="triangle"/>
            <c:size val="7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'50after'!$N$1:$Z$1</c:f>
              <c:numCache>
                <c:formatCode>General</c:formatCode>
                <c:ptCount val="13"/>
                <c:pt idx="0">
                  <c:v>120</c:v>
                </c:pt>
                <c:pt idx="1">
                  <c:v>130</c:v>
                </c:pt>
                <c:pt idx="2">
                  <c:v>140</c:v>
                </c:pt>
                <c:pt idx="3">
                  <c:v>150</c:v>
                </c:pt>
                <c:pt idx="4">
                  <c:v>160</c:v>
                </c:pt>
                <c:pt idx="5">
                  <c:v>170</c:v>
                </c:pt>
                <c:pt idx="6">
                  <c:v>180</c:v>
                </c:pt>
                <c:pt idx="7">
                  <c:v>190</c:v>
                </c:pt>
                <c:pt idx="8">
                  <c:v>200</c:v>
                </c:pt>
                <c:pt idx="9">
                  <c:v>210</c:v>
                </c:pt>
                <c:pt idx="10">
                  <c:v>215</c:v>
                </c:pt>
                <c:pt idx="11">
                  <c:v>220</c:v>
                </c:pt>
                <c:pt idx="12">
                  <c:v>225</c:v>
                </c:pt>
              </c:numCache>
            </c:numRef>
          </c:xVal>
          <c:yVal>
            <c:numRef>
              <c:f>'50after'!$N$5:$Z$5</c:f>
              <c:numCache>
                <c:formatCode>General</c:formatCode>
                <c:ptCount val="13"/>
                <c:pt idx="0">
                  <c:v>0.50161770491803259</c:v>
                </c:pt>
                <c:pt idx="1">
                  <c:v>1.6892239130434599</c:v>
                </c:pt>
                <c:pt idx="2">
                  <c:v>3.1872496093749709</c:v>
                </c:pt>
                <c:pt idx="3">
                  <c:v>7.6093388535031501</c:v>
                </c:pt>
                <c:pt idx="4">
                  <c:v>16.016678338278531</c:v>
                </c:pt>
                <c:pt idx="5">
                  <c:v>34.164469603523749</c:v>
                </c:pt>
                <c:pt idx="6">
                  <c:v>71.449655555554301</c:v>
                </c:pt>
                <c:pt idx="7">
                  <c:v>137.76393273542232</c:v>
                </c:pt>
                <c:pt idx="8">
                  <c:v>229.38572377621909</c:v>
                </c:pt>
                <c:pt idx="9">
                  <c:v>621.75161458332798</c:v>
                </c:pt>
                <c:pt idx="10">
                  <c:v>579.32858921161369</c:v>
                </c:pt>
                <c:pt idx="11">
                  <c:v>884.07562030074666</c:v>
                </c:pt>
                <c:pt idx="12">
                  <c:v>1509.562210460733</c:v>
                </c:pt>
              </c:numCache>
            </c:numRef>
          </c:yVal>
        </c:ser>
        <c:ser>
          <c:idx val="9"/>
          <c:order val="9"/>
          <c:tx>
            <c:v>50fit</c:v>
          </c:tx>
          <c:spPr>
            <a:ln w="12700">
              <a:solidFill>
                <a:sysClr val="windowText" lastClr="000000"/>
              </a:solidFill>
              <a:prstDash val="sysDash"/>
            </a:ln>
          </c:spPr>
          <c:marker>
            <c:symbol val="none"/>
          </c:marker>
          <c:xVal>
            <c:numRef>
              <c:f>'50after'!$J$15:$J$116</c:f>
              <c:numCache>
                <c:formatCode>General</c:formatCode>
                <c:ptCount val="102"/>
                <c:pt idx="0">
                  <c:v>120</c:v>
                </c:pt>
                <c:pt idx="1">
                  <c:v>121</c:v>
                </c:pt>
                <c:pt idx="2">
                  <c:v>122</c:v>
                </c:pt>
                <c:pt idx="3">
                  <c:v>123</c:v>
                </c:pt>
                <c:pt idx="4">
                  <c:v>124</c:v>
                </c:pt>
                <c:pt idx="5">
                  <c:v>125</c:v>
                </c:pt>
                <c:pt idx="6">
                  <c:v>126</c:v>
                </c:pt>
                <c:pt idx="7">
                  <c:v>127</c:v>
                </c:pt>
                <c:pt idx="8">
                  <c:v>128</c:v>
                </c:pt>
                <c:pt idx="9">
                  <c:v>129</c:v>
                </c:pt>
                <c:pt idx="10">
                  <c:v>130</c:v>
                </c:pt>
                <c:pt idx="11">
                  <c:v>131</c:v>
                </c:pt>
                <c:pt idx="12">
                  <c:v>132</c:v>
                </c:pt>
                <c:pt idx="13">
                  <c:v>133</c:v>
                </c:pt>
                <c:pt idx="14">
                  <c:v>134</c:v>
                </c:pt>
                <c:pt idx="15">
                  <c:v>135</c:v>
                </c:pt>
                <c:pt idx="16">
                  <c:v>136</c:v>
                </c:pt>
                <c:pt idx="17">
                  <c:v>137</c:v>
                </c:pt>
                <c:pt idx="18">
                  <c:v>138</c:v>
                </c:pt>
                <c:pt idx="19">
                  <c:v>139</c:v>
                </c:pt>
                <c:pt idx="20">
                  <c:v>140</c:v>
                </c:pt>
                <c:pt idx="21">
                  <c:v>141</c:v>
                </c:pt>
                <c:pt idx="22">
                  <c:v>142</c:v>
                </c:pt>
                <c:pt idx="23">
                  <c:v>143</c:v>
                </c:pt>
                <c:pt idx="24">
                  <c:v>144</c:v>
                </c:pt>
                <c:pt idx="25">
                  <c:v>145</c:v>
                </c:pt>
                <c:pt idx="26">
                  <c:v>146</c:v>
                </c:pt>
                <c:pt idx="27">
                  <c:v>147</c:v>
                </c:pt>
                <c:pt idx="28">
                  <c:v>148</c:v>
                </c:pt>
                <c:pt idx="29">
                  <c:v>149</c:v>
                </c:pt>
                <c:pt idx="30">
                  <c:v>150</c:v>
                </c:pt>
                <c:pt idx="31">
                  <c:v>151</c:v>
                </c:pt>
                <c:pt idx="32">
                  <c:v>152</c:v>
                </c:pt>
                <c:pt idx="33">
                  <c:v>153</c:v>
                </c:pt>
                <c:pt idx="34">
                  <c:v>154</c:v>
                </c:pt>
                <c:pt idx="35">
                  <c:v>155</c:v>
                </c:pt>
                <c:pt idx="36">
                  <c:v>156</c:v>
                </c:pt>
                <c:pt idx="37">
                  <c:v>157</c:v>
                </c:pt>
                <c:pt idx="38">
                  <c:v>158</c:v>
                </c:pt>
                <c:pt idx="39">
                  <c:v>159</c:v>
                </c:pt>
                <c:pt idx="40">
                  <c:v>160</c:v>
                </c:pt>
                <c:pt idx="41">
                  <c:v>161</c:v>
                </c:pt>
                <c:pt idx="42">
                  <c:v>162</c:v>
                </c:pt>
                <c:pt idx="43">
                  <c:v>163</c:v>
                </c:pt>
                <c:pt idx="44">
                  <c:v>164</c:v>
                </c:pt>
                <c:pt idx="45">
                  <c:v>165</c:v>
                </c:pt>
                <c:pt idx="46">
                  <c:v>166</c:v>
                </c:pt>
                <c:pt idx="47">
                  <c:v>167</c:v>
                </c:pt>
                <c:pt idx="48">
                  <c:v>168</c:v>
                </c:pt>
                <c:pt idx="49">
                  <c:v>169</c:v>
                </c:pt>
                <c:pt idx="50">
                  <c:v>170</c:v>
                </c:pt>
                <c:pt idx="51">
                  <c:v>171</c:v>
                </c:pt>
                <c:pt idx="52">
                  <c:v>172</c:v>
                </c:pt>
                <c:pt idx="53">
                  <c:v>173</c:v>
                </c:pt>
                <c:pt idx="54">
                  <c:v>174</c:v>
                </c:pt>
                <c:pt idx="55">
                  <c:v>175</c:v>
                </c:pt>
                <c:pt idx="56">
                  <c:v>176</c:v>
                </c:pt>
                <c:pt idx="57">
                  <c:v>177</c:v>
                </c:pt>
                <c:pt idx="58">
                  <c:v>178</c:v>
                </c:pt>
                <c:pt idx="59">
                  <c:v>179</c:v>
                </c:pt>
                <c:pt idx="60">
                  <c:v>180</c:v>
                </c:pt>
                <c:pt idx="61">
                  <c:v>181</c:v>
                </c:pt>
                <c:pt idx="62">
                  <c:v>182</c:v>
                </c:pt>
                <c:pt idx="63">
                  <c:v>183</c:v>
                </c:pt>
                <c:pt idx="64">
                  <c:v>184</c:v>
                </c:pt>
                <c:pt idx="65">
                  <c:v>185</c:v>
                </c:pt>
                <c:pt idx="66">
                  <c:v>186</c:v>
                </c:pt>
                <c:pt idx="67">
                  <c:v>187</c:v>
                </c:pt>
                <c:pt idx="68">
                  <c:v>188</c:v>
                </c:pt>
                <c:pt idx="69">
                  <c:v>189</c:v>
                </c:pt>
                <c:pt idx="70">
                  <c:v>190</c:v>
                </c:pt>
                <c:pt idx="71">
                  <c:v>191</c:v>
                </c:pt>
                <c:pt idx="72">
                  <c:v>191.57</c:v>
                </c:pt>
                <c:pt idx="73">
                  <c:v>192</c:v>
                </c:pt>
                <c:pt idx="74">
                  <c:v>193</c:v>
                </c:pt>
                <c:pt idx="75">
                  <c:v>194</c:v>
                </c:pt>
                <c:pt idx="76">
                  <c:v>195</c:v>
                </c:pt>
                <c:pt idx="77">
                  <c:v>196</c:v>
                </c:pt>
                <c:pt idx="78">
                  <c:v>197</c:v>
                </c:pt>
                <c:pt idx="79">
                  <c:v>198</c:v>
                </c:pt>
                <c:pt idx="80">
                  <c:v>199</c:v>
                </c:pt>
                <c:pt idx="81">
                  <c:v>200</c:v>
                </c:pt>
                <c:pt idx="82">
                  <c:v>201</c:v>
                </c:pt>
                <c:pt idx="83">
                  <c:v>202</c:v>
                </c:pt>
                <c:pt idx="84">
                  <c:v>203</c:v>
                </c:pt>
                <c:pt idx="85">
                  <c:v>204</c:v>
                </c:pt>
                <c:pt idx="86">
                  <c:v>205</c:v>
                </c:pt>
                <c:pt idx="87">
                  <c:v>206</c:v>
                </c:pt>
                <c:pt idx="88">
                  <c:v>207</c:v>
                </c:pt>
                <c:pt idx="89">
                  <c:v>208</c:v>
                </c:pt>
                <c:pt idx="90">
                  <c:v>209</c:v>
                </c:pt>
                <c:pt idx="91">
                  <c:v>210</c:v>
                </c:pt>
                <c:pt idx="92">
                  <c:v>211</c:v>
                </c:pt>
                <c:pt idx="93">
                  <c:v>212</c:v>
                </c:pt>
                <c:pt idx="94">
                  <c:v>213</c:v>
                </c:pt>
                <c:pt idx="95">
                  <c:v>214</c:v>
                </c:pt>
                <c:pt idx="96">
                  <c:v>215</c:v>
                </c:pt>
                <c:pt idx="97">
                  <c:v>216</c:v>
                </c:pt>
                <c:pt idx="98">
                  <c:v>217</c:v>
                </c:pt>
                <c:pt idx="99">
                  <c:v>218</c:v>
                </c:pt>
                <c:pt idx="100">
                  <c:v>219</c:v>
                </c:pt>
                <c:pt idx="101">
                  <c:v>220</c:v>
                </c:pt>
              </c:numCache>
            </c:numRef>
          </c:xVal>
          <c:yVal>
            <c:numRef>
              <c:f>'50after'!$K$15:$K$116</c:f>
              <c:numCache>
                <c:formatCode>General</c:formatCode>
                <c:ptCount val="102"/>
                <c:pt idx="0">
                  <c:v>3.3691357308608802E-3</c:v>
                </c:pt>
                <c:pt idx="1">
                  <c:v>4.213886540365524E-3</c:v>
                </c:pt>
                <c:pt idx="2">
                  <c:v>5.251860123504975E-3</c:v>
                </c:pt>
                <c:pt idx="3">
                  <c:v>6.5229850387560646E-3</c:v>
                </c:pt>
                <c:pt idx="4">
                  <c:v>8.0745492164502781E-3</c:v>
                </c:pt>
                <c:pt idx="5">
                  <c:v>9.9623885916524171E-3</c:v>
                </c:pt>
                <c:pt idx="6">
                  <c:v>1.2252239631430241E-2</c:v>
                </c:pt>
                <c:pt idx="7">
                  <c:v>1.5021274242741241E-2</c:v>
                </c:pt>
                <c:pt idx="8">
                  <c:v>1.8359837116900847E-2</c:v>
                </c:pt>
                <c:pt idx="9">
                  <c:v>2.2373407215807016E-2</c:v>
                </c:pt>
                <c:pt idx="10">
                  <c:v>2.7184806833206586E-2</c:v>
                </c:pt>
                <c:pt idx="11">
                  <c:v>3.2936683470322206E-2</c:v>
                </c:pt>
                <c:pt idx="12">
                  <c:v>3.9794291647745526E-2</c:v>
                </c:pt>
                <c:pt idx="13">
                  <c:v>4.7948603732890976E-2</c:v>
                </c:pt>
                <c:pt idx="14">
                  <c:v>5.7619780892311588E-2</c:v>
                </c:pt>
                <c:pt idx="15">
                  <c:v>6.9061037378265494E-2</c:v>
                </c:pt>
                <c:pt idx="16">
                  <c:v>8.2562933526128604E-2</c:v>
                </c:pt>
                <c:pt idx="17">
                  <c:v>9.8458135070199682E-2</c:v>
                </c:pt>
                <c:pt idx="18">
                  <c:v>0.11712667867649233</c:v>
                </c:pt>
                <c:pt idx="19">
                  <c:v>0.13900178593807033</c:v>
                </c:pt>
                <c:pt idx="20">
                  <c:v>0.16457627047699441</c:v>
                </c:pt>
                <c:pt idx="21">
                  <c:v>0.19440958524215884</c:v>
                </c:pt>
                <c:pt idx="22">
                  <c:v>0.22913555957918202</c:v>
                </c:pt>
                <c:pt idx="23">
                  <c:v>0.26947087817156196</c:v>
                </c:pt>
                <c:pt idx="24">
                  <c:v>0.31622435650591058</c:v>
                </c:pt>
                <c:pt idx="25">
                  <c:v>0.37030707009232328</c:v>
                </c:pt>
                <c:pt idx="26">
                  <c:v>0.43274339726741173</c:v>
                </c:pt>
                <c:pt idx="27">
                  <c:v>0.5046830380162759</c:v>
                </c:pt>
                <c:pt idx="28">
                  <c:v>0.58741407386362376</c:v>
                </c:pt>
                <c:pt idx="29">
                  <c:v>0.6823771364970207</c:v>
                </c:pt>
                <c:pt idx="30">
                  <c:v>0.79118075538986021</c:v>
                </c:pt>
                <c:pt idx="31">
                  <c:v>0.91561795728120066</c:v>
                </c:pt>
                <c:pt idx="32">
                  <c:v>1.0576841929368337</c:v>
                </c:pt>
                <c:pt idx="33">
                  <c:v>1.219596669154251</c:v>
                </c:pt>
                <c:pt idx="34">
                  <c:v>1.4038151664760181</c:v>
                </c:pt>
                <c:pt idx="35">
                  <c:v>1.6130644255343418</c:v>
                </c:pt>
                <c:pt idx="36">
                  <c:v>1.850358187358216</c:v>
                </c:pt>
                <c:pt idx="37">
                  <c:v>2.1190249753245598</c:v>
                </c:pt>
                <c:pt idx="38">
                  <c:v>2.4227357087220001</c:v>
                </c:pt>
                <c:pt idx="39">
                  <c:v>2.7655332401106039</c:v>
                </c:pt>
                <c:pt idx="40">
                  <c:v>3.1518639107997672</c:v>
                </c:pt>
                <c:pt idx="41">
                  <c:v>3.5866112208194392</c:v>
                </c:pt>
                <c:pt idx="42">
                  <c:v>4.0751317117234871</c:v>
                </c:pt>
                <c:pt idx="43">
                  <c:v>4.6232931624323461</c:v>
                </c:pt>
                <c:pt idx="44">
                  <c:v>5.23751520008536</c:v>
                </c:pt>
                <c:pt idx="45">
                  <c:v>5.9248124295327385</c:v>
                </c:pt>
                <c:pt idx="46">
                  <c:v>6.6928401866388798</c:v>
                </c:pt>
                <c:pt idx="47">
                  <c:v>7.5499430219985832</c:v>
                </c:pt>
                <c:pt idx="48">
                  <c:v>8.5052060229680393</c:v>
                </c:pt>
                <c:pt idx="49">
                  <c:v>9.5685090830914454</c:v>
                </c:pt>
                <c:pt idx="50">
                  <c:v>10.750584229049165</c:v>
                </c:pt>
                <c:pt idx="51">
                  <c:v>12.063076116161859</c:v>
                </c:pt>
                <c:pt idx="52">
                  <c:v>13.518605804262055</c:v>
                </c:pt>
                <c:pt idx="53">
                  <c:v>15.130837926368839</c:v>
                </c:pt>
                <c:pt idx="54">
                  <c:v>16.914551363094148</c:v>
                </c:pt>
                <c:pt idx="55">
                  <c:v>18.885713536045561</c:v>
                </c:pt>
                <c:pt idx="56">
                  <c:v>21.061558433685992</c:v>
                </c:pt>
                <c:pt idx="57">
                  <c:v>23.460668483144484</c:v>
                </c:pt>
                <c:pt idx="58">
                  <c:v>26.103060381375929</c:v>
                </c:pt>
                <c:pt idx="59">
                  <c:v>29.010274998791854</c:v>
                </c:pt>
                <c:pt idx="60">
                  <c:v>32.205471468077185</c:v>
                </c:pt>
                <c:pt idx="61">
                  <c:v>35.713525570340245</c:v>
                </c:pt>
                <c:pt idx="62">
                  <c:v>39.561132530016813</c:v>
                </c:pt>
                <c:pt idx="63">
                  <c:v>43.776914329082011</c:v>
                </c:pt>
                <c:pt idx="64">
                  <c:v>48.391531650092745</c:v>
                </c:pt>
                <c:pt idx="65">
                  <c:v>53.437800556414324</c:v>
                </c:pt>
                <c:pt idx="66">
                  <c:v>58.950814016649858</c:v>
                </c:pt>
                <c:pt idx="67">
                  <c:v>64.96806837882761</c:v>
                </c:pt>
                <c:pt idx="68">
                  <c:v>71.529594898281289</c:v>
                </c:pt>
                <c:pt idx="69">
                  <c:v>78.678096421391558</c:v>
                </c:pt>
                <c:pt idx="70">
                  <c:v>86.459089325462003</c:v>
                </c:pt>
                <c:pt idx="71">
                  <c:v>94.921050812957958</c:v>
                </c:pt>
                <c:pt idx="72">
                  <c:v>100.06871087932794</c:v>
                </c:pt>
                <c:pt idx="73">
                  <c:v>104.115571656169</c:v>
                </c:pt>
                <c:pt idx="74">
                  <c:v>114.09751448603978</c:v>
                </c:pt>
                <c:pt idx="75">
                  <c:v>124.92517771648753</c:v>
                </c:pt>
                <c:pt idx="76">
                  <c:v>136.66046519298055</c:v>
                </c:pt>
                <c:pt idx="77">
                  <c:v>149.36906165142551</c:v>
                </c:pt>
                <c:pt idx="78">
                  <c:v>163.12061407069751</c:v>
                </c:pt>
                <c:pt idx="79">
                  <c:v>177.98891899915679</c:v>
                </c:pt>
                <c:pt idx="80">
                  <c:v>194.05211593254683</c:v>
                </c:pt>
                <c:pt idx="81">
                  <c:v>211.39288681751862</c:v>
                </c:pt>
                <c:pt idx="82">
                  <c:v>230.09866175182313</c:v>
                </c:pt>
                <c:pt idx="83">
                  <c:v>250.26183094892761</c:v>
                </c:pt>
                <c:pt idx="84">
                  <c:v>271.97996303135778</c:v>
                </c:pt>
                <c:pt idx="85">
                  <c:v>295.35602971366745</c:v>
                </c:pt>
                <c:pt idx="86">
                  <c:v>320.49863693233863</c:v>
                </c:pt>
                <c:pt idx="87">
                  <c:v>347.52226247626265</c:v>
                </c:pt>
                <c:pt idx="88">
                  <c:v>376.54750016781878</c:v>
                </c:pt>
                <c:pt idx="89">
                  <c:v>407.70131064076116</c:v>
                </c:pt>
                <c:pt idx="90">
                  <c:v>441.11727875731896</c:v>
                </c:pt>
                <c:pt idx="91">
                  <c:v>476.93587770305049</c:v>
                </c:pt>
                <c:pt idx="92">
                  <c:v>515.30473979407498</c:v>
                </c:pt>
                <c:pt idx="93">
                  <c:v>556.37893402736029</c:v>
                </c:pt>
                <c:pt idx="94">
                  <c:v>600.32125040069297</c:v>
                </c:pt>
                <c:pt idx="95">
                  <c:v>647.30249102509049</c:v>
                </c:pt>
                <c:pt idx="96">
                  <c:v>697.50176804808154</c:v>
                </c:pt>
                <c:pt idx="97">
                  <c:v>751.1068084025593</c:v>
                </c:pt>
                <c:pt idx="98">
                  <c:v>808.31426539152665</c:v>
                </c:pt>
                <c:pt idx="99">
                  <c:v>869.33003711514937</c:v>
                </c:pt>
                <c:pt idx="100">
                  <c:v>934.36959174227127</c:v>
                </c:pt>
                <c:pt idx="101">
                  <c:v>1003.658299624644</c:v>
                </c:pt>
              </c:numCache>
            </c:numRef>
          </c:yVal>
        </c:ser>
        <c:ser>
          <c:idx val="10"/>
          <c:order val="10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'40after'!$O$1:$Z$1</c:f>
              <c:numCache>
                <c:formatCode>General</c:formatCode>
                <c:ptCount val="12"/>
                <c:pt idx="0">
                  <c:v>120</c:v>
                </c:pt>
                <c:pt idx="1">
                  <c:v>130</c:v>
                </c:pt>
                <c:pt idx="2">
                  <c:v>140</c:v>
                </c:pt>
                <c:pt idx="3">
                  <c:v>150</c:v>
                </c:pt>
                <c:pt idx="4">
                  <c:v>160</c:v>
                </c:pt>
                <c:pt idx="5">
                  <c:v>170</c:v>
                </c:pt>
                <c:pt idx="6">
                  <c:v>180</c:v>
                </c:pt>
                <c:pt idx="7">
                  <c:v>190</c:v>
                </c:pt>
                <c:pt idx="8">
                  <c:v>200</c:v>
                </c:pt>
                <c:pt idx="9">
                  <c:v>210</c:v>
                </c:pt>
                <c:pt idx="10">
                  <c:v>215</c:v>
                </c:pt>
                <c:pt idx="11">
                  <c:v>220</c:v>
                </c:pt>
              </c:numCache>
            </c:numRef>
          </c:xVal>
          <c:yVal>
            <c:numRef>
              <c:f>'40after'!$O$5:$Z$5</c:f>
              <c:numCache>
                <c:formatCode>General</c:formatCode>
                <c:ptCount val="12"/>
                <c:pt idx="0">
                  <c:v>1.4824628888888705</c:v>
                </c:pt>
                <c:pt idx="1">
                  <c:v>4.3442971428571324</c:v>
                </c:pt>
                <c:pt idx="2">
                  <c:v>4.7981729545454375</c:v>
                </c:pt>
                <c:pt idx="3">
                  <c:v>9.3426833333331007</c:v>
                </c:pt>
                <c:pt idx="4">
                  <c:v>18.324434730538574</c:v>
                </c:pt>
                <c:pt idx="5">
                  <c:v>46.317040776698143</c:v>
                </c:pt>
                <c:pt idx="6">
                  <c:v>80.720147058822889</c:v>
                </c:pt>
                <c:pt idx="7">
                  <c:v>171.3767664670622</c:v>
                </c:pt>
                <c:pt idx="8">
                  <c:v>336.7408049999957</c:v>
                </c:pt>
                <c:pt idx="9">
                  <c:v>663.87128415299742</c:v>
                </c:pt>
                <c:pt idx="10">
                  <c:v>874.28518518517876</c:v>
                </c:pt>
                <c:pt idx="11">
                  <c:v>1241.9533043477927</c:v>
                </c:pt>
              </c:numCache>
            </c:numRef>
          </c:yVal>
        </c:ser>
        <c:ser>
          <c:idx val="12"/>
          <c:order val="11"/>
          <c:tx>
            <c:v>40fit</c:v>
          </c:tx>
          <c:spPr>
            <a:ln w="12700">
              <a:solidFill>
                <a:sysClr val="windowText" lastClr="000000"/>
              </a:solidFill>
              <a:prstDash val="sysDash"/>
            </a:ln>
          </c:spPr>
          <c:marker>
            <c:symbol val="none"/>
          </c:marker>
          <c:xVal>
            <c:numRef>
              <c:f>'40after'!$I$15:$I$115</c:f>
              <c:numCache>
                <c:formatCode>General</c:formatCode>
                <c:ptCount val="101"/>
                <c:pt idx="0">
                  <c:v>120</c:v>
                </c:pt>
                <c:pt idx="1">
                  <c:v>121</c:v>
                </c:pt>
                <c:pt idx="2">
                  <c:v>122</c:v>
                </c:pt>
                <c:pt idx="3">
                  <c:v>123</c:v>
                </c:pt>
                <c:pt idx="4">
                  <c:v>124</c:v>
                </c:pt>
                <c:pt idx="5">
                  <c:v>125</c:v>
                </c:pt>
                <c:pt idx="6">
                  <c:v>126</c:v>
                </c:pt>
                <c:pt idx="7">
                  <c:v>127</c:v>
                </c:pt>
                <c:pt idx="8">
                  <c:v>128</c:v>
                </c:pt>
                <c:pt idx="9">
                  <c:v>129</c:v>
                </c:pt>
                <c:pt idx="10">
                  <c:v>130</c:v>
                </c:pt>
                <c:pt idx="11">
                  <c:v>131</c:v>
                </c:pt>
                <c:pt idx="12">
                  <c:v>132</c:v>
                </c:pt>
                <c:pt idx="13">
                  <c:v>133</c:v>
                </c:pt>
                <c:pt idx="14">
                  <c:v>134</c:v>
                </c:pt>
                <c:pt idx="15">
                  <c:v>135</c:v>
                </c:pt>
                <c:pt idx="16">
                  <c:v>136</c:v>
                </c:pt>
                <c:pt idx="17">
                  <c:v>137</c:v>
                </c:pt>
                <c:pt idx="18">
                  <c:v>138</c:v>
                </c:pt>
                <c:pt idx="19">
                  <c:v>139</c:v>
                </c:pt>
                <c:pt idx="20">
                  <c:v>140</c:v>
                </c:pt>
                <c:pt idx="21">
                  <c:v>141</c:v>
                </c:pt>
                <c:pt idx="22">
                  <c:v>142</c:v>
                </c:pt>
                <c:pt idx="23">
                  <c:v>143</c:v>
                </c:pt>
                <c:pt idx="24">
                  <c:v>144</c:v>
                </c:pt>
                <c:pt idx="25">
                  <c:v>145</c:v>
                </c:pt>
                <c:pt idx="26">
                  <c:v>146</c:v>
                </c:pt>
                <c:pt idx="27">
                  <c:v>147</c:v>
                </c:pt>
                <c:pt idx="28">
                  <c:v>148</c:v>
                </c:pt>
                <c:pt idx="29">
                  <c:v>149</c:v>
                </c:pt>
                <c:pt idx="30">
                  <c:v>150</c:v>
                </c:pt>
                <c:pt idx="31">
                  <c:v>151</c:v>
                </c:pt>
                <c:pt idx="32">
                  <c:v>152</c:v>
                </c:pt>
                <c:pt idx="33">
                  <c:v>153</c:v>
                </c:pt>
                <c:pt idx="34">
                  <c:v>154</c:v>
                </c:pt>
                <c:pt idx="35">
                  <c:v>155</c:v>
                </c:pt>
                <c:pt idx="36">
                  <c:v>156</c:v>
                </c:pt>
                <c:pt idx="37">
                  <c:v>157</c:v>
                </c:pt>
                <c:pt idx="38">
                  <c:v>158</c:v>
                </c:pt>
                <c:pt idx="39">
                  <c:v>159</c:v>
                </c:pt>
                <c:pt idx="40">
                  <c:v>160</c:v>
                </c:pt>
                <c:pt idx="41">
                  <c:v>161</c:v>
                </c:pt>
                <c:pt idx="42">
                  <c:v>162</c:v>
                </c:pt>
                <c:pt idx="43">
                  <c:v>163</c:v>
                </c:pt>
                <c:pt idx="44">
                  <c:v>164</c:v>
                </c:pt>
                <c:pt idx="45">
                  <c:v>165</c:v>
                </c:pt>
                <c:pt idx="46">
                  <c:v>166</c:v>
                </c:pt>
                <c:pt idx="47">
                  <c:v>167</c:v>
                </c:pt>
                <c:pt idx="48">
                  <c:v>168</c:v>
                </c:pt>
                <c:pt idx="49">
                  <c:v>169</c:v>
                </c:pt>
                <c:pt idx="50">
                  <c:v>170</c:v>
                </c:pt>
                <c:pt idx="51">
                  <c:v>171</c:v>
                </c:pt>
                <c:pt idx="52">
                  <c:v>172</c:v>
                </c:pt>
                <c:pt idx="53">
                  <c:v>173</c:v>
                </c:pt>
                <c:pt idx="54">
                  <c:v>174</c:v>
                </c:pt>
                <c:pt idx="55">
                  <c:v>175</c:v>
                </c:pt>
                <c:pt idx="56">
                  <c:v>176</c:v>
                </c:pt>
                <c:pt idx="57">
                  <c:v>177</c:v>
                </c:pt>
                <c:pt idx="58">
                  <c:v>178</c:v>
                </c:pt>
                <c:pt idx="59">
                  <c:v>179</c:v>
                </c:pt>
                <c:pt idx="60">
                  <c:v>180</c:v>
                </c:pt>
                <c:pt idx="61">
                  <c:v>181</c:v>
                </c:pt>
                <c:pt idx="62">
                  <c:v>182</c:v>
                </c:pt>
                <c:pt idx="63">
                  <c:v>183</c:v>
                </c:pt>
                <c:pt idx="64">
                  <c:v>184</c:v>
                </c:pt>
                <c:pt idx="65">
                  <c:v>185</c:v>
                </c:pt>
                <c:pt idx="66">
                  <c:v>186</c:v>
                </c:pt>
                <c:pt idx="67">
                  <c:v>187</c:v>
                </c:pt>
                <c:pt idx="68">
                  <c:v>188</c:v>
                </c:pt>
                <c:pt idx="69">
                  <c:v>189</c:v>
                </c:pt>
                <c:pt idx="70">
                  <c:v>190</c:v>
                </c:pt>
                <c:pt idx="71">
                  <c:v>191</c:v>
                </c:pt>
                <c:pt idx="72">
                  <c:v>192</c:v>
                </c:pt>
                <c:pt idx="73">
                  <c:v>193</c:v>
                </c:pt>
                <c:pt idx="74">
                  <c:v>194</c:v>
                </c:pt>
                <c:pt idx="75">
                  <c:v>195</c:v>
                </c:pt>
                <c:pt idx="76">
                  <c:v>196</c:v>
                </c:pt>
                <c:pt idx="77">
                  <c:v>197</c:v>
                </c:pt>
                <c:pt idx="78">
                  <c:v>198</c:v>
                </c:pt>
                <c:pt idx="79">
                  <c:v>199</c:v>
                </c:pt>
                <c:pt idx="80">
                  <c:v>200</c:v>
                </c:pt>
                <c:pt idx="81">
                  <c:v>201</c:v>
                </c:pt>
                <c:pt idx="82">
                  <c:v>202</c:v>
                </c:pt>
                <c:pt idx="83">
                  <c:v>203</c:v>
                </c:pt>
                <c:pt idx="84">
                  <c:v>204</c:v>
                </c:pt>
                <c:pt idx="85">
                  <c:v>205</c:v>
                </c:pt>
                <c:pt idx="86">
                  <c:v>206</c:v>
                </c:pt>
                <c:pt idx="87">
                  <c:v>207</c:v>
                </c:pt>
                <c:pt idx="88">
                  <c:v>208</c:v>
                </c:pt>
                <c:pt idx="89">
                  <c:v>209</c:v>
                </c:pt>
                <c:pt idx="90">
                  <c:v>210</c:v>
                </c:pt>
                <c:pt idx="91">
                  <c:v>211</c:v>
                </c:pt>
                <c:pt idx="92">
                  <c:v>212</c:v>
                </c:pt>
                <c:pt idx="93">
                  <c:v>213</c:v>
                </c:pt>
                <c:pt idx="94">
                  <c:v>214</c:v>
                </c:pt>
                <c:pt idx="95">
                  <c:v>215</c:v>
                </c:pt>
                <c:pt idx="96">
                  <c:v>216</c:v>
                </c:pt>
                <c:pt idx="97">
                  <c:v>217</c:v>
                </c:pt>
                <c:pt idx="98">
                  <c:v>218</c:v>
                </c:pt>
                <c:pt idx="99">
                  <c:v>219</c:v>
                </c:pt>
                <c:pt idx="100">
                  <c:v>220</c:v>
                </c:pt>
              </c:numCache>
            </c:numRef>
          </c:xVal>
          <c:yVal>
            <c:numRef>
              <c:f>'40after'!$J$15:$J$115</c:f>
              <c:numCache>
                <c:formatCode>General</c:formatCode>
                <c:ptCount val="101"/>
                <c:pt idx="0">
                  <c:v>3.9255568788762012E-2</c:v>
                </c:pt>
                <c:pt idx="1">
                  <c:v>4.7123334301898974E-2</c:v>
                </c:pt>
                <c:pt idx="2">
                  <c:v>5.6406482850514049E-2</c:v>
                </c:pt>
                <c:pt idx="3">
                  <c:v>6.7330231494578632E-2</c:v>
                </c:pt>
                <c:pt idx="4">
                  <c:v>8.0150848978414929E-2</c:v>
                </c:pt>
                <c:pt idx="5">
                  <c:v>9.51592512945654E-2</c:v>
                </c:pt>
                <c:pt idx="6">
                  <c:v>0.11268492877406691</c:v>
                </c:pt>
                <c:pt idx="7">
                  <c:v>0.13310022645656655</c:v>
                </c:pt>
                <c:pt idx="8">
                  <c:v>0.1568250001773728</c:v>
                </c:pt>
                <c:pt idx="9">
                  <c:v>0.18433167146311785</c:v>
                </c:pt>
                <c:pt idx="10">
                  <c:v>0.2161507049503473</c:v>
                </c:pt>
                <c:pt idx="11">
                  <c:v>0.25287653262890081</c:v>
                </c:pt>
                <c:pt idx="12">
                  <c:v>0.29517394976183431</c:v>
                </c:pt>
                <c:pt idx="13">
                  <c:v>0.34378500784288041</c:v>
                </c:pt>
                <c:pt idx="14">
                  <c:v>0.39953643041879594</c:v>
                </c:pt>
                <c:pt idx="15">
                  <c:v>0.46334757802488458</c:v>
                </c:pt>
                <c:pt idx="16">
                  <c:v>0.53623898885532806</c:v>
                </c:pt>
                <c:pt idx="17">
                  <c:v>0.61934152211394955</c:v>
                </c:pt>
                <c:pt idx="18">
                  <c:v>0.71390613126332669</c:v>
                </c:pt>
                <c:pt idx="19">
                  <c:v>0.82131429461009364</c:v>
                </c:pt>
                <c:pt idx="20">
                  <c:v>0.94308913082918855</c:v>
                </c:pt>
                <c:pt idx="21">
                  <c:v>1.0809072271398164</c:v>
                </c:pt>
                <c:pt idx="22">
                  <c:v>1.2366112078990927</c:v>
                </c:pt>
                <c:pt idx="23">
                  <c:v>1.4122230713753778</c:v>
                </c:pt>
                <c:pt idx="24">
                  <c:v>1.6099583224014771</c:v>
                </c:pt>
                <c:pt idx="25">
                  <c:v>1.832240928488287</c:v>
                </c:pt>
                <c:pt idx="26">
                  <c:v>2.0817191268008997</c:v>
                </c:pt>
                <c:pt idx="27">
                  <c:v>2.3612821091633767</c:v>
                </c:pt>
                <c:pt idx="28">
                  <c:v>2.6740776119636336</c:v>
                </c:pt>
                <c:pt idx="29">
                  <c:v>3.0235304374784402</c:v>
                </c:pt>
                <c:pt idx="30">
                  <c:v>3.4133619327304072</c:v>
                </c:pt>
                <c:pt idx="31">
                  <c:v>3.8476104515234701</c:v>
                </c:pt>
                <c:pt idx="32">
                  <c:v>4.3306528247849334</c:v>
                </c:pt>
                <c:pt idx="33">
                  <c:v>4.8672268637681748</c:v>
                </c:pt>
                <c:pt idx="34">
                  <c:v>5.4624549200449755</c:v>
                </c:pt>
                <c:pt idx="35">
                  <c:v>6.1218685255393579</c:v>
                </c:pt>
                <c:pt idx="36">
                  <c:v>6.8514341351288897</c:v>
                </c:pt>
                <c:pt idx="37">
                  <c:v>7.6575799935658955</c:v>
                </c:pt>
                <c:pt idx="38">
                  <c:v>8.5472241476512689</c:v>
                </c:pt>
                <c:pt idx="39">
                  <c:v>9.5278036237302484</c:v>
                </c:pt>
                <c:pt idx="40">
                  <c:v>10.60730478967421</c:v>
                </c:pt>
                <c:pt idx="41">
                  <c:v>11.79429491956912</c:v>
                </c:pt>
                <c:pt idx="42">
                  <c:v>13.097954978346774</c:v>
                </c:pt>
                <c:pt idx="43">
                  <c:v>14.528113642580069</c:v>
                </c:pt>
                <c:pt idx="44">
                  <c:v>16.095282572612149</c:v>
                </c:pt>
                <c:pt idx="45">
                  <c:v>17.810692950109487</c:v>
                </c:pt>
                <c:pt idx="46">
                  <c:v>19.686333294019889</c:v>
                </c:pt>
                <c:pt idx="47">
                  <c:v>21.734988566785628</c:v>
                </c:pt>
                <c:pt idx="48">
                  <c:v>23.970280581498386</c:v>
                </c:pt>
                <c:pt idx="49">
                  <c:v>26.406709719516087</c:v>
                </c:pt>
                <c:pt idx="50">
                  <c:v>29.059697966854031</c:v>
                </c:pt>
                <c:pt idx="51">
                  <c:v>31.945633276462633</c:v>
                </c:pt>
                <c:pt idx="52">
                  <c:v>35.081915262275913</c:v>
                </c:pt>
                <c:pt idx="53">
                  <c:v>38.487002229675056</c:v>
                </c:pt>
                <c:pt idx="54">
                  <c:v>42.180459545784849</c:v>
                </c:pt>
                <c:pt idx="55">
                  <c:v>46.183009351750876</c:v>
                </c:pt>
                <c:pt idx="56">
                  <c:v>50.516581617912948</c:v>
                </c:pt>
                <c:pt idx="57">
                  <c:v>55.204366541526646</c:v>
                </c:pt>
                <c:pt idx="58">
                  <c:v>60.270868285433849</c:v>
                </c:pt>
                <c:pt idx="59">
                  <c:v>65.741960054844327</c:v>
                </c:pt>
                <c:pt idx="60">
                  <c:v>71.64494050813127</c:v>
                </c:pt>
                <c:pt idx="61">
                  <c:v>78.008591496328279</c:v>
                </c:pt>
                <c:pt idx="62">
                  <c:v>84.863237124769043</c:v>
                </c:pt>
                <c:pt idx="63">
                  <c:v>92.240804129118715</c:v>
                </c:pt>
                <c:pt idx="64">
                  <c:v>100.1748835568203</c:v>
                </c:pt>
                <c:pt idx="65">
                  <c:v>108.70079374383097</c:v>
                </c:pt>
                <c:pt idx="66">
                  <c:v>117.85564457529914</c:v>
                </c:pt>
                <c:pt idx="67">
                  <c:v>127.67840301775054</c:v>
                </c:pt>
                <c:pt idx="68">
                  <c:v>138.20995990916623</c:v>
                </c:pt>
                <c:pt idx="69">
                  <c:v>149.49319799225461</c:v>
                </c:pt>
                <c:pt idx="70">
                  <c:v>161.57306117512093</c:v>
                </c:pt>
                <c:pt idx="71">
                  <c:v>174.49662500251526</c:v>
                </c:pt>
                <c:pt idx="72">
                  <c:v>188.3131683197216</c:v>
                </c:pt>
                <c:pt idx="73">
                  <c:v>203.07424611024808</c:v>
                </c:pt>
                <c:pt idx="74">
                  <c:v>218.83376348740794</c:v>
                </c:pt>
                <c:pt idx="75">
                  <c:v>235.64805081897941</c:v>
                </c:pt>
                <c:pt idx="76">
                  <c:v>253.57593996319477</c:v>
                </c:pt>
                <c:pt idx="77">
                  <c:v>272.67884159341486</c:v>
                </c:pt>
                <c:pt idx="78">
                  <c:v>293.02082358797628</c:v>
                </c:pt>
                <c:pt idx="79">
                  <c:v>314.66869046091841</c:v>
                </c:pt>
                <c:pt idx="80">
                  <c:v>337.69206380839705</c:v>
                </c:pt>
                <c:pt idx="81">
                  <c:v>362.16346374495402</c:v>
                </c:pt>
                <c:pt idx="82">
                  <c:v>388.15839130298093</c:v>
                </c:pt>
                <c:pt idx="83">
                  <c:v>415.75541176808184</c:v>
                </c:pt>
                <c:pt idx="84">
                  <c:v>445.03623892232656</c:v>
                </c:pt>
                <c:pt idx="85">
                  <c:v>476.08582016679702</c:v>
                </c:pt>
                <c:pt idx="86">
                  <c:v>508.99242249421394</c:v>
                </c:pt>
                <c:pt idx="87">
                  <c:v>543.84771928190139</c:v>
                </c:pt>
                <c:pt idx="88">
                  <c:v>580.74687787475671</c:v>
                </c:pt>
                <c:pt idx="89">
                  <c:v>619.78864792743855</c:v>
                </c:pt>
                <c:pt idx="90">
                  <c:v>661.07545047460303</c:v>
                </c:pt>
                <c:pt idx="91">
                  <c:v>704.71346769745492</c:v>
                </c:pt>
                <c:pt idx="92">
                  <c:v>750.81273335456183</c:v>
                </c:pt>
                <c:pt idx="93">
                  <c:v>799.48722384457506</c:v>
                </c:pt>
                <c:pt idx="94">
                  <c:v>850.85494986810056</c:v>
                </c:pt>
                <c:pt idx="95">
                  <c:v>905.03804865566553</c:v>
                </c:pt>
                <c:pt idx="96">
                  <c:v>962.16287672861051</c:v>
                </c:pt>
                <c:pt idx="97">
                  <c:v>1022.3601031593079</c:v>
                </c:pt>
                <c:pt idx="98">
                  <c:v>1085.7648032970772</c:v>
                </c:pt>
                <c:pt idx="99">
                  <c:v>1152.5165529259561</c:v>
                </c:pt>
                <c:pt idx="100">
                  <c:v>1222.7595228203279</c:v>
                </c:pt>
              </c:numCache>
            </c:numRef>
          </c:yVal>
        </c:ser>
        <c:ser>
          <c:idx val="13"/>
          <c:order val="12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noFill/>
              <a:ln w="12700" cap="rnd">
                <a:solidFill>
                  <a:prstClr val="black"/>
                </a:solidFill>
              </a:ln>
            </c:spPr>
          </c:marker>
          <c:xVal>
            <c:numRef>
              <c:f>'30after'!$P$1:$AA$1</c:f>
              <c:numCache>
                <c:formatCode>General</c:formatCode>
                <c:ptCount val="12"/>
                <c:pt idx="0">
                  <c:v>100</c:v>
                </c:pt>
                <c:pt idx="1">
                  <c:v>110</c:v>
                </c:pt>
                <c:pt idx="2">
                  <c:v>120</c:v>
                </c:pt>
                <c:pt idx="3">
                  <c:v>130</c:v>
                </c:pt>
                <c:pt idx="4">
                  <c:v>140</c:v>
                </c:pt>
                <c:pt idx="5">
                  <c:v>150</c:v>
                </c:pt>
                <c:pt idx="6">
                  <c:v>160</c:v>
                </c:pt>
                <c:pt idx="7">
                  <c:v>170</c:v>
                </c:pt>
                <c:pt idx="8">
                  <c:v>180</c:v>
                </c:pt>
                <c:pt idx="9">
                  <c:v>190</c:v>
                </c:pt>
                <c:pt idx="10">
                  <c:v>200</c:v>
                </c:pt>
                <c:pt idx="11">
                  <c:v>210</c:v>
                </c:pt>
              </c:numCache>
            </c:numRef>
          </c:xVal>
          <c:yVal>
            <c:numRef>
              <c:f>'30after'!$P$5:$AA$5</c:f>
              <c:numCache>
                <c:formatCode>General</c:formatCode>
                <c:ptCount val="12"/>
                <c:pt idx="0">
                  <c:v>1.3109869565217063</c:v>
                </c:pt>
                <c:pt idx="1">
                  <c:v>2.0770212765951656E-2</c:v>
                </c:pt>
                <c:pt idx="2">
                  <c:v>2.2805642857142692</c:v>
                </c:pt>
                <c:pt idx="3">
                  <c:v>3.8645413333333161</c:v>
                </c:pt>
                <c:pt idx="4">
                  <c:v>6.5057813793102781</c:v>
                </c:pt>
                <c:pt idx="5">
                  <c:v>10.182345679012196</c:v>
                </c:pt>
                <c:pt idx="6">
                  <c:v>20.667288888888528</c:v>
                </c:pt>
                <c:pt idx="7">
                  <c:v>52.398038043478095</c:v>
                </c:pt>
                <c:pt idx="8">
                  <c:v>117.9961329113893</c:v>
                </c:pt>
                <c:pt idx="9">
                  <c:v>244.6576524822656</c:v>
                </c:pt>
                <c:pt idx="10">
                  <c:v>556.22557142856851</c:v>
                </c:pt>
                <c:pt idx="11">
                  <c:v>1031.8559999999759</c:v>
                </c:pt>
              </c:numCache>
            </c:numRef>
          </c:yVal>
        </c:ser>
        <c:ser>
          <c:idx val="14"/>
          <c:order val="13"/>
          <c:tx>
            <c:v>30fit</c:v>
          </c:tx>
          <c:spPr>
            <a:ln w="12700">
              <a:solidFill>
                <a:sysClr val="windowText" lastClr="000000"/>
              </a:solidFill>
              <a:prstDash val="sysDash"/>
            </a:ln>
          </c:spPr>
          <c:marker>
            <c:symbol val="none"/>
          </c:marker>
          <c:xVal>
            <c:numRef>
              <c:f>'30after'!$J$16:$J$126</c:f>
              <c:numCache>
                <c:formatCode>General</c:formatCode>
                <c:ptCount val="111"/>
                <c:pt idx="0">
                  <c:v>100</c:v>
                </c:pt>
                <c:pt idx="1">
                  <c:v>101</c:v>
                </c:pt>
                <c:pt idx="2">
                  <c:v>102</c:v>
                </c:pt>
                <c:pt idx="3">
                  <c:v>103</c:v>
                </c:pt>
                <c:pt idx="4">
                  <c:v>104</c:v>
                </c:pt>
                <c:pt idx="5">
                  <c:v>105</c:v>
                </c:pt>
                <c:pt idx="6">
                  <c:v>106</c:v>
                </c:pt>
                <c:pt idx="7">
                  <c:v>107</c:v>
                </c:pt>
                <c:pt idx="8">
                  <c:v>108</c:v>
                </c:pt>
                <c:pt idx="9">
                  <c:v>109</c:v>
                </c:pt>
                <c:pt idx="10">
                  <c:v>110</c:v>
                </c:pt>
                <c:pt idx="11">
                  <c:v>111</c:v>
                </c:pt>
                <c:pt idx="12">
                  <c:v>112</c:v>
                </c:pt>
                <c:pt idx="13">
                  <c:v>113</c:v>
                </c:pt>
                <c:pt idx="14">
                  <c:v>114</c:v>
                </c:pt>
                <c:pt idx="15">
                  <c:v>115</c:v>
                </c:pt>
                <c:pt idx="16">
                  <c:v>116</c:v>
                </c:pt>
                <c:pt idx="17">
                  <c:v>117</c:v>
                </c:pt>
                <c:pt idx="18">
                  <c:v>118</c:v>
                </c:pt>
                <c:pt idx="19">
                  <c:v>119</c:v>
                </c:pt>
                <c:pt idx="20">
                  <c:v>120</c:v>
                </c:pt>
                <c:pt idx="21">
                  <c:v>121</c:v>
                </c:pt>
                <c:pt idx="22">
                  <c:v>122</c:v>
                </c:pt>
                <c:pt idx="23">
                  <c:v>123</c:v>
                </c:pt>
                <c:pt idx="24">
                  <c:v>124</c:v>
                </c:pt>
                <c:pt idx="25">
                  <c:v>125</c:v>
                </c:pt>
                <c:pt idx="26">
                  <c:v>126</c:v>
                </c:pt>
                <c:pt idx="27">
                  <c:v>127</c:v>
                </c:pt>
                <c:pt idx="28">
                  <c:v>128</c:v>
                </c:pt>
                <c:pt idx="29">
                  <c:v>129</c:v>
                </c:pt>
                <c:pt idx="30">
                  <c:v>130</c:v>
                </c:pt>
                <c:pt idx="31">
                  <c:v>131</c:v>
                </c:pt>
                <c:pt idx="32">
                  <c:v>132</c:v>
                </c:pt>
                <c:pt idx="33">
                  <c:v>133</c:v>
                </c:pt>
                <c:pt idx="34">
                  <c:v>134</c:v>
                </c:pt>
                <c:pt idx="35">
                  <c:v>135</c:v>
                </c:pt>
                <c:pt idx="36">
                  <c:v>136</c:v>
                </c:pt>
                <c:pt idx="37">
                  <c:v>137</c:v>
                </c:pt>
                <c:pt idx="38">
                  <c:v>138</c:v>
                </c:pt>
                <c:pt idx="39">
                  <c:v>139</c:v>
                </c:pt>
                <c:pt idx="40">
                  <c:v>140</c:v>
                </c:pt>
                <c:pt idx="41">
                  <c:v>141</c:v>
                </c:pt>
                <c:pt idx="42">
                  <c:v>142</c:v>
                </c:pt>
                <c:pt idx="43">
                  <c:v>143</c:v>
                </c:pt>
                <c:pt idx="44">
                  <c:v>144</c:v>
                </c:pt>
                <c:pt idx="45">
                  <c:v>145</c:v>
                </c:pt>
                <c:pt idx="46">
                  <c:v>146</c:v>
                </c:pt>
                <c:pt idx="47">
                  <c:v>147</c:v>
                </c:pt>
                <c:pt idx="48">
                  <c:v>148</c:v>
                </c:pt>
                <c:pt idx="49">
                  <c:v>149</c:v>
                </c:pt>
                <c:pt idx="50">
                  <c:v>150</c:v>
                </c:pt>
                <c:pt idx="51">
                  <c:v>151</c:v>
                </c:pt>
                <c:pt idx="52">
                  <c:v>152</c:v>
                </c:pt>
                <c:pt idx="53">
                  <c:v>153</c:v>
                </c:pt>
                <c:pt idx="54">
                  <c:v>154</c:v>
                </c:pt>
                <c:pt idx="55">
                  <c:v>155</c:v>
                </c:pt>
                <c:pt idx="56">
                  <c:v>156</c:v>
                </c:pt>
                <c:pt idx="57">
                  <c:v>157</c:v>
                </c:pt>
                <c:pt idx="58">
                  <c:v>158</c:v>
                </c:pt>
                <c:pt idx="59">
                  <c:v>159</c:v>
                </c:pt>
                <c:pt idx="60">
                  <c:v>160</c:v>
                </c:pt>
                <c:pt idx="61">
                  <c:v>161</c:v>
                </c:pt>
                <c:pt idx="62">
                  <c:v>162</c:v>
                </c:pt>
                <c:pt idx="63">
                  <c:v>163</c:v>
                </c:pt>
                <c:pt idx="64">
                  <c:v>164</c:v>
                </c:pt>
                <c:pt idx="65">
                  <c:v>165</c:v>
                </c:pt>
                <c:pt idx="66">
                  <c:v>166</c:v>
                </c:pt>
                <c:pt idx="67">
                  <c:v>167</c:v>
                </c:pt>
                <c:pt idx="68">
                  <c:v>168</c:v>
                </c:pt>
                <c:pt idx="69">
                  <c:v>169</c:v>
                </c:pt>
                <c:pt idx="70">
                  <c:v>170</c:v>
                </c:pt>
                <c:pt idx="71">
                  <c:v>171</c:v>
                </c:pt>
                <c:pt idx="72">
                  <c:v>172</c:v>
                </c:pt>
                <c:pt idx="73">
                  <c:v>173</c:v>
                </c:pt>
                <c:pt idx="74">
                  <c:v>174</c:v>
                </c:pt>
                <c:pt idx="75">
                  <c:v>175</c:v>
                </c:pt>
                <c:pt idx="76">
                  <c:v>176</c:v>
                </c:pt>
                <c:pt idx="77">
                  <c:v>177</c:v>
                </c:pt>
                <c:pt idx="78">
                  <c:v>178</c:v>
                </c:pt>
                <c:pt idx="79">
                  <c:v>179</c:v>
                </c:pt>
                <c:pt idx="80">
                  <c:v>180</c:v>
                </c:pt>
                <c:pt idx="81">
                  <c:v>181</c:v>
                </c:pt>
                <c:pt idx="82">
                  <c:v>182</c:v>
                </c:pt>
                <c:pt idx="83">
                  <c:v>183</c:v>
                </c:pt>
                <c:pt idx="84">
                  <c:v>184</c:v>
                </c:pt>
                <c:pt idx="85">
                  <c:v>185</c:v>
                </c:pt>
                <c:pt idx="86">
                  <c:v>186</c:v>
                </c:pt>
                <c:pt idx="87">
                  <c:v>187</c:v>
                </c:pt>
                <c:pt idx="88">
                  <c:v>188</c:v>
                </c:pt>
                <c:pt idx="89">
                  <c:v>189</c:v>
                </c:pt>
                <c:pt idx="90">
                  <c:v>190</c:v>
                </c:pt>
                <c:pt idx="91">
                  <c:v>191</c:v>
                </c:pt>
                <c:pt idx="92">
                  <c:v>192</c:v>
                </c:pt>
                <c:pt idx="93">
                  <c:v>193</c:v>
                </c:pt>
                <c:pt idx="94">
                  <c:v>194</c:v>
                </c:pt>
                <c:pt idx="95">
                  <c:v>195</c:v>
                </c:pt>
                <c:pt idx="96">
                  <c:v>196</c:v>
                </c:pt>
                <c:pt idx="97">
                  <c:v>197</c:v>
                </c:pt>
                <c:pt idx="98">
                  <c:v>198</c:v>
                </c:pt>
                <c:pt idx="99">
                  <c:v>199</c:v>
                </c:pt>
                <c:pt idx="100">
                  <c:v>200</c:v>
                </c:pt>
                <c:pt idx="101">
                  <c:v>201</c:v>
                </c:pt>
                <c:pt idx="102">
                  <c:v>202</c:v>
                </c:pt>
                <c:pt idx="103">
                  <c:v>203</c:v>
                </c:pt>
                <c:pt idx="104">
                  <c:v>204</c:v>
                </c:pt>
                <c:pt idx="105">
                  <c:v>205</c:v>
                </c:pt>
                <c:pt idx="106">
                  <c:v>206</c:v>
                </c:pt>
                <c:pt idx="107">
                  <c:v>207</c:v>
                </c:pt>
                <c:pt idx="108">
                  <c:v>208</c:v>
                </c:pt>
                <c:pt idx="109">
                  <c:v>209</c:v>
                </c:pt>
                <c:pt idx="110">
                  <c:v>210</c:v>
                </c:pt>
              </c:numCache>
            </c:numRef>
          </c:xVal>
          <c:yVal>
            <c:numRef>
              <c:f>'30after'!$K$16:$K$126</c:f>
              <c:numCache>
                <c:formatCode>General</c:formatCode>
                <c:ptCount val="111"/>
                <c:pt idx="0">
                  <c:v>1.115078465399593E-3</c:v>
                </c:pt>
                <c:pt idx="1">
                  <c:v>1.4340990343797281E-3</c:v>
                </c:pt>
                <c:pt idx="2">
                  <c:v>1.835669745691388E-3</c:v>
                </c:pt>
                <c:pt idx="3">
                  <c:v>2.3388953008682267E-3</c:v>
                </c:pt>
                <c:pt idx="4">
                  <c:v>2.9667756801249772E-3</c:v>
                </c:pt>
                <c:pt idx="5">
                  <c:v>3.7468909980115381E-3</c:v>
                </c:pt>
                <c:pt idx="6">
                  <c:v>4.7121868115002855E-3</c:v>
                </c:pt>
                <c:pt idx="7">
                  <c:v>5.9018714796295864E-3</c:v>
                </c:pt>
                <c:pt idx="8">
                  <c:v>7.3624381002997804E-3</c:v>
                </c:pt>
                <c:pt idx="9">
                  <c:v>9.1488245060571509E-3</c:v>
                </c:pt>
                <c:pt idx="10">
                  <c:v>1.1325725783721641E-2</c:v>
                </c:pt>
                <c:pt idx="11">
                  <c:v>1.3969074789253553E-2</c:v>
                </c:pt>
                <c:pt idx="12">
                  <c:v>1.7167707155759087E-2</c:v>
                </c:pt>
                <c:pt idx="13">
                  <c:v>2.102522833522244E-2</c:v>
                </c:pt>
                <c:pt idx="14">
                  <c:v>2.566210126939384E-2</c:v>
                </c:pt>
                <c:pt idx="15">
                  <c:v>3.1217974348058581E-2</c:v>
                </c:pt>
                <c:pt idx="16">
                  <c:v>3.7854270379256892E-2</c:v>
                </c:pt>
                <c:pt idx="17">
                  <c:v>4.5757058361415186E-2</c:v>
                </c:pt>
                <c:pt idx="18">
                  <c:v>5.5140230907132513E-2</c:v>
                </c:pt>
                <c:pt idx="19">
                  <c:v>6.6249011217844198E-2</c:v>
                </c:pt>
                <c:pt idx="20">
                  <c:v>7.9363814542995043E-2</c:v>
                </c:pt>
                <c:pt idx="21">
                  <c:v>9.4804490071918213E-2</c:v>
                </c:pt>
                <c:pt idx="22">
                  <c:v>0.11293497019658892</c:v>
                </c:pt>
                <c:pt idx="23">
                  <c:v>0.13416835504409241</c:v>
                </c:pt>
                <c:pt idx="24">
                  <c:v>0.15897246110434368</c:v>
                </c:pt>
                <c:pt idx="25">
                  <c:v>0.18787586366688819</c:v>
                </c:pt>
                <c:pt idx="26">
                  <c:v>0.22147446362599296</c:v>
                </c:pt>
                <c:pt idx="27">
                  <c:v>0.26043861001148844</c:v>
                </c:pt>
                <c:pt idx="28">
                  <c:v>0.30552081035003298</c:v>
                </c:pt>
                <c:pt idx="29">
                  <c:v>0.35756406165351473</c:v>
                </c:pt>
                <c:pt idx="30">
                  <c:v>0.4175108354648599</c:v>
                </c:pt>
                <c:pt idx="31">
                  <c:v>0.48641275096289094</c:v>
                </c:pt>
                <c:pt idx="32">
                  <c:v>0.565440970634289</c:v>
                </c:pt>
                <c:pt idx="33">
                  <c:v>0.65589735345889533</c:v>
                </c:pt>
                <c:pt idx="34">
                  <c:v>0.75922640092233351</c:v>
                </c:pt>
                <c:pt idx="35">
                  <c:v>0.87702803146491293</c:v>
                </c:pt>
                <c:pt idx="36">
                  <c:v>1.0110712191953408</c:v>
                </c:pt>
                <c:pt idx="37">
                  <c:v>1.1633085328419013</c:v>
                </c:pt>
                <c:pt idx="38">
                  <c:v>1.3358916109785346</c:v>
                </c:pt>
                <c:pt idx="39">
                  <c:v>1.5311876095507719</c:v>
                </c:pt>
                <c:pt idx="40">
                  <c:v>1.7517966576323059</c:v>
                </c:pt>
                <c:pt idx="41">
                  <c:v>2.0005703571711604</c:v>
                </c:pt>
                <c:pt idx="42">
                  <c:v>2.2806313622292014</c:v>
                </c:pt>
                <c:pt idx="43">
                  <c:v>2.5953940728870704</c:v>
                </c:pt>
                <c:pt idx="44">
                  <c:v>2.9485864785715412</c:v>
                </c:pt>
                <c:pt idx="45">
                  <c:v>3.3442731850712377</c:v>
                </c:pt>
                <c:pt idx="46">
                  <c:v>3.7868796589360412</c:v>
                </c:pt>
                <c:pt idx="47">
                  <c:v>4.2812177223086625</c:v>
                </c:pt>
                <c:pt idx="48">
                  <c:v>4.8325123305148336</c:v>
                </c:pt>
                <c:pt idx="49">
                  <c:v>5.4464296639435714</c:v>
                </c:pt>
                <c:pt idx="50">
                  <c:v>6.1291065648806669</c:v>
                </c:pt>
                <c:pt idx="51">
                  <c:v>6.887181349024698</c:v>
                </c:pt>
                <c:pt idx="52">
                  <c:v>7.7278260204090845</c:v>
                </c:pt>
                <c:pt idx="53">
                  <c:v>8.6587799173883528</c:v>
                </c:pt>
                <c:pt idx="54">
                  <c:v>9.6883848162164821</c:v>
                </c:pt>
                <c:pt idx="55">
                  <c:v>10.825621517558261</c:v>
                </c:pt>
                <c:pt idx="56">
                  <c:v>12.080147940029224</c:v>
                </c:pt>
                <c:pt idx="57">
                  <c:v>13.46233874356632</c:v>
                </c:pt>
                <c:pt idx="58">
                  <c:v>14.983326504082276</c:v>
                </c:pt>
                <c:pt idx="59">
                  <c:v>16.655044459467327</c:v>
                </c:pt>
                <c:pt idx="60">
                  <c:v>18.490270845566933</c:v>
                </c:pt>
                <c:pt idx="61">
                  <c:v>20.502674839289163</c:v>
                </c:pt>
                <c:pt idx="62">
                  <c:v>22.706864124485595</c:v>
                </c:pt>
                <c:pt idx="63">
                  <c:v>25.118434094709762</c:v>
                </c:pt>
                <c:pt idx="64">
                  <c:v>27.754018705385928</c:v>
                </c:pt>
                <c:pt idx="65">
                  <c:v>30.631342986319389</c:v>
                </c:pt>
                <c:pt idx="66">
                  <c:v>33.769277223872223</c:v>
                </c:pt>
                <c:pt idx="67">
                  <c:v>37.187892820482645</c:v>
                </c:pt>
                <c:pt idx="68">
                  <c:v>40.908519837562913</c:v>
                </c:pt>
                <c:pt idx="69">
                  <c:v>44.953806226141992</c:v>
                </c:pt>
                <c:pt idx="70">
                  <c:v>49.347778747960206</c:v>
                </c:pt>
                <c:pt idx="71">
                  <c:v>54.115905588033399</c:v>
                </c:pt>
                <c:pt idx="72">
                  <c:v>59.285160658047204</c:v>
                </c:pt>
                <c:pt idx="73">
                  <c:v>64.884089588253175</c:v>
                </c:pt>
                <c:pt idx="74">
                  <c:v>70.942877403879379</c:v>
                </c:pt>
                <c:pt idx="75">
                  <c:v>77.493417880405644</c:v>
                </c:pt>
                <c:pt idx="76">
                  <c:v>84.569384570403258</c:v>
                </c:pt>
                <c:pt idx="77">
                  <c:v>92.206303493006772</c:v>
                </c:pt>
                <c:pt idx="78">
                  <c:v>100.44162747546382</c:v>
                </c:pt>
                <c:pt idx="79">
                  <c:v>109.31481213461124</c:v>
                </c:pt>
                <c:pt idx="80">
                  <c:v>118.86739348455656</c:v>
                </c:pt>
                <c:pt idx="81">
                  <c:v>129.1430671552634</c:v>
                </c:pt>
                <c:pt idx="82">
                  <c:v>140.18776920525818</c:v>
                </c:pt>
                <c:pt idx="83">
                  <c:v>152.04975851012728</c:v>
                </c:pt>
                <c:pt idx="84">
                  <c:v>164.77970070704961</c:v>
                </c:pt>
                <c:pt idx="85">
                  <c:v>178.4307536741367</c:v>
                </c:pt>
                <c:pt idx="86">
                  <c:v>193.05865452198677</c:v>
                </c:pt>
                <c:pt idx="87">
                  <c:v>208.72180807346967</c:v>
                </c:pt>
                <c:pt idx="88">
                  <c:v>225.48137680644007</c:v>
                </c:pt>
                <c:pt idx="89">
                  <c:v>243.40137223279581</c:v>
                </c:pt>
                <c:pt idx="90">
                  <c:v>262.54874768604532</c:v>
                </c:pt>
                <c:pt idx="91">
                  <c:v>282.99349248832323</c:v>
                </c:pt>
                <c:pt idx="92">
                  <c:v>304.8087274666741</c:v>
                </c:pt>
                <c:pt idx="93">
                  <c:v>328.07080178726733</c:v>
                </c:pt>
                <c:pt idx="94">
                  <c:v>352.85939107511496</c:v>
                </c:pt>
                <c:pt idx="95">
                  <c:v>379.2575967859263</c:v>
                </c:pt>
                <c:pt idx="96">
                  <c:v>407.35204679560547</c:v>
                </c:pt>
                <c:pt idx="97">
                  <c:v>437.23299717209113</c:v>
                </c:pt>
                <c:pt idx="98">
                  <c:v>468.99443509327199</c:v>
                </c:pt>
                <c:pt idx="99">
                  <c:v>502.73418287389376</c:v>
                </c:pt>
                <c:pt idx="100">
                  <c:v>538.5540030635575</c:v>
                </c:pt>
                <c:pt idx="101">
                  <c:v>576.55970457720082</c:v>
                </c:pt>
                <c:pt idx="102">
                  <c:v>616.86124981867147</c:v>
                </c:pt>
                <c:pt idx="103">
                  <c:v>659.57286275750801</c:v>
                </c:pt>
                <c:pt idx="104">
                  <c:v>704.81313791815353</c:v>
                </c:pt>
                <c:pt idx="105">
                  <c:v>752.70515024060455</c:v>
                </c:pt>
                <c:pt idx="106">
                  <c:v>803.37656577077541</c:v>
                </c:pt>
                <c:pt idx="107">
                  <c:v>856.95975313836163</c:v>
                </c:pt>
                <c:pt idx="108">
                  <c:v>913.59189577975155</c:v>
                </c:pt>
                <c:pt idx="109">
                  <c:v>973.41510486297307</c:v>
                </c:pt>
                <c:pt idx="110">
                  <c:v>1036.5765328714758</c:v>
                </c:pt>
              </c:numCache>
            </c:numRef>
          </c:yVal>
        </c:ser>
        <c:ser>
          <c:idx val="15"/>
          <c:order val="14"/>
          <c:tx>
            <c:v>20mm</c:v>
          </c:tx>
          <c:spPr>
            <a:ln w="28575">
              <a:noFill/>
            </a:ln>
          </c:spPr>
          <c:marker>
            <c:symbol val="diamond"/>
            <c:size val="6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'20after'!$N$1:$W$1</c:f>
              <c:numCache>
                <c:formatCode>General</c:formatCode>
                <c:ptCount val="10"/>
                <c:pt idx="0">
                  <c:v>80</c:v>
                </c:pt>
                <c:pt idx="1">
                  <c:v>120</c:v>
                </c:pt>
                <c:pt idx="2">
                  <c:v>130</c:v>
                </c:pt>
                <c:pt idx="3">
                  <c:v>140</c:v>
                </c:pt>
                <c:pt idx="4">
                  <c:v>150</c:v>
                </c:pt>
                <c:pt idx="5">
                  <c:v>160</c:v>
                </c:pt>
                <c:pt idx="6">
                  <c:v>170</c:v>
                </c:pt>
                <c:pt idx="7">
                  <c:v>180</c:v>
                </c:pt>
                <c:pt idx="8">
                  <c:v>190</c:v>
                </c:pt>
                <c:pt idx="9">
                  <c:v>200</c:v>
                </c:pt>
              </c:numCache>
            </c:numRef>
          </c:xVal>
          <c:yVal>
            <c:numRef>
              <c:f>'20after'!$N$5:$W$5</c:f>
              <c:numCache>
                <c:formatCode>General</c:formatCode>
                <c:ptCount val="10"/>
                <c:pt idx="0">
                  <c:v>-1.264266666666648</c:v>
                </c:pt>
                <c:pt idx="1">
                  <c:v>3.6326997297296777</c:v>
                </c:pt>
                <c:pt idx="2">
                  <c:v>3.7946049999999545</c:v>
                </c:pt>
                <c:pt idx="3">
                  <c:v>5.5826685714284299</c:v>
                </c:pt>
                <c:pt idx="4">
                  <c:v>10.592110638297656</c:v>
                </c:pt>
                <c:pt idx="5">
                  <c:v>40.765279710144583</c:v>
                </c:pt>
                <c:pt idx="6">
                  <c:v>176.36562499999917</c:v>
                </c:pt>
                <c:pt idx="7">
                  <c:v>208.53795934959081</c:v>
                </c:pt>
                <c:pt idx="8">
                  <c:v>522.00538461538054</c:v>
                </c:pt>
                <c:pt idx="9">
                  <c:v>1088.8472477064092</c:v>
                </c:pt>
              </c:numCache>
            </c:numRef>
          </c:yVal>
        </c:ser>
        <c:ser>
          <c:idx val="16"/>
          <c:order val="15"/>
          <c:tx>
            <c:v>20fit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'20after'!$I$16:$I$136</c:f>
              <c:numCache>
                <c:formatCode>General</c:formatCode>
                <c:ptCount val="121"/>
                <c:pt idx="0">
                  <c:v>80</c:v>
                </c:pt>
                <c:pt idx="1">
                  <c:v>81</c:v>
                </c:pt>
                <c:pt idx="2">
                  <c:v>82</c:v>
                </c:pt>
                <c:pt idx="3">
                  <c:v>83</c:v>
                </c:pt>
                <c:pt idx="4">
                  <c:v>84</c:v>
                </c:pt>
                <c:pt idx="5">
                  <c:v>85</c:v>
                </c:pt>
                <c:pt idx="6">
                  <c:v>86</c:v>
                </c:pt>
                <c:pt idx="7">
                  <c:v>87</c:v>
                </c:pt>
                <c:pt idx="8">
                  <c:v>88</c:v>
                </c:pt>
                <c:pt idx="9">
                  <c:v>89</c:v>
                </c:pt>
                <c:pt idx="10">
                  <c:v>90</c:v>
                </c:pt>
                <c:pt idx="11">
                  <c:v>91</c:v>
                </c:pt>
                <c:pt idx="12">
                  <c:v>92</c:v>
                </c:pt>
                <c:pt idx="13">
                  <c:v>93</c:v>
                </c:pt>
                <c:pt idx="14">
                  <c:v>94</c:v>
                </c:pt>
                <c:pt idx="15">
                  <c:v>95</c:v>
                </c:pt>
                <c:pt idx="16">
                  <c:v>96</c:v>
                </c:pt>
                <c:pt idx="17">
                  <c:v>97</c:v>
                </c:pt>
                <c:pt idx="18">
                  <c:v>98</c:v>
                </c:pt>
                <c:pt idx="19">
                  <c:v>99</c:v>
                </c:pt>
                <c:pt idx="20">
                  <c:v>100</c:v>
                </c:pt>
                <c:pt idx="21">
                  <c:v>101</c:v>
                </c:pt>
                <c:pt idx="22">
                  <c:v>102</c:v>
                </c:pt>
                <c:pt idx="23">
                  <c:v>103</c:v>
                </c:pt>
                <c:pt idx="24">
                  <c:v>104</c:v>
                </c:pt>
                <c:pt idx="25">
                  <c:v>105</c:v>
                </c:pt>
                <c:pt idx="26">
                  <c:v>106</c:v>
                </c:pt>
                <c:pt idx="27">
                  <c:v>107</c:v>
                </c:pt>
                <c:pt idx="28">
                  <c:v>108</c:v>
                </c:pt>
                <c:pt idx="29">
                  <c:v>109</c:v>
                </c:pt>
                <c:pt idx="30">
                  <c:v>110</c:v>
                </c:pt>
                <c:pt idx="31">
                  <c:v>111</c:v>
                </c:pt>
                <c:pt idx="32">
                  <c:v>112</c:v>
                </c:pt>
                <c:pt idx="33">
                  <c:v>113</c:v>
                </c:pt>
                <c:pt idx="34">
                  <c:v>114</c:v>
                </c:pt>
                <c:pt idx="35">
                  <c:v>115</c:v>
                </c:pt>
                <c:pt idx="36">
                  <c:v>116</c:v>
                </c:pt>
                <c:pt idx="37">
                  <c:v>117</c:v>
                </c:pt>
                <c:pt idx="38">
                  <c:v>118</c:v>
                </c:pt>
                <c:pt idx="39">
                  <c:v>119</c:v>
                </c:pt>
                <c:pt idx="40">
                  <c:v>120</c:v>
                </c:pt>
                <c:pt idx="41">
                  <c:v>121</c:v>
                </c:pt>
                <c:pt idx="42">
                  <c:v>122</c:v>
                </c:pt>
                <c:pt idx="43">
                  <c:v>123</c:v>
                </c:pt>
                <c:pt idx="44">
                  <c:v>124</c:v>
                </c:pt>
                <c:pt idx="45">
                  <c:v>125</c:v>
                </c:pt>
                <c:pt idx="46">
                  <c:v>126</c:v>
                </c:pt>
                <c:pt idx="47">
                  <c:v>127</c:v>
                </c:pt>
                <c:pt idx="48">
                  <c:v>128</c:v>
                </c:pt>
                <c:pt idx="49">
                  <c:v>129</c:v>
                </c:pt>
                <c:pt idx="50">
                  <c:v>130</c:v>
                </c:pt>
                <c:pt idx="51">
                  <c:v>131</c:v>
                </c:pt>
                <c:pt idx="52">
                  <c:v>132</c:v>
                </c:pt>
                <c:pt idx="53">
                  <c:v>133</c:v>
                </c:pt>
                <c:pt idx="54">
                  <c:v>134</c:v>
                </c:pt>
                <c:pt idx="55">
                  <c:v>135</c:v>
                </c:pt>
                <c:pt idx="56">
                  <c:v>136</c:v>
                </c:pt>
                <c:pt idx="57">
                  <c:v>137</c:v>
                </c:pt>
                <c:pt idx="58">
                  <c:v>138</c:v>
                </c:pt>
                <c:pt idx="59">
                  <c:v>139</c:v>
                </c:pt>
                <c:pt idx="60">
                  <c:v>140</c:v>
                </c:pt>
                <c:pt idx="61">
                  <c:v>141</c:v>
                </c:pt>
                <c:pt idx="62">
                  <c:v>142</c:v>
                </c:pt>
                <c:pt idx="63">
                  <c:v>143</c:v>
                </c:pt>
                <c:pt idx="64">
                  <c:v>144</c:v>
                </c:pt>
                <c:pt idx="65">
                  <c:v>145</c:v>
                </c:pt>
                <c:pt idx="66">
                  <c:v>146</c:v>
                </c:pt>
                <c:pt idx="67">
                  <c:v>147</c:v>
                </c:pt>
                <c:pt idx="68">
                  <c:v>148</c:v>
                </c:pt>
                <c:pt idx="69">
                  <c:v>149</c:v>
                </c:pt>
                <c:pt idx="70">
                  <c:v>150</c:v>
                </c:pt>
                <c:pt idx="71">
                  <c:v>151</c:v>
                </c:pt>
                <c:pt idx="72">
                  <c:v>152</c:v>
                </c:pt>
                <c:pt idx="73">
                  <c:v>153</c:v>
                </c:pt>
                <c:pt idx="74">
                  <c:v>154</c:v>
                </c:pt>
                <c:pt idx="75">
                  <c:v>155</c:v>
                </c:pt>
                <c:pt idx="76">
                  <c:v>156</c:v>
                </c:pt>
                <c:pt idx="77">
                  <c:v>157</c:v>
                </c:pt>
                <c:pt idx="78">
                  <c:v>158</c:v>
                </c:pt>
                <c:pt idx="79">
                  <c:v>159</c:v>
                </c:pt>
                <c:pt idx="80">
                  <c:v>160</c:v>
                </c:pt>
                <c:pt idx="81">
                  <c:v>161</c:v>
                </c:pt>
                <c:pt idx="82">
                  <c:v>162</c:v>
                </c:pt>
                <c:pt idx="83">
                  <c:v>163</c:v>
                </c:pt>
                <c:pt idx="84">
                  <c:v>164</c:v>
                </c:pt>
                <c:pt idx="85">
                  <c:v>165</c:v>
                </c:pt>
                <c:pt idx="86">
                  <c:v>166</c:v>
                </c:pt>
                <c:pt idx="87">
                  <c:v>167</c:v>
                </c:pt>
                <c:pt idx="88">
                  <c:v>168</c:v>
                </c:pt>
                <c:pt idx="89">
                  <c:v>169</c:v>
                </c:pt>
                <c:pt idx="90">
                  <c:v>170</c:v>
                </c:pt>
                <c:pt idx="91">
                  <c:v>171</c:v>
                </c:pt>
                <c:pt idx="92">
                  <c:v>172</c:v>
                </c:pt>
                <c:pt idx="93">
                  <c:v>173</c:v>
                </c:pt>
                <c:pt idx="94">
                  <c:v>174</c:v>
                </c:pt>
                <c:pt idx="95">
                  <c:v>175</c:v>
                </c:pt>
                <c:pt idx="96">
                  <c:v>176</c:v>
                </c:pt>
                <c:pt idx="97">
                  <c:v>177</c:v>
                </c:pt>
                <c:pt idx="98">
                  <c:v>178</c:v>
                </c:pt>
                <c:pt idx="99">
                  <c:v>179</c:v>
                </c:pt>
                <c:pt idx="100">
                  <c:v>180</c:v>
                </c:pt>
                <c:pt idx="101">
                  <c:v>181</c:v>
                </c:pt>
                <c:pt idx="102">
                  <c:v>182</c:v>
                </c:pt>
                <c:pt idx="103">
                  <c:v>183</c:v>
                </c:pt>
                <c:pt idx="104">
                  <c:v>184</c:v>
                </c:pt>
                <c:pt idx="105">
                  <c:v>185</c:v>
                </c:pt>
                <c:pt idx="106">
                  <c:v>186</c:v>
                </c:pt>
                <c:pt idx="107">
                  <c:v>187</c:v>
                </c:pt>
                <c:pt idx="108">
                  <c:v>188</c:v>
                </c:pt>
                <c:pt idx="109">
                  <c:v>189</c:v>
                </c:pt>
                <c:pt idx="110">
                  <c:v>190</c:v>
                </c:pt>
                <c:pt idx="111">
                  <c:v>191</c:v>
                </c:pt>
                <c:pt idx="112">
                  <c:v>192</c:v>
                </c:pt>
                <c:pt idx="113">
                  <c:v>193</c:v>
                </c:pt>
                <c:pt idx="114">
                  <c:v>194</c:v>
                </c:pt>
                <c:pt idx="115">
                  <c:v>195</c:v>
                </c:pt>
                <c:pt idx="116">
                  <c:v>196</c:v>
                </c:pt>
                <c:pt idx="117">
                  <c:v>197</c:v>
                </c:pt>
                <c:pt idx="118">
                  <c:v>198</c:v>
                </c:pt>
                <c:pt idx="119">
                  <c:v>199</c:v>
                </c:pt>
                <c:pt idx="120">
                  <c:v>200</c:v>
                </c:pt>
              </c:numCache>
            </c:numRef>
          </c:xVal>
          <c:yVal>
            <c:numRef>
              <c:f>'20after'!$J$16:$J$136</c:f>
              <c:numCache>
                <c:formatCode>General</c:formatCode>
                <c:ptCount val="121"/>
                <c:pt idx="0">
                  <c:v>5.989216155595767E-6</c:v>
                </c:pt>
                <c:pt idx="1">
                  <c:v>8.7432521610559442E-6</c:v>
                </c:pt>
                <c:pt idx="2">
                  <c:v>1.2650258649939475E-5</c:v>
                </c:pt>
                <c:pt idx="3">
                  <c:v>1.8146285291600913E-5</c:v>
                </c:pt>
                <c:pt idx="4">
                  <c:v>2.5814871919432451E-5</c:v>
                </c:pt>
                <c:pt idx="5">
                  <c:v>3.6431070573471909E-5</c:v>
                </c:pt>
                <c:pt idx="6">
                  <c:v>5.1016845578536113E-5</c:v>
                </c:pt>
                <c:pt idx="7">
                  <c:v>7.0910326726316003E-5</c:v>
                </c:pt>
                <c:pt idx="8">
                  <c:v>9.7851822470091336E-5</c:v>
                </c:pt>
                <c:pt idx="9">
                  <c:v>1.3408998659708633E-4</c:v>
                </c:pt>
                <c:pt idx="10">
                  <c:v>1.8251207675636701E-4</c:v>
                </c:pt>
                <c:pt idx="11">
                  <c:v>2.4680284993803555E-4</c:v>
                </c:pt>
                <c:pt idx="12">
                  <c:v>3.3163731172083791E-4</c:v>
                </c:pt>
                <c:pt idx="13">
                  <c:v>4.4291327572134172E-4</c:v>
                </c:pt>
                <c:pt idx="14">
                  <c:v>5.880304997171442E-4</c:v>
                </c:pt>
                <c:pt idx="15">
                  <c:v>7.7622404749151718E-4</c:v>
                </c:pt>
                <c:pt idx="16">
                  <c:v>1.0189604822045475E-3</c:v>
                </c:pt>
                <c:pt idx="17">
                  <c:v>1.3304065291725366E-3</c:v>
                </c:pt>
                <c:pt idx="18">
                  <c:v>1.7279809539181741E-3</c:v>
                </c:pt>
                <c:pt idx="19">
                  <c:v>2.2330015852404408E-3</c:v>
                </c:pt>
                <c:pt idx="20">
                  <c:v>2.8714406722304448E-3</c:v>
                </c:pt>
                <c:pt idx="21">
                  <c:v>3.6748030973843258E-3</c:v>
                </c:pt>
                <c:pt idx="22">
                  <c:v>4.6811433733372513E-3</c:v>
                </c:pt>
                <c:pt idx="23">
                  <c:v>5.9362388257202404E-3</c:v>
                </c:pt>
                <c:pt idx="24">
                  <c:v>7.4949379060128126E-3</c:v>
                </c:pt>
                <c:pt idx="25">
                  <c:v>9.4227041821875728E-3</c:v>
                </c:pt>
                <c:pt idx="26">
                  <c:v>1.1797378216928125E-2</c:v>
                </c:pt>
                <c:pt idx="27">
                  <c:v>1.4711181258168537E-2</c:v>
                </c:pt>
                <c:pt idx="28">
                  <c:v>1.8272986428972751E-2</c:v>
                </c:pt>
                <c:pt idx="29">
                  <c:v>2.2610884907133026E-2</c:v>
                </c:pt>
                <c:pt idx="30">
                  <c:v>2.7875076422594368E-2</c:v>
                </c:pt>
                <c:pt idx="31">
                  <c:v>3.4241115265728268E-2</c:v>
                </c:pt>
                <c:pt idx="32">
                  <c:v>4.1913544883983793E-2</c:v>
                </c:pt>
                <c:pt idx="33">
                  <c:v>5.112995604058148E-2</c:v>
                </c:pt>
                <c:pt idx="34">
                  <c:v>6.2165505408448084E-2</c:v>
                </c:pt>
                <c:pt idx="35">
                  <c:v>7.5337933367004534E-2</c:v>
                </c:pt>
                <c:pt idx="36">
                  <c:v>9.1013121650028589E-2</c:v>
                </c:pt>
                <c:pt idx="37">
                  <c:v>0.10961123335084176</c:v>
                </c:pt>
                <c:pt idx="38">
                  <c:v>0.1316134796176128</c:v>
                </c:pt>
                <c:pt idx="39">
                  <c:v>0.15756955915779675</c:v>
                </c:pt>
                <c:pt idx="40">
                  <c:v>0.18810581840780521</c:v>
                </c:pt>
                <c:pt idx="41">
                  <c:v>0.22393418190328321</c:v>
                </c:pt>
                <c:pt idx="42">
                  <c:v>0.26586190399822562</c:v>
                </c:pt>
                <c:pt idx="43">
                  <c:v>0.31480219461953091</c:v>
                </c:pt>
                <c:pt idx="44">
                  <c:v>0.3717857731992037</c:v>
                </c:pt>
                <c:pt idx="45">
                  <c:v>0.43797340629172532</c:v>
                </c:pt>
                <c:pt idx="46">
                  <c:v>0.51466948565195259</c:v>
                </c:pt>
                <c:pt idx="47">
                  <c:v>0.60333670471193412</c:v>
                </c:pt>
                <c:pt idx="48">
                  <c:v>0.70561189244747025</c:v>
                </c:pt>
                <c:pt idx="49">
                  <c:v>0.8233230645603351</c:v>
                </c:pt>
                <c:pt idx="50">
                  <c:v>0.9585077527153113</c:v>
                </c:pt>
                <c:pt idx="51">
                  <c:v>1.1134326732563231</c:v>
                </c:pt>
                <c:pt idx="52">
                  <c:v>1.2906147973804067</c:v>
                </c:pt>
                <c:pt idx="53">
                  <c:v>1.4928438851662069</c:v>
                </c:pt>
                <c:pt idx="54">
                  <c:v>1.723206546133635</c:v>
                </c:pt>
                <c:pt idx="55">
                  <c:v>1.9851118891495965</c:v>
                </c:pt>
                <c:pt idx="56">
                  <c:v>2.2823188244895332</c:v>
                </c:pt>
                <c:pt idx="57">
                  <c:v>2.6189650807144966</c:v>
                </c:pt>
                <c:pt idx="58">
                  <c:v>2.9995979987278099</c:v>
                </c:pt>
                <c:pt idx="59">
                  <c:v>3.4292071649334597</c:v>
                </c:pt>
                <c:pt idx="60">
                  <c:v>3.9132589448304977</c:v>
                </c:pt>
                <c:pt idx="61">
                  <c:v>4.4577329776453345</c:v>
                </c:pt>
                <c:pt idx="62">
                  <c:v>5.0691606917271734</c:v>
                </c:pt>
                <c:pt idx="63">
                  <c:v>5.7546658994134461</c:v>
                </c:pt>
                <c:pt idx="64">
                  <c:v>6.5220075289151689</c:v>
                </c:pt>
                <c:pt idx="65">
                  <c:v>7.3796245494768629</c:v>
                </c:pt>
                <c:pt idx="66">
                  <c:v>8.3366831446382506</c:v>
                </c:pt>
                <c:pt idx="67">
                  <c:v>9.4031261868684712</c:v>
                </c:pt>
                <c:pt idx="68">
                  <c:v>10.589725065159151</c:v>
                </c:pt>
                <c:pt idx="69">
                  <c:v>11.9081339153594</c:v>
                </c:pt>
                <c:pt idx="70">
                  <c:v>13.370946301115575</c:v>
                </c:pt>
                <c:pt idx="71">
                  <c:v>14.991754391246372</c:v>
                </c:pt>
                <c:pt idx="72">
                  <c:v>16.785210677246422</c:v>
                </c:pt>
                <c:pt idx="73">
                  <c:v>18.76709227237442</c:v>
                </c:pt>
                <c:pt idx="74">
                  <c:v>20.95436783144897</c:v>
                </c:pt>
                <c:pt idx="75">
                  <c:v>23.36526712805389</c:v>
                </c:pt>
                <c:pt idx="76">
                  <c:v>26.019353323355634</c:v>
                </c:pt>
                <c:pt idx="77">
                  <c:v>28.937597958152313</c:v>
                </c:pt>
                <c:pt idx="78">
                  <c:v>32.142458697128916</c:v>
                </c:pt>
                <c:pt idx="79">
                  <c:v>35.657959851580493</c:v>
                </c:pt>
                <c:pt idx="80">
                  <c:v>39.509775704104669</c:v>
                </c:pt>
                <c:pt idx="81">
                  <c:v>43.725316655930975</c:v>
                </c:pt>
                <c:pt idx="82">
                  <c:v>48.333818214718931</c:v>
                </c:pt>
                <c:pt idx="83">
                  <c:v>53.366432837740042</c:v>
                </c:pt>
                <c:pt idx="84">
                  <c:v>58.856324642437393</c:v>
                </c:pt>
                <c:pt idx="85">
                  <c:v>64.838766993413984</c:v>
                </c:pt>
                <c:pt idx="86">
                  <c:v>71.351242971923682</c:v>
                </c:pt>
                <c:pt idx="87">
                  <c:v>78.433548730959359</c:v>
                </c:pt>
                <c:pt idx="88">
                  <c:v>86.127899736065558</c:v>
                </c:pt>
                <c:pt idx="89">
                  <c:v>94.479039888994208</c:v>
                </c:pt>
                <c:pt idx="90">
                  <c:v>103.53435352837054</c:v>
                </c:pt>
                <c:pt idx="91">
                  <c:v>113.3439802985576</c:v>
                </c:pt>
                <c:pt idx="92">
                  <c:v>123.96093287497851</c:v>
                </c:pt>
                <c:pt idx="93">
                  <c:v>135.44121753121237</c:v>
                </c:pt>
                <c:pt idx="94">
                  <c:v>147.84395753031535</c:v>
                </c:pt>
                <c:pt idx="95">
                  <c:v>161.23151931993507</c:v>
                </c:pt>
                <c:pt idx="96">
                  <c:v>175.66964150798236</c:v>
                </c:pt>
                <c:pt idx="97">
                  <c:v>191.22756659283999</c:v>
                </c:pt>
                <c:pt idx="98">
                  <c:v>207.97817541936232</c:v>
                </c:pt>
                <c:pt idx="99">
                  <c:v>225.99812432923093</c:v>
                </c:pt>
                <c:pt idx="100">
                  <c:v>245.36798497162007</c:v>
                </c:pt>
                <c:pt idx="101">
                  <c:v>266.17238673756702</c:v>
                </c:pt>
                <c:pt idx="102">
                  <c:v>288.50016177890069</c:v>
                </c:pt>
                <c:pt idx="103">
                  <c:v>312.4444925701988</c:v>
                </c:pt>
                <c:pt idx="104">
                  <c:v>338.10306196982992</c:v>
                </c:pt>
                <c:pt idx="105">
                  <c:v>365.57820573386471</c:v>
                </c:pt>
                <c:pt idx="106">
                  <c:v>394.97706743440096</c:v>
                </c:pt>
                <c:pt idx="107">
                  <c:v>426.41175573170023</c:v>
                </c:pt>
                <c:pt idx="108">
                  <c:v>459.99950394746861</c:v>
                </c:pt>
                <c:pt idx="109">
                  <c:v>495.86283188461732</c:v>
                </c:pt>
                <c:pt idx="110">
                  <c:v>534.12970983689331</c:v>
                </c:pt>
                <c:pt idx="111">
                  <c:v>574.93372473002705</c:v>
                </c:pt>
                <c:pt idx="112">
                  <c:v>618.41424833421638</c:v>
                </c:pt>
                <c:pt idx="113">
                  <c:v>664.71660748607849</c:v>
                </c:pt>
                <c:pt idx="114">
                  <c:v>713.99225625677389</c:v>
                </c:pt>
                <c:pt idx="115">
                  <c:v>766.39895000133379</c:v>
                </c:pt>
                <c:pt idx="116">
                  <c:v>822.10092122294293</c:v>
                </c:pt>
                <c:pt idx="117">
                  <c:v>881.26905718455748</c:v>
                </c:pt>
                <c:pt idx="118">
                  <c:v>944.08107919900942</c:v>
                </c:pt>
                <c:pt idx="119">
                  <c:v>1010.7217235276154</c:v>
                </c:pt>
                <c:pt idx="120">
                  <c:v>1081.3829238162398</c:v>
                </c:pt>
              </c:numCache>
            </c:numRef>
          </c:yVal>
        </c:ser>
        <c:axId val="80294656"/>
        <c:axId val="80296192"/>
      </c:scatterChart>
      <c:valAx>
        <c:axId val="80294656"/>
        <c:scaling>
          <c:orientation val="minMax"/>
          <c:max val="250"/>
          <c:min val="0"/>
        </c:scaling>
        <c:axPos val="b"/>
        <c:title>
          <c:tx>
            <c:rich>
              <a:bodyPr/>
              <a:lstStyle/>
              <a:p>
                <a:pPr>
                  <a:defRPr sz="14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Voltage</a:t>
                </a:r>
                <a:r>
                  <a:rPr lang="en-US" sz="1400" b="0" baseline="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b="0" baseline="0" dirty="0" smtClean="0">
                    <a:latin typeface="Arial" pitchFamily="34" charset="0"/>
                    <a:cs typeface="Arial" pitchFamily="34" charset="0"/>
                  </a:rPr>
                  <a:t>(kV</a:t>
                </a:r>
                <a:r>
                  <a:rPr lang="en-US" sz="1400" b="0" baseline="0" dirty="0">
                    <a:latin typeface="Arial" pitchFamily="34" charset="0"/>
                    <a:cs typeface="Arial" pitchFamily="34" charset="0"/>
                  </a:rPr>
                  <a:t>)</a:t>
                </a:r>
                <a:endParaRPr lang="en-US" sz="1400" b="0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 b="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80296192"/>
        <c:crosses val="autoZero"/>
        <c:crossBetween val="midCat"/>
        <c:majorUnit val="50"/>
        <c:minorUnit val="10"/>
      </c:valAx>
      <c:valAx>
        <c:axId val="80296192"/>
        <c:scaling>
          <c:orientation val="minMax"/>
          <c:max val="1500"/>
          <c:min val="0"/>
        </c:scaling>
        <c:axPos val="l"/>
        <c:title>
          <c:tx>
            <c:rich>
              <a:bodyPr/>
              <a:lstStyle/>
              <a:p>
                <a:pPr>
                  <a:defRPr sz="14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>
                    <a:latin typeface="Arial" pitchFamily="34" charset="0"/>
                    <a:cs typeface="Arial" pitchFamily="34" charset="0"/>
                  </a:rPr>
                  <a:t>Anode Current (pA)</a:t>
                </a:r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 b="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80294656"/>
        <c:crosses val="autoZero"/>
        <c:crossBetween val="midCat"/>
        <c:majorUnit val="200"/>
        <c:minorUnit val="100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1"/>
        <c:delete val="1"/>
      </c:legendEntry>
      <c:legendEntry>
        <c:idx val="13"/>
        <c:delete val="1"/>
      </c:legendEntry>
      <c:legendEntry>
        <c:idx val="15"/>
        <c:delete val="1"/>
      </c:legendEntry>
      <c:layout>
        <c:manualLayout>
          <c:xMode val="edge"/>
          <c:yMode val="edge"/>
          <c:x val="0.21849810440361644"/>
          <c:y val="0.19579797317002104"/>
          <c:w val="0.13711477471566055"/>
          <c:h val="0.57364792942549103"/>
        </c:manualLayout>
      </c:layout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</c:chart>
  <c:spPr>
    <a:ln>
      <a:noFill/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7555687602437445"/>
          <c:y val="8.8751702411324698E-2"/>
          <c:w val="0.7692189681109135"/>
          <c:h val="0.69628121688041478"/>
        </c:manualLayout>
      </c:layout>
      <c:scatterChart>
        <c:scatterStyle val="lineMarker"/>
        <c:ser>
          <c:idx val="2"/>
          <c:order val="0"/>
          <c:tx>
            <c:v>40mm</c:v>
          </c:tx>
          <c:spPr>
            <a:ln w="12700">
              <a:solidFill>
                <a:prstClr val="black"/>
              </a:solidFill>
              <a:prstDash val="dash"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'40mm_before'!$W$1:$AA$1</c:f>
              <c:numCache>
                <c:formatCode>General</c:formatCode>
                <c:ptCount val="5"/>
                <c:pt idx="0">
                  <c:v>180</c:v>
                </c:pt>
                <c:pt idx="1">
                  <c:v>190</c:v>
                </c:pt>
                <c:pt idx="2">
                  <c:v>200</c:v>
                </c:pt>
                <c:pt idx="3">
                  <c:v>210</c:v>
                </c:pt>
                <c:pt idx="4">
                  <c:v>220</c:v>
                </c:pt>
              </c:numCache>
            </c:numRef>
          </c:xVal>
          <c:yVal>
            <c:numRef>
              <c:f>'40mm_before'!$W$5:$AA$5</c:f>
              <c:numCache>
                <c:formatCode>General</c:formatCode>
                <c:ptCount val="5"/>
                <c:pt idx="0">
                  <c:v>1.2638767532467559</c:v>
                </c:pt>
                <c:pt idx="1">
                  <c:v>7.6489894736839465</c:v>
                </c:pt>
                <c:pt idx="2">
                  <c:v>6.8962538461533835</c:v>
                </c:pt>
                <c:pt idx="3">
                  <c:v>8.6010255319147184</c:v>
                </c:pt>
                <c:pt idx="4">
                  <c:v>3.3341330666661446</c:v>
                </c:pt>
              </c:numCache>
            </c:numRef>
          </c:yVal>
        </c:ser>
        <c:ser>
          <c:idx val="4"/>
          <c:order val="1"/>
          <c:tx>
            <c:v>30mm</c:v>
          </c:tx>
          <c:spPr>
            <a:ln w="12700">
              <a:solidFill>
                <a:prstClr val="black"/>
              </a:solidFill>
              <a:prstDash val="lgDashDot"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'30mm_before'!$S$1:$AC$1</c:f>
              <c:numCache>
                <c:formatCode>General</c:formatCode>
                <c:ptCount val="11"/>
                <c:pt idx="0">
                  <c:v>110</c:v>
                </c:pt>
                <c:pt idx="1">
                  <c:v>120</c:v>
                </c:pt>
                <c:pt idx="2">
                  <c:v>130</c:v>
                </c:pt>
                <c:pt idx="3">
                  <c:v>140</c:v>
                </c:pt>
                <c:pt idx="4">
                  <c:v>150</c:v>
                </c:pt>
                <c:pt idx="5">
                  <c:v>170</c:v>
                </c:pt>
                <c:pt idx="6">
                  <c:v>180</c:v>
                </c:pt>
                <c:pt idx="7">
                  <c:v>190</c:v>
                </c:pt>
                <c:pt idx="8">
                  <c:v>200</c:v>
                </c:pt>
                <c:pt idx="9">
                  <c:v>210</c:v>
                </c:pt>
                <c:pt idx="10">
                  <c:v>225</c:v>
                </c:pt>
              </c:numCache>
            </c:numRef>
          </c:xVal>
          <c:yVal>
            <c:numRef>
              <c:f>'30mm_before'!$S$5:$AC$5</c:f>
              <c:numCache>
                <c:formatCode>General</c:formatCode>
                <c:ptCount val="11"/>
                <c:pt idx="0">
                  <c:v>0.68841059999988041</c:v>
                </c:pt>
                <c:pt idx="1">
                  <c:v>2.9399307692301782</c:v>
                </c:pt>
                <c:pt idx="2">
                  <c:v>4.7599090909084554</c:v>
                </c:pt>
                <c:pt idx="3">
                  <c:v>3.3735538461532677</c:v>
                </c:pt>
                <c:pt idx="4">
                  <c:v>7.3000710526309875</c:v>
                </c:pt>
                <c:pt idx="5">
                  <c:v>2.3888137931030595</c:v>
                </c:pt>
                <c:pt idx="6">
                  <c:v>5.4788163043472515</c:v>
                </c:pt>
                <c:pt idx="7">
                  <c:v>6.4696159999995784</c:v>
                </c:pt>
                <c:pt idx="8">
                  <c:v>8.6173037037031062</c:v>
                </c:pt>
                <c:pt idx="9">
                  <c:v>3.1317482758617508</c:v>
                </c:pt>
                <c:pt idx="10">
                  <c:v>5.7348396825396799</c:v>
                </c:pt>
              </c:numCache>
            </c:numRef>
          </c:yVal>
        </c:ser>
        <c:ser>
          <c:idx val="6"/>
          <c:order val="2"/>
          <c:tx>
            <c:v>20mm</c:v>
          </c:tx>
          <c:spPr>
            <a:ln w="15875">
              <a:solidFill>
                <a:prstClr val="black"/>
              </a:solidFill>
              <a:prstDash val="solid"/>
            </a:ln>
          </c:spPr>
          <c:marker>
            <c:symbol val="diamond"/>
            <c:size val="7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'20mm_before'!$Y$1:$AB$1</c:f>
              <c:numCache>
                <c:formatCode>General</c:formatCode>
                <c:ptCount val="4"/>
                <c:pt idx="0">
                  <c:v>180</c:v>
                </c:pt>
                <c:pt idx="1">
                  <c:v>210</c:v>
                </c:pt>
                <c:pt idx="2">
                  <c:v>220</c:v>
                </c:pt>
                <c:pt idx="3">
                  <c:v>225</c:v>
                </c:pt>
              </c:numCache>
            </c:numRef>
          </c:xVal>
          <c:yVal>
            <c:numRef>
              <c:f>'20mm_before'!$Y$5:$AB$5</c:f>
              <c:numCache>
                <c:formatCode>General</c:formatCode>
                <c:ptCount val="4"/>
                <c:pt idx="0">
                  <c:v>2.0778536585365832</c:v>
                </c:pt>
                <c:pt idx="1">
                  <c:v>3.0877121951219682</c:v>
                </c:pt>
                <c:pt idx="2">
                  <c:v>2.0569640000000247</c:v>
                </c:pt>
                <c:pt idx="3">
                  <c:v>1.1852243119265751</c:v>
                </c:pt>
              </c:numCache>
            </c:numRef>
          </c:yVal>
        </c:ser>
        <c:axId val="80488704"/>
        <c:axId val="80495360"/>
      </c:scatterChart>
      <c:valAx>
        <c:axId val="80488704"/>
        <c:scaling>
          <c:orientation val="minMax"/>
          <c:max val="250"/>
          <c:min val="0"/>
        </c:scaling>
        <c:axPos val="b"/>
        <c:title>
          <c:tx>
            <c:rich>
              <a:bodyPr/>
              <a:lstStyle/>
              <a:p>
                <a:pPr>
                  <a:defRPr sz="14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Voltage</a:t>
                </a:r>
                <a:r>
                  <a:rPr lang="en-US" sz="1400" b="0" baseline="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b="0" baseline="0" dirty="0" smtClean="0">
                    <a:latin typeface="Arial" pitchFamily="34" charset="0"/>
                    <a:cs typeface="Arial" pitchFamily="34" charset="0"/>
                  </a:rPr>
                  <a:t>(kV</a:t>
                </a:r>
                <a:r>
                  <a:rPr lang="en-US" sz="1400" b="0" baseline="0" dirty="0">
                    <a:latin typeface="Arial" pitchFamily="34" charset="0"/>
                    <a:cs typeface="Arial" pitchFamily="34" charset="0"/>
                  </a:rPr>
                  <a:t>)</a:t>
                </a:r>
                <a:endParaRPr lang="en-US" sz="1400" b="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43181207782983433"/>
              <c:y val="0.90138985946113825"/>
            </c:manualLayout>
          </c:layout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400" b="0"/>
            </a:pPr>
            <a:endParaRPr lang="en-US"/>
          </a:p>
        </c:txPr>
        <c:crossAx val="80495360"/>
        <c:crosses val="autoZero"/>
        <c:crossBetween val="midCat"/>
        <c:majorUnit val="50"/>
        <c:minorUnit val="10"/>
      </c:valAx>
      <c:valAx>
        <c:axId val="80495360"/>
        <c:scaling>
          <c:orientation val="minMax"/>
          <c:max val="1500"/>
          <c:min val="0"/>
        </c:scaling>
        <c:axPos val="l"/>
        <c:title>
          <c:tx>
            <c:rich>
              <a:bodyPr/>
              <a:lstStyle/>
              <a:p>
                <a:pPr>
                  <a:defRPr sz="14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>
                    <a:latin typeface="Arial" pitchFamily="34" charset="0"/>
                    <a:cs typeface="Arial" pitchFamily="34" charset="0"/>
                  </a:rPr>
                  <a:t>Anode Current (pA)</a:t>
                </a:r>
              </a:p>
            </c:rich>
          </c:tx>
          <c:layout>
            <c:manualLayout>
              <c:xMode val="edge"/>
              <c:yMode val="edge"/>
              <c:x val="0"/>
              <c:y val="0.13923912287499932"/>
            </c:manualLayout>
          </c:layout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 b="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80488704"/>
        <c:crosses val="autoZero"/>
        <c:crossBetween val="midCat"/>
        <c:majorUnit val="200"/>
        <c:minorUnit val="100"/>
      </c:valAx>
    </c:plotArea>
    <c:legend>
      <c:legendPos val="r"/>
      <c:layout>
        <c:manualLayout>
          <c:xMode val="edge"/>
          <c:yMode val="edge"/>
          <c:x val="0.20688723961458919"/>
          <c:y val="0.5355244162858932"/>
          <c:w val="0.20415233296798241"/>
          <c:h val="0.20989368546830547"/>
        </c:manualLayout>
      </c:layout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</c:chart>
  <c:spPr>
    <a:ln>
      <a:noFill/>
    </a:ln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21344964060727908"/>
          <c:y val="0.16080708661417323"/>
          <c:w val="0.70710715508387922"/>
          <c:h val="0.61804157120947112"/>
        </c:manualLayout>
      </c:layout>
      <c:scatterChart>
        <c:scatterStyle val="lineMarker"/>
        <c:ser>
          <c:idx val="0"/>
          <c:order val="0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'50mm_Before'!$P$1:$Y$1</c:f>
              <c:numCache>
                <c:formatCode>General</c:formatCode>
                <c:ptCount val="10"/>
                <c:pt idx="0">
                  <c:v>160</c:v>
                </c:pt>
                <c:pt idx="1">
                  <c:v>170</c:v>
                </c:pt>
                <c:pt idx="2">
                  <c:v>180</c:v>
                </c:pt>
                <c:pt idx="3">
                  <c:v>190</c:v>
                </c:pt>
                <c:pt idx="4">
                  <c:v>200</c:v>
                </c:pt>
                <c:pt idx="5">
                  <c:v>205</c:v>
                </c:pt>
                <c:pt idx="6">
                  <c:v>210</c:v>
                </c:pt>
                <c:pt idx="7">
                  <c:v>215</c:v>
                </c:pt>
                <c:pt idx="8">
                  <c:v>220</c:v>
                </c:pt>
                <c:pt idx="9">
                  <c:v>225</c:v>
                </c:pt>
              </c:numCache>
            </c:numRef>
          </c:xVal>
          <c:yVal>
            <c:numRef>
              <c:f>'50mm_Before'!$P$5:$Y$5</c:f>
              <c:numCache>
                <c:formatCode>General</c:formatCode>
                <c:ptCount val="10"/>
                <c:pt idx="0">
                  <c:v>0.53575630769231097</c:v>
                </c:pt>
                <c:pt idx="1">
                  <c:v>1.2244028723404219</c:v>
                </c:pt>
                <c:pt idx="2">
                  <c:v>1.7031031325301198</c:v>
                </c:pt>
                <c:pt idx="3">
                  <c:v>0.58605109589041149</c:v>
                </c:pt>
                <c:pt idx="4">
                  <c:v>2.9898803726707919</c:v>
                </c:pt>
                <c:pt idx="5">
                  <c:v>5.2302323699421898</c:v>
                </c:pt>
                <c:pt idx="6">
                  <c:v>7.4277074698792855</c:v>
                </c:pt>
                <c:pt idx="7">
                  <c:v>8.0580534653463687</c:v>
                </c:pt>
                <c:pt idx="8">
                  <c:v>22.274504347825786</c:v>
                </c:pt>
                <c:pt idx="9">
                  <c:v>35.4760148514844</c:v>
                </c:pt>
              </c:numCache>
            </c:numRef>
          </c:yVal>
        </c:ser>
        <c:ser>
          <c:idx val="1"/>
          <c:order val="1"/>
          <c:tx>
            <c:v>50fit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'50mm_Before'!$I$16:$I$81</c:f>
              <c:numCache>
                <c:formatCode>General</c:formatCode>
                <c:ptCount val="66"/>
                <c:pt idx="0">
                  <c:v>160</c:v>
                </c:pt>
                <c:pt idx="1">
                  <c:v>161</c:v>
                </c:pt>
                <c:pt idx="2">
                  <c:v>162</c:v>
                </c:pt>
                <c:pt idx="3">
                  <c:v>163</c:v>
                </c:pt>
                <c:pt idx="4">
                  <c:v>164</c:v>
                </c:pt>
                <c:pt idx="5">
                  <c:v>165</c:v>
                </c:pt>
                <c:pt idx="6">
                  <c:v>166</c:v>
                </c:pt>
                <c:pt idx="7">
                  <c:v>167</c:v>
                </c:pt>
                <c:pt idx="8">
                  <c:v>168</c:v>
                </c:pt>
                <c:pt idx="9">
                  <c:v>169</c:v>
                </c:pt>
                <c:pt idx="10">
                  <c:v>170</c:v>
                </c:pt>
                <c:pt idx="11">
                  <c:v>171</c:v>
                </c:pt>
                <c:pt idx="12">
                  <c:v>172</c:v>
                </c:pt>
                <c:pt idx="13">
                  <c:v>173</c:v>
                </c:pt>
                <c:pt idx="14">
                  <c:v>174</c:v>
                </c:pt>
                <c:pt idx="15">
                  <c:v>175</c:v>
                </c:pt>
                <c:pt idx="16">
                  <c:v>176</c:v>
                </c:pt>
                <c:pt idx="17">
                  <c:v>177</c:v>
                </c:pt>
                <c:pt idx="18">
                  <c:v>178</c:v>
                </c:pt>
                <c:pt idx="19">
                  <c:v>179</c:v>
                </c:pt>
                <c:pt idx="20">
                  <c:v>180</c:v>
                </c:pt>
                <c:pt idx="21">
                  <c:v>181</c:v>
                </c:pt>
                <c:pt idx="22">
                  <c:v>182</c:v>
                </c:pt>
                <c:pt idx="23">
                  <c:v>183</c:v>
                </c:pt>
                <c:pt idx="24">
                  <c:v>184</c:v>
                </c:pt>
                <c:pt idx="25">
                  <c:v>185</c:v>
                </c:pt>
                <c:pt idx="26">
                  <c:v>186</c:v>
                </c:pt>
                <c:pt idx="27">
                  <c:v>187</c:v>
                </c:pt>
                <c:pt idx="28">
                  <c:v>188</c:v>
                </c:pt>
                <c:pt idx="29">
                  <c:v>189</c:v>
                </c:pt>
                <c:pt idx="30">
                  <c:v>190</c:v>
                </c:pt>
                <c:pt idx="31">
                  <c:v>191</c:v>
                </c:pt>
                <c:pt idx="32">
                  <c:v>192</c:v>
                </c:pt>
                <c:pt idx="33">
                  <c:v>193</c:v>
                </c:pt>
                <c:pt idx="34">
                  <c:v>194</c:v>
                </c:pt>
                <c:pt idx="35">
                  <c:v>195</c:v>
                </c:pt>
                <c:pt idx="36">
                  <c:v>196</c:v>
                </c:pt>
                <c:pt idx="37">
                  <c:v>197</c:v>
                </c:pt>
                <c:pt idx="38">
                  <c:v>198</c:v>
                </c:pt>
                <c:pt idx="39">
                  <c:v>199</c:v>
                </c:pt>
                <c:pt idx="40">
                  <c:v>200</c:v>
                </c:pt>
                <c:pt idx="41">
                  <c:v>201</c:v>
                </c:pt>
                <c:pt idx="42">
                  <c:v>202</c:v>
                </c:pt>
                <c:pt idx="43">
                  <c:v>203</c:v>
                </c:pt>
                <c:pt idx="44">
                  <c:v>204</c:v>
                </c:pt>
                <c:pt idx="45">
                  <c:v>205</c:v>
                </c:pt>
                <c:pt idx="46">
                  <c:v>206</c:v>
                </c:pt>
                <c:pt idx="47">
                  <c:v>207</c:v>
                </c:pt>
                <c:pt idx="48">
                  <c:v>208</c:v>
                </c:pt>
                <c:pt idx="49">
                  <c:v>209</c:v>
                </c:pt>
                <c:pt idx="50">
                  <c:v>210</c:v>
                </c:pt>
                <c:pt idx="51">
                  <c:v>211</c:v>
                </c:pt>
                <c:pt idx="52">
                  <c:v>212</c:v>
                </c:pt>
                <c:pt idx="53">
                  <c:v>213</c:v>
                </c:pt>
                <c:pt idx="54">
                  <c:v>214</c:v>
                </c:pt>
                <c:pt idx="55">
                  <c:v>215</c:v>
                </c:pt>
                <c:pt idx="56">
                  <c:v>216</c:v>
                </c:pt>
                <c:pt idx="57">
                  <c:v>217</c:v>
                </c:pt>
                <c:pt idx="58">
                  <c:v>218</c:v>
                </c:pt>
                <c:pt idx="59">
                  <c:v>219</c:v>
                </c:pt>
                <c:pt idx="60">
                  <c:v>220</c:v>
                </c:pt>
                <c:pt idx="61">
                  <c:v>221</c:v>
                </c:pt>
                <c:pt idx="62">
                  <c:v>222</c:v>
                </c:pt>
                <c:pt idx="63">
                  <c:v>223</c:v>
                </c:pt>
                <c:pt idx="64">
                  <c:v>224</c:v>
                </c:pt>
                <c:pt idx="65">
                  <c:v>225</c:v>
                </c:pt>
              </c:numCache>
            </c:numRef>
          </c:xVal>
          <c:yVal>
            <c:numRef>
              <c:f>'50mm_Before'!$J$16:$J$81</c:f>
              <c:numCache>
                <c:formatCode>General</c:formatCode>
                <c:ptCount val="66"/>
                <c:pt idx="0">
                  <c:v>2.6333417496203419E-3</c:v>
                </c:pt>
                <c:pt idx="1">
                  <c:v>3.2236616493066363E-3</c:v>
                </c:pt>
                <c:pt idx="2">
                  <c:v>3.9367742481223001E-3</c:v>
                </c:pt>
                <c:pt idx="3">
                  <c:v>4.796224934520088E-3</c:v>
                </c:pt>
                <c:pt idx="4">
                  <c:v>5.8296868251858334E-3</c:v>
                </c:pt>
                <c:pt idx="5">
                  <c:v>7.0696153581945344E-3</c:v>
                </c:pt>
                <c:pt idx="6">
                  <c:v>8.5539954581241081E-3</c:v>
                </c:pt>
                <c:pt idx="7">
                  <c:v>1.03271927126141E-2</c:v>
                </c:pt>
                <c:pt idx="8">
                  <c:v>1.2440921196931302E-2</c:v>
                </c:pt>
                <c:pt idx="9">
                  <c:v>1.4955341880550524E-2</c:v>
                </c:pt>
                <c:pt idx="10">
                  <c:v>1.794030695354765E-2</c:v>
                </c:pt>
                <c:pt idx="11">
                  <c:v>2.1476766926821468E-2</c:v>
                </c:pt>
                <c:pt idx="12">
                  <c:v>2.5658358995080108E-2</c:v>
                </c:pt>
                <c:pt idx="13">
                  <c:v>3.0593196911503202E-2</c:v>
                </c:pt>
                <c:pt idx="14">
                  <c:v>3.6405884514499852E-2</c:v>
                </c:pt>
                <c:pt idx="15">
                  <c:v>4.3239777076636864E-2</c:v>
                </c:pt>
                <c:pt idx="16">
                  <c:v>5.1259516820228938E-2</c:v>
                </c:pt>
                <c:pt idx="17">
                  <c:v>6.0653871270037553E-2</c:v>
                </c:pt>
                <c:pt idx="18">
                  <c:v>7.1638905597759775E-2</c:v>
                </c:pt>
                <c:pt idx="19">
                  <c:v>8.4461522762336066E-2</c:v>
                </c:pt>
                <c:pt idx="20">
                  <c:v>9.9403408071374252E-2</c:v>
                </c:pt>
                <c:pt idx="21">
                  <c:v>0.11678541778899262</c:v>
                </c:pt>
                <c:pt idx="22">
                  <c:v>0.13697245460091892</c:v>
                </c:pt>
                <c:pt idx="23">
                  <c:v>0.16037887612546659</c:v>
                </c:pt>
                <c:pt idx="24">
                  <c:v>0.18747448623574042</c:v>
                </c:pt>
                <c:pt idx="25">
                  <c:v>0.21879116274064006</c:v>
                </c:pt>
                <c:pt idx="26">
                  <c:v>0.25493017896644682</c:v>
                </c:pt>
                <c:pt idx="27">
                  <c:v>0.29657028099326088</c:v>
                </c:pt>
                <c:pt idx="28">
                  <c:v>0.34447658673752202</c:v>
                </c:pt>
                <c:pt idx="29">
                  <c:v>0.39951037773935194</c:v>
                </c:pt>
                <c:pt idx="30">
                  <c:v>0.46263985941701624</c:v>
                </c:pt>
                <c:pt idx="31">
                  <c:v>0.53495197069651046</c:v>
                </c:pt>
                <c:pt idx="32">
                  <c:v>0.6176653293166926</c:v>
                </c:pt>
                <c:pt idx="33">
                  <c:v>0.71214440475554075</c:v>
                </c:pt>
                <c:pt idx="34">
                  <c:v>0.81991501662457411</c:v>
                </c:pt>
                <c:pt idx="35">
                  <c:v>0.94268126254198936</c:v>
                </c:pt>
                <c:pt idx="36">
                  <c:v>1.0823439859236841</c:v>
                </c:pt>
                <c:pt idx="37">
                  <c:v>1.2410209008292759</c:v>
                </c:pt>
                <c:pt idx="38">
                  <c:v>1.4210684979711217</c:v>
                </c:pt>
                <c:pt idx="39">
                  <c:v>1.6251058632407402</c:v>
                </c:pt>
                <c:pt idx="40">
                  <c:v>1.8560405476315216</c:v>
                </c:pt>
                <c:pt idx="41">
                  <c:v>2.1170966352423686</c:v>
                </c:pt>
                <c:pt idx="42">
                  <c:v>2.4118451641336645</c:v>
                </c:pt>
                <c:pt idx="43">
                  <c:v>2.7442370631785202</c:v>
                </c:pt>
                <c:pt idx="44">
                  <c:v>3.1186387767067392</c:v>
                </c:pt>
                <c:pt idx="45">
                  <c:v>3.5398707576804012</c:v>
                </c:pt>
                <c:pt idx="46">
                  <c:v>4.0132490193620134</c:v>
                </c:pt>
                <c:pt idx="47">
                  <c:v>4.5446299449467888</c:v>
                </c:pt>
                <c:pt idx="48">
                  <c:v>5.1404585644202365</c:v>
                </c:pt>
                <c:pt idx="49">
                  <c:v>5.8078205179742675</c:v>
                </c:pt>
                <c:pt idx="50">
                  <c:v>6.5544979356662045</c:v>
                </c:pt>
                <c:pt idx="51">
                  <c:v>7.3890294736314184</c:v>
                </c:pt>
                <c:pt idx="52">
                  <c:v>8.3207747580598106</c:v>
                </c:pt>
                <c:pt idx="53">
                  <c:v>9.3599834993145468</c:v>
                </c:pt>
                <c:pt idx="54">
                  <c:v>10.517869550004924</c:v>
                </c:pt>
                <c:pt idx="55">
                  <c:v>11.806690192516779</c:v>
                </c:pt>
                <c:pt idx="56">
                  <c:v>13.239830953451696</c:v>
                </c:pt>
                <c:pt idx="57">
                  <c:v>14.831896254620304</c:v>
                </c:pt>
                <c:pt idx="58">
                  <c:v>16.598806222671669</c:v>
                </c:pt>
                <c:pt idx="59">
                  <c:v>18.557899992113949</c:v>
                </c:pt>
                <c:pt idx="60">
                  <c:v>20.728045849375743</c:v>
                </c:pt>
                <c:pt idx="61">
                  <c:v>23.1297585786814</c:v>
                </c:pt>
                <c:pt idx="62">
                  <c:v>25.785324383833167</c:v>
                </c:pt>
                <c:pt idx="63">
                  <c:v>28.71893377353388</c:v>
                </c:pt>
                <c:pt idx="64">
                  <c:v>31.956822811590989</c:v>
                </c:pt>
                <c:pt idx="65">
                  <c:v>35.527423147260095</c:v>
                </c:pt>
              </c:numCache>
            </c:numRef>
          </c:yVal>
        </c:ser>
        <c:ser>
          <c:idx val="2"/>
          <c:order val="2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'40mm_Before'!$Z$1:$AF$1</c:f>
              <c:numCache>
                <c:formatCode>General</c:formatCode>
                <c:ptCount val="7"/>
                <c:pt idx="0">
                  <c:v>180</c:v>
                </c:pt>
                <c:pt idx="1">
                  <c:v>190</c:v>
                </c:pt>
                <c:pt idx="2">
                  <c:v>200</c:v>
                </c:pt>
                <c:pt idx="3">
                  <c:v>210</c:v>
                </c:pt>
                <c:pt idx="4">
                  <c:v>215</c:v>
                </c:pt>
                <c:pt idx="5">
                  <c:v>220</c:v>
                </c:pt>
                <c:pt idx="6">
                  <c:v>225</c:v>
                </c:pt>
              </c:numCache>
            </c:numRef>
          </c:xVal>
          <c:yVal>
            <c:numRef>
              <c:f>'40mm_Before'!$Z$5:$AF$5</c:f>
              <c:numCache>
                <c:formatCode>General</c:formatCode>
                <c:ptCount val="7"/>
                <c:pt idx="0">
                  <c:v>1.9512717333333169</c:v>
                </c:pt>
                <c:pt idx="1">
                  <c:v>-0.96708494623655661</c:v>
                </c:pt>
                <c:pt idx="2">
                  <c:v>7.1023925233643714</c:v>
                </c:pt>
                <c:pt idx="3">
                  <c:v>13.557749583333162</c:v>
                </c:pt>
                <c:pt idx="4">
                  <c:v>18.198923602484061</c:v>
                </c:pt>
                <c:pt idx="5">
                  <c:v>34.223727891156088</c:v>
                </c:pt>
                <c:pt idx="6">
                  <c:v>40.810635135134625</c:v>
                </c:pt>
              </c:numCache>
            </c:numRef>
          </c:yVal>
        </c:ser>
        <c:ser>
          <c:idx val="3"/>
          <c:order val="3"/>
          <c:tx>
            <c:v>40fit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'40mm_Before'!$J$15:$J$60</c:f>
              <c:numCache>
                <c:formatCode>General</c:formatCode>
                <c:ptCount val="46"/>
                <c:pt idx="0">
                  <c:v>180</c:v>
                </c:pt>
                <c:pt idx="1">
                  <c:v>181</c:v>
                </c:pt>
                <c:pt idx="2">
                  <c:v>182</c:v>
                </c:pt>
                <c:pt idx="3">
                  <c:v>183</c:v>
                </c:pt>
                <c:pt idx="4">
                  <c:v>184</c:v>
                </c:pt>
                <c:pt idx="5">
                  <c:v>185</c:v>
                </c:pt>
                <c:pt idx="6">
                  <c:v>186</c:v>
                </c:pt>
                <c:pt idx="7">
                  <c:v>187</c:v>
                </c:pt>
                <c:pt idx="8">
                  <c:v>188</c:v>
                </c:pt>
                <c:pt idx="9">
                  <c:v>189</c:v>
                </c:pt>
                <c:pt idx="10">
                  <c:v>190</c:v>
                </c:pt>
                <c:pt idx="11">
                  <c:v>191</c:v>
                </c:pt>
                <c:pt idx="12">
                  <c:v>192</c:v>
                </c:pt>
                <c:pt idx="13">
                  <c:v>193</c:v>
                </c:pt>
                <c:pt idx="14">
                  <c:v>194</c:v>
                </c:pt>
                <c:pt idx="15">
                  <c:v>195</c:v>
                </c:pt>
                <c:pt idx="16">
                  <c:v>196</c:v>
                </c:pt>
                <c:pt idx="17">
                  <c:v>197</c:v>
                </c:pt>
                <c:pt idx="18">
                  <c:v>198</c:v>
                </c:pt>
                <c:pt idx="19">
                  <c:v>199</c:v>
                </c:pt>
                <c:pt idx="20">
                  <c:v>200</c:v>
                </c:pt>
                <c:pt idx="21">
                  <c:v>201</c:v>
                </c:pt>
                <c:pt idx="22">
                  <c:v>202</c:v>
                </c:pt>
                <c:pt idx="23">
                  <c:v>203</c:v>
                </c:pt>
                <c:pt idx="24">
                  <c:v>204</c:v>
                </c:pt>
                <c:pt idx="25">
                  <c:v>205</c:v>
                </c:pt>
                <c:pt idx="26">
                  <c:v>206</c:v>
                </c:pt>
                <c:pt idx="27">
                  <c:v>207</c:v>
                </c:pt>
                <c:pt idx="28">
                  <c:v>208</c:v>
                </c:pt>
                <c:pt idx="29">
                  <c:v>209</c:v>
                </c:pt>
                <c:pt idx="30">
                  <c:v>210</c:v>
                </c:pt>
                <c:pt idx="31">
                  <c:v>211</c:v>
                </c:pt>
                <c:pt idx="32">
                  <c:v>212</c:v>
                </c:pt>
                <c:pt idx="33">
                  <c:v>213</c:v>
                </c:pt>
                <c:pt idx="34">
                  <c:v>214</c:v>
                </c:pt>
                <c:pt idx="35">
                  <c:v>215</c:v>
                </c:pt>
                <c:pt idx="36">
                  <c:v>216</c:v>
                </c:pt>
                <c:pt idx="37">
                  <c:v>217</c:v>
                </c:pt>
                <c:pt idx="38">
                  <c:v>218</c:v>
                </c:pt>
                <c:pt idx="39">
                  <c:v>219</c:v>
                </c:pt>
                <c:pt idx="40">
                  <c:v>220</c:v>
                </c:pt>
                <c:pt idx="41">
                  <c:v>221</c:v>
                </c:pt>
                <c:pt idx="42">
                  <c:v>222</c:v>
                </c:pt>
                <c:pt idx="43">
                  <c:v>223</c:v>
                </c:pt>
                <c:pt idx="44">
                  <c:v>224</c:v>
                </c:pt>
                <c:pt idx="45">
                  <c:v>225</c:v>
                </c:pt>
              </c:numCache>
            </c:numRef>
          </c:xVal>
          <c:yVal>
            <c:numRef>
              <c:f>'40mm_Before'!$K$15:$K$60</c:f>
              <c:numCache>
                <c:formatCode>General</c:formatCode>
                <c:ptCount val="46"/>
                <c:pt idx="0">
                  <c:v>0.86045718387912939</c:v>
                </c:pt>
                <c:pt idx="1">
                  <c:v>0.95725039257890165</c:v>
                </c:pt>
                <c:pt idx="2">
                  <c:v>1.0637497189951308</c:v>
                </c:pt>
                <c:pt idx="3">
                  <c:v>1.1808065250727837</c:v>
                </c:pt>
                <c:pt idx="4">
                  <c:v>1.3093356950854047</c:v>
                </c:pt>
                <c:pt idx="5">
                  <c:v>1.4503194873587917</c:v>
                </c:pt>
                <c:pt idx="6">
                  <c:v>1.6048115596294468</c:v>
                </c:pt>
                <c:pt idx="7">
                  <c:v>1.7739411725565859</c:v>
                </c:pt>
                <c:pt idx="8">
                  <c:v>1.9589175758788524</c:v>
                </c:pt>
                <c:pt idx="9">
                  <c:v>2.161034581674472</c:v>
                </c:pt>
                <c:pt idx="10">
                  <c:v>2.3816753291451702</c:v>
                </c:pt>
                <c:pt idx="11">
                  <c:v>2.6223172453000569</c:v>
                </c:pt>
                <c:pt idx="12">
                  <c:v>2.884537205865398</c:v>
                </c:pt>
                <c:pt idx="13">
                  <c:v>3.1700169006922994</c:v>
                </c:pt>
                <c:pt idx="14">
                  <c:v>3.4805484078717304</c:v>
                </c:pt>
                <c:pt idx="15">
                  <c:v>3.8180399807013226</c:v>
                </c:pt>
                <c:pt idx="16">
                  <c:v>4.1845220515765744</c:v>
                </c:pt>
                <c:pt idx="17">
                  <c:v>4.582153456802172</c:v>
                </c:pt>
                <c:pt idx="18">
                  <c:v>5.0132278862368853</c:v>
                </c:pt>
                <c:pt idx="19">
                  <c:v>5.4801805615998145</c:v>
                </c:pt>
                <c:pt idx="20">
                  <c:v>5.9855951471722957</c:v>
                </c:pt>
                <c:pt idx="21">
                  <c:v>6.5322108965345596</c:v>
                </c:pt>
                <c:pt idx="22">
                  <c:v>7.1229300388746255</c:v>
                </c:pt>
                <c:pt idx="23">
                  <c:v>7.7608254083010886</c:v>
                </c:pt>
                <c:pt idx="24">
                  <c:v>8.4491483194819548</c:v>
                </c:pt>
                <c:pt idx="25">
                  <c:v>9.1913366928171829</c:v>
                </c:pt>
                <c:pt idx="26">
                  <c:v>9.991023432235048</c:v>
                </c:pt>
                <c:pt idx="27">
                  <c:v>10.852045058580053</c:v>
                </c:pt>
                <c:pt idx="28">
                  <c:v>11.778450601433848</c:v>
                </c:pt>
                <c:pt idx="29">
                  <c:v>12.774510752085551</c:v>
                </c:pt>
                <c:pt idx="30">
                  <c:v>13.844727280227453</c:v>
                </c:pt>
                <c:pt idx="31">
                  <c:v>14.993842716826824</c:v>
                </c:pt>
                <c:pt idx="32">
                  <c:v>16.226850305477328</c:v>
                </c:pt>
                <c:pt idx="33">
                  <c:v>17.54900422439853</c:v>
                </c:pt>
                <c:pt idx="34">
                  <c:v>18.965830081103785</c:v>
                </c:pt>
                <c:pt idx="35">
                  <c:v>20.483135681615689</c:v>
                </c:pt>
                <c:pt idx="36">
                  <c:v>22.107022075953122</c:v>
                </c:pt>
                <c:pt idx="37">
                  <c:v>23.843894881472693</c:v>
                </c:pt>
                <c:pt idx="38">
                  <c:v>25.700475885487279</c:v>
                </c:pt>
                <c:pt idx="39">
                  <c:v>27.683814928434735</c:v>
                </c:pt>
                <c:pt idx="40">
                  <c:v>29.801302068714431</c:v>
                </c:pt>
                <c:pt idx="41">
                  <c:v>32.060680030154053</c:v>
                </c:pt>
                <c:pt idx="42">
                  <c:v>34.470056932907163</c:v>
                </c:pt>
                <c:pt idx="43">
                  <c:v>37.037919308431213</c:v>
                </c:pt>
                <c:pt idx="44">
                  <c:v>39.773145399030611</c:v>
                </c:pt>
                <c:pt idx="45">
                  <c:v>42.685018742293323</c:v>
                </c:pt>
              </c:numCache>
            </c:numRef>
          </c:yVal>
        </c:ser>
        <c:ser>
          <c:idx val="4"/>
          <c:order val="4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'30mm_Before'!$X$1:$AF$1</c:f>
              <c:numCache>
                <c:formatCode>General</c:formatCode>
                <c:ptCount val="9"/>
                <c:pt idx="0">
                  <c:v>170</c:v>
                </c:pt>
                <c:pt idx="1">
                  <c:v>180</c:v>
                </c:pt>
                <c:pt idx="2">
                  <c:v>190</c:v>
                </c:pt>
                <c:pt idx="3">
                  <c:v>200</c:v>
                </c:pt>
                <c:pt idx="4">
                  <c:v>205</c:v>
                </c:pt>
                <c:pt idx="5">
                  <c:v>210</c:v>
                </c:pt>
                <c:pt idx="6">
                  <c:v>215</c:v>
                </c:pt>
                <c:pt idx="7">
                  <c:v>220</c:v>
                </c:pt>
                <c:pt idx="8">
                  <c:v>225</c:v>
                </c:pt>
              </c:numCache>
            </c:numRef>
          </c:xVal>
          <c:yVal>
            <c:numRef>
              <c:f>'30mm_Before'!$X$5:$AF$5</c:f>
              <c:numCache>
                <c:formatCode>General</c:formatCode>
                <c:ptCount val="9"/>
                <c:pt idx="0">
                  <c:v>1.5778538775509758</c:v>
                </c:pt>
                <c:pt idx="1">
                  <c:v>5.8280451162790445</c:v>
                </c:pt>
                <c:pt idx="2">
                  <c:v>7.0539917808218515</c:v>
                </c:pt>
                <c:pt idx="3">
                  <c:v>14.856694505494371</c:v>
                </c:pt>
                <c:pt idx="4">
                  <c:v>18.683223333332773</c:v>
                </c:pt>
                <c:pt idx="5">
                  <c:v>30.35657446808478</c:v>
                </c:pt>
                <c:pt idx="6">
                  <c:v>41.369599999999267</c:v>
                </c:pt>
                <c:pt idx="7">
                  <c:v>63.766039999999563</c:v>
                </c:pt>
                <c:pt idx="8">
                  <c:v>67.994880597014543</c:v>
                </c:pt>
              </c:numCache>
            </c:numRef>
          </c:yVal>
        </c:ser>
        <c:ser>
          <c:idx val="5"/>
          <c:order val="5"/>
          <c:tx>
            <c:v>30fit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'30mm_Before'!$I$15:$I$75</c:f>
              <c:numCache>
                <c:formatCode>General</c:formatCode>
                <c:ptCount val="61"/>
                <c:pt idx="0">
                  <c:v>110</c:v>
                </c:pt>
                <c:pt idx="1">
                  <c:v>111</c:v>
                </c:pt>
                <c:pt idx="2">
                  <c:v>112</c:v>
                </c:pt>
                <c:pt idx="3">
                  <c:v>113</c:v>
                </c:pt>
                <c:pt idx="4">
                  <c:v>114</c:v>
                </c:pt>
                <c:pt idx="5">
                  <c:v>115</c:v>
                </c:pt>
                <c:pt idx="6">
                  <c:v>116</c:v>
                </c:pt>
                <c:pt idx="7">
                  <c:v>117</c:v>
                </c:pt>
                <c:pt idx="8">
                  <c:v>118</c:v>
                </c:pt>
                <c:pt idx="9">
                  <c:v>119</c:v>
                </c:pt>
                <c:pt idx="10">
                  <c:v>120</c:v>
                </c:pt>
                <c:pt idx="11">
                  <c:v>121</c:v>
                </c:pt>
                <c:pt idx="12">
                  <c:v>122</c:v>
                </c:pt>
                <c:pt idx="13">
                  <c:v>123</c:v>
                </c:pt>
                <c:pt idx="14">
                  <c:v>124</c:v>
                </c:pt>
                <c:pt idx="15">
                  <c:v>125</c:v>
                </c:pt>
                <c:pt idx="16">
                  <c:v>126</c:v>
                </c:pt>
                <c:pt idx="17">
                  <c:v>127</c:v>
                </c:pt>
                <c:pt idx="18">
                  <c:v>128</c:v>
                </c:pt>
                <c:pt idx="19">
                  <c:v>129</c:v>
                </c:pt>
                <c:pt idx="20">
                  <c:v>130</c:v>
                </c:pt>
                <c:pt idx="21">
                  <c:v>131</c:v>
                </c:pt>
                <c:pt idx="22">
                  <c:v>132</c:v>
                </c:pt>
                <c:pt idx="23">
                  <c:v>133</c:v>
                </c:pt>
                <c:pt idx="24">
                  <c:v>134</c:v>
                </c:pt>
                <c:pt idx="25">
                  <c:v>135</c:v>
                </c:pt>
                <c:pt idx="26">
                  <c:v>136</c:v>
                </c:pt>
                <c:pt idx="27">
                  <c:v>137</c:v>
                </c:pt>
                <c:pt idx="28">
                  <c:v>138</c:v>
                </c:pt>
                <c:pt idx="29">
                  <c:v>139</c:v>
                </c:pt>
                <c:pt idx="30">
                  <c:v>140</c:v>
                </c:pt>
                <c:pt idx="31">
                  <c:v>141</c:v>
                </c:pt>
                <c:pt idx="32">
                  <c:v>142</c:v>
                </c:pt>
                <c:pt idx="33">
                  <c:v>143</c:v>
                </c:pt>
                <c:pt idx="34">
                  <c:v>144</c:v>
                </c:pt>
                <c:pt idx="35">
                  <c:v>145</c:v>
                </c:pt>
                <c:pt idx="36">
                  <c:v>146</c:v>
                </c:pt>
                <c:pt idx="37">
                  <c:v>147</c:v>
                </c:pt>
                <c:pt idx="38">
                  <c:v>148</c:v>
                </c:pt>
                <c:pt idx="39">
                  <c:v>149</c:v>
                </c:pt>
                <c:pt idx="40">
                  <c:v>150</c:v>
                </c:pt>
                <c:pt idx="41">
                  <c:v>151</c:v>
                </c:pt>
                <c:pt idx="42">
                  <c:v>152</c:v>
                </c:pt>
                <c:pt idx="43">
                  <c:v>153</c:v>
                </c:pt>
                <c:pt idx="44">
                  <c:v>154</c:v>
                </c:pt>
                <c:pt idx="45">
                  <c:v>155</c:v>
                </c:pt>
                <c:pt idx="46">
                  <c:v>156</c:v>
                </c:pt>
                <c:pt idx="47">
                  <c:v>157</c:v>
                </c:pt>
                <c:pt idx="48">
                  <c:v>158</c:v>
                </c:pt>
                <c:pt idx="49">
                  <c:v>159</c:v>
                </c:pt>
                <c:pt idx="50">
                  <c:v>160</c:v>
                </c:pt>
                <c:pt idx="51">
                  <c:v>161</c:v>
                </c:pt>
                <c:pt idx="52">
                  <c:v>162</c:v>
                </c:pt>
                <c:pt idx="53">
                  <c:v>163</c:v>
                </c:pt>
                <c:pt idx="54">
                  <c:v>164</c:v>
                </c:pt>
                <c:pt idx="55">
                  <c:v>165</c:v>
                </c:pt>
                <c:pt idx="56">
                  <c:v>166</c:v>
                </c:pt>
                <c:pt idx="57">
                  <c:v>167</c:v>
                </c:pt>
                <c:pt idx="58">
                  <c:v>168</c:v>
                </c:pt>
                <c:pt idx="59">
                  <c:v>169</c:v>
                </c:pt>
                <c:pt idx="60">
                  <c:v>170</c:v>
                </c:pt>
              </c:numCache>
            </c:numRef>
          </c:xVal>
          <c:yVal>
            <c:numRef>
              <c:f>'30mm_Before'!$J$15:$J$75</c:f>
              <c:numCache>
                <c:formatCode>General</c:formatCode>
                <c:ptCount val="61"/>
                <c:pt idx="0">
                  <c:v>4.0598095761700518E-4</c:v>
                </c:pt>
                <c:pt idx="1">
                  <c:v>4.9891028258113208E-4</c:v>
                </c:pt>
                <c:pt idx="2">
                  <c:v>6.1095693677112894E-4</c:v>
                </c:pt>
                <c:pt idx="3">
                  <c:v>7.4560715095329307E-4</c:v>
                </c:pt>
                <c:pt idx="4">
                  <c:v>9.0690004203807548E-4</c:v>
                </c:pt>
                <c:pt idx="5">
                  <c:v>1.0995017248117999E-3</c:v>
                </c:pt>
                <c:pt idx="6">
                  <c:v>1.3287874322440026E-3</c:v>
                </c:pt>
                <c:pt idx="7">
                  <c:v>1.6009322789239673E-3</c:v>
                </c:pt>
                <c:pt idx="8">
                  <c:v>1.9230113298281885E-3</c:v>
                </c:pt>
                <c:pt idx="9">
                  <c:v>2.3031096636980152E-3</c:v>
                </c:pt>
                <c:pt idx="10">
                  <c:v>2.7504431466797152E-3</c:v>
                </c:pt>
                <c:pt idx="11">
                  <c:v>3.2754906574171197E-3</c:v>
                </c:pt>
                <c:pt idx="12">
                  <c:v>3.8901385293624046E-3</c:v>
                </c:pt>
                <c:pt idx="13">
                  <c:v>4.6078379995569876E-3</c:v>
                </c:pt>
                <c:pt idx="14">
                  <c:v>5.4437764754107307E-3</c:v>
                </c:pt>
                <c:pt idx="15">
                  <c:v>6.4150634519581874E-3</c:v>
                </c:pt>
                <c:pt idx="16">
                  <c:v>7.5409319315842922E-3</c:v>
                </c:pt>
                <c:pt idx="17">
                  <c:v>8.8429562161807494E-3</c:v>
                </c:pt>
                <c:pt idx="18">
                  <c:v>1.0345286958023014E-2</c:v>
                </c:pt>
                <c:pt idx="19">
                  <c:v>1.2074904370257546E-2</c:v>
                </c:pt>
                <c:pt idx="20">
                  <c:v>1.4061890510660913E-2</c:v>
                </c:pt>
                <c:pt idx="21">
                  <c:v>1.6339721563226831E-2</c:v>
                </c:pt>
                <c:pt idx="22">
                  <c:v>1.8945581051055867E-2</c:v>
                </c:pt>
                <c:pt idx="23">
                  <c:v>2.1920694920929351E-2</c:v>
                </c:pt>
                <c:pt idx="24">
                  <c:v>2.5310689444783548E-2</c:v>
                </c:pt>
                <c:pt idx="25">
                  <c:v>2.9165972886014899E-2</c:v>
                </c:pt>
                <c:pt idx="26">
                  <c:v>3.3542141879122016E-2</c:v>
                </c:pt>
                <c:pt idx="27">
                  <c:v>3.8500413469592362E-2</c:v>
                </c:pt>
                <c:pt idx="28">
                  <c:v>4.4108083757143798E-2</c:v>
                </c:pt>
                <c:pt idx="29">
                  <c:v>5.0439014079460394E-2</c:v>
                </c:pt>
                <c:pt idx="30">
                  <c:v>5.7574145665380223E-2</c:v>
                </c:pt>
                <c:pt idx="31">
                  <c:v>6.5602043676126404E-2</c:v>
                </c:pt>
                <c:pt idx="32">
                  <c:v>7.4619471540650434E-2</c:v>
                </c:pt>
                <c:pt idx="33">
                  <c:v>8.4731996476498581E-2</c:v>
                </c:pt>
                <c:pt idx="34">
                  <c:v>9.6054627070808543E-2</c:v>
                </c:pt>
                <c:pt idx="35">
                  <c:v>0.10871248377723594</c:v>
                </c:pt>
                <c:pt idx="36">
                  <c:v>0.12284150316370246</c:v>
                </c:pt>
                <c:pt idx="37">
                  <c:v>0.13858917672307486</c:v>
                </c:pt>
                <c:pt idx="38">
                  <c:v>0.15611532503408926</c:v>
                </c:pt>
                <c:pt idx="39">
                  <c:v>0.17559290803330099</c:v>
                </c:pt>
                <c:pt idx="40">
                  <c:v>0.19720887213044749</c:v>
                </c:pt>
                <c:pt idx="41">
                  <c:v>0.22116503486958083</c:v>
                </c:pt>
                <c:pt idx="42">
                  <c:v>0.24767900780663873</c:v>
                </c:pt>
                <c:pt idx="43">
                  <c:v>0.27698515824092484</c:v>
                </c:pt>
                <c:pt idx="44">
                  <c:v>0.3093356104033107</c:v>
                </c:pt>
                <c:pt idx="45">
                  <c:v>0.34500128666795182</c:v>
                </c:pt>
                <c:pt idx="46">
                  <c:v>0.3842729893170363</c:v>
                </c:pt>
                <c:pt idx="47">
                  <c:v>0.4274625233496086</c:v>
                </c:pt>
                <c:pt idx="48">
                  <c:v>0.47490386078602131</c:v>
                </c:pt>
                <c:pt idx="49">
                  <c:v>0.52695434687902387</c:v>
                </c:pt>
                <c:pt idx="50">
                  <c:v>0.58399594860106119</c:v>
                </c:pt>
                <c:pt idx="51">
                  <c:v>0.64643654573530729</c:v>
                </c:pt>
                <c:pt idx="52">
                  <c:v>0.7147112648549806</c:v>
                </c:pt>
                <c:pt idx="53">
                  <c:v>0.78928385643203924</c:v>
                </c:pt>
                <c:pt idx="54">
                  <c:v>0.8706481152725668</c:v>
                </c:pt>
                <c:pt idx="55">
                  <c:v>0.95932934443162288</c:v>
                </c:pt>
                <c:pt idx="56">
                  <c:v>1.0558858627159202</c:v>
                </c:pt>
                <c:pt idx="57">
                  <c:v>1.1609105558376867</c:v>
                </c:pt>
                <c:pt idx="58">
                  <c:v>1.2750324712383145</c:v>
                </c:pt>
                <c:pt idx="59">
                  <c:v>1.3989184565553447</c:v>
                </c:pt>
                <c:pt idx="60">
                  <c:v>1.5332748416614919</c:v>
                </c:pt>
              </c:numCache>
            </c:numRef>
          </c:yVal>
        </c:ser>
        <c:ser>
          <c:idx val="6"/>
          <c:order val="6"/>
          <c:tx>
            <c:v>20mm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'20mm_Before'!$W$1:$AE$1</c:f>
              <c:numCache>
                <c:formatCode>General</c:formatCode>
                <c:ptCount val="9"/>
                <c:pt idx="0">
                  <c:v>170</c:v>
                </c:pt>
                <c:pt idx="1">
                  <c:v>180</c:v>
                </c:pt>
                <c:pt idx="2">
                  <c:v>190</c:v>
                </c:pt>
                <c:pt idx="3">
                  <c:v>195</c:v>
                </c:pt>
                <c:pt idx="4">
                  <c:v>200</c:v>
                </c:pt>
                <c:pt idx="5">
                  <c:v>210</c:v>
                </c:pt>
                <c:pt idx="6">
                  <c:v>215</c:v>
                </c:pt>
                <c:pt idx="7">
                  <c:v>220</c:v>
                </c:pt>
                <c:pt idx="8">
                  <c:v>225</c:v>
                </c:pt>
              </c:numCache>
            </c:numRef>
          </c:xVal>
          <c:yVal>
            <c:numRef>
              <c:f>'20mm_Before'!$W$5:$AE$5</c:f>
              <c:numCache>
                <c:formatCode>General</c:formatCode>
                <c:ptCount val="9"/>
                <c:pt idx="0">
                  <c:v>0.85868927536224471</c:v>
                </c:pt>
                <c:pt idx="1">
                  <c:v>7.0884099999998824</c:v>
                </c:pt>
                <c:pt idx="2">
                  <c:v>14.470735882352626</c:v>
                </c:pt>
                <c:pt idx="3">
                  <c:v>20.379344615384326</c:v>
                </c:pt>
                <c:pt idx="4">
                  <c:v>27.102233333332784</c:v>
                </c:pt>
                <c:pt idx="5">
                  <c:v>68.310229166666076</c:v>
                </c:pt>
                <c:pt idx="6">
                  <c:v>57.385679999999304</c:v>
                </c:pt>
                <c:pt idx="7">
                  <c:v>86.22304651162527</c:v>
                </c:pt>
                <c:pt idx="8">
                  <c:v>135.0854687499976</c:v>
                </c:pt>
              </c:numCache>
            </c:numRef>
          </c:yVal>
        </c:ser>
        <c:ser>
          <c:idx val="7"/>
          <c:order val="7"/>
          <c:tx>
            <c:v>20fit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'20mm_Before'!$I$45:$I$100</c:f>
              <c:numCache>
                <c:formatCode>General</c:formatCode>
                <c:ptCount val="56"/>
                <c:pt idx="0">
                  <c:v>170</c:v>
                </c:pt>
                <c:pt idx="1">
                  <c:v>171</c:v>
                </c:pt>
                <c:pt idx="2">
                  <c:v>172</c:v>
                </c:pt>
                <c:pt idx="3">
                  <c:v>173</c:v>
                </c:pt>
                <c:pt idx="4">
                  <c:v>174</c:v>
                </c:pt>
                <c:pt idx="5">
                  <c:v>175</c:v>
                </c:pt>
                <c:pt idx="6">
                  <c:v>176</c:v>
                </c:pt>
                <c:pt idx="7">
                  <c:v>177</c:v>
                </c:pt>
                <c:pt idx="8">
                  <c:v>178</c:v>
                </c:pt>
                <c:pt idx="9">
                  <c:v>179</c:v>
                </c:pt>
                <c:pt idx="10">
                  <c:v>180</c:v>
                </c:pt>
                <c:pt idx="11">
                  <c:v>181</c:v>
                </c:pt>
                <c:pt idx="12">
                  <c:v>182</c:v>
                </c:pt>
                <c:pt idx="13">
                  <c:v>183</c:v>
                </c:pt>
                <c:pt idx="14">
                  <c:v>184</c:v>
                </c:pt>
                <c:pt idx="15">
                  <c:v>185</c:v>
                </c:pt>
                <c:pt idx="16">
                  <c:v>186</c:v>
                </c:pt>
                <c:pt idx="17">
                  <c:v>187</c:v>
                </c:pt>
                <c:pt idx="18">
                  <c:v>188</c:v>
                </c:pt>
                <c:pt idx="19">
                  <c:v>189</c:v>
                </c:pt>
                <c:pt idx="20">
                  <c:v>190</c:v>
                </c:pt>
                <c:pt idx="21">
                  <c:v>191</c:v>
                </c:pt>
                <c:pt idx="22">
                  <c:v>192</c:v>
                </c:pt>
                <c:pt idx="23">
                  <c:v>193</c:v>
                </c:pt>
                <c:pt idx="24">
                  <c:v>194</c:v>
                </c:pt>
                <c:pt idx="25">
                  <c:v>195</c:v>
                </c:pt>
                <c:pt idx="26">
                  <c:v>196</c:v>
                </c:pt>
                <c:pt idx="27">
                  <c:v>197</c:v>
                </c:pt>
                <c:pt idx="28">
                  <c:v>198</c:v>
                </c:pt>
                <c:pt idx="29">
                  <c:v>199</c:v>
                </c:pt>
                <c:pt idx="30">
                  <c:v>200</c:v>
                </c:pt>
                <c:pt idx="31">
                  <c:v>201</c:v>
                </c:pt>
                <c:pt idx="32">
                  <c:v>202</c:v>
                </c:pt>
                <c:pt idx="33">
                  <c:v>203</c:v>
                </c:pt>
                <c:pt idx="34">
                  <c:v>204</c:v>
                </c:pt>
                <c:pt idx="35">
                  <c:v>205</c:v>
                </c:pt>
                <c:pt idx="36">
                  <c:v>206</c:v>
                </c:pt>
                <c:pt idx="37">
                  <c:v>207</c:v>
                </c:pt>
                <c:pt idx="38">
                  <c:v>208</c:v>
                </c:pt>
                <c:pt idx="39">
                  <c:v>209</c:v>
                </c:pt>
                <c:pt idx="40">
                  <c:v>210</c:v>
                </c:pt>
                <c:pt idx="41">
                  <c:v>211</c:v>
                </c:pt>
                <c:pt idx="42">
                  <c:v>212</c:v>
                </c:pt>
                <c:pt idx="43">
                  <c:v>213</c:v>
                </c:pt>
                <c:pt idx="44">
                  <c:v>214</c:v>
                </c:pt>
                <c:pt idx="45">
                  <c:v>215</c:v>
                </c:pt>
                <c:pt idx="46">
                  <c:v>216</c:v>
                </c:pt>
                <c:pt idx="47">
                  <c:v>217</c:v>
                </c:pt>
                <c:pt idx="48">
                  <c:v>218</c:v>
                </c:pt>
                <c:pt idx="49">
                  <c:v>219</c:v>
                </c:pt>
                <c:pt idx="50">
                  <c:v>220</c:v>
                </c:pt>
                <c:pt idx="51">
                  <c:v>221</c:v>
                </c:pt>
                <c:pt idx="52">
                  <c:v>222</c:v>
                </c:pt>
                <c:pt idx="53">
                  <c:v>223</c:v>
                </c:pt>
                <c:pt idx="54">
                  <c:v>224</c:v>
                </c:pt>
                <c:pt idx="55">
                  <c:v>225</c:v>
                </c:pt>
              </c:numCache>
            </c:numRef>
          </c:xVal>
          <c:yVal>
            <c:numRef>
              <c:f>'20mm_Before'!$J$45:$J$100</c:f>
              <c:numCache>
                <c:formatCode>General</c:formatCode>
                <c:ptCount val="56"/>
                <c:pt idx="0">
                  <c:v>0.14392263478502432</c:v>
                </c:pt>
                <c:pt idx="1">
                  <c:v>0.16954777110888825</c:v>
                </c:pt>
                <c:pt idx="2">
                  <c:v>0.19936876753187441</c:v>
                </c:pt>
                <c:pt idx="3">
                  <c:v>0.23401186902040341</c:v>
                </c:pt>
                <c:pt idx="4">
                  <c:v>0.27418754470948931</c:v>
                </c:pt>
                <c:pt idx="5">
                  <c:v>0.32070053687388761</c:v>
                </c:pt>
                <c:pt idx="6">
                  <c:v>0.37446094993253554</c:v>
                </c:pt>
                <c:pt idx="7">
                  <c:v>0.43649646961913247</c:v>
                </c:pt>
                <c:pt idx="8">
                  <c:v>0.50796580858637763</c:v>
                </c:pt>
                <c:pt idx="9">
                  <c:v>0.59017348112726009</c:v>
                </c:pt>
                <c:pt idx="10">
                  <c:v>0.68458601639784</c:v>
                </c:pt>
                <c:pt idx="11">
                  <c:v>0.79284972651473096</c:v>
                </c:pt>
                <c:pt idx="12">
                  <c:v>0.91681015318067893</c:v>
                </c:pt>
                <c:pt idx="13">
                  <c:v>1.0585333240640979</c:v>
                </c:pt>
                <c:pt idx="14">
                  <c:v>1.2203289580255778</c:v>
                </c:pt>
                <c:pt idx="15">
                  <c:v>1.4047757664471419</c:v>
                </c:pt>
                <c:pt idx="16">
                  <c:v>1.6147490063779173</c:v>
                </c:pt>
                <c:pt idx="17">
                  <c:v>1.8534504499636821</c:v>
                </c:pt>
                <c:pt idx="18">
                  <c:v>2.1244409436756522</c:v>
                </c:pt>
                <c:pt idx="19">
                  <c:v>2.4316757401946347</c:v>
                </c:pt>
                <c:pt idx="20">
                  <c:v>2.7795427954382768</c:v>
                </c:pt>
                <c:pt idx="21">
                  <c:v>3.1729042331379</c:v>
                </c:pt>
                <c:pt idx="22">
                  <c:v>3.6171411895745571</c:v>
                </c:pt>
                <c:pt idx="23">
                  <c:v>4.1182022615668785</c:v>
                </c:pt>
                <c:pt idx="24">
                  <c:v>4.6826557915602507</c:v>
                </c:pt>
                <c:pt idx="25">
                  <c:v>5.3177462346939715</c:v>
                </c:pt>
                <c:pt idx="26">
                  <c:v>6.0314548640118115</c:v>
                </c:pt>
                <c:pt idx="27">
                  <c:v>6.8325650815267416</c:v>
                </c:pt>
                <c:pt idx="28">
                  <c:v>7.7307326146428545</c:v>
                </c:pt>
                <c:pt idx="29">
                  <c:v>8.736560889470768</c:v>
                </c:pt>
                <c:pt idx="30">
                  <c:v>9.8616818848356065</c:v>
                </c:pt>
                <c:pt idx="31">
                  <c:v>11.118842783259613</c:v>
                </c:pt>
                <c:pt idx="32">
                  <c:v>12.521998747898348</c:v>
                </c:pt>
                <c:pt idx="33">
                  <c:v>14.086412167301274</c:v>
                </c:pt>
                <c:pt idx="34">
                  <c:v>15.828758722951358</c:v>
                </c:pt>
                <c:pt idx="35">
                  <c:v>17.767240647797905</c:v>
                </c:pt>
                <c:pt idx="36">
                  <c:v>19.921707557415179</c:v>
                </c:pt>
                <c:pt idx="37">
                  <c:v>22.313785248997313</c:v>
                </c:pt>
                <c:pt idx="38">
                  <c:v>24.967012877104505</c:v>
                </c:pt>
                <c:pt idx="39">
                  <c:v>27.906988928909591</c:v>
                </c:pt>
                <c:pt idx="40">
                  <c:v>31.161526435629849</c:v>
                </c:pt>
                <c:pt idx="41">
                  <c:v>34.760817870869211</c:v>
                </c:pt>
                <c:pt idx="42">
                  <c:v>38.737610200692707</c:v>
                </c:pt>
                <c:pt idx="43">
                  <c:v>43.127390564438819</c:v>
                </c:pt>
                <c:pt idx="44">
                  <c:v>47.968583079481739</c:v>
                </c:pt>
                <c:pt idx="45">
                  <c:v>53.30275727740564</c:v>
                </c:pt>
                <c:pt idx="46">
                  <c:v>59.174848693308995</c:v>
                </c:pt>
                <c:pt idx="47">
                  <c:v>65.633392144205018</c:v>
                </c:pt>
                <c:pt idx="48">
                  <c:v>72.730768246719379</c:v>
                </c:pt>
                <c:pt idx="49">
                  <c:v>80.523463738471619</c:v>
                </c:pt>
                <c:pt idx="50">
                  <c:v>89.072346181659199</c:v>
                </c:pt>
                <c:pt idx="51">
                  <c:v>98.442953641426627</c:v>
                </c:pt>
                <c:pt idx="52">
                  <c:v>108.70579994554302</c:v>
                </c:pt>
                <c:pt idx="53">
                  <c:v>119.93669614581304</c:v>
                </c:pt>
                <c:pt idx="54">
                  <c:v>132.21708881530563</c:v>
                </c:pt>
                <c:pt idx="55">
                  <c:v>145.63441582912378</c:v>
                </c:pt>
              </c:numCache>
            </c:numRef>
          </c:yVal>
        </c:ser>
        <c:ser>
          <c:idx val="8"/>
          <c:order val="8"/>
          <c:tx>
            <c:v>50mm</c:v>
          </c:tx>
          <c:spPr>
            <a:ln w="28575">
              <a:noFill/>
            </a:ln>
          </c:spPr>
          <c:marker>
            <c:symbol val="triangle"/>
            <c:size val="7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'50_after'!$W$1:$AB$1</c:f>
              <c:numCache>
                <c:formatCode>General</c:formatCode>
                <c:ptCount val="6"/>
                <c:pt idx="0">
                  <c:v>180</c:v>
                </c:pt>
                <c:pt idx="1">
                  <c:v>190</c:v>
                </c:pt>
                <c:pt idx="2">
                  <c:v>200</c:v>
                </c:pt>
                <c:pt idx="3">
                  <c:v>210</c:v>
                </c:pt>
                <c:pt idx="4">
                  <c:v>220</c:v>
                </c:pt>
                <c:pt idx="5">
                  <c:v>225</c:v>
                </c:pt>
              </c:numCache>
            </c:numRef>
          </c:xVal>
          <c:yVal>
            <c:numRef>
              <c:f>'50_after'!$W$5:$AB$5</c:f>
              <c:numCache>
                <c:formatCode>General</c:formatCode>
                <c:ptCount val="6"/>
                <c:pt idx="0">
                  <c:v>-3.2534206250000008</c:v>
                </c:pt>
                <c:pt idx="1">
                  <c:v>6.3014213675207769</c:v>
                </c:pt>
                <c:pt idx="2">
                  <c:v>4.8829008928570845</c:v>
                </c:pt>
                <c:pt idx="3">
                  <c:v>8.6522790123456268</c:v>
                </c:pt>
                <c:pt idx="4">
                  <c:v>11.112502739725786</c:v>
                </c:pt>
                <c:pt idx="5">
                  <c:v>7.7336906249999808</c:v>
                </c:pt>
              </c:numCache>
            </c:numRef>
          </c:yVal>
        </c:ser>
        <c:ser>
          <c:idx val="10"/>
          <c:order val="9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'40_after'!$U$1:$AB$1</c:f>
              <c:numCache>
                <c:formatCode>General</c:formatCode>
                <c:ptCount val="8"/>
                <c:pt idx="0">
                  <c:v>160</c:v>
                </c:pt>
                <c:pt idx="1">
                  <c:v>170</c:v>
                </c:pt>
                <c:pt idx="2">
                  <c:v>180</c:v>
                </c:pt>
                <c:pt idx="3">
                  <c:v>190</c:v>
                </c:pt>
                <c:pt idx="4">
                  <c:v>200</c:v>
                </c:pt>
                <c:pt idx="5">
                  <c:v>210</c:v>
                </c:pt>
                <c:pt idx="6">
                  <c:v>220</c:v>
                </c:pt>
                <c:pt idx="7">
                  <c:v>225</c:v>
                </c:pt>
              </c:numCache>
            </c:numRef>
          </c:xVal>
          <c:yVal>
            <c:numRef>
              <c:f>'40_after'!$U$5:$AB$5</c:f>
              <c:numCache>
                <c:formatCode>General</c:formatCode>
                <c:ptCount val="8"/>
                <c:pt idx="0">
                  <c:v>2.744973913043478</c:v>
                </c:pt>
                <c:pt idx="1">
                  <c:v>2.8697454545454537</c:v>
                </c:pt>
                <c:pt idx="2">
                  <c:v>3.2010463157894744</c:v>
                </c:pt>
                <c:pt idx="3">
                  <c:v>2.6826015384615411</c:v>
                </c:pt>
                <c:pt idx="4">
                  <c:v>8.2395672727272764</c:v>
                </c:pt>
                <c:pt idx="5">
                  <c:v>10.318090740740718</c:v>
                </c:pt>
                <c:pt idx="6">
                  <c:v>13.721389393939168</c:v>
                </c:pt>
                <c:pt idx="7">
                  <c:v>18.516721538461212</c:v>
                </c:pt>
              </c:numCache>
            </c:numRef>
          </c:yVal>
        </c:ser>
        <c:ser>
          <c:idx val="11"/>
          <c:order val="10"/>
          <c:tx>
            <c:v>40fit</c:v>
          </c:tx>
          <c:spPr>
            <a:ln w="28575">
              <a:noFill/>
            </a:ln>
          </c:spPr>
          <c:marker>
            <c:symbol val="none"/>
          </c:marker>
          <c:xVal>
            <c:numRef>
              <c:f>'40_after'!$I$15:$I$90</c:f>
              <c:numCache>
                <c:formatCode>General</c:formatCode>
                <c:ptCount val="76"/>
                <c:pt idx="0">
                  <c:v>150</c:v>
                </c:pt>
                <c:pt idx="1">
                  <c:v>151</c:v>
                </c:pt>
                <c:pt idx="2">
                  <c:v>152</c:v>
                </c:pt>
                <c:pt idx="3">
                  <c:v>153</c:v>
                </c:pt>
                <c:pt idx="4">
                  <c:v>154</c:v>
                </c:pt>
                <c:pt idx="5">
                  <c:v>155</c:v>
                </c:pt>
                <c:pt idx="6">
                  <c:v>156</c:v>
                </c:pt>
                <c:pt idx="7">
                  <c:v>157</c:v>
                </c:pt>
                <c:pt idx="8">
                  <c:v>158</c:v>
                </c:pt>
                <c:pt idx="9">
                  <c:v>159</c:v>
                </c:pt>
                <c:pt idx="10">
                  <c:v>160</c:v>
                </c:pt>
                <c:pt idx="11">
                  <c:v>161</c:v>
                </c:pt>
                <c:pt idx="12">
                  <c:v>162</c:v>
                </c:pt>
                <c:pt idx="13">
                  <c:v>163</c:v>
                </c:pt>
                <c:pt idx="14">
                  <c:v>164</c:v>
                </c:pt>
                <c:pt idx="15">
                  <c:v>165</c:v>
                </c:pt>
                <c:pt idx="16">
                  <c:v>166</c:v>
                </c:pt>
                <c:pt idx="17">
                  <c:v>167</c:v>
                </c:pt>
                <c:pt idx="18">
                  <c:v>168</c:v>
                </c:pt>
                <c:pt idx="19">
                  <c:v>169</c:v>
                </c:pt>
                <c:pt idx="20">
                  <c:v>170</c:v>
                </c:pt>
                <c:pt idx="21">
                  <c:v>171</c:v>
                </c:pt>
                <c:pt idx="22">
                  <c:v>172</c:v>
                </c:pt>
                <c:pt idx="23">
                  <c:v>173</c:v>
                </c:pt>
                <c:pt idx="24">
                  <c:v>174</c:v>
                </c:pt>
                <c:pt idx="25">
                  <c:v>175</c:v>
                </c:pt>
                <c:pt idx="26">
                  <c:v>176</c:v>
                </c:pt>
                <c:pt idx="27">
                  <c:v>177</c:v>
                </c:pt>
                <c:pt idx="28">
                  <c:v>178</c:v>
                </c:pt>
                <c:pt idx="29">
                  <c:v>179</c:v>
                </c:pt>
                <c:pt idx="30">
                  <c:v>180</c:v>
                </c:pt>
                <c:pt idx="31">
                  <c:v>181</c:v>
                </c:pt>
                <c:pt idx="32">
                  <c:v>182</c:v>
                </c:pt>
                <c:pt idx="33">
                  <c:v>183</c:v>
                </c:pt>
                <c:pt idx="34">
                  <c:v>184</c:v>
                </c:pt>
                <c:pt idx="35">
                  <c:v>185</c:v>
                </c:pt>
                <c:pt idx="36">
                  <c:v>186</c:v>
                </c:pt>
                <c:pt idx="37">
                  <c:v>187</c:v>
                </c:pt>
                <c:pt idx="38">
                  <c:v>188</c:v>
                </c:pt>
                <c:pt idx="39">
                  <c:v>189</c:v>
                </c:pt>
                <c:pt idx="40">
                  <c:v>190</c:v>
                </c:pt>
                <c:pt idx="41">
                  <c:v>191</c:v>
                </c:pt>
                <c:pt idx="42">
                  <c:v>192</c:v>
                </c:pt>
                <c:pt idx="43">
                  <c:v>193</c:v>
                </c:pt>
                <c:pt idx="44">
                  <c:v>194</c:v>
                </c:pt>
                <c:pt idx="45">
                  <c:v>195</c:v>
                </c:pt>
                <c:pt idx="46">
                  <c:v>196</c:v>
                </c:pt>
                <c:pt idx="47">
                  <c:v>197</c:v>
                </c:pt>
                <c:pt idx="48">
                  <c:v>198</c:v>
                </c:pt>
                <c:pt idx="49">
                  <c:v>199</c:v>
                </c:pt>
                <c:pt idx="50">
                  <c:v>200</c:v>
                </c:pt>
                <c:pt idx="51">
                  <c:v>201</c:v>
                </c:pt>
                <c:pt idx="52">
                  <c:v>202</c:v>
                </c:pt>
                <c:pt idx="53">
                  <c:v>203</c:v>
                </c:pt>
                <c:pt idx="54">
                  <c:v>204</c:v>
                </c:pt>
                <c:pt idx="55">
                  <c:v>205</c:v>
                </c:pt>
                <c:pt idx="56">
                  <c:v>206</c:v>
                </c:pt>
                <c:pt idx="57">
                  <c:v>207</c:v>
                </c:pt>
                <c:pt idx="58">
                  <c:v>208</c:v>
                </c:pt>
                <c:pt idx="59">
                  <c:v>209</c:v>
                </c:pt>
                <c:pt idx="60">
                  <c:v>210</c:v>
                </c:pt>
                <c:pt idx="61">
                  <c:v>211</c:v>
                </c:pt>
                <c:pt idx="62">
                  <c:v>212</c:v>
                </c:pt>
                <c:pt idx="63">
                  <c:v>213</c:v>
                </c:pt>
                <c:pt idx="64">
                  <c:v>214</c:v>
                </c:pt>
                <c:pt idx="65">
                  <c:v>215</c:v>
                </c:pt>
                <c:pt idx="66">
                  <c:v>216</c:v>
                </c:pt>
                <c:pt idx="67">
                  <c:v>217</c:v>
                </c:pt>
                <c:pt idx="68">
                  <c:v>218</c:v>
                </c:pt>
                <c:pt idx="69">
                  <c:v>219</c:v>
                </c:pt>
                <c:pt idx="70">
                  <c:v>220</c:v>
                </c:pt>
                <c:pt idx="71">
                  <c:v>221</c:v>
                </c:pt>
                <c:pt idx="72">
                  <c:v>222</c:v>
                </c:pt>
                <c:pt idx="73">
                  <c:v>223</c:v>
                </c:pt>
                <c:pt idx="74">
                  <c:v>224</c:v>
                </c:pt>
                <c:pt idx="75">
                  <c:v>225</c:v>
                </c:pt>
              </c:numCache>
            </c:numRef>
          </c:xVal>
          <c:yVal>
            <c:numRef>
              <c:f>'40_after'!$J$15:$J$90</c:f>
              <c:numCache>
                <c:formatCode>General</c:formatCode>
                <c:ptCount val="76"/>
                <c:pt idx="0">
                  <c:v>1.6841289802540599E-4</c:v>
                </c:pt>
                <c:pt idx="1">
                  <c:v>2.1204094233998828E-4</c:v>
                </c:pt>
                <c:pt idx="2">
                  <c:v>2.6618622222020455E-4</c:v>
                </c:pt>
                <c:pt idx="3">
                  <c:v>3.3319441425383852E-4</c:v>
                </c:pt>
                <c:pt idx="4">
                  <c:v>4.1589176830856813E-4</c:v>
                </c:pt>
                <c:pt idx="5">
                  <c:v>5.1767473413085884E-4</c:v>
                </c:pt>
                <c:pt idx="6">
                  <c:v>6.4261462378424703E-4</c:v>
                </c:pt>
                <c:pt idx="7">
                  <c:v>7.9557954203805163E-4</c:v>
                </c:pt>
                <c:pt idx="8">
                  <c:v>9.8237610306554078E-4</c:v>
                </c:pt>
                <c:pt idx="9">
                  <c:v>1.209913768553906E-3</c:v>
                </c:pt>
                <c:pt idx="10">
                  <c:v>1.4863949920691218E-3</c:v>
                </c:pt>
                <c:pt idx="11">
                  <c:v>1.8215347398909721E-3</c:v>
                </c:pt>
                <c:pt idx="12">
                  <c:v>2.2268133822980602E-3</c:v>
                </c:pt>
                <c:pt idx="13">
                  <c:v>2.7157674143309992E-3</c:v>
                </c:pt>
                <c:pt idx="14">
                  <c:v>3.3043229744119319E-3</c:v>
                </c:pt>
                <c:pt idx="15">
                  <c:v>4.0111776859944317E-3</c:v>
                </c:pt>
                <c:pt idx="16">
                  <c:v>4.8582369549271184E-3</c:v>
                </c:pt>
                <c:pt idx="17">
                  <c:v>5.8711115168248434E-3</c:v>
                </c:pt>
                <c:pt idx="18">
                  <c:v>7.0796837479553719E-3</c:v>
                </c:pt>
                <c:pt idx="19">
                  <c:v>8.5187510335873705E-3</c:v>
                </c:pt>
                <c:pt idx="20">
                  <c:v>1.0228755333125623E-2</c:v>
                </c:pt>
                <c:pt idx="21">
                  <c:v>1.2256608995506537E-2</c:v>
                </c:pt>
                <c:pt idx="22">
                  <c:v>1.4656627865164839E-2</c:v>
                </c:pt>
                <c:pt idx="23">
                  <c:v>1.7491583782406121E-2</c:v>
                </c:pt>
                <c:pt idx="24">
                  <c:v>2.0833889726327669E-2</c:v>
                </c:pt>
                <c:pt idx="25">
                  <c:v>2.4766932077662479E-2</c:v>
                </c:pt>
                <c:pt idx="26">
                  <c:v>2.9386565797316404E-2</c:v>
                </c:pt>
                <c:pt idx="27">
                  <c:v>3.4802789728164606E-2</c:v>
                </c:pt>
                <c:pt idx="28">
                  <c:v>4.1141620737225125E-2</c:v>
                </c:pt>
                <c:pt idx="29">
                  <c:v>4.8547187026928423E-2</c:v>
                </c:pt>
                <c:pt idx="30">
                  <c:v>5.7184062662251955E-2</c:v>
                </c:pt>
                <c:pt idx="31">
                  <c:v>6.7239867189335611E-2</c:v>
                </c:pt>
                <c:pt idx="32">
                  <c:v>7.8928156165201407E-2</c:v>
                </c:pt>
                <c:pt idx="33">
                  <c:v>9.2491630481734866E-2</c:v>
                </c:pt>
                <c:pt idx="34">
                  <c:v>0.10820569455442476</c:v>
                </c:pt>
                <c:pt idx="35">
                  <c:v>0.12638239576180471</c:v>
                </c:pt>
                <c:pt idx="36">
                  <c:v>0.14737477996931087</c:v>
                </c:pt>
                <c:pt idx="37">
                  <c:v>0.17158170055545074</c:v>
                </c:pt>
                <c:pt idx="38">
                  <c:v>0.19945312108291094</c:v>
                </c:pt>
                <c:pt idx="39">
                  <c:v>0.23149595462640393</c:v>
                </c:pt>
                <c:pt idx="40">
                  <c:v>0.26828048578649832</c:v>
                </c:pt>
                <c:pt idx="41">
                  <c:v>0.31044742458823876</c:v>
                </c:pt>
                <c:pt idx="42">
                  <c:v>0.35871564478834306</c:v>
                </c:pt>
                <c:pt idx="43">
                  <c:v>0.41389066259892882</c:v>
                </c:pt>
                <c:pt idx="44">
                  <c:v>0.47687391548200952</c:v>
                </c:pt>
                <c:pt idx="45">
                  <c:v>0.54867290448060912</c:v>
                </c:pt>
                <c:pt idx="46">
                  <c:v>0.63041226753221458</c:v>
                </c:pt>
                <c:pt idx="47">
                  <c:v>0.72334585536081286</c:v>
                </c:pt>
                <c:pt idx="48">
                  <c:v>0.82886988586768306</c:v>
                </c:pt>
                <c:pt idx="49">
                  <c:v>0.94853725744054085</c:v>
                </c:pt>
                <c:pt idx="50">
                  <c:v>1.0840731062770561</c:v>
                </c:pt>
                <c:pt idx="51">
                  <c:v>1.2373916976749424</c:v>
                </c:pt>
                <c:pt idx="52">
                  <c:v>1.4106147462769616</c:v>
                </c:pt>
                <c:pt idx="53">
                  <c:v>1.6060912654768409</c:v>
                </c:pt>
                <c:pt idx="54">
                  <c:v>1.8264190515934375</c:v>
                </c:pt>
                <c:pt idx="55">
                  <c:v>2.0744679140029141</c:v>
                </c:pt>
                <c:pt idx="56">
                  <c:v>2.3534047681864778</c:v>
                </c:pt>
                <c:pt idx="57">
                  <c:v>2.6667207146006802</c:v>
                </c:pt>
                <c:pt idx="58">
                  <c:v>3.0182602324109205</c:v>
                </c:pt>
                <c:pt idx="59">
                  <c:v>3.4122526234430208</c:v>
                </c:pt>
                <c:pt idx="60">
                  <c:v>3.8533458482052731</c:v>
                </c:pt>
                <c:pt idx="61">
                  <c:v>4.3466429025077034</c:v>
                </c:pt>
                <c:pt idx="62">
                  <c:v>4.8977408900617565</c:v>
                </c:pt>
                <c:pt idx="63">
                  <c:v>5.5127729534709715</c:v>
                </c:pt>
                <c:pt idx="64">
                  <c:v>6.1984532332291105</c:v>
                </c:pt>
                <c:pt idx="65">
                  <c:v>6.9621250317159662</c:v>
                </c:pt>
                <c:pt idx="66">
                  <c:v>7.8118123667229655</c:v>
                </c:pt>
                <c:pt idx="67">
                  <c:v>8.7562751067485181</c:v>
                </c:pt>
                <c:pt idx="68">
                  <c:v>9.8050678881694768</c:v>
                </c:pt>
                <c:pt idx="69">
                  <c:v>10.968603022419471</c:v>
                </c:pt>
                <c:pt idx="70">
                  <c:v>12.258217609480912</c:v>
                </c:pt>
                <c:pt idx="71">
                  <c:v>13.686245082319548</c:v>
                </c:pt>
                <c:pt idx="72">
                  <c:v>15.266091415357984</c:v>
                </c:pt>
                <c:pt idx="73">
                  <c:v>17.012316238684772</c:v>
                </c:pt>
                <c:pt idx="74">
                  <c:v>18.940719108429235</c:v>
                </c:pt>
                <c:pt idx="75">
                  <c:v>21.068431192593152</c:v>
                </c:pt>
              </c:numCache>
            </c:numRef>
          </c:yVal>
        </c:ser>
        <c:ser>
          <c:idx val="13"/>
          <c:order val="11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noFill/>
              <a:ln w="12700" cap="rnd">
                <a:solidFill>
                  <a:prstClr val="black"/>
                </a:solidFill>
              </a:ln>
            </c:spPr>
          </c:marker>
          <c:xVal>
            <c:numRef>
              <c:f>'30_after'!$X$1:$AB$1</c:f>
              <c:numCache>
                <c:formatCode>General</c:formatCode>
                <c:ptCount val="5"/>
                <c:pt idx="0">
                  <c:v>190</c:v>
                </c:pt>
                <c:pt idx="1">
                  <c:v>200</c:v>
                </c:pt>
                <c:pt idx="2">
                  <c:v>210</c:v>
                </c:pt>
                <c:pt idx="3">
                  <c:v>220</c:v>
                </c:pt>
                <c:pt idx="4">
                  <c:v>225</c:v>
                </c:pt>
              </c:numCache>
            </c:numRef>
          </c:xVal>
          <c:yVal>
            <c:numRef>
              <c:f>'30_after'!$X$5:$AB$5</c:f>
              <c:numCache>
                <c:formatCode>General</c:formatCode>
                <c:ptCount val="5"/>
                <c:pt idx="0">
                  <c:v>-0.91893999999996356</c:v>
                </c:pt>
                <c:pt idx="1">
                  <c:v>3.4270812499998882</c:v>
                </c:pt>
                <c:pt idx="2">
                  <c:v>9.430172222222108</c:v>
                </c:pt>
                <c:pt idx="3">
                  <c:v>16.284554716980775</c:v>
                </c:pt>
                <c:pt idx="4">
                  <c:v>16.16516999999968</c:v>
                </c:pt>
              </c:numCache>
            </c:numRef>
          </c:yVal>
        </c:ser>
        <c:ser>
          <c:idx val="15"/>
          <c:order val="12"/>
          <c:tx>
            <c:v>20mm</c:v>
          </c:tx>
          <c:spPr>
            <a:ln w="28575">
              <a:noFill/>
            </a:ln>
          </c:spPr>
          <c:marker>
            <c:symbol val="diamond"/>
            <c:size val="6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'20_after'!$V$1:$AD$1</c:f>
              <c:numCache>
                <c:formatCode>General</c:formatCode>
                <c:ptCount val="9"/>
                <c:pt idx="0">
                  <c:v>150</c:v>
                </c:pt>
                <c:pt idx="1">
                  <c:v>160</c:v>
                </c:pt>
                <c:pt idx="2">
                  <c:v>170</c:v>
                </c:pt>
                <c:pt idx="3">
                  <c:v>180</c:v>
                </c:pt>
                <c:pt idx="4">
                  <c:v>190</c:v>
                </c:pt>
                <c:pt idx="5">
                  <c:v>200</c:v>
                </c:pt>
                <c:pt idx="6">
                  <c:v>210</c:v>
                </c:pt>
                <c:pt idx="7">
                  <c:v>220</c:v>
                </c:pt>
                <c:pt idx="8">
                  <c:v>225</c:v>
                </c:pt>
              </c:numCache>
            </c:numRef>
          </c:xVal>
          <c:yVal>
            <c:numRef>
              <c:f>'20_after'!$V$5:$AD$5</c:f>
              <c:numCache>
                <c:formatCode>General</c:formatCode>
                <c:ptCount val="9"/>
                <c:pt idx="0">
                  <c:v>1.1951011764706061</c:v>
                </c:pt>
                <c:pt idx="1">
                  <c:v>5.0211866666666909</c:v>
                </c:pt>
                <c:pt idx="2">
                  <c:v>5.1001166666666462</c:v>
                </c:pt>
                <c:pt idx="3">
                  <c:v>7.508618181818199</c:v>
                </c:pt>
                <c:pt idx="4">
                  <c:v>14.527480487804796</c:v>
                </c:pt>
                <c:pt idx="5">
                  <c:v>35.385956521739054</c:v>
                </c:pt>
                <c:pt idx="6">
                  <c:v>59.855275675675294</c:v>
                </c:pt>
                <c:pt idx="7">
                  <c:v>90.689897435894224</c:v>
                </c:pt>
                <c:pt idx="8">
                  <c:v>320.59758749999395</c:v>
                </c:pt>
              </c:numCache>
            </c:numRef>
          </c:yVal>
        </c:ser>
        <c:ser>
          <c:idx val="9"/>
          <c:order val="13"/>
          <c:tx>
            <c:v>40fit</c:v>
          </c:tx>
          <c:spPr>
            <a:ln w="12700">
              <a:solidFill>
                <a:prstClr val="black"/>
              </a:solidFill>
              <a:prstDash val="sysDash"/>
            </a:ln>
          </c:spPr>
          <c:marker>
            <c:symbol val="none"/>
          </c:marker>
          <c:xVal>
            <c:numRef>
              <c:f>'40_after'!$I$15:$I$90</c:f>
              <c:numCache>
                <c:formatCode>General</c:formatCode>
                <c:ptCount val="76"/>
                <c:pt idx="0">
                  <c:v>150</c:v>
                </c:pt>
                <c:pt idx="1">
                  <c:v>151</c:v>
                </c:pt>
                <c:pt idx="2">
                  <c:v>152</c:v>
                </c:pt>
                <c:pt idx="3">
                  <c:v>153</c:v>
                </c:pt>
                <c:pt idx="4">
                  <c:v>154</c:v>
                </c:pt>
                <c:pt idx="5">
                  <c:v>155</c:v>
                </c:pt>
                <c:pt idx="6">
                  <c:v>156</c:v>
                </c:pt>
                <c:pt idx="7">
                  <c:v>157</c:v>
                </c:pt>
                <c:pt idx="8">
                  <c:v>158</c:v>
                </c:pt>
                <c:pt idx="9">
                  <c:v>159</c:v>
                </c:pt>
                <c:pt idx="10">
                  <c:v>160</c:v>
                </c:pt>
                <c:pt idx="11">
                  <c:v>161</c:v>
                </c:pt>
                <c:pt idx="12">
                  <c:v>162</c:v>
                </c:pt>
                <c:pt idx="13">
                  <c:v>163</c:v>
                </c:pt>
                <c:pt idx="14">
                  <c:v>164</c:v>
                </c:pt>
                <c:pt idx="15">
                  <c:v>165</c:v>
                </c:pt>
                <c:pt idx="16">
                  <c:v>166</c:v>
                </c:pt>
                <c:pt idx="17">
                  <c:v>167</c:v>
                </c:pt>
                <c:pt idx="18">
                  <c:v>168</c:v>
                </c:pt>
                <c:pt idx="19">
                  <c:v>169</c:v>
                </c:pt>
                <c:pt idx="20">
                  <c:v>170</c:v>
                </c:pt>
                <c:pt idx="21">
                  <c:v>171</c:v>
                </c:pt>
                <c:pt idx="22">
                  <c:v>172</c:v>
                </c:pt>
                <c:pt idx="23">
                  <c:v>173</c:v>
                </c:pt>
                <c:pt idx="24">
                  <c:v>174</c:v>
                </c:pt>
                <c:pt idx="25">
                  <c:v>175</c:v>
                </c:pt>
                <c:pt idx="26">
                  <c:v>176</c:v>
                </c:pt>
                <c:pt idx="27">
                  <c:v>177</c:v>
                </c:pt>
                <c:pt idx="28">
                  <c:v>178</c:v>
                </c:pt>
                <c:pt idx="29">
                  <c:v>179</c:v>
                </c:pt>
                <c:pt idx="30">
                  <c:v>180</c:v>
                </c:pt>
                <c:pt idx="31">
                  <c:v>181</c:v>
                </c:pt>
                <c:pt idx="32">
                  <c:v>182</c:v>
                </c:pt>
                <c:pt idx="33">
                  <c:v>183</c:v>
                </c:pt>
                <c:pt idx="34">
                  <c:v>184</c:v>
                </c:pt>
                <c:pt idx="35">
                  <c:v>185</c:v>
                </c:pt>
                <c:pt idx="36">
                  <c:v>186</c:v>
                </c:pt>
                <c:pt idx="37">
                  <c:v>187</c:v>
                </c:pt>
                <c:pt idx="38">
                  <c:v>188</c:v>
                </c:pt>
                <c:pt idx="39">
                  <c:v>189</c:v>
                </c:pt>
                <c:pt idx="40">
                  <c:v>190</c:v>
                </c:pt>
                <c:pt idx="41">
                  <c:v>191</c:v>
                </c:pt>
                <c:pt idx="42">
                  <c:v>192</c:v>
                </c:pt>
                <c:pt idx="43">
                  <c:v>193</c:v>
                </c:pt>
                <c:pt idx="44">
                  <c:v>194</c:v>
                </c:pt>
                <c:pt idx="45">
                  <c:v>195</c:v>
                </c:pt>
                <c:pt idx="46">
                  <c:v>196</c:v>
                </c:pt>
                <c:pt idx="47">
                  <c:v>197</c:v>
                </c:pt>
                <c:pt idx="48">
                  <c:v>198</c:v>
                </c:pt>
                <c:pt idx="49">
                  <c:v>199</c:v>
                </c:pt>
                <c:pt idx="50">
                  <c:v>200</c:v>
                </c:pt>
                <c:pt idx="51">
                  <c:v>201</c:v>
                </c:pt>
                <c:pt idx="52">
                  <c:v>202</c:v>
                </c:pt>
                <c:pt idx="53">
                  <c:v>203</c:v>
                </c:pt>
                <c:pt idx="54">
                  <c:v>204</c:v>
                </c:pt>
                <c:pt idx="55">
                  <c:v>205</c:v>
                </c:pt>
                <c:pt idx="56">
                  <c:v>206</c:v>
                </c:pt>
                <c:pt idx="57">
                  <c:v>207</c:v>
                </c:pt>
                <c:pt idx="58">
                  <c:v>208</c:v>
                </c:pt>
                <c:pt idx="59">
                  <c:v>209</c:v>
                </c:pt>
                <c:pt idx="60">
                  <c:v>210</c:v>
                </c:pt>
                <c:pt idx="61">
                  <c:v>211</c:v>
                </c:pt>
                <c:pt idx="62">
                  <c:v>212</c:v>
                </c:pt>
                <c:pt idx="63">
                  <c:v>213</c:v>
                </c:pt>
                <c:pt idx="64">
                  <c:v>214</c:v>
                </c:pt>
                <c:pt idx="65">
                  <c:v>215</c:v>
                </c:pt>
                <c:pt idx="66">
                  <c:v>216</c:v>
                </c:pt>
                <c:pt idx="67">
                  <c:v>217</c:v>
                </c:pt>
                <c:pt idx="68">
                  <c:v>218</c:v>
                </c:pt>
                <c:pt idx="69">
                  <c:v>219</c:v>
                </c:pt>
                <c:pt idx="70">
                  <c:v>220</c:v>
                </c:pt>
                <c:pt idx="71">
                  <c:v>221</c:v>
                </c:pt>
                <c:pt idx="72">
                  <c:v>222</c:v>
                </c:pt>
                <c:pt idx="73">
                  <c:v>223</c:v>
                </c:pt>
                <c:pt idx="74">
                  <c:v>224</c:v>
                </c:pt>
                <c:pt idx="75">
                  <c:v>225</c:v>
                </c:pt>
              </c:numCache>
            </c:numRef>
          </c:xVal>
          <c:yVal>
            <c:numRef>
              <c:f>'40_after'!$J$15:$J$90</c:f>
              <c:numCache>
                <c:formatCode>General</c:formatCode>
                <c:ptCount val="76"/>
                <c:pt idx="0">
                  <c:v>1.6841289802540599E-4</c:v>
                </c:pt>
                <c:pt idx="1">
                  <c:v>2.1204094233998828E-4</c:v>
                </c:pt>
                <c:pt idx="2">
                  <c:v>2.6618622222020455E-4</c:v>
                </c:pt>
                <c:pt idx="3">
                  <c:v>3.3319441425383852E-4</c:v>
                </c:pt>
                <c:pt idx="4">
                  <c:v>4.1589176830856813E-4</c:v>
                </c:pt>
                <c:pt idx="5">
                  <c:v>5.1767473413085884E-4</c:v>
                </c:pt>
                <c:pt idx="6">
                  <c:v>6.4261462378424703E-4</c:v>
                </c:pt>
                <c:pt idx="7">
                  <c:v>7.9557954203805163E-4</c:v>
                </c:pt>
                <c:pt idx="8">
                  <c:v>9.8237610306554078E-4</c:v>
                </c:pt>
                <c:pt idx="9">
                  <c:v>1.209913768553906E-3</c:v>
                </c:pt>
                <c:pt idx="10">
                  <c:v>1.4863949920691218E-3</c:v>
                </c:pt>
                <c:pt idx="11">
                  <c:v>1.8215347398909721E-3</c:v>
                </c:pt>
                <c:pt idx="12">
                  <c:v>2.2268133822980602E-3</c:v>
                </c:pt>
                <c:pt idx="13">
                  <c:v>2.7157674143309992E-3</c:v>
                </c:pt>
                <c:pt idx="14">
                  <c:v>3.3043229744119319E-3</c:v>
                </c:pt>
                <c:pt idx="15">
                  <c:v>4.0111776859944317E-3</c:v>
                </c:pt>
                <c:pt idx="16">
                  <c:v>4.8582369549271184E-3</c:v>
                </c:pt>
                <c:pt idx="17">
                  <c:v>5.8711115168248434E-3</c:v>
                </c:pt>
                <c:pt idx="18">
                  <c:v>7.0796837479553719E-3</c:v>
                </c:pt>
                <c:pt idx="19">
                  <c:v>8.5187510335873705E-3</c:v>
                </c:pt>
                <c:pt idx="20">
                  <c:v>1.0228755333125623E-2</c:v>
                </c:pt>
                <c:pt idx="21">
                  <c:v>1.2256608995506537E-2</c:v>
                </c:pt>
                <c:pt idx="22">
                  <c:v>1.4656627865164839E-2</c:v>
                </c:pt>
                <c:pt idx="23">
                  <c:v>1.7491583782406121E-2</c:v>
                </c:pt>
                <c:pt idx="24">
                  <c:v>2.0833889726327669E-2</c:v>
                </c:pt>
                <c:pt idx="25">
                  <c:v>2.4766932077662479E-2</c:v>
                </c:pt>
                <c:pt idx="26">
                  <c:v>2.9386565797316404E-2</c:v>
                </c:pt>
                <c:pt idx="27">
                  <c:v>3.4802789728164606E-2</c:v>
                </c:pt>
                <c:pt idx="28">
                  <c:v>4.1141620737225125E-2</c:v>
                </c:pt>
                <c:pt idx="29">
                  <c:v>4.8547187026928423E-2</c:v>
                </c:pt>
                <c:pt idx="30">
                  <c:v>5.7184062662251955E-2</c:v>
                </c:pt>
                <c:pt idx="31">
                  <c:v>6.7239867189335611E-2</c:v>
                </c:pt>
                <c:pt idx="32">
                  <c:v>7.8928156165201407E-2</c:v>
                </c:pt>
                <c:pt idx="33">
                  <c:v>9.2491630481734866E-2</c:v>
                </c:pt>
                <c:pt idx="34">
                  <c:v>0.10820569455442476</c:v>
                </c:pt>
                <c:pt idx="35">
                  <c:v>0.12638239576180471</c:v>
                </c:pt>
                <c:pt idx="36">
                  <c:v>0.14737477996931087</c:v>
                </c:pt>
                <c:pt idx="37">
                  <c:v>0.17158170055545074</c:v>
                </c:pt>
                <c:pt idx="38">
                  <c:v>0.19945312108291094</c:v>
                </c:pt>
                <c:pt idx="39">
                  <c:v>0.23149595462640393</c:v>
                </c:pt>
                <c:pt idx="40">
                  <c:v>0.26828048578649832</c:v>
                </c:pt>
                <c:pt idx="41">
                  <c:v>0.31044742458823876</c:v>
                </c:pt>
                <c:pt idx="42">
                  <c:v>0.35871564478834306</c:v>
                </c:pt>
                <c:pt idx="43">
                  <c:v>0.41389066259892882</c:v>
                </c:pt>
                <c:pt idx="44">
                  <c:v>0.47687391548200952</c:v>
                </c:pt>
                <c:pt idx="45">
                  <c:v>0.54867290448060912</c:v>
                </c:pt>
                <c:pt idx="46">
                  <c:v>0.63041226753221458</c:v>
                </c:pt>
                <c:pt idx="47">
                  <c:v>0.72334585536081286</c:v>
                </c:pt>
                <c:pt idx="48">
                  <c:v>0.82886988586768306</c:v>
                </c:pt>
                <c:pt idx="49">
                  <c:v>0.94853725744054085</c:v>
                </c:pt>
                <c:pt idx="50">
                  <c:v>1.0840731062770561</c:v>
                </c:pt>
                <c:pt idx="51">
                  <c:v>1.2373916976749424</c:v>
                </c:pt>
                <c:pt idx="52">
                  <c:v>1.4106147462769616</c:v>
                </c:pt>
                <c:pt idx="53">
                  <c:v>1.6060912654768409</c:v>
                </c:pt>
                <c:pt idx="54">
                  <c:v>1.8264190515934375</c:v>
                </c:pt>
                <c:pt idx="55">
                  <c:v>2.0744679140029141</c:v>
                </c:pt>
                <c:pt idx="56">
                  <c:v>2.3534047681864778</c:v>
                </c:pt>
                <c:pt idx="57">
                  <c:v>2.6667207146006802</c:v>
                </c:pt>
                <c:pt idx="58">
                  <c:v>3.0182602324109205</c:v>
                </c:pt>
                <c:pt idx="59">
                  <c:v>3.4122526234430208</c:v>
                </c:pt>
                <c:pt idx="60">
                  <c:v>3.8533458482052731</c:v>
                </c:pt>
                <c:pt idx="61">
                  <c:v>4.3466429025077034</c:v>
                </c:pt>
                <c:pt idx="62">
                  <c:v>4.8977408900617565</c:v>
                </c:pt>
                <c:pt idx="63">
                  <c:v>5.5127729534709715</c:v>
                </c:pt>
                <c:pt idx="64">
                  <c:v>6.1984532332291105</c:v>
                </c:pt>
                <c:pt idx="65">
                  <c:v>6.9621250317159662</c:v>
                </c:pt>
                <c:pt idx="66">
                  <c:v>7.8118123667229655</c:v>
                </c:pt>
                <c:pt idx="67">
                  <c:v>8.7562751067485181</c:v>
                </c:pt>
                <c:pt idx="68">
                  <c:v>9.8050678881694768</c:v>
                </c:pt>
                <c:pt idx="69">
                  <c:v>10.968603022419471</c:v>
                </c:pt>
                <c:pt idx="70">
                  <c:v>12.258217609480912</c:v>
                </c:pt>
                <c:pt idx="71">
                  <c:v>13.686245082319548</c:v>
                </c:pt>
                <c:pt idx="72">
                  <c:v>15.266091415357984</c:v>
                </c:pt>
                <c:pt idx="73">
                  <c:v>17.012316238684772</c:v>
                </c:pt>
                <c:pt idx="74">
                  <c:v>18.940719108429235</c:v>
                </c:pt>
                <c:pt idx="75">
                  <c:v>21.068431192593152</c:v>
                </c:pt>
              </c:numCache>
            </c:numRef>
          </c:yVal>
        </c:ser>
        <c:ser>
          <c:idx val="12"/>
          <c:order val="14"/>
          <c:tx>
            <c:v>30fit</c:v>
          </c:tx>
          <c:spPr>
            <a:ln w="12700">
              <a:solidFill>
                <a:prstClr val="black"/>
              </a:solidFill>
              <a:prstDash val="sysDash"/>
            </a:ln>
          </c:spPr>
          <c:marker>
            <c:symbol val="none"/>
          </c:marker>
          <c:xVal>
            <c:numRef>
              <c:f>'30_after'!$I$15:$I$65</c:f>
              <c:numCache>
                <c:formatCode>General</c:formatCode>
                <c:ptCount val="51"/>
                <c:pt idx="0">
                  <c:v>150</c:v>
                </c:pt>
                <c:pt idx="1">
                  <c:v>151</c:v>
                </c:pt>
                <c:pt idx="2">
                  <c:v>152</c:v>
                </c:pt>
                <c:pt idx="3">
                  <c:v>153</c:v>
                </c:pt>
                <c:pt idx="4">
                  <c:v>154</c:v>
                </c:pt>
                <c:pt idx="5">
                  <c:v>155</c:v>
                </c:pt>
                <c:pt idx="6">
                  <c:v>156</c:v>
                </c:pt>
                <c:pt idx="7">
                  <c:v>157</c:v>
                </c:pt>
                <c:pt idx="8">
                  <c:v>158</c:v>
                </c:pt>
                <c:pt idx="9">
                  <c:v>159</c:v>
                </c:pt>
                <c:pt idx="10">
                  <c:v>160</c:v>
                </c:pt>
                <c:pt idx="11">
                  <c:v>161</c:v>
                </c:pt>
                <c:pt idx="12">
                  <c:v>162</c:v>
                </c:pt>
                <c:pt idx="13">
                  <c:v>163</c:v>
                </c:pt>
                <c:pt idx="14">
                  <c:v>164</c:v>
                </c:pt>
                <c:pt idx="15">
                  <c:v>165</c:v>
                </c:pt>
                <c:pt idx="16">
                  <c:v>166</c:v>
                </c:pt>
                <c:pt idx="17">
                  <c:v>167</c:v>
                </c:pt>
                <c:pt idx="18">
                  <c:v>168</c:v>
                </c:pt>
                <c:pt idx="19">
                  <c:v>169</c:v>
                </c:pt>
                <c:pt idx="20">
                  <c:v>170</c:v>
                </c:pt>
                <c:pt idx="21">
                  <c:v>171</c:v>
                </c:pt>
                <c:pt idx="22">
                  <c:v>172</c:v>
                </c:pt>
                <c:pt idx="23">
                  <c:v>173</c:v>
                </c:pt>
                <c:pt idx="24">
                  <c:v>174</c:v>
                </c:pt>
                <c:pt idx="25">
                  <c:v>175</c:v>
                </c:pt>
                <c:pt idx="26">
                  <c:v>176</c:v>
                </c:pt>
                <c:pt idx="27">
                  <c:v>177</c:v>
                </c:pt>
                <c:pt idx="28">
                  <c:v>178</c:v>
                </c:pt>
                <c:pt idx="29">
                  <c:v>179</c:v>
                </c:pt>
                <c:pt idx="30">
                  <c:v>180</c:v>
                </c:pt>
                <c:pt idx="31">
                  <c:v>181</c:v>
                </c:pt>
                <c:pt idx="32">
                  <c:v>182</c:v>
                </c:pt>
                <c:pt idx="33">
                  <c:v>183</c:v>
                </c:pt>
                <c:pt idx="34">
                  <c:v>184</c:v>
                </c:pt>
                <c:pt idx="35">
                  <c:v>185</c:v>
                </c:pt>
                <c:pt idx="36">
                  <c:v>186</c:v>
                </c:pt>
                <c:pt idx="37">
                  <c:v>187</c:v>
                </c:pt>
                <c:pt idx="38">
                  <c:v>188</c:v>
                </c:pt>
                <c:pt idx="39">
                  <c:v>189</c:v>
                </c:pt>
                <c:pt idx="40">
                  <c:v>190</c:v>
                </c:pt>
                <c:pt idx="41">
                  <c:v>191</c:v>
                </c:pt>
                <c:pt idx="42">
                  <c:v>192</c:v>
                </c:pt>
                <c:pt idx="43">
                  <c:v>193</c:v>
                </c:pt>
                <c:pt idx="44">
                  <c:v>194</c:v>
                </c:pt>
                <c:pt idx="45">
                  <c:v>195</c:v>
                </c:pt>
                <c:pt idx="46">
                  <c:v>196</c:v>
                </c:pt>
                <c:pt idx="47">
                  <c:v>197</c:v>
                </c:pt>
                <c:pt idx="48">
                  <c:v>198</c:v>
                </c:pt>
                <c:pt idx="49">
                  <c:v>199</c:v>
                </c:pt>
                <c:pt idx="50">
                  <c:v>200</c:v>
                </c:pt>
              </c:numCache>
            </c:numRef>
          </c:xVal>
          <c:yVal>
            <c:numRef>
              <c:f>'30_after'!$J$15:$J$65</c:f>
              <c:numCache>
                <c:formatCode>General</c:formatCode>
                <c:ptCount val="51"/>
                <c:pt idx="0">
                  <c:v>1.6705652104448103E-4</c:v>
                </c:pt>
                <c:pt idx="1">
                  <c:v>2.1017910913908092E-4</c:v>
                </c:pt>
                <c:pt idx="2">
                  <c:v>2.6365822205112982E-4</c:v>
                </c:pt>
                <c:pt idx="3">
                  <c:v>3.2979456133408621E-4</c:v>
                </c:pt>
                <c:pt idx="4">
                  <c:v>4.1135819913297428E-4</c:v>
                </c:pt>
                <c:pt idx="5">
                  <c:v>5.1167571676080984E-4</c:v>
                </c:pt>
                <c:pt idx="6">
                  <c:v>6.3473188864646645E-4</c:v>
                </c:pt>
                <c:pt idx="7">
                  <c:v>7.8528805882745883E-4</c:v>
                </c:pt>
                <c:pt idx="8">
                  <c:v>9.6901963071573734E-4</c:v>
                </c:pt>
                <c:pt idx="9">
                  <c:v>1.1926753933249161E-3</c:v>
                </c:pt>
                <c:pt idx="10">
                  <c:v>1.4642617408605525E-3</c:v>
                </c:pt>
                <c:pt idx="11">
                  <c:v>1.7932552100035806E-3</c:v>
                </c:pt>
                <c:pt idx="12">
                  <c:v>2.1908471629459212E-3</c:v>
                </c:pt>
                <c:pt idx="13">
                  <c:v>2.6702248869639711E-3</c:v>
                </c:pt>
                <c:pt idx="14">
                  <c:v>3.2468938658577308E-3</c:v>
                </c:pt>
                <c:pt idx="15">
                  <c:v>3.9390465078704652E-3</c:v>
                </c:pt>
                <c:pt idx="16">
                  <c:v>4.7679831917760793E-3</c:v>
                </c:pt>
                <c:pt idx="17">
                  <c:v>5.7585921208305703E-3</c:v>
                </c:pt>
                <c:pt idx="18">
                  <c:v>6.9398951564819192E-3</c:v>
                </c:pt>
                <c:pt idx="19">
                  <c:v>8.3456675434758227E-3</c:v>
                </c:pt>
                <c:pt idx="20">
                  <c:v>1.0015140238728655E-2</c:v>
                </c:pt>
                <c:pt idx="21">
                  <c:v>1.1993794421606111E-2</c:v>
                </c:pt>
                <c:pt idx="22">
                  <c:v>1.4334258696663481E-2</c:v>
                </c:pt>
                <c:pt idx="23">
                  <c:v>1.7097320505170495E-2</c:v>
                </c:pt>
                <c:pt idx="24">
                  <c:v>2.0353064342622948E-2</c:v>
                </c:pt>
                <c:pt idx="25">
                  <c:v>2.4182150539765215E-2</c:v>
                </c:pt>
                <c:pt idx="26">
                  <c:v>2.8677249608279082E-2</c:v>
                </c:pt>
                <c:pt idx="27">
                  <c:v>3.3944648483166397E-2</c:v>
                </c:pt>
                <c:pt idx="28">
                  <c:v>4.0106046415908703E-2</c:v>
                </c:pt>
                <c:pt idx="29">
                  <c:v>4.7300559789692477E-2</c:v>
                </c:pt>
                <c:pt idx="30">
                  <c:v>5.5686956744353013E-2</c:v>
                </c:pt>
                <c:pt idx="31">
                  <c:v>6.5446144218164276E-2</c:v>
                </c:pt>
                <c:pt idx="32">
                  <c:v>7.6783931840186476E-2</c:v>
                </c:pt>
                <c:pt idx="33">
                  <c:v>8.9934099044508845E-2</c:v>
                </c:pt>
                <c:pt idx="34">
                  <c:v>0.10516179383032832</c:v>
                </c:pt>
                <c:pt idx="35">
                  <c:v>0.12276729376320455</c:v>
                </c:pt>
                <c:pt idx="36">
                  <c:v>0.14309016210690836</c:v>
                </c:pt>
                <c:pt idx="37">
                  <c:v>0.1665138343956892</c:v>
                </c:pt>
                <c:pt idx="38">
                  <c:v>0.19347067330721132</c:v>
                </c:pt>
                <c:pt idx="39">
                  <c:v>0.22444753238040344</c:v>
                </c:pt>
                <c:pt idx="40">
                  <c:v>0.25999187194342238</c:v>
                </c:pt>
                <c:pt idx="41">
                  <c:v>0.30071847357824594</c:v>
                </c:pt>
                <c:pt idx="42">
                  <c:v>0.34731680255304587</c:v>
                </c:pt>
                <c:pt idx="43">
                  <c:v>0.40055907090485504</c:v>
                </c:pt>
                <c:pt idx="44">
                  <c:v>0.46130905725543381</c:v>
                </c:pt>
                <c:pt idx="45">
                  <c:v>0.53053174299594741</c:v>
                </c:pt>
                <c:pt idx="46">
                  <c:v>0.60930382818306161</c:v>
                </c:pt>
                <c:pt idx="47">
                  <c:v>0.69882519435290469</c:v>
                </c:pt>
                <c:pt idx="48">
                  <c:v>0.80043138548223947</c:v>
                </c:pt>
                <c:pt idx="49">
                  <c:v>0.91560718250945261</c:v>
                </c:pt>
                <c:pt idx="50">
                  <c:v>1.0460013511738859</c:v>
                </c:pt>
              </c:numCache>
            </c:numRef>
          </c:yVal>
        </c:ser>
        <c:ser>
          <c:idx val="14"/>
          <c:order val="15"/>
          <c:tx>
            <c:v>20fit</c:v>
          </c:tx>
          <c:spPr>
            <a:ln w="12700">
              <a:solidFill>
                <a:prstClr val="black"/>
              </a:solidFill>
              <a:prstDash val="sysDash"/>
            </a:ln>
          </c:spPr>
          <c:marker>
            <c:symbol val="none"/>
          </c:marker>
          <c:xVal>
            <c:numRef>
              <c:f>'20_after'!$I$15:$I$45</c:f>
              <c:numCache>
                <c:formatCode>0.00</c:formatCode>
                <c:ptCount val="31"/>
                <c:pt idx="0">
                  <c:v>160</c:v>
                </c:pt>
                <c:pt idx="1">
                  <c:v>161</c:v>
                </c:pt>
                <c:pt idx="2">
                  <c:v>162</c:v>
                </c:pt>
                <c:pt idx="3">
                  <c:v>163</c:v>
                </c:pt>
                <c:pt idx="4">
                  <c:v>164</c:v>
                </c:pt>
                <c:pt idx="5">
                  <c:v>165</c:v>
                </c:pt>
                <c:pt idx="6">
                  <c:v>166</c:v>
                </c:pt>
                <c:pt idx="7">
                  <c:v>167</c:v>
                </c:pt>
                <c:pt idx="8">
                  <c:v>168</c:v>
                </c:pt>
                <c:pt idx="9">
                  <c:v>169</c:v>
                </c:pt>
                <c:pt idx="10">
                  <c:v>170</c:v>
                </c:pt>
                <c:pt idx="11">
                  <c:v>171</c:v>
                </c:pt>
                <c:pt idx="12">
                  <c:v>172</c:v>
                </c:pt>
                <c:pt idx="13">
                  <c:v>173</c:v>
                </c:pt>
                <c:pt idx="14">
                  <c:v>174</c:v>
                </c:pt>
                <c:pt idx="15">
                  <c:v>175</c:v>
                </c:pt>
                <c:pt idx="16">
                  <c:v>176</c:v>
                </c:pt>
                <c:pt idx="17">
                  <c:v>177</c:v>
                </c:pt>
                <c:pt idx="18">
                  <c:v>178</c:v>
                </c:pt>
                <c:pt idx="19">
                  <c:v>179</c:v>
                </c:pt>
                <c:pt idx="20">
                  <c:v>180</c:v>
                </c:pt>
                <c:pt idx="21">
                  <c:v>181</c:v>
                </c:pt>
                <c:pt idx="22">
                  <c:v>182</c:v>
                </c:pt>
                <c:pt idx="23">
                  <c:v>183</c:v>
                </c:pt>
                <c:pt idx="24">
                  <c:v>184</c:v>
                </c:pt>
                <c:pt idx="25">
                  <c:v>185</c:v>
                </c:pt>
                <c:pt idx="26">
                  <c:v>186</c:v>
                </c:pt>
                <c:pt idx="27">
                  <c:v>187</c:v>
                </c:pt>
                <c:pt idx="28">
                  <c:v>188</c:v>
                </c:pt>
                <c:pt idx="29">
                  <c:v>189</c:v>
                </c:pt>
                <c:pt idx="30">
                  <c:v>190</c:v>
                </c:pt>
              </c:numCache>
            </c:numRef>
          </c:xVal>
          <c:yVal>
            <c:numRef>
              <c:f>'20_after'!$J$15:$J$45</c:f>
              <c:numCache>
                <c:formatCode>General</c:formatCode>
                <c:ptCount val="31"/>
                <c:pt idx="0">
                  <c:v>3.5274679780208491E-2</c:v>
                </c:pt>
                <c:pt idx="1">
                  <c:v>4.2680790127957537E-2</c:v>
                </c:pt>
                <c:pt idx="2">
                  <c:v>5.1524439942514023E-2</c:v>
                </c:pt>
                <c:pt idx="3">
                  <c:v>6.2061684186365942E-2</c:v>
                </c:pt>
                <c:pt idx="4">
                  <c:v>7.4590039246965306E-2</c:v>
                </c:pt>
                <c:pt idx="5">
                  <c:v>8.9454511032740061E-2</c:v>
                </c:pt>
                <c:pt idx="6">
                  <c:v>0.10705439670146261</c:v>
                </c:pt>
                <c:pt idx="7">
                  <c:v>0.12785094548626891</c:v>
                </c:pt>
                <c:pt idx="8">
                  <c:v>0.15237597188517571</c:v>
                </c:pt>
                <c:pt idx="9">
                  <c:v>0.18124152282372041</c:v>
                </c:pt>
                <c:pt idx="10">
                  <c:v>0.21515070931046695</c:v>
                </c:pt>
                <c:pt idx="11">
                  <c:v>0.25490982260470257</c:v>
                </c:pt>
                <c:pt idx="12">
                  <c:v>0.30144186502745846</c:v>
                </c:pt>
                <c:pt idx="13">
                  <c:v>0.35580163629377298</c:v>
                </c:pt>
                <c:pt idx="14">
                  <c:v>0.41919252764820047</c:v>
                </c:pt>
                <c:pt idx="15">
                  <c:v>0.49298518816848313</c:v>
                </c:pt>
                <c:pt idx="16">
                  <c:v>0.57873824038619726</c:v>
                </c:pt>
                <c:pt idx="17">
                  <c:v>0.67822123587783345</c:v>
                </c:pt>
                <c:pt idx="18">
                  <c:v>0.79344005572620357</c:v>
                </c:pt>
                <c:pt idx="19">
                  <c:v>0.92666497575909279</c:v>
                </c:pt>
                <c:pt idx="20">
                  <c:v>1.0804616322582876</c:v>
                </c:pt>
                <c:pt idx="21">
                  <c:v>1.2577251404154388</c:v>
                </c:pt>
                <c:pt idx="22">
                  <c:v>1.4617176352075918</c:v>
                </c:pt>
                <c:pt idx="23">
                  <c:v>1.6961095225905896</c:v>
                </c:pt>
                <c:pt idx="24">
                  <c:v>1.9650247479772998</c:v>
                </c:pt>
                <c:pt idx="25">
                  <c:v>2.2730904088921648</c:v>
                </c:pt>
                <c:pt idx="26">
                  <c:v>2.6254910594859648</c:v>
                </c:pt>
                <c:pt idx="27">
                  <c:v>3.0280280762660485</c:v>
                </c:pt>
                <c:pt idx="28">
                  <c:v>3.4871844769543863</c:v>
                </c:pt>
                <c:pt idx="29">
                  <c:v>4.0101956078380345</c:v>
                </c:pt>
                <c:pt idx="30">
                  <c:v>4.6051261393295055</c:v>
                </c:pt>
              </c:numCache>
            </c:numRef>
          </c:yVal>
        </c:ser>
        <c:axId val="80446592"/>
        <c:axId val="80448512"/>
      </c:scatterChart>
      <c:valAx>
        <c:axId val="80446592"/>
        <c:scaling>
          <c:orientation val="minMax"/>
          <c:max val="250"/>
          <c:min val="0"/>
        </c:scaling>
        <c:axPos val="b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Voltage </a:t>
                </a:r>
                <a:r>
                  <a:rPr lang="en-US" sz="1400" b="0" dirty="0" smtClean="0">
                    <a:latin typeface="Arial" pitchFamily="34" charset="0"/>
                    <a:cs typeface="Arial" pitchFamily="34" charset="0"/>
                  </a:rPr>
                  <a:t>(kV</a:t>
                </a: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80448512"/>
        <c:crosses val="autoZero"/>
        <c:crossBetween val="midCat"/>
      </c:valAx>
      <c:valAx>
        <c:axId val="80448512"/>
        <c:scaling>
          <c:orientation val="minMax"/>
          <c:max val="1500"/>
          <c:min val="0"/>
        </c:scaling>
        <c:axPos val="l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Anode Current (</a:t>
                </a:r>
                <a:r>
                  <a:rPr lang="en-US" sz="1400" b="0" dirty="0" err="1">
                    <a:latin typeface="Arial" pitchFamily="34" charset="0"/>
                    <a:cs typeface="Arial" pitchFamily="34" charset="0"/>
                  </a:rPr>
                  <a:t>pA</a:t>
                </a: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80446592"/>
        <c:crosses val="autoZero"/>
        <c:crossBetween val="midCat"/>
        <c:minorUnit val="100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10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ayout>
        <c:manualLayout>
          <c:xMode val="edge"/>
          <c:yMode val="edge"/>
          <c:x val="0.22749375674715441"/>
          <c:y val="0.2373249067550767"/>
          <c:w val="0.15852055993000869"/>
          <c:h val="0.50019167012018528"/>
        </c:manualLayout>
      </c:layout>
      <c:txPr>
        <a:bodyPr/>
        <a:lstStyle/>
        <a:p>
          <a:pPr>
            <a:defRPr sz="10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</c:chart>
  <c:spPr>
    <a:ln>
      <a:noFill/>
    </a:ln>
  </c:spPr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EC46D-D4AE-4966-8B03-CD737D2C976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BDF2CD-7FFB-4872-B1B1-0AC59B864257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Gain-switched Diode Laser and Fiber Amplifier</a:t>
          </a:r>
        </a:p>
      </dgm:t>
    </dgm:pt>
    <dgm:pt modelId="{F414C2E7-AF81-4EA4-A3E5-5C1382DE3442}" type="parTrans" cxnId="{BF26EF3C-1474-42EA-9FC3-13052DC0EDE1}">
      <dgm:prSet/>
      <dgm:spPr/>
      <dgm:t>
        <a:bodyPr/>
        <a:lstStyle/>
        <a:p>
          <a:endParaRPr lang="en-US"/>
        </a:p>
      </dgm:t>
    </dgm:pt>
    <dgm:pt modelId="{AA22994D-109F-421E-97A9-A20A2228F7FC}" type="sibTrans" cxnId="{BF26EF3C-1474-42EA-9FC3-13052DC0EDE1}">
      <dgm:prSet/>
      <dgm:spPr/>
      <dgm:t>
        <a:bodyPr/>
        <a:lstStyle/>
        <a:p>
          <a:endParaRPr lang="en-US"/>
        </a:p>
      </dgm:t>
    </dgm:pt>
    <dgm:pt modelId="{DAE0D0CC-DA1C-4021-A3A3-1345495715C0}" type="pres">
      <dgm:prSet presAssocID="{C16EC46D-D4AE-4966-8B03-CD737D2C97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8757F1-1E43-4CC6-AE02-46796F8AB611}" type="pres">
      <dgm:prSet presAssocID="{DDBDF2CD-7FFB-4872-B1B1-0AC59B864257}" presName="node" presStyleLbl="node1" presStyleIdx="0" presStyleCnt="1" custLinFactNeighborX="3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2B26A9-7981-449A-86F6-511C0237F903}" type="presOf" srcId="{C16EC46D-D4AE-4966-8B03-CD737D2C976F}" destId="{DAE0D0CC-DA1C-4021-A3A3-1345495715C0}" srcOrd="0" destOrd="0" presId="urn:microsoft.com/office/officeart/2005/8/layout/default"/>
    <dgm:cxn modelId="{BF26EF3C-1474-42EA-9FC3-13052DC0EDE1}" srcId="{C16EC46D-D4AE-4966-8B03-CD737D2C976F}" destId="{DDBDF2CD-7FFB-4872-B1B1-0AC59B864257}" srcOrd="0" destOrd="0" parTransId="{F414C2E7-AF81-4EA4-A3E5-5C1382DE3442}" sibTransId="{AA22994D-109F-421E-97A9-A20A2228F7FC}"/>
    <dgm:cxn modelId="{A4207745-B874-4748-AAB2-DEB9A0389892}" type="presOf" srcId="{DDBDF2CD-7FFB-4872-B1B1-0AC59B864257}" destId="{CC8757F1-1E43-4CC6-AE02-46796F8AB611}" srcOrd="0" destOrd="0" presId="urn:microsoft.com/office/officeart/2005/8/layout/default"/>
    <dgm:cxn modelId="{A2852E5B-9325-4C9D-8EFD-D5F81F91A88B}" type="presParOf" srcId="{DAE0D0CC-DA1C-4021-A3A3-1345495715C0}" destId="{CC8757F1-1E43-4CC6-AE02-46796F8AB611}" srcOrd="0" destOrd="0" presId="urn:microsoft.com/office/officeart/2005/8/layout/defaul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131" cy="464818"/>
          </a:xfrm>
          <a:prstGeom prst="rect">
            <a:avLst/>
          </a:prstGeom>
        </p:spPr>
        <p:txBody>
          <a:bodyPr vert="horz" lIns="91723" tIns="45862" rIns="91723" bIns="458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377" y="0"/>
            <a:ext cx="3043131" cy="464818"/>
          </a:xfrm>
          <a:prstGeom prst="rect">
            <a:avLst/>
          </a:prstGeom>
        </p:spPr>
        <p:txBody>
          <a:bodyPr vert="horz" lIns="91723" tIns="45862" rIns="91723" bIns="45862" rtlCol="0"/>
          <a:lstStyle>
            <a:lvl1pPr algn="r">
              <a:defRPr sz="1200"/>
            </a:lvl1pPr>
          </a:lstStyle>
          <a:p>
            <a:fld id="{09809B4D-65DA-40C3-8784-5EBDD2C00464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691"/>
            <a:ext cx="3043131" cy="464818"/>
          </a:xfrm>
          <a:prstGeom prst="rect">
            <a:avLst/>
          </a:prstGeom>
        </p:spPr>
        <p:txBody>
          <a:bodyPr vert="horz" lIns="91723" tIns="45862" rIns="91723" bIns="458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377" y="8842691"/>
            <a:ext cx="3043131" cy="464818"/>
          </a:xfrm>
          <a:prstGeom prst="rect">
            <a:avLst/>
          </a:prstGeom>
        </p:spPr>
        <p:txBody>
          <a:bodyPr vert="horz" lIns="91723" tIns="45862" rIns="91723" bIns="45862" rtlCol="0" anchor="b"/>
          <a:lstStyle>
            <a:lvl1pPr algn="r">
              <a:defRPr sz="1200"/>
            </a:lvl1pPr>
          </a:lstStyle>
          <a:p>
            <a:fld id="{D5F1F48E-5ED8-43EF-9F76-1EF4D6CB8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43344" cy="465455"/>
          </a:xfrm>
          <a:prstGeom prst="rect">
            <a:avLst/>
          </a:prstGeom>
        </p:spPr>
        <p:txBody>
          <a:bodyPr vert="horz" lIns="93302" tIns="46650" rIns="93302" bIns="4665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3"/>
            <a:ext cx="3043344" cy="465455"/>
          </a:xfrm>
          <a:prstGeom prst="rect">
            <a:avLst/>
          </a:prstGeom>
        </p:spPr>
        <p:txBody>
          <a:bodyPr vert="horz" lIns="93302" tIns="46650" rIns="93302" bIns="46650" rtlCol="0"/>
          <a:lstStyle>
            <a:lvl1pPr algn="r">
              <a:defRPr sz="1200"/>
            </a:lvl1pPr>
          </a:lstStyle>
          <a:p>
            <a:fld id="{AEE2A098-F6E1-4EA0-A707-FFBBE20BA5BB}" type="datetimeFigureOut">
              <a:rPr lang="en-US" smtClean="0"/>
              <a:pPr/>
              <a:t>1/18/2013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6913"/>
            <a:ext cx="46545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02" tIns="46650" rIns="93302" bIns="4665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302" tIns="46650" rIns="93302" bIns="4665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43344" cy="465455"/>
          </a:xfrm>
          <a:prstGeom prst="rect">
            <a:avLst/>
          </a:prstGeom>
        </p:spPr>
        <p:txBody>
          <a:bodyPr vert="horz" lIns="93302" tIns="46650" rIns="93302" bIns="4665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4" cy="465455"/>
          </a:xfrm>
          <a:prstGeom prst="rect">
            <a:avLst/>
          </a:prstGeom>
        </p:spPr>
        <p:txBody>
          <a:bodyPr vert="horz" lIns="93302" tIns="46650" rIns="93302" bIns="46650" rtlCol="0" anchor="b"/>
          <a:lstStyle>
            <a:lvl1pPr algn="r">
              <a:defRPr sz="1200"/>
            </a:lvl1pPr>
          </a:lstStyle>
          <a:p>
            <a:fld id="{ADB4C350-8ACE-402A-8AA1-76A81389848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C41BD5-22C0-45EF-A51B-0672DFB25580}" type="slidenum">
              <a:rPr lang="en-US"/>
              <a:pPr/>
              <a:t>3</a:t>
            </a:fld>
            <a:endParaRPr lang="en-US"/>
          </a:p>
        </p:txBody>
      </p:sp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696A5E-12ED-4AAC-A2E5-A7D5A0ABB14A}" type="slidenum">
              <a:rPr lang="en-US"/>
              <a:pPr/>
              <a:t>46</a:t>
            </a:fld>
            <a:endParaRPr 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20005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C3700-1437-47F9-896C-4B534B4183B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F5CE5-2275-4147-ACA8-1BF50322363E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70059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Eric Voutier</a:t>
            </a:r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XXVth International Workshop on Nuclear Theory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F25C343-2641-42E0-8C01-A4329405C84C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378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38DAEE-58F6-4E14-BEEB-8BC717AB1B9C}" type="slidenum">
              <a:rPr lang="en-US"/>
              <a:pPr/>
              <a:t>34</a:t>
            </a:fld>
            <a:endParaRPr lang="en-US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C41BD5-22C0-45EF-A51B-0672DFB25580}" type="slidenum">
              <a:rPr lang="en-US"/>
              <a:pPr/>
              <a:t>35</a:t>
            </a:fld>
            <a:endParaRPr lang="en-US"/>
          </a:p>
        </p:txBody>
      </p:sp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Eric Voutier</a:t>
            </a:r>
          </a:p>
        </p:txBody>
      </p:sp>
      <p:sp>
        <p:nvSpPr>
          <p:cNvPr id="389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XXVth International Workshop on Nuclear Theory</a:t>
            </a:r>
          </a:p>
        </p:txBody>
      </p:sp>
      <p:sp>
        <p:nvSpPr>
          <p:cNvPr id="389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BB8598-20CA-4125-942E-C637315F762C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389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99236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Operations Review, July 19-21,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2.bin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80.pn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jlabgrp\group\inj_group\suleiman\TRIUMF\Fig1a-movie.avi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05" y="2078579"/>
            <a:ext cx="4409816" cy="2466614"/>
          </a:xfrm>
        </p:spPr>
        <p:txBody>
          <a:bodyPr/>
          <a:lstStyle/>
          <a:p>
            <a:pPr>
              <a:buClr>
                <a:schemeClr val="tx1"/>
              </a:buClr>
              <a:buNone/>
            </a:pPr>
            <a:r>
              <a:rPr lang="en-US" sz="4000" dirty="0" err="1" smtClean="0"/>
              <a:t>JLab</a:t>
            </a:r>
            <a:r>
              <a:rPr lang="en-US" sz="4000" dirty="0" smtClean="0"/>
              <a:t> interest: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Parity Violation Experiments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err="1" smtClean="0"/>
              <a:t>Photogun</a:t>
            </a:r>
            <a:r>
              <a:rPr lang="en-US" dirty="0" smtClean="0"/>
              <a:t> for EIC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Polarized Positrons</a:t>
            </a:r>
          </a:p>
          <a:p>
            <a:pPr>
              <a:buClr>
                <a:schemeClr val="tx1"/>
              </a:buClr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840170" cy="808806"/>
          </a:xfrm>
        </p:spPr>
        <p:txBody>
          <a:bodyPr/>
          <a:lstStyle/>
          <a:p>
            <a:r>
              <a:rPr lang="en-US" dirty="0" smtClean="0"/>
              <a:t>High Current Polarized Electron Source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753843" y="5105400"/>
            <a:ext cx="8052955" cy="10379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defRPr/>
            </a:pPr>
            <a:r>
              <a:rPr lang="en-US" kern="0" dirty="0" smtClean="0">
                <a:solidFill>
                  <a:srgbClr val="C00000"/>
                </a:solidFill>
              </a:rPr>
              <a:t>P. </a:t>
            </a:r>
            <a:r>
              <a:rPr lang="en-US" kern="0" dirty="0" err="1" smtClean="0">
                <a:solidFill>
                  <a:srgbClr val="C00000"/>
                </a:solidFill>
              </a:rPr>
              <a:t>Adderley</a:t>
            </a:r>
            <a:r>
              <a:rPr lang="en-US" kern="0" dirty="0" smtClean="0">
                <a:solidFill>
                  <a:srgbClr val="C00000"/>
                </a:solidFill>
              </a:rPr>
              <a:t>, J. Clark, S. Covert, E. Forman, J. </a:t>
            </a:r>
            <a:r>
              <a:rPr lang="en-US" kern="0" dirty="0" err="1" smtClean="0">
                <a:solidFill>
                  <a:srgbClr val="C00000"/>
                </a:solidFill>
              </a:rPr>
              <a:t>Grames</a:t>
            </a:r>
            <a:r>
              <a:rPr lang="en-US" kern="0" dirty="0" smtClean="0">
                <a:solidFill>
                  <a:srgbClr val="C00000"/>
                </a:solidFill>
              </a:rPr>
              <a:t>, J. </a:t>
            </a:r>
            <a:r>
              <a:rPr lang="en-US" kern="0" dirty="0" err="1" smtClean="0">
                <a:solidFill>
                  <a:srgbClr val="C00000"/>
                </a:solidFill>
              </a:rPr>
              <a:t>Hansknecht</a:t>
            </a:r>
            <a:r>
              <a:rPr lang="en-US" kern="0" dirty="0" smtClean="0">
                <a:solidFill>
                  <a:srgbClr val="C00000"/>
                </a:solidFill>
              </a:rPr>
              <a:t>, </a:t>
            </a:r>
          </a:p>
          <a:p>
            <a:pPr lvl="0" algn="ct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defRPr/>
            </a:pPr>
            <a:r>
              <a:rPr lang="en-US" u="sng" kern="0" dirty="0" smtClean="0">
                <a:solidFill>
                  <a:srgbClr val="C00000"/>
                </a:solidFill>
              </a:rPr>
              <a:t>M. </a:t>
            </a:r>
            <a:r>
              <a:rPr lang="en-US" u="sng" kern="0" dirty="0" err="1" smtClean="0">
                <a:solidFill>
                  <a:srgbClr val="C00000"/>
                </a:solidFill>
              </a:rPr>
              <a:t>Poelker</a:t>
            </a:r>
            <a:r>
              <a:rPr lang="en-US" kern="0" dirty="0" smtClean="0">
                <a:solidFill>
                  <a:srgbClr val="C00000"/>
                </a:solidFill>
              </a:rPr>
              <a:t>, </a:t>
            </a:r>
            <a:r>
              <a:rPr lang="en-US" kern="0" dirty="0" err="1" smtClean="0">
                <a:solidFill>
                  <a:srgbClr val="C00000"/>
                </a:solidFill>
              </a:rPr>
              <a:t>M.Stutzman</a:t>
            </a:r>
            <a:r>
              <a:rPr lang="en-US" kern="0" dirty="0" smtClean="0">
                <a:solidFill>
                  <a:srgbClr val="C00000"/>
                </a:solidFill>
              </a:rPr>
              <a:t>, R. Suleiman, K. </a:t>
            </a:r>
            <a:r>
              <a:rPr lang="en-US" kern="0" dirty="0" err="1" smtClean="0">
                <a:solidFill>
                  <a:srgbClr val="C00000"/>
                </a:solidFill>
              </a:rPr>
              <a:t>Surles</a:t>
            </a:r>
            <a:r>
              <a:rPr lang="en-US" kern="0" dirty="0" smtClean="0">
                <a:solidFill>
                  <a:srgbClr val="C00000"/>
                </a:solidFill>
              </a:rPr>
              <a:t>-Law, </a:t>
            </a:r>
          </a:p>
          <a:p>
            <a:pPr lvl="0" algn="ct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defRPr/>
            </a:pPr>
            <a:r>
              <a:rPr lang="en-US" kern="0" dirty="0" smtClean="0">
                <a:solidFill>
                  <a:srgbClr val="C00000"/>
                </a:solidFill>
              </a:rPr>
              <a:t>Graduate students: M. </a:t>
            </a:r>
            <a:r>
              <a:rPr lang="en-US" kern="0" dirty="0" err="1" smtClean="0">
                <a:solidFill>
                  <a:srgbClr val="C00000"/>
                </a:solidFill>
              </a:rPr>
              <a:t>BastaniNejad</a:t>
            </a:r>
            <a:r>
              <a:rPr lang="en-US" kern="0" dirty="0" smtClean="0">
                <a:solidFill>
                  <a:srgbClr val="C00000"/>
                </a:solidFill>
              </a:rPr>
              <a:t>, M. </a:t>
            </a:r>
            <a:r>
              <a:rPr lang="en-US" kern="0" dirty="0" err="1" smtClean="0">
                <a:solidFill>
                  <a:srgbClr val="C00000"/>
                </a:solidFill>
              </a:rPr>
              <a:t>Mamun</a:t>
            </a:r>
            <a:endParaRPr lang="en-US" kern="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7935" y="6298058"/>
            <a:ext cx="5792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LHeC-Daresbury</a:t>
            </a:r>
            <a:r>
              <a:rPr lang="en-US" dirty="0" smtClean="0"/>
              <a:t> Workshop,  Jan. 22 – 23,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</a:t>
            </a:fld>
            <a:endParaRPr lang="en-US" dirty="0"/>
          </a:p>
        </p:txBody>
      </p:sp>
      <p:pic>
        <p:nvPicPr>
          <p:cNvPr id="8" name="Picture 2" descr="C:\Documents and Settings\poelker\My Documents\My Pictures\2010-04 (Apr)\DSC_9303.jpg"/>
          <p:cNvPicPr>
            <a:picLocks noChangeAspect="1" noChangeArrowheads="1"/>
          </p:cNvPicPr>
          <p:nvPr/>
        </p:nvPicPr>
        <p:blipFill>
          <a:blip r:embed="rId2" cstate="print"/>
          <a:srcRect t="5358" b="5358"/>
          <a:stretch>
            <a:fillRect/>
          </a:stretch>
        </p:blipFill>
        <p:spPr bwMode="auto">
          <a:xfrm>
            <a:off x="4846235" y="1940286"/>
            <a:ext cx="384056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3"/>
          <p:cNvSpPr txBox="1">
            <a:spLocks/>
          </p:cNvSpPr>
          <p:nvPr/>
        </p:nvSpPr>
        <p:spPr bwMode="auto">
          <a:xfrm>
            <a:off x="370505" y="969194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Considerations for building a reliable </a:t>
            </a:r>
            <a:r>
              <a:rPr lang="en-US" sz="2800" kern="0" noProof="0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photogun</a:t>
            </a:r>
            <a:r>
              <a:rPr lang="en-US" sz="2800" kern="0" noProof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that provides </a:t>
            </a:r>
            <a:r>
              <a:rPr lang="en-US" sz="2800" kern="0" noProof="0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mA</a:t>
            </a:r>
            <a:r>
              <a:rPr lang="en-US" sz="2800" kern="0" noProof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beam current at 80% polarization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76200"/>
            <a:ext cx="9144000" cy="6096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Improve Lifetime with </a:t>
            </a:r>
            <a:r>
              <a:rPr lang="en-US" dirty="0" smtClean="0">
                <a:solidFill>
                  <a:schemeClr val="tx1"/>
                </a:solidFill>
              </a:rPr>
              <a:t>Large </a:t>
            </a:r>
            <a:r>
              <a:rPr lang="en-US" dirty="0">
                <a:solidFill>
                  <a:schemeClr val="tx1"/>
                </a:solidFill>
              </a:rPr>
              <a:t>Laser Spot?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133600" y="838200"/>
            <a:ext cx="537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1">
                <a:solidFill>
                  <a:srgbClr val="FF5050"/>
                </a:solidFill>
              </a:rPr>
              <a:t>(Best Solution – Improve Vacuum, but not easy)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90600" y="1371600"/>
            <a:ext cx="7086600" cy="4667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dirty="0">
                <a:solidFill>
                  <a:srgbClr val="000000"/>
                </a:solidFill>
              </a:rPr>
              <a:t>Bigger laser spot, same # electrons, </a:t>
            </a:r>
            <a:r>
              <a:rPr lang="en-US" sz="2400" dirty="0" smtClean="0">
                <a:solidFill>
                  <a:srgbClr val="000000"/>
                </a:solidFill>
              </a:rPr>
              <a:t>same </a:t>
            </a:r>
            <a:r>
              <a:rPr lang="en-US" sz="2400" dirty="0">
                <a:solidFill>
                  <a:srgbClr val="000000"/>
                </a:solidFill>
              </a:rPr>
              <a:t># ions</a:t>
            </a:r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 flipV="1">
            <a:off x="2209800" y="3276600"/>
            <a:ext cx="228600" cy="2133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99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219200" y="5619606"/>
            <a:ext cx="229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Ionized residual gas</a:t>
            </a:r>
          </a:p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strikes photocathode</a:t>
            </a: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1905000" y="2438400"/>
            <a:ext cx="304800" cy="297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H="1">
            <a:off x="2438400" y="2438400"/>
            <a:ext cx="304800" cy="297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flipH="1">
            <a:off x="2209800" y="2362200"/>
            <a:ext cx="76200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>
            <a:off x="2362200" y="2362200"/>
            <a:ext cx="76200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914400" y="3200400"/>
            <a:ext cx="609600" cy="304800"/>
            <a:chOff x="576" y="1872"/>
            <a:chExt cx="384" cy="192"/>
          </a:xfrm>
        </p:grpSpPr>
        <p:sp>
          <p:nvSpPr>
            <p:cNvPr id="17426" name="Rectangle 18"/>
            <p:cNvSpPr>
              <a:spLocks noChangeArrowheads="1"/>
            </p:cNvSpPr>
            <p:nvPr/>
          </p:nvSpPr>
          <p:spPr bwMode="auto">
            <a:xfrm>
              <a:off x="576" y="1872"/>
              <a:ext cx="240" cy="19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576" y="1872"/>
              <a:ext cx="384" cy="192"/>
              <a:chOff x="576" y="1584"/>
              <a:chExt cx="384" cy="192"/>
            </a:xfrm>
          </p:grpSpPr>
          <p:sp>
            <p:nvSpPr>
              <p:cNvPr id="17428" name="Arc 20"/>
              <p:cNvSpPr>
                <a:spLocks/>
              </p:cNvSpPr>
              <p:nvPr/>
            </p:nvSpPr>
            <p:spPr bwMode="auto">
              <a:xfrm>
                <a:off x="816" y="1584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9" name="Arc 21"/>
              <p:cNvSpPr>
                <a:spLocks/>
              </p:cNvSpPr>
              <p:nvPr/>
            </p:nvSpPr>
            <p:spPr bwMode="auto">
              <a:xfrm flipV="1">
                <a:off x="816" y="1680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0" name="Line 22"/>
              <p:cNvSpPr>
                <a:spLocks noChangeShapeType="1"/>
              </p:cNvSpPr>
              <p:nvPr/>
            </p:nvSpPr>
            <p:spPr bwMode="auto">
              <a:xfrm flipH="1">
                <a:off x="576" y="158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1" name="Line 23"/>
              <p:cNvSpPr>
                <a:spLocks noChangeShapeType="1"/>
              </p:cNvSpPr>
              <p:nvPr/>
            </p:nvSpPr>
            <p:spPr bwMode="auto">
              <a:xfrm flipH="1">
                <a:off x="576" y="1776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432" name="AutoShape 24"/>
          <p:cNvSpPr>
            <a:spLocks noChangeArrowheads="1"/>
          </p:cNvSpPr>
          <p:nvPr/>
        </p:nvSpPr>
        <p:spPr bwMode="auto">
          <a:xfrm>
            <a:off x="914400" y="4724400"/>
            <a:ext cx="1066800" cy="7620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33" name="AutoShape 25"/>
          <p:cNvSpPr>
            <a:spLocks noChangeArrowheads="1"/>
          </p:cNvSpPr>
          <p:nvPr/>
        </p:nvSpPr>
        <p:spPr bwMode="auto">
          <a:xfrm flipH="1">
            <a:off x="2667000" y="4724400"/>
            <a:ext cx="1066800" cy="7620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1828800" y="5410200"/>
            <a:ext cx="990600" cy="762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3124200" y="3200400"/>
            <a:ext cx="609600" cy="304800"/>
            <a:chOff x="576" y="1632"/>
            <a:chExt cx="384" cy="192"/>
          </a:xfrm>
        </p:grpSpPr>
        <p:sp>
          <p:nvSpPr>
            <p:cNvPr id="17436" name="Rectangle 28"/>
            <p:cNvSpPr>
              <a:spLocks noChangeArrowheads="1"/>
            </p:cNvSpPr>
            <p:nvPr/>
          </p:nvSpPr>
          <p:spPr bwMode="auto">
            <a:xfrm flipH="1">
              <a:off x="672" y="1632"/>
              <a:ext cx="288" cy="19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576" y="1632"/>
              <a:ext cx="384" cy="192"/>
              <a:chOff x="576" y="1632"/>
              <a:chExt cx="384" cy="192"/>
            </a:xfrm>
          </p:grpSpPr>
          <p:sp>
            <p:nvSpPr>
              <p:cNvPr id="17438" name="Line 30"/>
              <p:cNvSpPr>
                <a:spLocks noChangeShapeType="1"/>
              </p:cNvSpPr>
              <p:nvPr/>
            </p:nvSpPr>
            <p:spPr bwMode="auto">
              <a:xfrm>
                <a:off x="720" y="1632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9" name="Line 31"/>
              <p:cNvSpPr>
                <a:spLocks noChangeShapeType="1"/>
              </p:cNvSpPr>
              <p:nvPr/>
            </p:nvSpPr>
            <p:spPr bwMode="auto">
              <a:xfrm>
                <a:off x="720" y="182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32"/>
              <p:cNvGrpSpPr>
                <a:grpSpLocks/>
              </p:cNvGrpSpPr>
              <p:nvPr/>
            </p:nvGrpSpPr>
            <p:grpSpPr bwMode="auto">
              <a:xfrm>
                <a:off x="576" y="1632"/>
                <a:ext cx="144" cy="192"/>
                <a:chOff x="1920" y="1872"/>
                <a:chExt cx="144" cy="192"/>
              </a:xfrm>
            </p:grpSpPr>
            <p:sp>
              <p:nvSpPr>
                <p:cNvPr id="17441" name="Arc 33"/>
                <p:cNvSpPr>
                  <a:spLocks/>
                </p:cNvSpPr>
                <p:nvPr/>
              </p:nvSpPr>
              <p:spPr bwMode="auto">
                <a:xfrm flipH="1">
                  <a:off x="1920" y="1872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2" name="Arc 34"/>
                <p:cNvSpPr>
                  <a:spLocks/>
                </p:cNvSpPr>
                <p:nvPr/>
              </p:nvSpPr>
              <p:spPr bwMode="auto">
                <a:xfrm flipH="1" flipV="1">
                  <a:off x="1920" y="1968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7444" name="Line 36"/>
          <p:cNvSpPr>
            <a:spLocks noChangeShapeType="1"/>
          </p:cNvSpPr>
          <p:nvPr/>
        </p:nvSpPr>
        <p:spPr bwMode="auto">
          <a:xfrm>
            <a:off x="1905000" y="2514600"/>
            <a:ext cx="76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5" name="Line 37"/>
          <p:cNvSpPr>
            <a:spLocks noChangeShapeType="1"/>
          </p:cNvSpPr>
          <p:nvPr/>
        </p:nvSpPr>
        <p:spPr bwMode="auto">
          <a:xfrm flipH="1">
            <a:off x="2667000" y="2514600"/>
            <a:ext cx="76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6" name="AutoShape 38"/>
          <p:cNvSpPr>
            <a:spLocks noChangeArrowheads="1"/>
          </p:cNvSpPr>
          <p:nvPr/>
        </p:nvSpPr>
        <p:spPr bwMode="auto">
          <a:xfrm>
            <a:off x="2209800" y="1981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3048000" y="3810000"/>
            <a:ext cx="152400" cy="152400"/>
            <a:chOff x="2064" y="2304"/>
            <a:chExt cx="96" cy="96"/>
          </a:xfrm>
        </p:grpSpPr>
        <p:sp>
          <p:nvSpPr>
            <p:cNvPr id="17449" name="Oval 41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0" name="Oval 42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1" name="Oval 43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52" name="Oval 44"/>
          <p:cNvSpPr>
            <a:spLocks noChangeArrowheads="1"/>
          </p:cNvSpPr>
          <p:nvPr/>
        </p:nvSpPr>
        <p:spPr bwMode="auto">
          <a:xfrm>
            <a:off x="1676400" y="3581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3" name="Oval 45"/>
          <p:cNvSpPr>
            <a:spLocks noChangeArrowheads="1"/>
          </p:cNvSpPr>
          <p:nvPr/>
        </p:nvSpPr>
        <p:spPr bwMode="auto">
          <a:xfrm>
            <a:off x="1676400" y="4267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4" name="Oval 46"/>
          <p:cNvSpPr>
            <a:spLocks noChangeArrowheads="1"/>
          </p:cNvSpPr>
          <p:nvPr/>
        </p:nvSpPr>
        <p:spPr bwMode="auto">
          <a:xfrm>
            <a:off x="1676400" y="4191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5" name="Oval 47"/>
          <p:cNvSpPr>
            <a:spLocks noChangeArrowheads="1"/>
          </p:cNvSpPr>
          <p:nvPr/>
        </p:nvSpPr>
        <p:spPr bwMode="auto">
          <a:xfrm>
            <a:off x="1828800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6" name="Oval 48"/>
          <p:cNvSpPr>
            <a:spLocks noChangeArrowheads="1"/>
          </p:cNvSpPr>
          <p:nvPr/>
        </p:nvSpPr>
        <p:spPr bwMode="auto">
          <a:xfrm>
            <a:off x="1828800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7" name="Oval 49"/>
          <p:cNvSpPr>
            <a:spLocks noChangeArrowheads="1"/>
          </p:cNvSpPr>
          <p:nvPr/>
        </p:nvSpPr>
        <p:spPr bwMode="auto">
          <a:xfrm>
            <a:off x="3429000" y="4191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3429000" y="4114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9" name="Oval 51"/>
          <p:cNvSpPr>
            <a:spLocks noChangeArrowheads="1"/>
          </p:cNvSpPr>
          <p:nvPr/>
        </p:nvSpPr>
        <p:spPr bwMode="auto">
          <a:xfrm>
            <a:off x="2971800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60" name="Oval 52"/>
          <p:cNvSpPr>
            <a:spLocks noChangeArrowheads="1"/>
          </p:cNvSpPr>
          <p:nvPr/>
        </p:nvSpPr>
        <p:spPr bwMode="auto">
          <a:xfrm>
            <a:off x="2743200" y="4953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61" name="Oval 53"/>
          <p:cNvSpPr>
            <a:spLocks noChangeArrowheads="1"/>
          </p:cNvSpPr>
          <p:nvPr/>
        </p:nvSpPr>
        <p:spPr bwMode="auto">
          <a:xfrm>
            <a:off x="1828800" y="4800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2819400" y="3200400"/>
            <a:ext cx="152400" cy="228600"/>
            <a:chOff x="2208" y="2448"/>
            <a:chExt cx="96" cy="144"/>
          </a:xfrm>
        </p:grpSpPr>
        <p:sp>
          <p:nvSpPr>
            <p:cNvPr id="17463" name="Oval 55"/>
            <p:cNvSpPr>
              <a:spLocks noChangeArrowheads="1"/>
            </p:cNvSpPr>
            <p:nvPr/>
          </p:nvSpPr>
          <p:spPr bwMode="auto">
            <a:xfrm>
              <a:off x="2208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4" name="Oval 56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5" name="Oval 57"/>
            <p:cNvSpPr>
              <a:spLocks noChangeArrowheads="1"/>
            </p:cNvSpPr>
            <p:nvPr/>
          </p:nvSpPr>
          <p:spPr bwMode="auto">
            <a:xfrm>
              <a:off x="225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66" name="Oval 58"/>
          <p:cNvSpPr>
            <a:spLocks noChangeArrowheads="1"/>
          </p:cNvSpPr>
          <p:nvPr/>
        </p:nvSpPr>
        <p:spPr bwMode="auto">
          <a:xfrm>
            <a:off x="914400" y="4038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67" name="Oval 59"/>
          <p:cNvSpPr>
            <a:spLocks noChangeArrowheads="1"/>
          </p:cNvSpPr>
          <p:nvPr/>
        </p:nvSpPr>
        <p:spPr bwMode="auto">
          <a:xfrm>
            <a:off x="2286000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60"/>
          <p:cNvGrpSpPr>
            <a:grpSpLocks/>
          </p:cNvGrpSpPr>
          <p:nvPr/>
        </p:nvGrpSpPr>
        <p:grpSpPr bwMode="auto">
          <a:xfrm>
            <a:off x="2286000" y="5029200"/>
            <a:ext cx="152400" cy="152400"/>
            <a:chOff x="2064" y="2304"/>
            <a:chExt cx="96" cy="96"/>
          </a:xfrm>
        </p:grpSpPr>
        <p:sp>
          <p:nvSpPr>
            <p:cNvPr id="17469" name="Oval 61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0" name="Oval 62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1" name="Oval 63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72" name="Oval 64"/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73" name="Oval 65"/>
          <p:cNvSpPr>
            <a:spLocks noChangeArrowheads="1"/>
          </p:cNvSpPr>
          <p:nvPr/>
        </p:nvSpPr>
        <p:spPr bwMode="auto">
          <a:xfrm>
            <a:off x="2286000" y="3276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74" name="Line 66"/>
          <p:cNvSpPr>
            <a:spLocks noChangeShapeType="1"/>
          </p:cNvSpPr>
          <p:nvPr/>
        </p:nvSpPr>
        <p:spPr bwMode="auto">
          <a:xfrm>
            <a:off x="2324100" y="3429000"/>
            <a:ext cx="0" cy="1981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75" name="Rectangle 67"/>
          <p:cNvSpPr>
            <a:spLocks noChangeArrowheads="1"/>
          </p:cNvSpPr>
          <p:nvPr/>
        </p:nvSpPr>
        <p:spPr bwMode="auto">
          <a:xfrm>
            <a:off x="6172200" y="5410200"/>
            <a:ext cx="990600" cy="762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76" name="Line 68"/>
          <p:cNvSpPr>
            <a:spLocks noChangeShapeType="1"/>
          </p:cNvSpPr>
          <p:nvPr/>
        </p:nvSpPr>
        <p:spPr bwMode="auto">
          <a:xfrm>
            <a:off x="6096000" y="2438400"/>
            <a:ext cx="304800" cy="297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77" name="Line 69"/>
          <p:cNvSpPr>
            <a:spLocks noChangeShapeType="1"/>
          </p:cNvSpPr>
          <p:nvPr/>
        </p:nvSpPr>
        <p:spPr bwMode="auto">
          <a:xfrm flipH="1">
            <a:off x="6934200" y="2438400"/>
            <a:ext cx="304800" cy="297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78" name="Line 70"/>
          <p:cNvSpPr>
            <a:spLocks noChangeShapeType="1"/>
          </p:cNvSpPr>
          <p:nvPr/>
        </p:nvSpPr>
        <p:spPr bwMode="auto">
          <a:xfrm flipH="1">
            <a:off x="6400800" y="2362200"/>
            <a:ext cx="76200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79" name="Line 71"/>
          <p:cNvSpPr>
            <a:spLocks noChangeShapeType="1"/>
          </p:cNvSpPr>
          <p:nvPr/>
        </p:nvSpPr>
        <p:spPr bwMode="auto">
          <a:xfrm>
            <a:off x="6858000" y="2362200"/>
            <a:ext cx="76200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80" name="AutoShape 72"/>
          <p:cNvSpPr>
            <a:spLocks noChangeArrowheads="1"/>
          </p:cNvSpPr>
          <p:nvPr/>
        </p:nvSpPr>
        <p:spPr bwMode="auto">
          <a:xfrm flipV="1">
            <a:off x="6400800" y="3276600"/>
            <a:ext cx="533400" cy="2133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2" name="Rectangle 74"/>
          <p:cNvSpPr>
            <a:spLocks noChangeArrowheads="1"/>
          </p:cNvSpPr>
          <p:nvPr/>
        </p:nvSpPr>
        <p:spPr bwMode="auto">
          <a:xfrm>
            <a:off x="5257800" y="3200400"/>
            <a:ext cx="381000" cy="304800"/>
          </a:xfrm>
          <a:prstGeom prst="rect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4" name="Arc 76"/>
          <p:cNvSpPr>
            <a:spLocks/>
          </p:cNvSpPr>
          <p:nvPr/>
        </p:nvSpPr>
        <p:spPr bwMode="auto">
          <a:xfrm>
            <a:off x="5638800" y="3200400"/>
            <a:ext cx="228600" cy="152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5" name="Arc 77"/>
          <p:cNvSpPr>
            <a:spLocks/>
          </p:cNvSpPr>
          <p:nvPr/>
        </p:nvSpPr>
        <p:spPr bwMode="auto">
          <a:xfrm flipV="1">
            <a:off x="5629275" y="3352800"/>
            <a:ext cx="238125" cy="152400"/>
          </a:xfrm>
          <a:custGeom>
            <a:avLst/>
            <a:gdLst>
              <a:gd name="G0" fmla="+- 1008 0 0"/>
              <a:gd name="G1" fmla="+- 21600 0 0"/>
              <a:gd name="G2" fmla="+- 21600 0 0"/>
              <a:gd name="T0" fmla="*/ 0 w 22608"/>
              <a:gd name="T1" fmla="*/ 24 h 21600"/>
              <a:gd name="T2" fmla="*/ 22608 w 22608"/>
              <a:gd name="T3" fmla="*/ 21600 h 21600"/>
              <a:gd name="T4" fmla="*/ 1008 w 2260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608" h="21600" fill="none" extrusionOk="0">
                <a:moveTo>
                  <a:pt x="-1" y="23"/>
                </a:moveTo>
                <a:cubicBezTo>
                  <a:pt x="335" y="7"/>
                  <a:pt x="671" y="-1"/>
                  <a:pt x="1008" y="0"/>
                </a:cubicBezTo>
                <a:cubicBezTo>
                  <a:pt x="12937" y="0"/>
                  <a:pt x="22608" y="9670"/>
                  <a:pt x="22608" y="21600"/>
                </a:cubicBezTo>
              </a:path>
              <a:path w="22608" h="21600" stroke="0" extrusionOk="0">
                <a:moveTo>
                  <a:pt x="-1" y="23"/>
                </a:moveTo>
                <a:cubicBezTo>
                  <a:pt x="335" y="7"/>
                  <a:pt x="671" y="-1"/>
                  <a:pt x="1008" y="0"/>
                </a:cubicBezTo>
                <a:cubicBezTo>
                  <a:pt x="12937" y="0"/>
                  <a:pt x="22608" y="9670"/>
                  <a:pt x="22608" y="21600"/>
                </a:cubicBezTo>
                <a:lnTo>
                  <a:pt x="1008" y="21600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6" name="Line 78"/>
          <p:cNvSpPr>
            <a:spLocks noChangeShapeType="1"/>
          </p:cNvSpPr>
          <p:nvPr/>
        </p:nvSpPr>
        <p:spPr bwMode="auto">
          <a:xfrm flipH="1">
            <a:off x="5257800" y="32004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87" name="Line 79"/>
          <p:cNvSpPr>
            <a:spLocks noChangeShapeType="1"/>
          </p:cNvSpPr>
          <p:nvPr/>
        </p:nvSpPr>
        <p:spPr bwMode="auto">
          <a:xfrm flipH="1">
            <a:off x="5257800" y="35052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88" name="AutoShape 80"/>
          <p:cNvSpPr>
            <a:spLocks noChangeArrowheads="1"/>
          </p:cNvSpPr>
          <p:nvPr/>
        </p:nvSpPr>
        <p:spPr bwMode="auto">
          <a:xfrm>
            <a:off x="5257800" y="4724400"/>
            <a:ext cx="1066800" cy="7620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9" name="AutoShape 81"/>
          <p:cNvSpPr>
            <a:spLocks noChangeArrowheads="1"/>
          </p:cNvSpPr>
          <p:nvPr/>
        </p:nvSpPr>
        <p:spPr bwMode="auto">
          <a:xfrm flipH="1">
            <a:off x="7010400" y="4724400"/>
            <a:ext cx="1066800" cy="7620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90" name="Rectangle 82"/>
          <p:cNvSpPr>
            <a:spLocks noChangeArrowheads="1"/>
          </p:cNvSpPr>
          <p:nvPr/>
        </p:nvSpPr>
        <p:spPr bwMode="auto">
          <a:xfrm>
            <a:off x="6172200" y="5410200"/>
            <a:ext cx="990600" cy="762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83"/>
          <p:cNvGrpSpPr>
            <a:grpSpLocks/>
          </p:cNvGrpSpPr>
          <p:nvPr/>
        </p:nvGrpSpPr>
        <p:grpSpPr bwMode="auto">
          <a:xfrm>
            <a:off x="7467600" y="3200400"/>
            <a:ext cx="609600" cy="304800"/>
            <a:chOff x="576" y="1632"/>
            <a:chExt cx="384" cy="192"/>
          </a:xfrm>
        </p:grpSpPr>
        <p:sp>
          <p:nvSpPr>
            <p:cNvPr id="17492" name="Rectangle 84"/>
            <p:cNvSpPr>
              <a:spLocks noChangeArrowheads="1"/>
            </p:cNvSpPr>
            <p:nvPr/>
          </p:nvSpPr>
          <p:spPr bwMode="auto">
            <a:xfrm flipH="1">
              <a:off x="672" y="1632"/>
              <a:ext cx="288" cy="19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85"/>
            <p:cNvGrpSpPr>
              <a:grpSpLocks/>
            </p:cNvGrpSpPr>
            <p:nvPr/>
          </p:nvGrpSpPr>
          <p:grpSpPr bwMode="auto">
            <a:xfrm>
              <a:off x="576" y="1632"/>
              <a:ext cx="384" cy="192"/>
              <a:chOff x="576" y="1632"/>
              <a:chExt cx="384" cy="192"/>
            </a:xfrm>
          </p:grpSpPr>
          <p:sp>
            <p:nvSpPr>
              <p:cNvPr id="17494" name="Line 86"/>
              <p:cNvSpPr>
                <a:spLocks noChangeShapeType="1"/>
              </p:cNvSpPr>
              <p:nvPr/>
            </p:nvSpPr>
            <p:spPr bwMode="auto">
              <a:xfrm>
                <a:off x="720" y="1632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95" name="Line 87"/>
              <p:cNvSpPr>
                <a:spLocks noChangeShapeType="1"/>
              </p:cNvSpPr>
              <p:nvPr/>
            </p:nvSpPr>
            <p:spPr bwMode="auto">
              <a:xfrm>
                <a:off x="720" y="182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" name="Group 88"/>
              <p:cNvGrpSpPr>
                <a:grpSpLocks/>
              </p:cNvGrpSpPr>
              <p:nvPr/>
            </p:nvGrpSpPr>
            <p:grpSpPr bwMode="auto">
              <a:xfrm>
                <a:off x="576" y="1632"/>
                <a:ext cx="144" cy="192"/>
                <a:chOff x="1920" y="1872"/>
                <a:chExt cx="144" cy="192"/>
              </a:xfrm>
            </p:grpSpPr>
            <p:sp>
              <p:nvSpPr>
                <p:cNvPr id="17497" name="Arc 89"/>
                <p:cNvSpPr>
                  <a:spLocks/>
                </p:cNvSpPr>
                <p:nvPr/>
              </p:nvSpPr>
              <p:spPr bwMode="auto">
                <a:xfrm flipH="1">
                  <a:off x="1920" y="1872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98" name="Arc 90"/>
                <p:cNvSpPr>
                  <a:spLocks/>
                </p:cNvSpPr>
                <p:nvPr/>
              </p:nvSpPr>
              <p:spPr bwMode="auto">
                <a:xfrm flipH="1" flipV="1">
                  <a:off x="1920" y="1968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7499" name="AutoShape 91"/>
          <p:cNvSpPr>
            <a:spLocks noChangeArrowheads="1"/>
          </p:cNvSpPr>
          <p:nvPr/>
        </p:nvSpPr>
        <p:spPr bwMode="auto">
          <a:xfrm>
            <a:off x="6553200" y="1981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92"/>
          <p:cNvGrpSpPr>
            <a:grpSpLocks/>
          </p:cNvGrpSpPr>
          <p:nvPr/>
        </p:nvGrpSpPr>
        <p:grpSpPr bwMode="auto">
          <a:xfrm>
            <a:off x="7391400" y="3810000"/>
            <a:ext cx="152400" cy="152400"/>
            <a:chOff x="2064" y="2304"/>
            <a:chExt cx="96" cy="96"/>
          </a:xfrm>
        </p:grpSpPr>
        <p:sp>
          <p:nvSpPr>
            <p:cNvPr id="17501" name="Oval 93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2" name="Oval 94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3" name="Oval 95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504" name="Oval 96"/>
          <p:cNvSpPr>
            <a:spLocks noChangeArrowheads="1"/>
          </p:cNvSpPr>
          <p:nvPr/>
        </p:nvSpPr>
        <p:spPr bwMode="auto">
          <a:xfrm>
            <a:off x="6019800" y="3581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5" name="Oval 97"/>
          <p:cNvSpPr>
            <a:spLocks noChangeArrowheads="1"/>
          </p:cNvSpPr>
          <p:nvPr/>
        </p:nvSpPr>
        <p:spPr bwMode="auto">
          <a:xfrm>
            <a:off x="6019800" y="4267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6" name="Oval 98"/>
          <p:cNvSpPr>
            <a:spLocks noChangeArrowheads="1"/>
          </p:cNvSpPr>
          <p:nvPr/>
        </p:nvSpPr>
        <p:spPr bwMode="auto">
          <a:xfrm>
            <a:off x="6019800" y="4191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7" name="Oval 99"/>
          <p:cNvSpPr>
            <a:spLocks noChangeArrowheads="1"/>
          </p:cNvSpPr>
          <p:nvPr/>
        </p:nvSpPr>
        <p:spPr bwMode="auto">
          <a:xfrm>
            <a:off x="6172200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8" name="Oval 100"/>
          <p:cNvSpPr>
            <a:spLocks noChangeArrowheads="1"/>
          </p:cNvSpPr>
          <p:nvPr/>
        </p:nvSpPr>
        <p:spPr bwMode="auto">
          <a:xfrm>
            <a:off x="6172200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9" name="Oval 101"/>
          <p:cNvSpPr>
            <a:spLocks noChangeArrowheads="1"/>
          </p:cNvSpPr>
          <p:nvPr/>
        </p:nvSpPr>
        <p:spPr bwMode="auto">
          <a:xfrm>
            <a:off x="7772400" y="4191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0" name="Oval 102"/>
          <p:cNvSpPr>
            <a:spLocks noChangeArrowheads="1"/>
          </p:cNvSpPr>
          <p:nvPr/>
        </p:nvSpPr>
        <p:spPr bwMode="auto">
          <a:xfrm>
            <a:off x="7772400" y="4114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1" name="Oval 103"/>
          <p:cNvSpPr>
            <a:spLocks noChangeArrowheads="1"/>
          </p:cNvSpPr>
          <p:nvPr/>
        </p:nvSpPr>
        <p:spPr bwMode="auto">
          <a:xfrm>
            <a:off x="7315200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2" name="Oval 104"/>
          <p:cNvSpPr>
            <a:spLocks noChangeArrowheads="1"/>
          </p:cNvSpPr>
          <p:nvPr/>
        </p:nvSpPr>
        <p:spPr bwMode="auto">
          <a:xfrm>
            <a:off x="7086600" y="4953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3" name="Oval 105"/>
          <p:cNvSpPr>
            <a:spLocks noChangeArrowheads="1"/>
          </p:cNvSpPr>
          <p:nvPr/>
        </p:nvSpPr>
        <p:spPr bwMode="auto">
          <a:xfrm>
            <a:off x="6172200" y="4800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" name="Group 106"/>
          <p:cNvGrpSpPr>
            <a:grpSpLocks/>
          </p:cNvGrpSpPr>
          <p:nvPr/>
        </p:nvGrpSpPr>
        <p:grpSpPr bwMode="auto">
          <a:xfrm>
            <a:off x="7162800" y="3200400"/>
            <a:ext cx="152400" cy="228600"/>
            <a:chOff x="2208" y="2448"/>
            <a:chExt cx="96" cy="144"/>
          </a:xfrm>
        </p:grpSpPr>
        <p:sp>
          <p:nvSpPr>
            <p:cNvPr id="17515" name="Oval 107"/>
            <p:cNvSpPr>
              <a:spLocks noChangeArrowheads="1"/>
            </p:cNvSpPr>
            <p:nvPr/>
          </p:nvSpPr>
          <p:spPr bwMode="auto">
            <a:xfrm>
              <a:off x="2208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6" name="Oval 108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7" name="Oval 109"/>
            <p:cNvSpPr>
              <a:spLocks noChangeArrowheads="1"/>
            </p:cNvSpPr>
            <p:nvPr/>
          </p:nvSpPr>
          <p:spPr bwMode="auto">
            <a:xfrm>
              <a:off x="225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518" name="Oval 110"/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9" name="Oval 111"/>
          <p:cNvSpPr>
            <a:spLocks noChangeArrowheads="1"/>
          </p:cNvSpPr>
          <p:nvPr/>
        </p:nvSpPr>
        <p:spPr bwMode="auto">
          <a:xfrm>
            <a:off x="6553200" y="3429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20" name="Oval 112"/>
          <p:cNvSpPr>
            <a:spLocks noChangeArrowheads="1"/>
          </p:cNvSpPr>
          <p:nvPr/>
        </p:nvSpPr>
        <p:spPr bwMode="auto">
          <a:xfrm>
            <a:off x="6629400" y="3352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" name="Group 113"/>
          <p:cNvGrpSpPr>
            <a:grpSpLocks/>
          </p:cNvGrpSpPr>
          <p:nvPr/>
        </p:nvGrpSpPr>
        <p:grpSpPr bwMode="auto">
          <a:xfrm>
            <a:off x="6705600" y="4724400"/>
            <a:ext cx="152400" cy="152400"/>
            <a:chOff x="2064" y="2304"/>
            <a:chExt cx="96" cy="96"/>
          </a:xfrm>
        </p:grpSpPr>
        <p:sp>
          <p:nvSpPr>
            <p:cNvPr id="17522" name="Oval 114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3" name="Oval 115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4" name="Oval 116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525" name="Oval 117"/>
          <p:cNvSpPr>
            <a:spLocks noChangeArrowheads="1"/>
          </p:cNvSpPr>
          <p:nvPr/>
        </p:nvSpPr>
        <p:spPr bwMode="auto">
          <a:xfrm>
            <a:off x="6553200" y="4114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26" name="Line 118"/>
          <p:cNvSpPr>
            <a:spLocks noChangeShapeType="1"/>
          </p:cNvSpPr>
          <p:nvPr/>
        </p:nvSpPr>
        <p:spPr bwMode="auto">
          <a:xfrm>
            <a:off x="6667500" y="3352800"/>
            <a:ext cx="0" cy="2057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527" name="Line 119"/>
          <p:cNvSpPr>
            <a:spLocks noChangeShapeType="1"/>
          </p:cNvSpPr>
          <p:nvPr/>
        </p:nvSpPr>
        <p:spPr bwMode="auto">
          <a:xfrm>
            <a:off x="6096000" y="2514600"/>
            <a:ext cx="76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528" name="Line 120"/>
          <p:cNvSpPr>
            <a:spLocks noChangeShapeType="1"/>
          </p:cNvSpPr>
          <p:nvPr/>
        </p:nvSpPr>
        <p:spPr bwMode="auto">
          <a:xfrm flipH="1">
            <a:off x="7162800" y="2438400"/>
            <a:ext cx="76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529" name="Text Box 121"/>
          <p:cNvSpPr txBox="1">
            <a:spLocks noChangeArrowheads="1"/>
          </p:cNvSpPr>
          <p:nvPr/>
        </p:nvSpPr>
        <p:spPr bwMode="auto">
          <a:xfrm>
            <a:off x="5451475" y="5619606"/>
            <a:ext cx="2508250" cy="641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Ion damage distributed</a:t>
            </a:r>
          </a:p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over larger area</a:t>
            </a:r>
            <a:endParaRPr lang="en-US" sz="1800" dirty="0">
              <a:solidFill>
                <a:srgbClr val="FF5050"/>
              </a:solidFill>
            </a:endParaRPr>
          </a:p>
        </p:txBody>
      </p:sp>
      <p:sp>
        <p:nvSpPr>
          <p:cNvPr id="112" name="Slide Number Placeholder 1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Enhanced lifetime for </a:t>
            </a:r>
            <a:r>
              <a:rPr lang="en-US" dirty="0" err="1" smtClean="0"/>
              <a:t>Qweak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11</a:t>
            </a:fld>
            <a:endParaRPr lang="en-US" dirty="0"/>
          </a:p>
        </p:txBody>
      </p:sp>
      <p:pic>
        <p:nvPicPr>
          <p:cNvPr id="19" name="Picture 18" descr="qe_fi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02" y="980209"/>
            <a:ext cx="7581900" cy="4495800"/>
          </a:xfrm>
          <a:prstGeom prst="rect">
            <a:avLst/>
          </a:prstGeom>
        </p:spPr>
      </p:pic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2095501" y="6292820"/>
            <a:ext cx="58293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00" dirty="0" smtClean="0"/>
              <a:t>“Charge and </a:t>
            </a:r>
            <a:r>
              <a:rPr lang="en-US" sz="1000" dirty="0" err="1" smtClean="0"/>
              <a:t>fluence</a:t>
            </a:r>
            <a:r>
              <a:rPr lang="en-US" sz="1000" dirty="0" smtClean="0"/>
              <a:t> lifetime measurements of a DC high voltage </a:t>
            </a:r>
            <a:r>
              <a:rPr lang="en-US" sz="1000" dirty="0" err="1" smtClean="0"/>
              <a:t>GaAs</a:t>
            </a:r>
            <a:r>
              <a:rPr lang="en-US" sz="1000" dirty="0" smtClean="0"/>
              <a:t> </a:t>
            </a:r>
            <a:r>
              <a:rPr lang="en-US" sz="1000" dirty="0" err="1" smtClean="0"/>
              <a:t>photogun</a:t>
            </a:r>
            <a:r>
              <a:rPr lang="en-US" sz="1000" dirty="0" smtClean="0"/>
              <a:t> at high average current.,” J. </a:t>
            </a:r>
            <a:r>
              <a:rPr lang="en-US" sz="1000" dirty="0" err="1" smtClean="0"/>
              <a:t>Grames</a:t>
            </a:r>
            <a:r>
              <a:rPr lang="en-US" sz="1000" dirty="0" smtClean="0"/>
              <a:t>, R. Suleiman, et al., Phys. Rev. ST </a:t>
            </a:r>
            <a:r>
              <a:rPr lang="en-US" sz="1000" dirty="0" err="1" smtClean="0"/>
              <a:t>Accel</a:t>
            </a:r>
            <a:r>
              <a:rPr lang="en-US" sz="1000" dirty="0" smtClean="0"/>
              <a:t>. Beams 14, 043501 (2011)</a:t>
            </a:r>
            <a:endParaRPr lang="en-US" sz="1000" dirty="0">
              <a:latin typeface="Times" pitchFamily="-1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6" y="0"/>
            <a:ext cx="7141396" cy="808806"/>
          </a:xfrm>
        </p:spPr>
        <p:txBody>
          <a:bodyPr/>
          <a:lstStyle/>
          <a:p>
            <a:r>
              <a:rPr lang="en-US" dirty="0" smtClean="0"/>
              <a:t>Benefits of Higher Gun Voltage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5814" y="808806"/>
            <a:ext cx="80523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Reduce space-charge-induced emittance growth, maintain small transverse beam profile and short bunch-length. In other words, make a “stiff” beam right from the gun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 smtClean="0"/>
              <a:t>Address current density limitation due to Child’s Law (Space Charge Limit) </a:t>
            </a:r>
          </a:p>
          <a:p>
            <a:pPr marL="514350" indent="-514350">
              <a:buFont typeface="+mj-lt"/>
              <a:buAutoNum type="romanU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 smtClean="0"/>
              <a:t>Reduce problems associated with Surface Charge Limit (</a:t>
            </a:r>
            <a:r>
              <a:rPr lang="en-US" sz="2400" i="1" dirty="0" smtClean="0"/>
              <a:t>i.e.</a:t>
            </a:r>
            <a:r>
              <a:rPr lang="en-US" sz="2400" dirty="0" smtClean="0"/>
              <a:t>, QE reduction at high laser power)</a:t>
            </a:r>
          </a:p>
          <a:p>
            <a:pPr marL="514350" indent="-514350">
              <a:buFont typeface="+mj-lt"/>
              <a:buAutoNum type="romanU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 smtClean="0"/>
              <a:t>Prolong Charge Lifetime (?)</a:t>
            </a:r>
          </a:p>
        </p:txBody>
      </p:sp>
      <p:sp>
        <p:nvSpPr>
          <p:cNvPr id="4" name="Rectangle 93"/>
          <p:cNvSpPr>
            <a:spLocks noChangeArrowheads="1"/>
          </p:cNvSpPr>
          <p:nvPr/>
        </p:nvSpPr>
        <p:spPr bwMode="auto">
          <a:xfrm>
            <a:off x="2699176" y="5517788"/>
            <a:ext cx="5379953" cy="12126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400" dirty="0">
                <a:latin typeface="Arial" charset="0"/>
              </a:rPr>
              <a:t>Biggest </a:t>
            </a:r>
            <a:r>
              <a:rPr lang="en-US" sz="2400" dirty="0" smtClean="0">
                <a:latin typeface="Arial" charset="0"/>
              </a:rPr>
              <a:t>Obstacle</a:t>
            </a:r>
            <a:r>
              <a:rPr lang="en-US" sz="2400" dirty="0">
                <a:latin typeface="Arial" charset="0"/>
              </a:rPr>
              <a:t>: Field </a:t>
            </a:r>
            <a:r>
              <a:rPr lang="en-US" sz="2400" dirty="0" smtClean="0">
                <a:latin typeface="Arial" charset="0"/>
              </a:rPr>
              <a:t>Emission and </a:t>
            </a:r>
            <a:r>
              <a:rPr lang="en-US" sz="2400" dirty="0">
                <a:latin typeface="Arial" charset="0"/>
              </a:rPr>
              <a:t>HV </a:t>
            </a:r>
            <a:r>
              <a:rPr lang="en-US" sz="2400" dirty="0" smtClean="0">
                <a:latin typeface="Arial" charset="0"/>
              </a:rPr>
              <a:t>Breakdown… which </a:t>
            </a:r>
            <a:r>
              <a:rPr lang="en-US" sz="2400" dirty="0">
                <a:latin typeface="Arial" charset="0"/>
              </a:rPr>
              <a:t>lead to </a:t>
            </a:r>
            <a:r>
              <a:rPr lang="en-US" sz="2400" dirty="0" smtClean="0">
                <a:latin typeface="Arial" charset="0"/>
              </a:rPr>
              <a:t>bad vacuum and photocathode death</a:t>
            </a: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6390167" cy="648586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Emittance and Brightness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61034" y="771960"/>
            <a:ext cx="47916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/>
              <a:t>Normalized Emittance from GaAs:</a:t>
            </a:r>
            <a:endParaRPr lang="en-US" sz="2000" dirty="0">
              <a:cs typeface="Times New Roman" pitchFamily="18" charset="0"/>
            </a:endParaRPr>
          </a:p>
        </p:txBody>
      </p:sp>
      <p:graphicFrame>
        <p:nvGraphicFramePr>
          <p:cNvPr id="128001" name="Object 2"/>
          <p:cNvGraphicFramePr>
            <a:graphicFrameLocks noChangeAspect="1"/>
          </p:cNvGraphicFramePr>
          <p:nvPr/>
        </p:nvGraphicFramePr>
        <p:xfrm>
          <a:off x="5507038" y="622300"/>
          <a:ext cx="3311525" cy="1111250"/>
        </p:xfrm>
        <a:graphic>
          <a:graphicData uri="http://schemas.openxmlformats.org/presentationml/2006/ole">
            <p:oleObj spid="_x0000_s621570" name="Equation" r:id="rId3" imgW="1511280" imgH="507960" progId="Equation.3">
              <p:embed/>
            </p:oleObj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61033" y="1689904"/>
          <a:ext cx="6773076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5964"/>
                <a:gridCol w="60271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endParaRPr lang="en-US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Bunch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Charge (= 0.4 pC, 200 </a:t>
                      </a:r>
                      <a:r>
                        <a:rPr lang="el-GR" baseline="0" dirty="0" smtClean="0">
                          <a:latin typeface="Arial" pitchFamily="34" charset="0"/>
                          <a:cs typeface="Arial" pitchFamily="34" charset="0"/>
                        </a:rPr>
                        <a:t>μ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A and 499 MHz)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b="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Electric Field at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GaAs surface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b="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eff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Effective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Temperature of GaAs (= 300 – 400 K, 780 nm)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n-US" b="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b="0" i="1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eff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Thermal Energy (= 34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m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eV)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261034" y="5294634"/>
            <a:ext cx="36859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/>
              <a:t>Normalized Brightness:</a:t>
            </a:r>
          </a:p>
        </p:txBody>
      </p:sp>
      <p:graphicFrame>
        <p:nvGraphicFramePr>
          <p:cNvPr id="128002" name="Object 2"/>
          <p:cNvGraphicFramePr>
            <a:graphicFrameLocks noChangeAspect="1"/>
          </p:cNvGraphicFramePr>
          <p:nvPr/>
        </p:nvGraphicFramePr>
        <p:xfrm>
          <a:off x="3572669" y="5694744"/>
          <a:ext cx="1976437" cy="862012"/>
        </p:xfrm>
        <a:graphic>
          <a:graphicData uri="http://schemas.openxmlformats.org/presentationml/2006/ole">
            <p:oleObj spid="_x0000_s621571" name="Equation" r:id="rId4" imgW="901440" imgH="393480" progId="Equation.3">
              <p:embed/>
            </p:oleObj>
          </a:graphicData>
        </a:graphic>
      </p:graphicFrame>
      <p:sp>
        <p:nvSpPr>
          <p:cNvPr id="24" name="Rounded Rectangular Callout 23"/>
          <p:cNvSpPr/>
          <p:nvPr/>
        </p:nvSpPr>
        <p:spPr bwMode="auto">
          <a:xfrm>
            <a:off x="5971969" y="5312780"/>
            <a:ext cx="2084011" cy="1100810"/>
          </a:xfrm>
          <a:prstGeom prst="wedgeRoundRectCallout">
            <a:avLst>
              <a:gd name="adj1" fmla="val -68504"/>
              <a:gd name="adj2" fmla="val 21219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Brightness is proportional to Gun HV</a:t>
            </a:r>
            <a:endParaRPr lang="en-US" sz="2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4258470" y="3173264"/>
          <a:ext cx="426339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341"/>
                <a:gridCol w="1423686"/>
                <a:gridCol w="12963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Gun HV (kV)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s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+mn-lt"/>
                          <a:cs typeface="Times New Roman" pitchFamily="18" charset="0"/>
                        </a:rPr>
                        <a:t>(MV/m)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ε</a:t>
                      </a:r>
                      <a:r>
                        <a:rPr lang="en-US" sz="1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dirty="0" smtClean="0"/>
                        <a:t>(μm)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/>
          <p:nvPr/>
        </p:nvGraphicFramePr>
        <p:xfrm>
          <a:off x="4419600" y="1066800"/>
          <a:ext cx="4572001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/>
          <p:nvPr/>
        </p:nvGraphicFramePr>
        <p:xfrm>
          <a:off x="152400" y="1066800"/>
          <a:ext cx="42672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424538" y="685800"/>
            <a:ext cx="3733800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Arial" pitchFamily="34" charset="0"/>
              </a:rPr>
              <a:t>Measurements at CEBAF/JLab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4996538" y="685244"/>
            <a:ext cx="3352800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cs typeface="Arial" pitchFamily="34" charset="0"/>
              </a:rPr>
              <a:t>PARMELA Simulation Results</a:t>
            </a:r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424538" y="0"/>
            <a:ext cx="7924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cs typeface="Arial" pitchFamily="34" charset="0"/>
              </a:rPr>
              <a:t>Benchmarking PARMELA Simulation Results Against Beam-Based Measurements at CEBAF/Jefferson Lab – work of </a:t>
            </a:r>
            <a:r>
              <a:rPr lang="en-US" sz="1600" dirty="0" err="1">
                <a:solidFill>
                  <a:srgbClr val="0070C0"/>
                </a:solidFill>
                <a:cs typeface="Arial" pitchFamily="34" charset="0"/>
              </a:rPr>
              <a:t>Ashwini</a:t>
            </a:r>
            <a:r>
              <a:rPr lang="en-US" sz="1600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cs typeface="Arial" pitchFamily="34" charset="0"/>
              </a:rPr>
              <a:t>Jayaprakash</a:t>
            </a:r>
            <a:r>
              <a:rPr lang="en-US" sz="1600" dirty="0">
                <a:solidFill>
                  <a:srgbClr val="0070C0"/>
                </a:solidFill>
                <a:cs typeface="Arial" pitchFamily="34" charset="0"/>
              </a:rPr>
              <a:t>, JLab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6324600"/>
            <a:ext cx="868680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Message: 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Beam </a:t>
            </a: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quality, including transmission, improves at higher gun voltage</a:t>
            </a:r>
          </a:p>
        </p:txBody>
      </p:sp>
      <p:graphicFrame>
        <p:nvGraphicFramePr>
          <p:cNvPr id="18" name="Chart 17"/>
          <p:cNvGraphicFramePr/>
          <p:nvPr/>
        </p:nvGraphicFramePr>
        <p:xfrm>
          <a:off x="4419600" y="3657600"/>
          <a:ext cx="45720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152400" y="3657600"/>
          <a:ext cx="42672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370" name="TextBox 11"/>
          <p:cNvSpPr txBox="1">
            <a:spLocks noChangeArrowheads="1"/>
          </p:cNvSpPr>
          <p:nvPr/>
        </p:nvSpPr>
        <p:spPr bwMode="auto">
          <a:xfrm>
            <a:off x="3886200" y="3352800"/>
            <a:ext cx="1066800" cy="669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Similar Trends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8057"/>
            <a:ext cx="8667750" cy="873303"/>
          </a:xfrm>
        </p:spPr>
        <p:txBody>
          <a:bodyPr/>
          <a:lstStyle/>
          <a:p>
            <a:pPr algn="ctr"/>
            <a:r>
              <a:rPr lang="en-US" sz="4400" b="0" dirty="0" smtClean="0">
                <a:latin typeface="Calibri" pitchFamily="34" charset="0"/>
              </a:rPr>
              <a:t>The CEBAF - ILC 200kV Inverted Gun</a:t>
            </a:r>
            <a:endParaRPr lang="en-US" sz="4400" b="0" dirty="0">
              <a:latin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9425" y="5153891"/>
            <a:ext cx="8291245" cy="1417349"/>
          </a:xfrm>
          <a:solidFill>
            <a:schemeClr val="bg1"/>
          </a:solidFill>
        </p:spPr>
        <p:txBody>
          <a:bodyPr/>
          <a:lstStyle/>
          <a:p>
            <a:pPr marL="342900" indent="-342900">
              <a:lnSpc>
                <a:spcPct val="80000"/>
              </a:lnSpc>
            </a:pPr>
            <a:r>
              <a:rPr lang="en-US" sz="3200" dirty="0" smtClean="0">
                <a:latin typeface="Calibri" pitchFamily="34" charset="0"/>
              </a:rPr>
              <a:t>Higher voltage = better beam quality.  </a:t>
            </a:r>
          </a:p>
          <a:p>
            <a:pPr marL="342900" indent="-342900">
              <a:lnSpc>
                <a:spcPct val="80000"/>
              </a:lnSpc>
            </a:pPr>
            <a:r>
              <a:rPr lang="en-US" sz="3200" dirty="0" smtClean="0">
                <a:latin typeface="Calibri" pitchFamily="34" charset="0"/>
              </a:rPr>
              <a:t>The inverted design might be the best way to reach voltages &gt; 350kV</a:t>
            </a:r>
            <a:endParaRPr lang="en-US" sz="3200" dirty="0">
              <a:latin typeface="Calibri" pitchFamily="34" charset="0"/>
            </a:endParaRPr>
          </a:p>
        </p:txBody>
      </p:sp>
      <p:pic>
        <p:nvPicPr>
          <p:cNvPr id="8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974" y="1099334"/>
            <a:ext cx="5077800" cy="3808349"/>
          </a:xfrm>
          <a:prstGeom prst="rect">
            <a:avLst/>
          </a:prstGeom>
          <a:noFill/>
        </p:spPr>
      </p:pic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562600" y="1600200"/>
            <a:ext cx="3505200" cy="3200400"/>
            <a:chOff x="5257800" y="3505200"/>
            <a:chExt cx="3505200" cy="32004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789" t="3780" r="12138" b="18327"/>
            <a:stretch>
              <a:fillRect/>
            </a:stretch>
          </p:blipFill>
          <p:spPr bwMode="auto">
            <a:xfrm>
              <a:off x="5257800" y="3505200"/>
              <a:ext cx="3505200" cy="3078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5867400" y="5334000"/>
              <a:ext cx="12538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600" dirty="0">
                  <a:solidFill>
                    <a:srgbClr val="F20000"/>
                  </a:solidFill>
                  <a:cs typeface="Arial" pitchFamily="34" charset="0"/>
                </a:rPr>
                <a:t>New design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Trinity 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7082" y="35052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2400" y="228600"/>
            <a:ext cx="4191000" cy="1477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C00000"/>
                </a:solidFill>
                <a:cs typeface="Arial" pitchFamily="34" charset="0"/>
              </a:rPr>
              <a:t>Niobium</a:t>
            </a:r>
            <a:endParaRPr lang="en-US" dirty="0">
              <a:solidFill>
                <a:srgbClr val="C00000"/>
              </a:solidFill>
              <a:cs typeface="Arial" pitchFamily="34" charset="0"/>
            </a:endParaRPr>
          </a:p>
          <a:p>
            <a:pPr marL="120650" indent="-1206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cs typeface="Arial" pitchFamily="34" charset="0"/>
              </a:rPr>
              <a:t>Capable of operation at higher voltage and </a:t>
            </a:r>
            <a:r>
              <a:rPr lang="en-US" dirty="0" smtClean="0">
                <a:solidFill>
                  <a:srgbClr val="C00000"/>
                </a:solidFill>
                <a:cs typeface="Arial" pitchFamily="34" charset="0"/>
              </a:rPr>
              <a:t>gradient?</a:t>
            </a:r>
            <a:endParaRPr lang="en-US" dirty="0">
              <a:solidFill>
                <a:srgbClr val="C00000"/>
              </a:solidFill>
              <a:cs typeface="Arial" pitchFamily="34" charset="0"/>
            </a:endParaRPr>
          </a:p>
          <a:p>
            <a:pPr marL="120650" indent="-1206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cs typeface="Arial" pitchFamily="34" charset="0"/>
              </a:rPr>
              <a:t>Buffer chemical polish (BCP) much easier than diamond-paste-polish</a:t>
            </a:r>
          </a:p>
        </p:txBody>
      </p:sp>
      <p:graphicFrame>
        <p:nvGraphicFramePr>
          <p:cNvPr id="19" name="Chart 18"/>
          <p:cNvGraphicFramePr/>
          <p:nvPr/>
        </p:nvGraphicFramePr>
        <p:xfrm>
          <a:off x="4495800" y="228600"/>
          <a:ext cx="44958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5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905000"/>
            <a:ext cx="2057455" cy="308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057400" y="4990368"/>
            <a:ext cx="2286000" cy="15697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cs typeface="Arial" pitchFamily="34" charset="0"/>
              </a:rPr>
              <a:t>Replace conventional ceramic insulator with “Inverted” insulator:  no SF6 and no HV breakdown outside chamber</a:t>
            </a:r>
          </a:p>
        </p:txBody>
      </p:sp>
      <p:pic>
        <p:nvPicPr>
          <p:cNvPr id="215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905000"/>
            <a:ext cx="2057400" cy="308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76200" y="4990368"/>
            <a:ext cx="1981105" cy="13235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cs typeface="Arial" pitchFamily="34" charset="0"/>
              </a:rPr>
              <a:t>Conventional geometry: cathode electrode mounted on metal support structure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267200" y="4114800"/>
            <a:ext cx="1717964" cy="7620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7025" name="Picture 1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7284027" y="4910370"/>
            <a:ext cx="1859972" cy="194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4918364" y="6377589"/>
            <a:ext cx="2133600" cy="365125"/>
          </a:xfr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Work of Ken </a:t>
            </a:r>
            <a:r>
              <a:rPr lang="en-US" sz="1400" dirty="0" err="1" smtClean="0">
                <a:solidFill>
                  <a:schemeClr val="tx1"/>
                </a:solidFill>
              </a:rPr>
              <a:t>Surles</a:t>
            </a:r>
            <a:r>
              <a:rPr lang="en-US" sz="1400" dirty="0" smtClean="0">
                <a:solidFill>
                  <a:schemeClr val="tx1"/>
                </a:solidFill>
              </a:rPr>
              <a:t>-Law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348999" y="808806"/>
            <a:ext cx="4114800" cy="2668995"/>
            <a:chOff x="533401" y="656510"/>
            <a:chExt cx="4114800" cy="2668995"/>
          </a:xfrm>
        </p:grpSpPr>
        <p:graphicFrame>
          <p:nvGraphicFramePr>
            <p:cNvPr id="7" name="Chart 6"/>
            <p:cNvGraphicFramePr/>
            <p:nvPr/>
          </p:nvGraphicFramePr>
          <p:xfrm>
            <a:off x="533401" y="656510"/>
            <a:ext cx="4114800" cy="26689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2114105" y="787339"/>
              <a:ext cx="2168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DPP stainless steel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8"/>
          <p:cNvGrpSpPr/>
          <p:nvPr/>
        </p:nvGrpSpPr>
        <p:grpSpPr>
          <a:xfrm>
            <a:off x="4711900" y="715288"/>
            <a:ext cx="4114800" cy="2743200"/>
            <a:chOff x="4572000" y="457200"/>
            <a:chExt cx="4114800" cy="2743200"/>
          </a:xfrm>
        </p:grpSpPr>
        <p:graphicFrame>
          <p:nvGraphicFramePr>
            <p:cNvPr id="10" name="Chart 9"/>
            <p:cNvGraphicFramePr/>
            <p:nvPr/>
          </p:nvGraphicFramePr>
          <p:xfrm>
            <a:off x="4572000" y="457200"/>
            <a:ext cx="41148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6214897" y="651054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Fine grain niobium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11"/>
          <p:cNvGrpSpPr/>
          <p:nvPr/>
        </p:nvGrpSpPr>
        <p:grpSpPr>
          <a:xfrm>
            <a:off x="360631" y="3192980"/>
            <a:ext cx="4065896" cy="2717469"/>
            <a:chOff x="533400" y="3352800"/>
            <a:chExt cx="4065896" cy="2717469"/>
          </a:xfrm>
        </p:grpSpPr>
        <p:graphicFrame>
          <p:nvGraphicFramePr>
            <p:cNvPr id="15" name="Chart 14"/>
            <p:cNvGraphicFramePr/>
            <p:nvPr/>
          </p:nvGraphicFramePr>
          <p:xfrm>
            <a:off x="533400" y="3352800"/>
            <a:ext cx="4065896" cy="27174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1828800" y="3982998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Large grain niobium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6"/>
          <p:cNvGrpSpPr/>
          <p:nvPr/>
        </p:nvGrpSpPr>
        <p:grpSpPr>
          <a:xfrm>
            <a:off x="4460544" y="3149931"/>
            <a:ext cx="4683456" cy="2895600"/>
            <a:chOff x="4287672" y="3111335"/>
            <a:chExt cx="4683456" cy="2895600"/>
          </a:xfrm>
        </p:grpSpPr>
        <p:graphicFrame>
          <p:nvGraphicFramePr>
            <p:cNvPr id="20" name="Chart 19"/>
            <p:cNvGraphicFramePr/>
            <p:nvPr/>
          </p:nvGraphicFramePr>
          <p:xfrm>
            <a:off x="4287672" y="3111335"/>
            <a:ext cx="4683456" cy="2895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9" name="TextBox 16"/>
            <p:cNvSpPr txBox="1"/>
            <p:nvPr/>
          </p:nvSpPr>
          <p:spPr>
            <a:xfrm>
              <a:off x="6179127" y="3784582"/>
              <a:ext cx="2428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Single crystal niobium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Field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Emission from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Niobium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56031" y="6045531"/>
            <a:ext cx="5878597" cy="646331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Conventional High Voltage processing: solid data points</a:t>
            </a:r>
          </a:p>
          <a:p>
            <a:pPr algn="ctr"/>
            <a:r>
              <a:rPr lang="en-US" dirty="0" smtClean="0"/>
              <a:t>After Krypton Processing: open data points</a:t>
            </a:r>
            <a:endParaRPr lang="en-US" dirty="0"/>
          </a:p>
        </p:txBody>
      </p:sp>
      <p:sp>
        <p:nvSpPr>
          <p:cNvPr id="16" name="Slide Number Placeholder 11"/>
          <p:cNvSpPr txBox="1">
            <a:spLocks/>
          </p:cNvSpPr>
          <p:nvPr/>
        </p:nvSpPr>
        <p:spPr>
          <a:xfrm>
            <a:off x="6810374" y="0"/>
            <a:ext cx="2333625" cy="59055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 of M. 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BastaniNejad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>
              <a:defRPr/>
            </a:pPr>
            <a:r>
              <a:rPr lang="en-US" sz="1100" dirty="0" smtClean="0"/>
              <a:t>Phys. Rev. ST </a:t>
            </a:r>
            <a:r>
              <a:rPr lang="en-US" sz="1100" dirty="0" err="1" smtClean="0"/>
              <a:t>Accel</a:t>
            </a:r>
            <a:r>
              <a:rPr lang="en-US" sz="1100" dirty="0" smtClean="0"/>
              <a:t>. Beams, 15, 083502 (2012)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7"/>
          <p:cNvGrpSpPr/>
          <p:nvPr/>
        </p:nvGrpSpPr>
        <p:grpSpPr>
          <a:xfrm>
            <a:off x="33471" y="127636"/>
            <a:ext cx="3778210" cy="3230607"/>
            <a:chOff x="33471" y="127636"/>
            <a:chExt cx="3778210" cy="3230607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2348" y="127636"/>
              <a:ext cx="2999333" cy="3230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33471" y="631371"/>
              <a:ext cx="1741714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4409938" y="3358243"/>
            <a:ext cx="4413358" cy="3499757"/>
            <a:chOff x="4409938" y="3358243"/>
            <a:chExt cx="4413358" cy="3499757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248" b="3546"/>
            <a:stretch>
              <a:fillRect/>
            </a:stretch>
          </p:blipFill>
          <p:spPr bwMode="auto">
            <a:xfrm>
              <a:off x="4409938" y="3358243"/>
              <a:ext cx="3524789" cy="3499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7124291" y="3358243"/>
              <a:ext cx="1699005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D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5" name="Group 16"/>
          <p:cNvGrpSpPr/>
          <p:nvPr/>
        </p:nvGrpSpPr>
        <p:grpSpPr>
          <a:xfrm>
            <a:off x="33471" y="3238911"/>
            <a:ext cx="3922152" cy="3016304"/>
            <a:chOff x="33471" y="3238911"/>
            <a:chExt cx="3922152" cy="3016304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04328" y="3238911"/>
              <a:ext cx="3051295" cy="301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33471" y="3818925"/>
              <a:ext cx="1730829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3852" y="263436"/>
            <a:ext cx="3010257" cy="289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0959" y="631371"/>
            <a:ext cx="1813660" cy="808806"/>
          </a:xfrm>
        </p:spPr>
        <p:txBody>
          <a:bodyPr/>
          <a:lstStyle/>
          <a:p>
            <a:r>
              <a:rPr lang="en-US" dirty="0" smtClean="0"/>
              <a:t>Plan 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03605" y="44670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Insulator sleeve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 bwMode="auto">
          <a:xfrm rot="16200000" flipH="1">
            <a:off x="5028594" y="491295"/>
            <a:ext cx="250763" cy="9002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058012" y="6324991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hand, but untested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 rot="16200000" flipH="1">
            <a:off x="5346107" y="1460727"/>
            <a:ext cx="1798734" cy="1757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5400000">
            <a:off x="5346107" y="1460727"/>
            <a:ext cx="1798734" cy="1757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124291" y="125551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Improvement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6027" y="89849"/>
            <a:ext cx="4634345" cy="990600"/>
          </a:xfrm>
        </p:spPr>
        <p:txBody>
          <a:bodyPr/>
          <a:lstStyle/>
          <a:p>
            <a:r>
              <a:rPr lang="en-US" dirty="0" smtClean="0"/>
              <a:t>350kV Inverted Gun</a:t>
            </a:r>
            <a:endParaRPr lang="en-US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75167" y="5309755"/>
            <a:ext cx="3795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§"/>
            </a:pPr>
            <a:r>
              <a:rPr lang="en-US" dirty="0" smtClean="0"/>
              <a:t>Longer insulator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en-US" dirty="0" smtClean="0"/>
              <a:t>Spherical electrode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en-US" dirty="0" smtClean="0"/>
              <a:t>Thin NEG sheet to move ground plane further away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19</a:t>
            </a:fld>
            <a:endParaRPr lang="en-US" dirty="0"/>
          </a:p>
        </p:txBody>
      </p: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483976" y="1451201"/>
            <a:ext cx="3992774" cy="3531096"/>
            <a:chOff x="4694026" y="3174504"/>
            <a:chExt cx="3992774" cy="353109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0789" t="3780" r="12138" b="18327"/>
            <a:stretch>
              <a:fillRect/>
            </a:stretch>
          </p:blipFill>
          <p:spPr bwMode="auto">
            <a:xfrm>
              <a:off x="4694026" y="3174504"/>
              <a:ext cx="3697990" cy="3248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r="4298"/>
          <a:stretch>
            <a:fillRect/>
          </a:stretch>
        </p:blipFill>
        <p:spPr bwMode="auto">
          <a:xfrm>
            <a:off x="4357256" y="936708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 bwMode="auto">
          <a:xfrm>
            <a:off x="3562350" y="4305300"/>
            <a:ext cx="38100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876300" y="4224698"/>
            <a:ext cx="55245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1051590" y="4410797"/>
            <a:ext cx="3305666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200kV Inverted Gun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Source Parameter Comparison</a:t>
            </a:r>
          </a:p>
        </p:txBody>
      </p:sp>
      <p:graphicFrame>
        <p:nvGraphicFramePr>
          <p:cNvPr id="106429" name="Group 957"/>
          <p:cNvGraphicFramePr>
            <a:graphicFrameLocks noGrp="1"/>
          </p:cNvGraphicFramePr>
          <p:nvPr/>
        </p:nvGraphicFramePr>
        <p:xfrm>
          <a:off x="152400" y="933530"/>
          <a:ext cx="8839201" cy="4846320"/>
        </p:xfrm>
        <a:graphic>
          <a:graphicData uri="http://schemas.openxmlformats.org/drawingml/2006/table">
            <a:tbl>
              <a:tblPr/>
              <a:tblGrid>
                <a:gridCol w="2171700"/>
                <a:gridCol w="857250"/>
                <a:gridCol w="781050"/>
                <a:gridCol w="800100"/>
                <a:gridCol w="904875"/>
                <a:gridCol w="742950"/>
                <a:gridCol w="876300"/>
                <a:gridCol w="866775"/>
                <a:gridCol w="838201"/>
              </a:tblGrid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Parameter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CEBAF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JLab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/FEL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Cornell ERL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LHeC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eRHIC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CLIC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Polarization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electrons/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n-US" sz="12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 100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 100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100 ps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 ns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between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61.6 ns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0.77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71.4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0.5002 ns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 ns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rep rate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 MHz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MHz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MHz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 MHz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MHz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 ns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 ns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ms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 repetition rate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Hz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Hz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Hz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133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3.6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0.96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nC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14420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from gun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6.5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in macropulse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0.064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 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0.0144 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Duty Factor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2.8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1.4 x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3x10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en-US" sz="12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current of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38.5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1.6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35.7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9.6 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Current density*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 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  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182 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Laser Spot Size*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0.3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  <a:endParaRPr kumimoji="0" lang="en-US" sz="12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Left Brace 12"/>
          <p:cNvSpPr/>
          <p:nvPr/>
        </p:nvSpPr>
        <p:spPr bwMode="auto">
          <a:xfrm rot="16200000">
            <a:off x="3420665" y="4823459"/>
            <a:ext cx="200025" cy="2388394"/>
          </a:xfrm>
          <a:prstGeom prst="leftBrac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67050" y="606392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Existing</a:t>
            </a:r>
            <a:endParaRPr lang="en-US" dirty="0"/>
          </a:p>
        </p:txBody>
      </p:sp>
      <p:sp>
        <p:nvSpPr>
          <p:cNvPr id="15" name="Left Brace 14"/>
          <p:cNvSpPr/>
          <p:nvPr/>
        </p:nvSpPr>
        <p:spPr bwMode="auto">
          <a:xfrm rot="16200000">
            <a:off x="6819029" y="3945095"/>
            <a:ext cx="192246" cy="4152902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0800" y="606392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23875" y="5786922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 Loose estimates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784426" y="6433253"/>
            <a:ext cx="4788490" cy="338554"/>
          </a:xfrm>
          <a:prstGeom prst="rect">
            <a:avLst/>
          </a:prstGeom>
          <a:solidFill>
            <a:srgbClr val="CCFFCC"/>
          </a:solidFill>
          <a:ln>
            <a:solidFill>
              <a:srgbClr val="CCFF66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Specific challenges depend on beam requirements</a:t>
            </a:r>
            <a:endParaRPr 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8806886" cy="808806"/>
          </a:xfrm>
        </p:spPr>
        <p:txBody>
          <a:bodyPr/>
          <a:lstStyle/>
          <a:p>
            <a:r>
              <a:rPr lang="en-US" dirty="0" smtClean="0"/>
              <a:t>HV Issues: inside and outside the gun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20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959" y="1027536"/>
            <a:ext cx="7365079" cy="496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1109" y="5990103"/>
            <a:ext cx="81256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Learn to apply high voltage without breakdown, dielectric plug inside insulator,</a:t>
            </a:r>
          </a:p>
          <a:p>
            <a:pPr algn="ctr"/>
            <a:r>
              <a:rPr lang="en-US" dirty="0" smtClean="0"/>
              <a:t>Then address the field emission problems inside the gun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5959" y="1038228"/>
            <a:ext cx="5408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600 kV supply at FEL gun test stand, with SF6 tank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87034" y="2199476"/>
            <a:ext cx="19543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Inverted insulator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 bwMode="auto">
          <a:xfrm flipH="1">
            <a:off x="5959011" y="2568808"/>
            <a:ext cx="5214" cy="5648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866130" y="4467043"/>
            <a:ext cx="418576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4.5” long CEBAF insulator</a:t>
            </a:r>
          </a:p>
          <a:p>
            <a:pPr algn="ctr"/>
            <a:r>
              <a:rPr lang="en-US" dirty="0" smtClean="0"/>
              <a:t>reached 470kV before arcing to ground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848600" cy="762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Space Charge Limit </a:t>
            </a:r>
          </a:p>
        </p:txBody>
      </p:sp>
      <p:sp>
        <p:nvSpPr>
          <p:cNvPr id="1028" name="Text Box 18"/>
          <p:cNvSpPr txBox="1">
            <a:spLocks noChangeArrowheads="1"/>
          </p:cNvSpPr>
          <p:nvPr/>
        </p:nvSpPr>
        <p:spPr bwMode="auto">
          <a:xfrm>
            <a:off x="2667000" y="5037654"/>
            <a:ext cx="449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Assume 3cm cathode/anode </a:t>
            </a:r>
            <a:r>
              <a:rPr lang="en-US" dirty="0" smtClean="0"/>
              <a:t>gap</a:t>
            </a:r>
            <a:endParaRPr lang="en-US" dirty="0"/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3230563" y="1362075"/>
            <a:ext cx="3368675" cy="1123950"/>
            <a:chOff x="624" y="1545"/>
            <a:chExt cx="2121" cy="708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624" y="1920"/>
            <a:ext cx="2121" cy="333"/>
          </p:xfrm>
          <a:graphic>
            <a:graphicData uri="http://schemas.openxmlformats.org/presentationml/2006/ole">
              <p:oleObj spid="_x0000_s530434" name="Equation" r:id="rId3" imgW="1536480" imgH="241200" progId="Equation.3">
                <p:embed/>
              </p:oleObj>
            </a:graphicData>
          </a:graphic>
        </p:graphicFrame>
        <p:sp>
          <p:nvSpPr>
            <p:cNvPr id="1054" name="Text Box 27"/>
            <p:cNvSpPr txBox="1">
              <a:spLocks noChangeArrowheads="1"/>
            </p:cNvSpPr>
            <p:nvPr/>
          </p:nvSpPr>
          <p:spPr bwMode="auto">
            <a:xfrm>
              <a:off x="972" y="1545"/>
              <a:ext cx="13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/>
                <a:t>Child’s Law</a:t>
              </a:r>
            </a:p>
          </p:txBody>
        </p:sp>
      </p:grpSp>
      <p:graphicFrame>
        <p:nvGraphicFramePr>
          <p:cNvPr id="86073" name="Group 57"/>
          <p:cNvGraphicFramePr>
            <a:graphicFrameLocks noGrp="1"/>
          </p:cNvGraphicFramePr>
          <p:nvPr>
            <p:ph idx="1"/>
          </p:nvPr>
        </p:nvGraphicFramePr>
        <p:xfrm>
          <a:off x="3429000" y="2581275"/>
          <a:ext cx="2971800" cy="2273286"/>
        </p:xfrm>
        <a:graphic>
          <a:graphicData uri="http://schemas.openxmlformats.org/drawingml/2006/table">
            <a:tbl>
              <a:tblPr/>
              <a:tblGrid>
                <a:gridCol w="1425575"/>
                <a:gridCol w="1546225"/>
              </a:tblGrid>
              <a:tr h="5956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V (kV)</a:t>
                      </a: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j</a:t>
                      </a:r>
                      <a:r>
                        <a:rPr kumimoji="0" lang="en-US" sz="2000" b="1" i="1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(A/cm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1" u="none" strike="noStrike" cap="none" normalizeH="0" baseline="-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140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350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53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858000" y="3086100"/>
            <a:ext cx="1905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Arial" charset="0"/>
              </a:rPr>
              <a:t>People expect to operate </a:t>
            </a:r>
            <a:r>
              <a:rPr lang="en-US" dirty="0" smtClean="0">
                <a:latin typeface="Arial" charset="0"/>
              </a:rPr>
              <a:t>beyond </a:t>
            </a:r>
            <a:r>
              <a:rPr lang="en-US" dirty="0" smtClean="0">
                <a:latin typeface="Arial" charset="0"/>
              </a:rPr>
              <a:t>these current densities</a:t>
            </a:r>
            <a:endParaRPr lang="en-US" dirty="0"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1311057"/>
            <a:ext cx="219931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Old Slide</a:t>
            </a:r>
            <a:endParaRPr lang="en-US" sz="3600" dirty="0"/>
          </a:p>
        </p:txBody>
      </p:sp>
      <p:sp>
        <p:nvSpPr>
          <p:cNvPr id="11" name="Right Brace 10"/>
          <p:cNvSpPr/>
          <p:nvPr/>
        </p:nvSpPr>
        <p:spPr bwMode="auto">
          <a:xfrm>
            <a:off x="6599238" y="3086100"/>
            <a:ext cx="192087" cy="923330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475" y="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More Realistic Space Charge Limit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895600" y="1219200"/>
          <a:ext cx="3505200" cy="500063"/>
        </p:xfrm>
        <a:graphic>
          <a:graphicData uri="http://schemas.openxmlformats.org/presentationml/2006/ole">
            <p:oleObj spid="_x0000_s531458" name="Equation" r:id="rId3" imgW="1600200" imgH="228600" progId="Equation.3">
              <p:embed/>
            </p:oleObj>
          </a:graphicData>
        </a:graphic>
      </p:graphicFrame>
      <p:sp>
        <p:nvSpPr>
          <p:cNvPr id="2055" name="Text Box 27"/>
          <p:cNvSpPr txBox="1">
            <a:spLocks noChangeArrowheads="1"/>
          </p:cNvSpPr>
          <p:nvPr/>
        </p:nvSpPr>
        <p:spPr bwMode="auto">
          <a:xfrm>
            <a:off x="838200" y="1371600"/>
            <a:ext cx="193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Child’s Law (1D):</a:t>
            </a: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724400" y="1981200"/>
          <a:ext cx="2309813" cy="944563"/>
        </p:xfrm>
        <a:graphic>
          <a:graphicData uri="http://schemas.openxmlformats.org/presentationml/2006/ole">
            <p:oleObj spid="_x0000_s531459" name="Equation" r:id="rId4" imgW="1054080" imgH="431640" progId="Equation.3">
              <p:embed/>
            </p:oleObj>
          </a:graphicData>
        </a:graphic>
      </p:graphicFrame>
      <p:sp>
        <p:nvSpPr>
          <p:cNvPr id="2056" name="Text Box 27"/>
          <p:cNvSpPr txBox="1">
            <a:spLocks noChangeArrowheads="1"/>
          </p:cNvSpPr>
          <p:nvPr/>
        </p:nvSpPr>
        <p:spPr bwMode="auto">
          <a:xfrm>
            <a:off x="838200" y="2362200"/>
            <a:ext cx="3878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Child’s Law (2D) (PRL </a:t>
            </a:r>
            <a:r>
              <a:rPr lang="en-US" b="1"/>
              <a:t>87</a:t>
            </a:r>
            <a:r>
              <a:rPr lang="en-US"/>
              <a:t>, 278301) :</a:t>
            </a:r>
          </a:p>
        </p:txBody>
      </p:sp>
      <p:sp>
        <p:nvSpPr>
          <p:cNvPr id="2057" name="Text Box 27"/>
          <p:cNvSpPr txBox="1">
            <a:spLocks noChangeArrowheads="1"/>
          </p:cNvSpPr>
          <p:nvPr/>
        </p:nvSpPr>
        <p:spPr bwMode="auto">
          <a:xfrm>
            <a:off x="914400" y="3505200"/>
            <a:ext cx="3317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Short Pulse (PRL </a:t>
            </a:r>
            <a:r>
              <a:rPr lang="en-US" b="1"/>
              <a:t>98</a:t>
            </a:r>
            <a:r>
              <a:rPr lang="en-US"/>
              <a:t>, 164802):</a:t>
            </a: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359275" y="2971800"/>
          <a:ext cx="4175125" cy="1277938"/>
        </p:xfrm>
        <a:graphic>
          <a:graphicData uri="http://schemas.openxmlformats.org/presentationml/2006/ole">
            <p:oleObj spid="_x0000_s531460" name="Equation" r:id="rId5" imgW="1904760" imgH="583920" progId="Equation.3">
              <p:embed/>
            </p:oleObj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20663" y="4381500"/>
          <a:ext cx="449580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8173"/>
                <a:gridCol w="38776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endParaRPr lang="en-US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Gun 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voltage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Arial" pitchFamily="34" charset="0"/>
                          <a:cs typeface="Arial" pitchFamily="34" charset="0"/>
                        </a:rPr>
                        <a:t>d</a:t>
                      </a:r>
                      <a:endParaRPr lang="en-US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Cathode/anode gap (3 cm)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endParaRPr lang="en-US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Laser spot size (1 cm = </a:t>
                      </a:r>
                      <a:r>
                        <a:rPr lang="en-US" i="1" dirty="0" smtClean="0">
                          <a:latin typeface="Arial" pitchFamily="34" charset="0"/>
                          <a:cs typeface="Arial" pitchFamily="34" charset="0"/>
                        </a:rPr>
                        <a:t>2r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i="1" baseline="-25000" dirty="0" smtClean="0"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endParaRPr lang="en-US" i="1" baseline="-25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microbunch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length (100 ps)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b="1" i="1" baseline="-25000" dirty="0" smtClean="0">
                          <a:latin typeface="Arial" pitchFamily="34" charset="0"/>
                          <a:cs typeface="Arial" pitchFamily="34" charset="0"/>
                        </a:rPr>
                        <a:t>τ</a:t>
                      </a:r>
                      <a:endParaRPr lang="en-US" b="1" i="1" baseline="-25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Gap transit time (0.48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ns @ 100 kV)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4343400" y="4038600"/>
          <a:ext cx="1336675" cy="889000"/>
        </p:xfrm>
        <a:graphic>
          <a:graphicData uri="http://schemas.openxmlformats.org/presentationml/2006/ole">
            <p:oleObj spid="_x0000_s531461" name="Equation" r:id="rId6" imgW="609480" imgH="40608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248275" y="5486400"/>
            <a:ext cx="3571875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Arial" charset="0"/>
              </a:rPr>
              <a:t>Machines like ILC  - with </a:t>
            </a:r>
            <a:r>
              <a:rPr lang="en-US" dirty="0">
                <a:latin typeface="Arial" charset="0"/>
              </a:rPr>
              <a:t>long </a:t>
            </a:r>
            <a:r>
              <a:rPr lang="en-US" dirty="0" err="1" smtClean="0">
                <a:latin typeface="Arial" charset="0"/>
              </a:rPr>
              <a:t>microbunch</a:t>
            </a:r>
            <a:r>
              <a:rPr lang="en-US" dirty="0" smtClean="0">
                <a:latin typeface="Arial" charset="0"/>
              </a:rPr>
              <a:t> - won’t </a:t>
            </a:r>
            <a:r>
              <a:rPr lang="en-US" dirty="0">
                <a:latin typeface="Arial" charset="0"/>
              </a:rPr>
              <a:t>reap “short pulse” </a:t>
            </a:r>
            <a:r>
              <a:rPr lang="en-US" dirty="0" smtClean="0">
                <a:latin typeface="Arial" charset="0"/>
              </a:rPr>
              <a:t>benefit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Space Charge Limit – Not an Issue</a:t>
            </a:r>
          </a:p>
        </p:txBody>
      </p:sp>
      <p:sp>
        <p:nvSpPr>
          <p:cNvPr id="16387" name="Text Box 58"/>
          <p:cNvSpPr txBox="1">
            <a:spLocks noChangeArrowheads="1"/>
          </p:cNvSpPr>
          <p:nvPr/>
        </p:nvSpPr>
        <p:spPr bwMode="auto">
          <a:xfrm>
            <a:off x="990600" y="990600"/>
            <a:ext cx="7162800" cy="9239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1D SCL does not apply (i.e. we don’t have infinite charge plane) </a:t>
            </a:r>
          </a:p>
          <a:p>
            <a:pPr algn="ctr"/>
            <a:r>
              <a:rPr lang="en-US" dirty="0" smtClean="0"/>
              <a:t>Real world conditions, </a:t>
            </a:r>
            <a:r>
              <a:rPr lang="en-US" dirty="0"/>
              <a:t>with finite beam size </a:t>
            </a:r>
            <a:r>
              <a:rPr lang="en-US" dirty="0" smtClean="0"/>
              <a:t>2D </a:t>
            </a:r>
            <a:r>
              <a:rPr lang="en-US" dirty="0"/>
              <a:t>and short </a:t>
            </a:r>
            <a:r>
              <a:rPr lang="en-US" dirty="0" smtClean="0"/>
              <a:t>pulses, </a:t>
            </a:r>
            <a:r>
              <a:rPr lang="en-US" dirty="0"/>
              <a:t>push Child’s </a:t>
            </a:r>
            <a:r>
              <a:rPr lang="en-US" dirty="0" smtClean="0"/>
              <a:t>Law Current </a:t>
            </a:r>
            <a:r>
              <a:rPr lang="en-US" dirty="0"/>
              <a:t>Limit higher…..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057400"/>
            <a:ext cx="60007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31774" y="771960"/>
            <a:ext cx="85997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/>
              <a:t>NEA of GaAs depends on Gun HV. QE increases with external Electric Field at GaAs surface,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 smtClean="0">
                <a:cs typeface="Times New Roman" pitchFamily="18" charset="0"/>
              </a:rPr>
              <a:t>,</a:t>
            </a:r>
            <a:endParaRPr lang="en-US" sz="2000" dirty="0">
              <a:cs typeface="Times New Roman" pitchFamily="18" charset="0"/>
            </a:endParaRPr>
          </a:p>
        </p:txBody>
      </p:sp>
      <p:graphicFrame>
        <p:nvGraphicFramePr>
          <p:cNvPr id="195587" name="Object 2"/>
          <p:cNvGraphicFramePr>
            <a:graphicFrameLocks noChangeAspect="1"/>
          </p:cNvGraphicFramePr>
          <p:nvPr/>
        </p:nvGraphicFramePr>
        <p:xfrm>
          <a:off x="811213" y="3366531"/>
          <a:ext cx="3424237" cy="1111250"/>
        </p:xfrm>
        <a:graphic>
          <a:graphicData uri="http://schemas.openxmlformats.org/presentationml/2006/ole">
            <p:oleObj spid="_x0000_s623618" name="Equation" r:id="rId3" imgW="1562040" imgH="507960" progId="Equation.3">
              <p:embed/>
            </p:oleObj>
          </a:graphicData>
        </a:graphic>
      </p:graphicFrame>
      <p:graphicFrame>
        <p:nvGraphicFramePr>
          <p:cNvPr id="195589" name="Object 2"/>
          <p:cNvGraphicFramePr>
            <a:graphicFrameLocks noChangeAspect="1"/>
          </p:cNvGraphicFramePr>
          <p:nvPr/>
        </p:nvGraphicFramePr>
        <p:xfrm>
          <a:off x="811213" y="1630363"/>
          <a:ext cx="3309937" cy="1000125"/>
        </p:xfrm>
        <a:graphic>
          <a:graphicData uri="http://schemas.openxmlformats.org/presentationml/2006/ole">
            <p:oleObj spid="_x0000_s623619" name="Equation" r:id="rId4" imgW="1511280" imgH="457200" progId="Equation.3">
              <p:embed/>
            </p:oleObj>
          </a:graphicData>
        </a:graphic>
      </p:graphicFrame>
      <p:sp>
        <p:nvSpPr>
          <p:cNvPr id="27" name="Title 7"/>
          <p:cNvSpPr>
            <a:spLocks noGrp="1"/>
          </p:cNvSpPr>
          <p:nvPr>
            <p:ph type="title"/>
          </p:nvPr>
        </p:nvSpPr>
        <p:spPr>
          <a:xfrm>
            <a:off x="231775" y="0"/>
            <a:ext cx="5187333" cy="808806"/>
          </a:xfrm>
        </p:spPr>
        <p:txBody>
          <a:bodyPr/>
          <a:lstStyle/>
          <a:p>
            <a:r>
              <a:rPr lang="en-US" dirty="0" smtClean="0"/>
              <a:t>Surface Charge Limit</a:t>
            </a:r>
            <a:endParaRPr lang="en-US" dirty="0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36072" y="2658645"/>
            <a:ext cx="9007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-457200"/>
            <a:r>
              <a:rPr lang="en-US" sz="2000" dirty="0" smtClean="0">
                <a:cs typeface="Times New Roman" pitchFamily="18" charset="0"/>
              </a:rPr>
              <a:t>Where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sz="2000" dirty="0" smtClean="0">
                <a:cs typeface="Times New Roman" pitchFamily="18" charset="0"/>
              </a:rPr>
              <a:t> (~200 meV) is the zero-field NEA value (Physics Letters A </a:t>
            </a:r>
            <a:r>
              <a:rPr lang="en-US" sz="2000" b="1" dirty="0" smtClean="0">
                <a:cs typeface="Times New Roman" pitchFamily="18" charset="0"/>
              </a:rPr>
              <a:t>282</a:t>
            </a:r>
            <a:r>
              <a:rPr lang="en-US" sz="2000" dirty="0" smtClean="0">
                <a:cs typeface="Times New Roman" pitchFamily="18" charset="0"/>
              </a:rPr>
              <a:t>, 309) and potential barrier lowering due to Electric Field is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136072" y="4541751"/>
            <a:ext cx="60332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-457200"/>
            <a:r>
              <a:rPr lang="en-US" sz="2000" dirty="0" smtClean="0">
                <a:cs typeface="Times New Roman" pitchFamily="18" charset="0"/>
              </a:rPr>
              <a:t>Where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cs typeface="Times New Roman" pitchFamily="18" charset="0"/>
              </a:rPr>
              <a:t>(= 13.1) is GaAs relative permittivity.</a:t>
            </a:r>
            <a:endParaRPr lang="en-US" sz="2000" dirty="0">
              <a:cs typeface="Times New Roman" pitchFamily="18" charset="0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1619795" y="5115113"/>
          <a:ext cx="4753194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398"/>
                <a:gridCol w="1584398"/>
                <a:gridCol w="158439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Gun HV (kV)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s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+mn-lt"/>
                          <a:cs typeface="Times New Roman" pitchFamily="18" charset="0"/>
                        </a:rPr>
                        <a:t>(MV/m)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U(E</a:t>
                      </a:r>
                      <a:r>
                        <a:rPr lang="en-US" sz="1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dirty="0" smtClean="0"/>
                        <a:t>) (meV)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008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81"/>
          <p:cNvGrpSpPr/>
          <p:nvPr/>
        </p:nvGrpSpPr>
        <p:grpSpPr>
          <a:xfrm>
            <a:off x="6597570" y="3680745"/>
            <a:ext cx="2430364" cy="2176048"/>
            <a:chOff x="6597570" y="3680745"/>
            <a:chExt cx="2430364" cy="2176048"/>
          </a:xfrm>
        </p:grpSpPr>
        <p:cxnSp>
          <p:nvCxnSpPr>
            <p:cNvPr id="36" name="Straight Connector 35"/>
            <p:cNvCxnSpPr/>
            <p:nvPr/>
          </p:nvCxnSpPr>
          <p:spPr bwMode="auto">
            <a:xfrm rot="10800000">
              <a:off x="6771191" y="4340506"/>
              <a:ext cx="555585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 bwMode="auto">
            <a:xfrm rot="10800000">
              <a:off x="6771191" y="5254906"/>
              <a:ext cx="555585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 rot="5400000">
              <a:off x="6693059" y="4765876"/>
              <a:ext cx="2176045" cy="578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5" name="Freeform 44"/>
            <p:cNvSpPr/>
            <p:nvPr/>
          </p:nvSpPr>
          <p:spPr bwMode="auto">
            <a:xfrm>
              <a:off x="7326775" y="4340506"/>
              <a:ext cx="451412" cy="416689"/>
            </a:xfrm>
            <a:custGeom>
              <a:avLst/>
              <a:gdLst>
                <a:gd name="connsiteX0" fmla="*/ 0 w 451412"/>
                <a:gd name="connsiteY0" fmla="*/ 0 h 416689"/>
                <a:gd name="connsiteX1" fmla="*/ 324091 w 451412"/>
                <a:gd name="connsiteY1" fmla="*/ 104172 h 416689"/>
                <a:gd name="connsiteX2" fmla="*/ 451412 w 451412"/>
                <a:gd name="connsiteY2" fmla="*/ 416689 h 41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416689">
                  <a:moveTo>
                    <a:pt x="0" y="0"/>
                  </a:moveTo>
                  <a:cubicBezTo>
                    <a:pt x="124428" y="17362"/>
                    <a:pt x="248856" y="34724"/>
                    <a:pt x="324091" y="104172"/>
                  </a:cubicBezTo>
                  <a:cubicBezTo>
                    <a:pt x="399326" y="173620"/>
                    <a:pt x="425369" y="295154"/>
                    <a:pt x="451412" y="416689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7326774" y="5254907"/>
              <a:ext cx="451412" cy="416689"/>
            </a:xfrm>
            <a:custGeom>
              <a:avLst/>
              <a:gdLst>
                <a:gd name="connsiteX0" fmla="*/ 0 w 451412"/>
                <a:gd name="connsiteY0" fmla="*/ 0 h 416689"/>
                <a:gd name="connsiteX1" fmla="*/ 324091 w 451412"/>
                <a:gd name="connsiteY1" fmla="*/ 104172 h 416689"/>
                <a:gd name="connsiteX2" fmla="*/ 451412 w 451412"/>
                <a:gd name="connsiteY2" fmla="*/ 416689 h 41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416689">
                  <a:moveTo>
                    <a:pt x="0" y="0"/>
                  </a:moveTo>
                  <a:cubicBezTo>
                    <a:pt x="124428" y="17362"/>
                    <a:pt x="248856" y="34724"/>
                    <a:pt x="324091" y="104172"/>
                  </a:cubicBezTo>
                  <a:cubicBezTo>
                    <a:pt x="399326" y="173620"/>
                    <a:pt x="425369" y="295154"/>
                    <a:pt x="451412" y="416689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 rot="16200000" flipH="1">
              <a:off x="7136320" y="4322612"/>
              <a:ext cx="1445783" cy="16205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3" name="Freeform 52"/>
            <p:cNvSpPr/>
            <p:nvPr/>
          </p:nvSpPr>
          <p:spPr bwMode="auto">
            <a:xfrm>
              <a:off x="7940234" y="4704794"/>
              <a:ext cx="740780" cy="421733"/>
            </a:xfrm>
            <a:custGeom>
              <a:avLst/>
              <a:gdLst>
                <a:gd name="connsiteX0" fmla="*/ 0 w 740780"/>
                <a:gd name="connsiteY0" fmla="*/ 356885 h 356885"/>
                <a:gd name="connsiteX1" fmla="*/ 254643 w 740780"/>
                <a:gd name="connsiteY1" fmla="*/ 55944 h 356885"/>
                <a:gd name="connsiteX2" fmla="*/ 740780 w 740780"/>
                <a:gd name="connsiteY2" fmla="*/ 21220 h 356885"/>
                <a:gd name="connsiteX3" fmla="*/ 740780 w 740780"/>
                <a:gd name="connsiteY3" fmla="*/ 21220 h 35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80" h="356885">
                  <a:moveTo>
                    <a:pt x="0" y="356885"/>
                  </a:moveTo>
                  <a:cubicBezTo>
                    <a:pt x="65590" y="234386"/>
                    <a:pt x="131180" y="111888"/>
                    <a:pt x="254643" y="55944"/>
                  </a:cubicBezTo>
                  <a:cubicBezTo>
                    <a:pt x="378106" y="0"/>
                    <a:pt x="740780" y="21220"/>
                    <a:pt x="740780" y="21220"/>
                  </a:cubicBezTo>
                  <a:lnTo>
                    <a:pt x="740780" y="21220"/>
                  </a:ln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6597570" y="4340506"/>
              <a:ext cx="20834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6597570" y="5254906"/>
              <a:ext cx="20834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 bwMode="auto">
            <a:xfrm rot="5400000">
              <a:off x="8429891" y="4521460"/>
              <a:ext cx="363496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34ABD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</p:cxnSp>
        <p:sp>
          <p:nvSpPr>
            <p:cNvPr id="64" name="Rectangle 63"/>
            <p:cNvSpPr/>
            <p:nvPr/>
          </p:nvSpPr>
          <p:spPr>
            <a:xfrm>
              <a:off x="8612436" y="4340506"/>
              <a:ext cx="41549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34ABD"/>
                  </a:solidFill>
                  <a:cs typeface="Times New Roman" pitchFamily="18" charset="0"/>
                </a:rPr>
                <a:t> </a:t>
              </a:r>
              <a:r>
                <a:rPr lang="el-GR" dirty="0" smtClean="0">
                  <a:solidFill>
                    <a:srgbClr val="034ABD"/>
                  </a:solidFill>
                  <a:latin typeface="Times New Roman" pitchFamily="18" charset="0"/>
                  <a:cs typeface="Times New Roman" pitchFamily="18" charset="0"/>
                </a:rPr>
                <a:t>χ</a:t>
              </a:r>
              <a:r>
                <a:rPr lang="en-US" dirty="0" smtClean="0">
                  <a:solidFill>
                    <a:srgbClr val="034ABD"/>
                  </a:solidFill>
                  <a:cs typeface="Times New Roman" pitchFamily="18" charset="0"/>
                </a:rPr>
                <a:t> </a:t>
              </a:r>
              <a:endParaRPr lang="en-US" dirty="0">
                <a:solidFill>
                  <a:srgbClr val="034ABD"/>
                </a:solidFill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 bwMode="auto">
            <a:xfrm rot="5400000">
              <a:off x="6565494" y="4804022"/>
              <a:ext cx="927033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</p:cxnSp>
        <p:sp>
          <p:nvSpPr>
            <p:cNvPr id="69" name="Freeform 68"/>
            <p:cNvSpPr/>
            <p:nvPr/>
          </p:nvSpPr>
          <p:spPr bwMode="auto">
            <a:xfrm>
              <a:off x="7940237" y="4857196"/>
              <a:ext cx="740780" cy="269333"/>
            </a:xfrm>
            <a:custGeom>
              <a:avLst/>
              <a:gdLst>
                <a:gd name="connsiteX0" fmla="*/ 0 w 740780"/>
                <a:gd name="connsiteY0" fmla="*/ 356885 h 356885"/>
                <a:gd name="connsiteX1" fmla="*/ 254643 w 740780"/>
                <a:gd name="connsiteY1" fmla="*/ 55944 h 356885"/>
                <a:gd name="connsiteX2" fmla="*/ 740780 w 740780"/>
                <a:gd name="connsiteY2" fmla="*/ 21220 h 356885"/>
                <a:gd name="connsiteX3" fmla="*/ 740780 w 740780"/>
                <a:gd name="connsiteY3" fmla="*/ 21220 h 35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80" h="356885">
                  <a:moveTo>
                    <a:pt x="0" y="356885"/>
                  </a:moveTo>
                  <a:cubicBezTo>
                    <a:pt x="65590" y="234386"/>
                    <a:pt x="131180" y="111888"/>
                    <a:pt x="254643" y="55944"/>
                  </a:cubicBezTo>
                  <a:cubicBezTo>
                    <a:pt x="378106" y="0"/>
                    <a:pt x="740780" y="21220"/>
                    <a:pt x="740780" y="21220"/>
                  </a:cubicBezTo>
                  <a:lnTo>
                    <a:pt x="740780" y="21220"/>
                  </a:lnTo>
                </a:path>
              </a:pathLst>
            </a:custGeom>
            <a:ln>
              <a:solidFill>
                <a:srgbClr val="40911F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>
              <a:off x="8610845" y="4726851"/>
              <a:ext cx="3" cy="1433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40911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4" name="Rectangle 73"/>
          <p:cNvSpPr/>
          <p:nvPr/>
        </p:nvSpPr>
        <p:spPr>
          <a:xfrm>
            <a:off x="8241630" y="4900535"/>
            <a:ext cx="87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rgbClr val="40911F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dirty="0" smtClean="0">
                <a:solidFill>
                  <a:srgbClr val="40911F"/>
                </a:solidFill>
                <a:latin typeface="Times New Roman" pitchFamily="18" charset="0"/>
                <a:cs typeface="Times New Roman" pitchFamily="18" charset="0"/>
              </a:rPr>
              <a:t>U(E</a:t>
            </a:r>
            <a:r>
              <a:rPr lang="en-US" baseline="-25000" dirty="0" smtClean="0">
                <a:solidFill>
                  <a:srgbClr val="40911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40911F"/>
                </a:solidFill>
              </a:rPr>
              <a:t>) </a:t>
            </a:r>
            <a:endParaRPr lang="en-US" dirty="0">
              <a:solidFill>
                <a:srgbClr val="40911F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415548" y="4572529"/>
            <a:ext cx="61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gap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CL10mAfi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532" y="2743200"/>
            <a:ext cx="3369733" cy="4114800"/>
          </a:xfrm>
          <a:prstGeom prst="rect">
            <a:avLst/>
          </a:prstGeom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10311" y="162046"/>
            <a:ext cx="8701153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sz="2000" dirty="0" smtClean="0"/>
              <a:t>Surface Charge Limit, also known as Surface Photovoltage Effect, reduces NEA of GaAs: </a:t>
            </a:r>
            <a:r>
              <a:rPr lang="en-US" dirty="0" smtClean="0"/>
              <a:t>Photoelectrons trapped near GaAs surface produce opposing field that reduces NEA resulting in QE reduction at high laser power (LP),</a:t>
            </a:r>
            <a:endParaRPr lang="en-US" dirty="0"/>
          </a:p>
        </p:txBody>
      </p:sp>
      <p:graphicFrame>
        <p:nvGraphicFramePr>
          <p:cNvPr id="196610" name="Object 2"/>
          <p:cNvGraphicFramePr>
            <a:graphicFrameLocks noChangeAspect="1"/>
          </p:cNvGraphicFramePr>
          <p:nvPr/>
        </p:nvGraphicFramePr>
        <p:xfrm>
          <a:off x="1603516" y="1367308"/>
          <a:ext cx="3865562" cy="1055687"/>
        </p:xfrm>
        <a:graphic>
          <a:graphicData uri="http://schemas.openxmlformats.org/presentationml/2006/ole">
            <p:oleObj spid="_x0000_s624642" name="Equation" r:id="rId5" imgW="1765080" imgH="482400" progId="Equation.3">
              <p:embed/>
            </p:oleObj>
          </a:graphicData>
        </a:graphic>
      </p:graphicFrame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136072" y="2490880"/>
            <a:ext cx="48249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-457200"/>
            <a:r>
              <a:rPr lang="en-US" sz="2000" dirty="0" smtClean="0">
                <a:cs typeface="Times New Roman" pitchFamily="18" charset="0"/>
              </a:rPr>
              <a:t>Where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U(LP) </a:t>
            </a:r>
            <a:r>
              <a:rPr lang="en-US" sz="2000" dirty="0" smtClean="0">
                <a:cs typeface="Times New Roman" pitchFamily="18" charset="0"/>
              </a:rPr>
              <a:t>is up-shifting of potential barrier due to photovoltage.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55" name="Text Box 6"/>
          <p:cNvSpPr txBox="1">
            <a:spLocks noChangeArrowheads="1"/>
          </p:cNvSpPr>
          <p:nvPr/>
        </p:nvSpPr>
        <p:spPr bwMode="auto">
          <a:xfrm>
            <a:off x="222958" y="3448672"/>
            <a:ext cx="41954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-457200">
              <a:buFont typeface="Wingdings" pitchFamily="2" charset="2"/>
              <a:buChar char="Ø"/>
            </a:pPr>
            <a:r>
              <a:rPr lang="en-US" sz="2400" dirty="0" smtClean="0">
                <a:cs typeface="Times New Roman" pitchFamily="18" charset="0"/>
              </a:rPr>
              <a:t>For heavily Zn doped GaAs surface,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U(LP) → 0</a:t>
            </a:r>
            <a:endParaRPr lang="en-US" sz="2400" dirty="0" smtClean="0">
              <a:cs typeface="Times New Roman" pitchFamily="18" charset="0"/>
            </a:endParaRPr>
          </a:p>
          <a:p>
            <a:pPr indent="-457200">
              <a:buFont typeface="Wingdings" pitchFamily="2" charset="2"/>
              <a:buChar char="Ø"/>
            </a:pPr>
            <a:r>
              <a:rPr lang="en-US" sz="2400" dirty="0" smtClean="0">
                <a:cs typeface="Times New Roman" pitchFamily="18" charset="0"/>
              </a:rPr>
              <a:t>Higher Gun HV suppresses photovoltage</a:t>
            </a:r>
            <a:endParaRPr lang="en-US" sz="2400" dirty="0">
              <a:cs typeface="Times New Roman" pitchFamily="18" charset="0"/>
            </a:endParaRPr>
          </a:p>
        </p:txBody>
      </p:sp>
      <p:grpSp>
        <p:nvGrpSpPr>
          <p:cNvPr id="2" name="Group 81"/>
          <p:cNvGrpSpPr/>
          <p:nvPr/>
        </p:nvGrpSpPr>
        <p:grpSpPr>
          <a:xfrm>
            <a:off x="6380413" y="1170867"/>
            <a:ext cx="2644666" cy="2176048"/>
            <a:chOff x="6011125" y="1468864"/>
            <a:chExt cx="2644666" cy="2176048"/>
          </a:xfrm>
        </p:grpSpPr>
        <p:cxnSp>
          <p:nvCxnSpPr>
            <p:cNvPr id="32" name="Straight Connector 31"/>
            <p:cNvCxnSpPr/>
            <p:nvPr/>
          </p:nvCxnSpPr>
          <p:spPr bwMode="auto">
            <a:xfrm rot="10800000">
              <a:off x="6366768" y="2128625"/>
              <a:ext cx="555585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 rot="10800000">
              <a:off x="6366768" y="3043025"/>
              <a:ext cx="555585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6288636" y="2553995"/>
              <a:ext cx="2176045" cy="578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Freeform 34"/>
            <p:cNvSpPr/>
            <p:nvPr/>
          </p:nvSpPr>
          <p:spPr bwMode="auto">
            <a:xfrm>
              <a:off x="6922352" y="2128625"/>
              <a:ext cx="451412" cy="416689"/>
            </a:xfrm>
            <a:custGeom>
              <a:avLst/>
              <a:gdLst>
                <a:gd name="connsiteX0" fmla="*/ 0 w 451412"/>
                <a:gd name="connsiteY0" fmla="*/ 0 h 416689"/>
                <a:gd name="connsiteX1" fmla="*/ 324091 w 451412"/>
                <a:gd name="connsiteY1" fmla="*/ 104172 h 416689"/>
                <a:gd name="connsiteX2" fmla="*/ 451412 w 451412"/>
                <a:gd name="connsiteY2" fmla="*/ 416689 h 41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416689">
                  <a:moveTo>
                    <a:pt x="0" y="0"/>
                  </a:moveTo>
                  <a:cubicBezTo>
                    <a:pt x="124428" y="17362"/>
                    <a:pt x="248856" y="34724"/>
                    <a:pt x="324091" y="104172"/>
                  </a:cubicBezTo>
                  <a:cubicBezTo>
                    <a:pt x="399326" y="173620"/>
                    <a:pt x="425369" y="295154"/>
                    <a:pt x="451412" y="416689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6922351" y="3043026"/>
              <a:ext cx="451412" cy="416689"/>
            </a:xfrm>
            <a:custGeom>
              <a:avLst/>
              <a:gdLst>
                <a:gd name="connsiteX0" fmla="*/ 0 w 451412"/>
                <a:gd name="connsiteY0" fmla="*/ 0 h 416689"/>
                <a:gd name="connsiteX1" fmla="*/ 324091 w 451412"/>
                <a:gd name="connsiteY1" fmla="*/ 104172 h 416689"/>
                <a:gd name="connsiteX2" fmla="*/ 451412 w 451412"/>
                <a:gd name="connsiteY2" fmla="*/ 416689 h 41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416689">
                  <a:moveTo>
                    <a:pt x="0" y="0"/>
                  </a:moveTo>
                  <a:cubicBezTo>
                    <a:pt x="124428" y="17362"/>
                    <a:pt x="248856" y="34724"/>
                    <a:pt x="324091" y="104172"/>
                  </a:cubicBezTo>
                  <a:cubicBezTo>
                    <a:pt x="399326" y="173620"/>
                    <a:pt x="425369" y="295154"/>
                    <a:pt x="451412" y="416689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rot="16200000" flipH="1">
              <a:off x="6731897" y="2110731"/>
              <a:ext cx="1445783" cy="16205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Freeform 37"/>
            <p:cNvSpPr/>
            <p:nvPr/>
          </p:nvSpPr>
          <p:spPr bwMode="auto">
            <a:xfrm>
              <a:off x="7535811" y="2492913"/>
              <a:ext cx="740780" cy="421733"/>
            </a:xfrm>
            <a:custGeom>
              <a:avLst/>
              <a:gdLst>
                <a:gd name="connsiteX0" fmla="*/ 0 w 740780"/>
                <a:gd name="connsiteY0" fmla="*/ 356885 h 356885"/>
                <a:gd name="connsiteX1" fmla="*/ 254643 w 740780"/>
                <a:gd name="connsiteY1" fmla="*/ 55944 h 356885"/>
                <a:gd name="connsiteX2" fmla="*/ 740780 w 740780"/>
                <a:gd name="connsiteY2" fmla="*/ 21220 h 356885"/>
                <a:gd name="connsiteX3" fmla="*/ 740780 w 740780"/>
                <a:gd name="connsiteY3" fmla="*/ 21220 h 35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80" h="356885">
                  <a:moveTo>
                    <a:pt x="0" y="356885"/>
                  </a:moveTo>
                  <a:cubicBezTo>
                    <a:pt x="65590" y="234386"/>
                    <a:pt x="131180" y="111888"/>
                    <a:pt x="254643" y="55944"/>
                  </a:cubicBezTo>
                  <a:cubicBezTo>
                    <a:pt x="378106" y="0"/>
                    <a:pt x="740780" y="21220"/>
                    <a:pt x="740780" y="21220"/>
                  </a:cubicBezTo>
                  <a:lnTo>
                    <a:pt x="740780" y="21220"/>
                  </a:ln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>
              <a:off x="6193147" y="2128625"/>
              <a:ext cx="20834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6193147" y="3043025"/>
              <a:ext cx="20834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rot="5400000">
              <a:off x="8035454" y="2309579"/>
              <a:ext cx="363496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34ABD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</p:cxnSp>
        <p:sp>
          <p:nvSpPr>
            <p:cNvPr id="42" name="Rectangle 41"/>
            <p:cNvSpPr/>
            <p:nvPr/>
          </p:nvSpPr>
          <p:spPr>
            <a:xfrm>
              <a:off x="8214516" y="2128625"/>
              <a:ext cx="402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34AB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dirty="0" smtClean="0">
                  <a:solidFill>
                    <a:srgbClr val="034ABD"/>
                  </a:solidFill>
                  <a:latin typeface="Times New Roman" pitchFamily="18" charset="0"/>
                  <a:cs typeface="Times New Roman" pitchFamily="18" charset="0"/>
                </a:rPr>
                <a:t>χ</a:t>
              </a:r>
              <a:r>
                <a:rPr lang="en-US" dirty="0" smtClean="0">
                  <a:solidFill>
                    <a:srgbClr val="034AB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dirty="0">
                <a:solidFill>
                  <a:srgbClr val="034AB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 rot="5400000">
              <a:off x="6161071" y="2592141"/>
              <a:ext cx="927033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</p:cxnSp>
        <p:sp>
          <p:nvSpPr>
            <p:cNvPr id="44" name="Rectangle 43"/>
            <p:cNvSpPr/>
            <p:nvPr/>
          </p:nvSpPr>
          <p:spPr>
            <a:xfrm>
              <a:off x="6011125" y="2360648"/>
              <a:ext cx="6126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aseline="-25000" dirty="0" smtClean="0">
                  <a:latin typeface="Times New Roman" pitchFamily="18" charset="0"/>
                  <a:cs typeface="Times New Roman" pitchFamily="18" charset="0"/>
                </a:rPr>
                <a:t>gap</a:t>
              </a:r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7535814" y="2645315"/>
              <a:ext cx="740780" cy="269333"/>
            </a:xfrm>
            <a:custGeom>
              <a:avLst/>
              <a:gdLst>
                <a:gd name="connsiteX0" fmla="*/ 0 w 740780"/>
                <a:gd name="connsiteY0" fmla="*/ 356885 h 356885"/>
                <a:gd name="connsiteX1" fmla="*/ 254643 w 740780"/>
                <a:gd name="connsiteY1" fmla="*/ 55944 h 356885"/>
                <a:gd name="connsiteX2" fmla="*/ 740780 w 740780"/>
                <a:gd name="connsiteY2" fmla="*/ 21220 h 356885"/>
                <a:gd name="connsiteX3" fmla="*/ 740780 w 740780"/>
                <a:gd name="connsiteY3" fmla="*/ 21220 h 35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80" h="356885">
                  <a:moveTo>
                    <a:pt x="0" y="356885"/>
                  </a:moveTo>
                  <a:cubicBezTo>
                    <a:pt x="65590" y="234386"/>
                    <a:pt x="131180" y="111888"/>
                    <a:pt x="254643" y="55944"/>
                  </a:cubicBezTo>
                  <a:cubicBezTo>
                    <a:pt x="378106" y="0"/>
                    <a:pt x="740780" y="21220"/>
                    <a:pt x="740780" y="21220"/>
                  </a:cubicBezTo>
                  <a:lnTo>
                    <a:pt x="740780" y="21220"/>
                  </a:lnTo>
                </a:path>
              </a:pathLst>
            </a:custGeom>
            <a:ln>
              <a:solidFill>
                <a:srgbClr val="40911F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>
              <a:off x="8217999" y="2517989"/>
              <a:ext cx="3" cy="1433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40911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7" name="Freeform 46"/>
            <p:cNvSpPr/>
            <p:nvPr/>
          </p:nvSpPr>
          <p:spPr bwMode="auto">
            <a:xfrm>
              <a:off x="7535811" y="2360649"/>
              <a:ext cx="740780" cy="184666"/>
            </a:xfrm>
            <a:custGeom>
              <a:avLst/>
              <a:gdLst>
                <a:gd name="connsiteX0" fmla="*/ 0 w 740780"/>
                <a:gd name="connsiteY0" fmla="*/ 356885 h 356885"/>
                <a:gd name="connsiteX1" fmla="*/ 254643 w 740780"/>
                <a:gd name="connsiteY1" fmla="*/ 55944 h 356885"/>
                <a:gd name="connsiteX2" fmla="*/ 740780 w 740780"/>
                <a:gd name="connsiteY2" fmla="*/ 21220 h 356885"/>
                <a:gd name="connsiteX3" fmla="*/ 740780 w 740780"/>
                <a:gd name="connsiteY3" fmla="*/ 21220 h 35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80" h="356885">
                  <a:moveTo>
                    <a:pt x="0" y="356885"/>
                  </a:moveTo>
                  <a:cubicBezTo>
                    <a:pt x="65590" y="234386"/>
                    <a:pt x="131180" y="111888"/>
                    <a:pt x="254643" y="55944"/>
                  </a:cubicBezTo>
                  <a:cubicBezTo>
                    <a:pt x="378106" y="0"/>
                    <a:pt x="740780" y="21220"/>
                    <a:pt x="740780" y="21220"/>
                  </a:cubicBezTo>
                  <a:lnTo>
                    <a:pt x="740780" y="21220"/>
                  </a:lnTo>
                </a:path>
              </a:pathLst>
            </a:custGeom>
            <a:ln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777024" y="2687120"/>
              <a:ext cx="8787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>
                  <a:solidFill>
                    <a:srgbClr val="40911F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dirty="0" smtClean="0">
                  <a:solidFill>
                    <a:srgbClr val="40911F"/>
                  </a:solidFill>
                  <a:latin typeface="Times New Roman" pitchFamily="18" charset="0"/>
                  <a:cs typeface="Times New Roman" pitchFamily="18" charset="0"/>
                </a:rPr>
                <a:t>U(E</a:t>
              </a:r>
              <a:r>
                <a:rPr lang="en-US" baseline="-25000" dirty="0" smtClean="0">
                  <a:solidFill>
                    <a:srgbClr val="40911F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dirty="0" smtClean="0">
                  <a:solidFill>
                    <a:srgbClr val="40911F"/>
                  </a:solidFill>
                </a:rPr>
                <a:t>) </a:t>
              </a:r>
              <a:endParaRPr lang="en-US" dirty="0">
                <a:solidFill>
                  <a:srgbClr val="40911F"/>
                </a:solidFill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rot="16200000" flipV="1">
              <a:off x="7939862" y="2501248"/>
              <a:ext cx="235972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Rectangle 53"/>
            <p:cNvSpPr/>
            <p:nvPr/>
          </p:nvSpPr>
          <p:spPr>
            <a:xfrm>
              <a:off x="7413697" y="2085799"/>
              <a:ext cx="8322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U(LP)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6886937" y="2129742"/>
              <a:ext cx="486136" cy="138896"/>
            </a:xfrm>
            <a:custGeom>
              <a:avLst/>
              <a:gdLst>
                <a:gd name="connsiteX0" fmla="*/ 0 w 486136"/>
                <a:gd name="connsiteY0" fmla="*/ 0 h 138896"/>
                <a:gd name="connsiteX1" fmla="*/ 347240 w 486136"/>
                <a:gd name="connsiteY1" fmla="*/ 23149 h 138896"/>
                <a:gd name="connsiteX2" fmla="*/ 486136 w 486136"/>
                <a:gd name="connsiteY2" fmla="*/ 138896 h 13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136" h="138896">
                  <a:moveTo>
                    <a:pt x="0" y="0"/>
                  </a:moveTo>
                  <a:cubicBezTo>
                    <a:pt x="133108" y="0"/>
                    <a:pt x="266217" y="0"/>
                    <a:pt x="347240" y="23149"/>
                  </a:cubicBezTo>
                  <a:cubicBezTo>
                    <a:pt x="428263" y="46298"/>
                    <a:pt x="457199" y="92597"/>
                    <a:pt x="486136" y="138896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6886937" y="3043026"/>
              <a:ext cx="486136" cy="138896"/>
            </a:xfrm>
            <a:custGeom>
              <a:avLst/>
              <a:gdLst>
                <a:gd name="connsiteX0" fmla="*/ 0 w 486136"/>
                <a:gd name="connsiteY0" fmla="*/ 0 h 138896"/>
                <a:gd name="connsiteX1" fmla="*/ 347240 w 486136"/>
                <a:gd name="connsiteY1" fmla="*/ 23149 h 138896"/>
                <a:gd name="connsiteX2" fmla="*/ 486136 w 486136"/>
                <a:gd name="connsiteY2" fmla="*/ 138896 h 13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136" h="138896">
                  <a:moveTo>
                    <a:pt x="0" y="0"/>
                  </a:moveTo>
                  <a:cubicBezTo>
                    <a:pt x="133108" y="0"/>
                    <a:pt x="266217" y="0"/>
                    <a:pt x="347240" y="23149"/>
                  </a:cubicBezTo>
                  <a:cubicBezTo>
                    <a:pt x="428263" y="46298"/>
                    <a:pt x="457199" y="92597"/>
                    <a:pt x="486136" y="138896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31" name="Rounded Rectangular Callout 30"/>
          <p:cNvSpPr/>
          <p:nvPr/>
        </p:nvSpPr>
        <p:spPr bwMode="auto">
          <a:xfrm>
            <a:off x="7334265" y="5198926"/>
            <a:ext cx="1577200" cy="619983"/>
          </a:xfrm>
          <a:prstGeom prst="wedgeRoundRectCallout">
            <a:avLst>
              <a:gd name="adj1" fmla="val -60222"/>
              <a:gd name="adj2" fmla="val 82513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000" dirty="0"/>
          </a:p>
        </p:txBody>
      </p:sp>
      <p:graphicFrame>
        <p:nvGraphicFramePr>
          <p:cNvPr id="196611" name="Object 2"/>
          <p:cNvGraphicFramePr>
            <a:graphicFrameLocks noChangeAspect="1"/>
          </p:cNvGraphicFramePr>
          <p:nvPr/>
        </p:nvGraphicFramePr>
        <p:xfrm>
          <a:off x="7429285" y="5303339"/>
          <a:ext cx="1434054" cy="361190"/>
        </p:xfrm>
        <a:graphic>
          <a:graphicData uri="http://schemas.openxmlformats.org/presentationml/2006/ole">
            <p:oleObj spid="_x0000_s624643" name="Equation" r:id="rId6" imgW="93960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4286" y="0"/>
            <a:ext cx="7786686" cy="762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3200" dirty="0" smtClean="0"/>
              <a:t>Prolong Photocathode Charge Lifetime</a:t>
            </a:r>
          </a:p>
        </p:txBody>
      </p:sp>
      <p:pic>
        <p:nvPicPr>
          <p:cNvPr id="18437" name="Picture 58" descr="ion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6940" y="1490070"/>
            <a:ext cx="404506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70" descr="ionx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179" y="1490070"/>
            <a:ext cx="4045057" cy="2743200"/>
          </a:xfrm>
          <a:prstGeom prst="rect">
            <a:avLst/>
          </a:prstGeom>
        </p:spPr>
      </p:pic>
      <p:sp>
        <p:nvSpPr>
          <p:cNvPr id="72" name="Rounded Rectangular Callout 71"/>
          <p:cNvSpPr/>
          <p:nvPr/>
        </p:nvSpPr>
        <p:spPr bwMode="auto">
          <a:xfrm>
            <a:off x="1747777" y="762000"/>
            <a:ext cx="2546999" cy="793941"/>
          </a:xfrm>
          <a:prstGeom prst="wedgeRoundRectCallout">
            <a:avLst>
              <a:gd name="adj1" fmla="val -51033"/>
              <a:gd name="adj2" fmla="val 11987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Most ions created at low energy</a:t>
            </a:r>
            <a:endParaRPr lang="en-US" sz="2000" dirty="0"/>
          </a:p>
        </p:txBody>
      </p:sp>
      <p:sp>
        <p:nvSpPr>
          <p:cNvPr id="73" name="Rounded Rectangular Callout 72"/>
          <p:cNvSpPr/>
          <p:nvPr/>
        </p:nvSpPr>
        <p:spPr bwMode="auto">
          <a:xfrm>
            <a:off x="5903089" y="762000"/>
            <a:ext cx="3065148" cy="793941"/>
          </a:xfrm>
          <a:prstGeom prst="wedgeRoundRectCallout">
            <a:avLst>
              <a:gd name="adj1" fmla="val -30641"/>
              <a:gd name="adj2" fmla="val 12133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Most ions created close to GaAs surface</a:t>
            </a:r>
            <a:endParaRPr lang="en-US" sz="2000" dirty="0"/>
          </a:p>
        </p:txBody>
      </p:sp>
      <p:sp>
        <p:nvSpPr>
          <p:cNvPr id="74" name="Text Box 65"/>
          <p:cNvSpPr txBox="1">
            <a:spLocks noChangeArrowheads="1"/>
          </p:cNvSpPr>
          <p:nvPr/>
        </p:nvSpPr>
        <p:spPr bwMode="auto">
          <a:xfrm>
            <a:off x="735283" y="5034061"/>
            <a:ext cx="2771845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Beam Current: 2.0 mA</a:t>
            </a:r>
          </a:p>
          <a:p>
            <a:r>
              <a:rPr lang="en-US" dirty="0" smtClean="0"/>
              <a:t>Vacuum: 8.0 × 10</a:t>
            </a:r>
            <a:r>
              <a:rPr lang="en-US" baseline="30000" dirty="0" smtClean="0"/>
              <a:t>-12</a:t>
            </a:r>
            <a:r>
              <a:rPr lang="en-US" dirty="0" smtClean="0"/>
              <a:t> Torr</a:t>
            </a:r>
            <a:endParaRPr lang="en-US" dirty="0"/>
          </a:p>
        </p:txBody>
      </p:sp>
      <p:pic>
        <p:nvPicPr>
          <p:cNvPr id="75" name="Picture 74" descr="ionYx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343" y="4114800"/>
            <a:ext cx="4045057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nYV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89" y="152400"/>
            <a:ext cx="4045057" cy="2743200"/>
          </a:xfrm>
          <a:prstGeom prst="rect">
            <a:avLst/>
          </a:prstGeom>
        </p:spPr>
      </p:pic>
      <p:pic>
        <p:nvPicPr>
          <p:cNvPr id="5" name="Picture 4" descr="ionYV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89" y="2895600"/>
            <a:ext cx="4045057" cy="2743200"/>
          </a:xfrm>
          <a:prstGeom prst="rect">
            <a:avLst/>
          </a:prstGeom>
        </p:spPr>
      </p:pic>
      <p:sp>
        <p:nvSpPr>
          <p:cNvPr id="72" name="Text Box 57"/>
          <p:cNvSpPr txBox="1">
            <a:spLocks noChangeArrowheads="1"/>
          </p:cNvSpPr>
          <p:nvPr/>
        </p:nvSpPr>
        <p:spPr bwMode="auto">
          <a:xfrm>
            <a:off x="454021" y="5638800"/>
            <a:ext cx="4495800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At 200 kV, only 60% of ions are created compared to 100 kV, longer lifetime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445121" y="5486400"/>
            <a:ext cx="3124199" cy="830997"/>
          </a:xfrm>
          <a:prstGeom prst="rect">
            <a:avLst/>
          </a:prstGeom>
          <a:solidFill>
            <a:srgbClr val="CCFF99"/>
          </a:solidFill>
          <a:ln>
            <a:solidFill>
              <a:srgbClr val="CCFF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Awaits experimental verification</a:t>
            </a:r>
            <a:endParaRPr lang="en-US" sz="24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4949821" y="228600"/>
            <a:ext cx="3948113" cy="5060950"/>
            <a:chOff x="4949821" y="228600"/>
            <a:chExt cx="3948113" cy="5060950"/>
          </a:xfrm>
        </p:grpSpPr>
        <p:grpSp>
          <p:nvGrpSpPr>
            <p:cNvPr id="74" name="Group 73"/>
            <p:cNvGrpSpPr/>
            <p:nvPr/>
          </p:nvGrpSpPr>
          <p:grpSpPr>
            <a:xfrm>
              <a:off x="4949821" y="228600"/>
              <a:ext cx="3948113" cy="5060950"/>
              <a:chOff x="4949821" y="228600"/>
              <a:chExt cx="3948113" cy="5060950"/>
            </a:xfrm>
          </p:grpSpPr>
          <p:sp>
            <p:nvSpPr>
              <p:cNvPr id="19" name="AutoShape 4"/>
              <p:cNvSpPr>
                <a:spLocks noChangeArrowheads="1"/>
              </p:cNvSpPr>
              <p:nvPr/>
            </p:nvSpPr>
            <p:spPr bwMode="auto">
              <a:xfrm flipV="1">
                <a:off x="6854821" y="1524000"/>
                <a:ext cx="228600" cy="2133600"/>
              </a:xfrm>
              <a:custGeom>
                <a:avLst/>
                <a:gdLst>
                  <a:gd name="T0" fmla="*/ 126 w 21600"/>
                  <a:gd name="T1" fmla="*/ 672 h 21600"/>
                  <a:gd name="T2" fmla="*/ 72 w 21600"/>
                  <a:gd name="T3" fmla="*/ 1344 h 21600"/>
                  <a:gd name="T4" fmla="*/ 18 w 21600"/>
                  <a:gd name="T5" fmla="*/ 672 h 21600"/>
                  <a:gd name="T6" fmla="*/ 72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99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" name="Line 5"/>
              <p:cNvSpPr>
                <a:spLocks noChangeShapeType="1"/>
              </p:cNvSpPr>
              <p:nvPr/>
            </p:nvSpPr>
            <p:spPr bwMode="auto">
              <a:xfrm>
                <a:off x="6550021" y="685800"/>
                <a:ext cx="304800" cy="2971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" name="Line 6"/>
              <p:cNvSpPr>
                <a:spLocks noChangeShapeType="1"/>
              </p:cNvSpPr>
              <p:nvPr/>
            </p:nvSpPr>
            <p:spPr bwMode="auto">
              <a:xfrm flipH="1">
                <a:off x="7083421" y="685800"/>
                <a:ext cx="304800" cy="2971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Line 7"/>
              <p:cNvSpPr>
                <a:spLocks noChangeShapeType="1"/>
              </p:cNvSpPr>
              <p:nvPr/>
            </p:nvSpPr>
            <p:spPr bwMode="auto">
              <a:xfrm flipH="1">
                <a:off x="6854821" y="609600"/>
                <a:ext cx="76200" cy="30480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>
                <a:off x="7007221" y="609600"/>
                <a:ext cx="76200" cy="30480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73" name="Group 72"/>
              <p:cNvGrpSpPr/>
              <p:nvPr/>
            </p:nvGrpSpPr>
            <p:grpSpPr>
              <a:xfrm>
                <a:off x="5559421" y="1447800"/>
                <a:ext cx="609600" cy="304800"/>
                <a:chOff x="5559421" y="1447800"/>
                <a:chExt cx="609600" cy="304800"/>
              </a:xfrm>
            </p:grpSpPr>
            <p:sp>
              <p:nvSpPr>
                <p:cNvPr id="66" name="Rectangle 10"/>
                <p:cNvSpPr>
                  <a:spLocks noChangeArrowheads="1"/>
                </p:cNvSpPr>
                <p:nvPr/>
              </p:nvSpPr>
              <p:spPr bwMode="auto">
                <a:xfrm>
                  <a:off x="5559421" y="1447800"/>
                  <a:ext cx="381000" cy="304800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8" name="Arc 12"/>
                <p:cNvSpPr>
                  <a:spLocks/>
                </p:cNvSpPr>
                <p:nvPr/>
              </p:nvSpPr>
              <p:spPr bwMode="auto">
                <a:xfrm>
                  <a:off x="5940421" y="1447800"/>
                  <a:ext cx="228600" cy="152400"/>
                </a:xfrm>
                <a:custGeom>
                  <a:avLst/>
                  <a:gdLst>
                    <a:gd name="T0" fmla="*/ 0 w 21600"/>
                    <a:gd name="T1" fmla="*/ 0 h 21600"/>
                    <a:gd name="T2" fmla="*/ 144 w 21600"/>
                    <a:gd name="T3" fmla="*/ 96 h 21600"/>
                    <a:gd name="T4" fmla="*/ 0 w 21600"/>
                    <a:gd name="T5" fmla="*/ 96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9" name="Arc 13"/>
                <p:cNvSpPr>
                  <a:spLocks/>
                </p:cNvSpPr>
                <p:nvPr/>
              </p:nvSpPr>
              <p:spPr bwMode="auto">
                <a:xfrm flipV="1">
                  <a:off x="5940421" y="1600200"/>
                  <a:ext cx="228600" cy="152400"/>
                </a:xfrm>
                <a:custGeom>
                  <a:avLst/>
                  <a:gdLst>
                    <a:gd name="T0" fmla="*/ 0 w 21600"/>
                    <a:gd name="T1" fmla="*/ 0 h 21600"/>
                    <a:gd name="T2" fmla="*/ 144 w 21600"/>
                    <a:gd name="T3" fmla="*/ 96 h 21600"/>
                    <a:gd name="T4" fmla="*/ 0 w 21600"/>
                    <a:gd name="T5" fmla="*/ 96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5559421" y="1447800"/>
                  <a:ext cx="3810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1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5559421" y="1752600"/>
                  <a:ext cx="3810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5" name="AutoShape 16"/>
              <p:cNvSpPr>
                <a:spLocks noChangeArrowheads="1"/>
              </p:cNvSpPr>
              <p:nvPr/>
            </p:nvSpPr>
            <p:spPr bwMode="auto">
              <a:xfrm>
                <a:off x="5559421" y="2971800"/>
                <a:ext cx="1066800" cy="762000"/>
              </a:xfrm>
              <a:prstGeom prst="rtTriangle">
                <a:avLst/>
              </a:prstGeom>
              <a:solidFill>
                <a:srgbClr val="B2B2B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6" name="AutoShape 17"/>
              <p:cNvSpPr>
                <a:spLocks noChangeArrowheads="1"/>
              </p:cNvSpPr>
              <p:nvPr/>
            </p:nvSpPr>
            <p:spPr bwMode="auto">
              <a:xfrm flipH="1">
                <a:off x="7312021" y="2971800"/>
                <a:ext cx="1066800" cy="762000"/>
              </a:xfrm>
              <a:prstGeom prst="rtTriangle">
                <a:avLst/>
              </a:prstGeom>
              <a:solidFill>
                <a:srgbClr val="B2B2B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7" name="Rectangle 18"/>
              <p:cNvSpPr>
                <a:spLocks noChangeArrowheads="1"/>
              </p:cNvSpPr>
              <p:nvPr/>
            </p:nvSpPr>
            <p:spPr bwMode="auto">
              <a:xfrm>
                <a:off x="6473821" y="3657600"/>
                <a:ext cx="990600" cy="76200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7769221" y="1447800"/>
                <a:ext cx="609600" cy="304800"/>
                <a:chOff x="576" y="1632"/>
                <a:chExt cx="384" cy="192"/>
              </a:xfrm>
            </p:grpSpPr>
            <p:sp>
              <p:nvSpPr>
                <p:cNvPr id="59" name="Rectangle 20"/>
                <p:cNvSpPr>
                  <a:spLocks noChangeArrowheads="1"/>
                </p:cNvSpPr>
                <p:nvPr/>
              </p:nvSpPr>
              <p:spPr bwMode="auto">
                <a:xfrm flipH="1">
                  <a:off x="672" y="1632"/>
                  <a:ext cx="288" cy="192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grpSp>
              <p:nvGrpSpPr>
                <p:cNvPr id="9" name="Group 21"/>
                <p:cNvGrpSpPr>
                  <a:grpSpLocks/>
                </p:cNvGrpSpPr>
                <p:nvPr/>
              </p:nvGrpSpPr>
              <p:grpSpPr bwMode="auto">
                <a:xfrm>
                  <a:off x="576" y="1632"/>
                  <a:ext cx="384" cy="192"/>
                  <a:chOff x="576" y="1632"/>
                  <a:chExt cx="384" cy="192"/>
                </a:xfrm>
              </p:grpSpPr>
              <p:sp>
                <p:nvSpPr>
                  <p:cNvPr id="61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720" y="1632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62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720" y="1824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grpSp>
                <p:nvGrpSpPr>
                  <p:cNvPr id="24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576" y="1632"/>
                    <a:ext cx="144" cy="192"/>
                    <a:chOff x="1920" y="1872"/>
                    <a:chExt cx="144" cy="192"/>
                  </a:xfrm>
                </p:grpSpPr>
                <p:sp>
                  <p:nvSpPr>
                    <p:cNvPr id="64" name="Arc 25"/>
                    <p:cNvSpPr>
                      <a:spLocks/>
                    </p:cNvSpPr>
                    <p:nvPr/>
                  </p:nvSpPr>
                  <p:spPr bwMode="auto">
                    <a:xfrm flipH="1">
                      <a:off x="1920" y="1872"/>
                      <a:ext cx="144" cy="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144 w 21600"/>
                        <a:gd name="T3" fmla="*/ 96 h 21600"/>
                        <a:gd name="T4" fmla="*/ 0 w 21600"/>
                        <a:gd name="T5" fmla="*/ 96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65" name="Arc 26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1920" y="1968"/>
                      <a:ext cx="144" cy="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144 w 21600"/>
                        <a:gd name="T3" fmla="*/ 96 h 21600"/>
                        <a:gd name="T4" fmla="*/ 0 w 21600"/>
                        <a:gd name="T5" fmla="*/ 96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>
                <a:off x="6550021" y="762000"/>
                <a:ext cx="76200" cy="685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 flipH="1">
                <a:off x="7312021" y="762000"/>
                <a:ext cx="76200" cy="685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" name="AutoShape 29"/>
              <p:cNvSpPr>
                <a:spLocks noChangeArrowheads="1"/>
              </p:cNvSpPr>
              <p:nvPr/>
            </p:nvSpPr>
            <p:spPr bwMode="auto">
              <a:xfrm>
                <a:off x="6854821" y="228600"/>
                <a:ext cx="228600" cy="304800"/>
              </a:xfrm>
              <a:prstGeom prst="upArrow">
                <a:avLst>
                  <a:gd name="adj1" fmla="val 50000"/>
                  <a:gd name="adj2" fmla="val 33333"/>
                </a:avLst>
              </a:prstGeom>
              <a:solidFill>
                <a:srgbClr val="FF5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28" name="Group 30"/>
              <p:cNvGrpSpPr>
                <a:grpSpLocks/>
              </p:cNvGrpSpPr>
              <p:nvPr/>
            </p:nvGrpSpPr>
            <p:grpSpPr bwMode="auto">
              <a:xfrm>
                <a:off x="7693021" y="2057400"/>
                <a:ext cx="152400" cy="152400"/>
                <a:chOff x="2064" y="2304"/>
                <a:chExt cx="96" cy="96"/>
              </a:xfrm>
            </p:grpSpPr>
            <p:sp>
              <p:nvSpPr>
                <p:cNvPr id="56" name="Oval 31"/>
                <p:cNvSpPr>
                  <a:spLocks noChangeArrowheads="1"/>
                </p:cNvSpPr>
                <p:nvPr/>
              </p:nvSpPr>
              <p:spPr bwMode="auto">
                <a:xfrm>
                  <a:off x="2064" y="2352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7" name="Oval 32"/>
                <p:cNvSpPr>
                  <a:spLocks noChangeArrowheads="1"/>
                </p:cNvSpPr>
                <p:nvPr/>
              </p:nvSpPr>
              <p:spPr bwMode="auto">
                <a:xfrm>
                  <a:off x="2064" y="2304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8" name="Oval 33"/>
                <p:cNvSpPr>
                  <a:spLocks noChangeArrowheads="1"/>
                </p:cNvSpPr>
                <p:nvPr/>
              </p:nvSpPr>
              <p:spPr bwMode="auto">
                <a:xfrm>
                  <a:off x="2112" y="2352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33" name="Oval 34"/>
              <p:cNvSpPr>
                <a:spLocks noChangeArrowheads="1"/>
              </p:cNvSpPr>
              <p:nvPr/>
            </p:nvSpPr>
            <p:spPr bwMode="auto">
              <a:xfrm>
                <a:off x="6321421" y="1828800"/>
                <a:ext cx="76200" cy="76200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" name="Oval 35"/>
              <p:cNvSpPr>
                <a:spLocks noChangeArrowheads="1"/>
              </p:cNvSpPr>
              <p:nvPr/>
            </p:nvSpPr>
            <p:spPr bwMode="auto">
              <a:xfrm>
                <a:off x="6321421" y="2514600"/>
                <a:ext cx="76200" cy="76200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" name="Oval 36"/>
              <p:cNvSpPr>
                <a:spLocks noChangeArrowheads="1"/>
              </p:cNvSpPr>
              <p:nvPr/>
            </p:nvSpPr>
            <p:spPr bwMode="auto">
              <a:xfrm>
                <a:off x="6321421" y="2438400"/>
                <a:ext cx="76200" cy="76200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" name="Oval 37"/>
              <p:cNvSpPr>
                <a:spLocks noChangeArrowheads="1"/>
              </p:cNvSpPr>
              <p:nvPr/>
            </p:nvSpPr>
            <p:spPr bwMode="auto">
              <a:xfrm>
                <a:off x="6473821" y="2667000"/>
                <a:ext cx="76200" cy="76200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" name="Oval 38"/>
              <p:cNvSpPr>
                <a:spLocks noChangeArrowheads="1"/>
              </p:cNvSpPr>
              <p:nvPr/>
            </p:nvSpPr>
            <p:spPr bwMode="auto">
              <a:xfrm>
                <a:off x="6473821" y="2590800"/>
                <a:ext cx="76200" cy="76200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8" name="Oval 39"/>
              <p:cNvSpPr>
                <a:spLocks noChangeArrowheads="1"/>
              </p:cNvSpPr>
              <p:nvPr/>
            </p:nvSpPr>
            <p:spPr bwMode="auto">
              <a:xfrm>
                <a:off x="8074021" y="2438400"/>
                <a:ext cx="76200" cy="76200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9" name="Oval 40"/>
              <p:cNvSpPr>
                <a:spLocks noChangeArrowheads="1"/>
              </p:cNvSpPr>
              <p:nvPr/>
            </p:nvSpPr>
            <p:spPr bwMode="auto">
              <a:xfrm>
                <a:off x="8074021" y="2362200"/>
                <a:ext cx="76200" cy="76200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0" name="Oval 41"/>
              <p:cNvSpPr>
                <a:spLocks noChangeArrowheads="1"/>
              </p:cNvSpPr>
              <p:nvPr/>
            </p:nvSpPr>
            <p:spPr bwMode="auto">
              <a:xfrm>
                <a:off x="7616821" y="2895600"/>
                <a:ext cx="76200" cy="76200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" name="Oval 42"/>
              <p:cNvSpPr>
                <a:spLocks noChangeArrowheads="1"/>
              </p:cNvSpPr>
              <p:nvPr/>
            </p:nvSpPr>
            <p:spPr bwMode="auto">
              <a:xfrm>
                <a:off x="7388221" y="3200400"/>
                <a:ext cx="76200" cy="76200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2" name="Oval 43"/>
              <p:cNvSpPr>
                <a:spLocks noChangeArrowheads="1"/>
              </p:cNvSpPr>
              <p:nvPr/>
            </p:nvSpPr>
            <p:spPr bwMode="auto">
              <a:xfrm>
                <a:off x="6473821" y="3048000"/>
                <a:ext cx="76200" cy="76200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32" name="Group 44"/>
              <p:cNvGrpSpPr>
                <a:grpSpLocks/>
              </p:cNvGrpSpPr>
              <p:nvPr/>
            </p:nvGrpSpPr>
            <p:grpSpPr bwMode="auto">
              <a:xfrm>
                <a:off x="7464421" y="1447800"/>
                <a:ext cx="152400" cy="228600"/>
                <a:chOff x="2208" y="2448"/>
                <a:chExt cx="96" cy="144"/>
              </a:xfrm>
            </p:grpSpPr>
            <p:sp>
              <p:nvSpPr>
                <p:cNvPr id="53" name="Oval 45"/>
                <p:cNvSpPr>
                  <a:spLocks noChangeArrowheads="1"/>
                </p:cNvSpPr>
                <p:nvPr/>
              </p:nvSpPr>
              <p:spPr bwMode="auto">
                <a:xfrm>
                  <a:off x="2208" y="2448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4" name="Oval 46"/>
                <p:cNvSpPr>
                  <a:spLocks noChangeArrowheads="1"/>
                </p:cNvSpPr>
                <p:nvPr/>
              </p:nvSpPr>
              <p:spPr bwMode="auto">
                <a:xfrm>
                  <a:off x="2256" y="2544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5" name="Oval 47"/>
                <p:cNvSpPr>
                  <a:spLocks noChangeArrowheads="1"/>
                </p:cNvSpPr>
                <p:nvPr/>
              </p:nvSpPr>
              <p:spPr bwMode="auto">
                <a:xfrm>
                  <a:off x="2256" y="2496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44" name="Oval 48"/>
              <p:cNvSpPr>
                <a:spLocks noChangeArrowheads="1"/>
              </p:cNvSpPr>
              <p:nvPr/>
            </p:nvSpPr>
            <p:spPr bwMode="auto">
              <a:xfrm>
                <a:off x="5559421" y="2286000"/>
                <a:ext cx="76200" cy="76200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5" name="Oval 49"/>
              <p:cNvSpPr>
                <a:spLocks noChangeArrowheads="1"/>
              </p:cNvSpPr>
              <p:nvPr/>
            </p:nvSpPr>
            <p:spPr bwMode="auto">
              <a:xfrm>
                <a:off x="6931021" y="2895600"/>
                <a:ext cx="76200" cy="76200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43" name="Group 50"/>
              <p:cNvGrpSpPr>
                <a:grpSpLocks/>
              </p:cNvGrpSpPr>
              <p:nvPr/>
            </p:nvGrpSpPr>
            <p:grpSpPr bwMode="auto">
              <a:xfrm>
                <a:off x="6931021" y="3276600"/>
                <a:ext cx="152400" cy="152400"/>
                <a:chOff x="2064" y="2304"/>
                <a:chExt cx="96" cy="96"/>
              </a:xfrm>
            </p:grpSpPr>
            <p:sp>
              <p:nvSpPr>
                <p:cNvPr id="50" name="Oval 51"/>
                <p:cNvSpPr>
                  <a:spLocks noChangeArrowheads="1"/>
                </p:cNvSpPr>
                <p:nvPr/>
              </p:nvSpPr>
              <p:spPr bwMode="auto">
                <a:xfrm>
                  <a:off x="2064" y="2352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1" name="Oval 52"/>
                <p:cNvSpPr>
                  <a:spLocks noChangeArrowheads="1"/>
                </p:cNvSpPr>
                <p:nvPr/>
              </p:nvSpPr>
              <p:spPr bwMode="auto">
                <a:xfrm>
                  <a:off x="2064" y="2304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2" name="Oval 53"/>
                <p:cNvSpPr>
                  <a:spLocks noChangeArrowheads="1"/>
                </p:cNvSpPr>
                <p:nvPr/>
              </p:nvSpPr>
              <p:spPr bwMode="auto">
                <a:xfrm>
                  <a:off x="2112" y="2352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47" name="Oval 54"/>
              <p:cNvSpPr>
                <a:spLocks noChangeArrowheads="1"/>
              </p:cNvSpPr>
              <p:nvPr/>
            </p:nvSpPr>
            <p:spPr bwMode="auto">
              <a:xfrm>
                <a:off x="6931021" y="1600200"/>
                <a:ext cx="76200" cy="76200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8" name="Oval 55"/>
              <p:cNvSpPr>
                <a:spLocks noChangeArrowheads="1"/>
              </p:cNvSpPr>
              <p:nvPr/>
            </p:nvSpPr>
            <p:spPr bwMode="auto">
              <a:xfrm>
                <a:off x="6931021" y="1524000"/>
                <a:ext cx="76200" cy="76200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9" name="Line 56"/>
              <p:cNvSpPr>
                <a:spLocks noChangeShapeType="1"/>
              </p:cNvSpPr>
              <p:nvPr/>
            </p:nvSpPr>
            <p:spPr bwMode="auto">
              <a:xfrm>
                <a:off x="6969121" y="1676400"/>
                <a:ext cx="0" cy="19812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" name="Line 66"/>
              <p:cNvSpPr>
                <a:spLocks noChangeShapeType="1"/>
              </p:cNvSpPr>
              <p:nvPr/>
            </p:nvSpPr>
            <p:spPr bwMode="auto">
              <a:xfrm>
                <a:off x="5483221" y="3124200"/>
                <a:ext cx="1828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" name="Line 67"/>
              <p:cNvSpPr>
                <a:spLocks noChangeShapeType="1"/>
              </p:cNvSpPr>
              <p:nvPr/>
            </p:nvSpPr>
            <p:spPr bwMode="auto">
              <a:xfrm>
                <a:off x="6702421" y="3429000"/>
                <a:ext cx="1524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Line 68"/>
              <p:cNvSpPr>
                <a:spLocks noChangeShapeType="1"/>
              </p:cNvSpPr>
              <p:nvPr/>
            </p:nvSpPr>
            <p:spPr bwMode="auto">
              <a:xfrm>
                <a:off x="5711821" y="3124200"/>
                <a:ext cx="0" cy="838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" name="Line 69"/>
              <p:cNvSpPr>
                <a:spLocks noChangeShapeType="1"/>
              </p:cNvSpPr>
              <p:nvPr/>
            </p:nvSpPr>
            <p:spPr bwMode="auto">
              <a:xfrm>
                <a:off x="7769221" y="3429000"/>
                <a:ext cx="0" cy="1295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Text Box 70"/>
              <p:cNvSpPr txBox="1">
                <a:spLocks noChangeArrowheads="1"/>
              </p:cNvSpPr>
              <p:nvPr/>
            </p:nvSpPr>
            <p:spPr bwMode="auto">
              <a:xfrm>
                <a:off x="4949821" y="3886200"/>
                <a:ext cx="2530475" cy="641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dirty="0"/>
                  <a:t>Low energy ion column for </a:t>
                </a:r>
                <a:r>
                  <a:rPr lang="en-US" dirty="0" smtClean="0"/>
                  <a:t>100 kV </a:t>
                </a:r>
                <a:r>
                  <a:rPr lang="en-US" dirty="0"/>
                  <a:t>gun</a:t>
                </a:r>
              </a:p>
            </p:txBody>
          </p:sp>
          <p:sp>
            <p:nvSpPr>
              <p:cNvPr id="15" name="Text Box 71"/>
              <p:cNvSpPr txBox="1">
                <a:spLocks noChangeArrowheads="1"/>
              </p:cNvSpPr>
              <p:nvPr/>
            </p:nvSpPr>
            <p:spPr bwMode="auto">
              <a:xfrm>
                <a:off x="6321421" y="4648200"/>
                <a:ext cx="2530475" cy="641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dirty="0"/>
                  <a:t>Low energy ion column for </a:t>
                </a:r>
                <a:r>
                  <a:rPr lang="en-US" dirty="0" smtClean="0"/>
                  <a:t>200 kV </a:t>
                </a:r>
                <a:r>
                  <a:rPr lang="en-US" dirty="0"/>
                  <a:t>gun</a:t>
                </a:r>
              </a:p>
            </p:txBody>
          </p:sp>
          <p:sp>
            <p:nvSpPr>
              <p:cNvPr id="16" name="Line 72"/>
              <p:cNvSpPr>
                <a:spLocks noChangeShapeType="1"/>
              </p:cNvSpPr>
              <p:nvPr/>
            </p:nvSpPr>
            <p:spPr bwMode="auto">
              <a:xfrm flipV="1">
                <a:off x="8531221" y="1752600"/>
                <a:ext cx="0" cy="1981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Line 73"/>
              <p:cNvSpPr>
                <a:spLocks noChangeShapeType="1"/>
              </p:cNvSpPr>
              <p:nvPr/>
            </p:nvSpPr>
            <p:spPr bwMode="auto">
              <a:xfrm>
                <a:off x="8150221" y="3733800"/>
                <a:ext cx="685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Text Box 75"/>
              <p:cNvSpPr txBox="1">
                <a:spLocks noChangeArrowheads="1"/>
              </p:cNvSpPr>
              <p:nvPr/>
            </p:nvSpPr>
            <p:spPr bwMode="auto">
              <a:xfrm rot="16200000">
                <a:off x="8082753" y="2582068"/>
                <a:ext cx="12636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Ion energy</a:t>
                </a:r>
              </a:p>
            </p:txBody>
          </p:sp>
        </p:grpSp>
        <p:sp>
          <p:nvSpPr>
            <p:cNvPr id="76" name="Rectangle 75"/>
            <p:cNvSpPr/>
            <p:nvPr/>
          </p:nvSpPr>
          <p:spPr bwMode="auto">
            <a:xfrm>
              <a:off x="5711821" y="1524000"/>
              <a:ext cx="274319" cy="22860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LHeC</a:t>
            </a:r>
            <a:r>
              <a:rPr lang="en-US" dirty="0" smtClean="0"/>
              <a:t> Polarized Source Concerns</a:t>
            </a:r>
            <a:endParaRPr lang="en-US" dirty="0"/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733425"/>
            <a:ext cx="8534400" cy="57531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Require long </a:t>
            </a:r>
            <a:r>
              <a:rPr lang="en-US" sz="2800" dirty="0" err="1" smtClean="0"/>
              <a:t>photogun</a:t>
            </a:r>
            <a:r>
              <a:rPr lang="en-US" sz="2800" dirty="0" smtClean="0"/>
              <a:t> lifetime at 6.5mA</a:t>
            </a:r>
          </a:p>
          <a:p>
            <a:pPr lvl="1">
              <a:lnSpc>
                <a:spcPct val="90000"/>
              </a:lnSpc>
            </a:pPr>
            <a:r>
              <a:rPr lang="en-US" sz="2600" dirty="0" smtClean="0"/>
              <a:t>Excellent Vacuum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Cathode/anode design for 100% transport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Learn the tricks to “get around” ion bombardment</a:t>
            </a:r>
            <a:endParaRPr lang="en-US" sz="26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err="1" smtClean="0"/>
              <a:t>Emittance</a:t>
            </a:r>
            <a:r>
              <a:rPr lang="en-US" sz="2800" dirty="0" smtClean="0"/>
              <a:t>, bunch charge and peak current requirements lead to significant space charge forces which necessitate gun voltage ~ 350kV</a:t>
            </a:r>
          </a:p>
          <a:p>
            <a:pPr lvl="1">
              <a:lnSpc>
                <a:spcPct val="90000"/>
              </a:lnSpc>
            </a:pPr>
            <a:r>
              <a:rPr lang="en-US" sz="2600" dirty="0" smtClean="0"/>
              <a:t>Field emission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Child’s Law Space Charge Limit? Probably No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Surface charge limit? Probably Yes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High laser </a:t>
            </a:r>
            <a:r>
              <a:rPr lang="en-US" sz="2800" dirty="0" smtClean="0"/>
              <a:t>power …. photocathode cooling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Photocathode R&amp;D:  look for higher QE (~10%), something more rugged than </a:t>
            </a:r>
            <a:r>
              <a:rPr lang="en-US" sz="2800" dirty="0" err="1" smtClean="0"/>
              <a:t>superlattice</a:t>
            </a:r>
            <a:r>
              <a:rPr lang="en-US" sz="2800" dirty="0" smtClean="0"/>
              <a:t> </a:t>
            </a:r>
            <a:r>
              <a:rPr lang="en-US" sz="2800" dirty="0" err="1" smtClean="0"/>
              <a:t>GaAs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880460"/>
            <a:ext cx="8991599" cy="30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2209799" y="3168657"/>
            <a:ext cx="533400" cy="152400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7924799" y="3066235"/>
            <a:ext cx="381000" cy="3048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5409405" y="3217841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305799" y="4209235"/>
            <a:ext cx="381000" cy="3048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5409405" y="4284641"/>
            <a:ext cx="457200" cy="1588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858793" y="3217841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6860381" y="4360841"/>
            <a:ext cx="457200" cy="1588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 rot="16200000">
            <a:off x="7422375" y="1681895"/>
            <a:ext cx="228600" cy="533400"/>
          </a:xfrm>
          <a:prstGeom prst="righ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 rot="16200000">
            <a:off x="4743675" y="1593282"/>
            <a:ext cx="228600" cy="1295400"/>
          </a:xfrm>
          <a:prstGeom prst="righ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70160" y="1212282"/>
            <a:ext cx="2623809" cy="830997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“Spin Reversal”</a:t>
            </a:r>
          </a:p>
          <a:p>
            <a:pPr algn="ctr"/>
            <a:r>
              <a:rPr lang="en-US" sz="1600" dirty="0" smtClean="0"/>
              <a:t>Vertical Wien = 90 deg</a:t>
            </a:r>
          </a:p>
          <a:p>
            <a:pPr algn="ctr"/>
            <a:r>
              <a:rPr lang="en-US" sz="1600" dirty="0" smtClean="0"/>
              <a:t>Two Solenoids = ±90 deg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082300" y="1212282"/>
            <a:ext cx="2985498" cy="584775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“Longitudinal Polarization”</a:t>
            </a:r>
          </a:p>
          <a:p>
            <a:pPr algn="ctr"/>
            <a:r>
              <a:rPr lang="en-US" sz="1600" dirty="0" smtClean="0"/>
              <a:t>Horizontal Wien = {-90…+90}</a:t>
            </a:r>
          </a:p>
        </p:txBody>
      </p:sp>
      <p:grpSp>
        <p:nvGrpSpPr>
          <p:cNvPr id="16" name="Group 32"/>
          <p:cNvGrpSpPr/>
          <p:nvPr/>
        </p:nvGrpSpPr>
        <p:grpSpPr>
          <a:xfrm>
            <a:off x="4876799" y="3321057"/>
            <a:ext cx="228600" cy="228600"/>
            <a:chOff x="4495800" y="914400"/>
            <a:chExt cx="228600" cy="228600"/>
          </a:xfrm>
          <a:solidFill>
            <a:schemeClr val="bg2"/>
          </a:solidFill>
        </p:grpSpPr>
        <p:sp>
          <p:nvSpPr>
            <p:cNvPr id="17" name="Oval 16"/>
            <p:cNvSpPr/>
            <p:nvPr/>
          </p:nvSpPr>
          <p:spPr>
            <a:xfrm>
              <a:off x="4495800" y="914400"/>
              <a:ext cx="228600" cy="228600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4572000" y="990600"/>
              <a:ext cx="76200" cy="76200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5410199" y="3599635"/>
            <a:ext cx="152400" cy="3048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181599" y="3599635"/>
            <a:ext cx="152400" cy="3048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495799" y="3675835"/>
            <a:ext cx="381000" cy="1524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467599" y="3675835"/>
            <a:ext cx="381000" cy="1524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657599" y="3473457"/>
            <a:ext cx="6096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55"/>
          <p:cNvGrpSpPr/>
          <p:nvPr/>
        </p:nvGrpSpPr>
        <p:grpSpPr>
          <a:xfrm>
            <a:off x="169223" y="1212282"/>
            <a:ext cx="2743200" cy="990600"/>
            <a:chOff x="990600" y="5334000"/>
            <a:chExt cx="2743200" cy="990600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1219200" y="5791200"/>
              <a:ext cx="381000" cy="1588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219200" y="6170612"/>
              <a:ext cx="381000" cy="1588"/>
            </a:xfrm>
            <a:prstGeom prst="straightConnector1">
              <a:avLst/>
            </a:prstGeom>
            <a:noFill/>
            <a:ln w="508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904999" y="5650468"/>
              <a:ext cx="1557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LEFT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90600" y="5334000"/>
              <a:ext cx="2743200" cy="990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05000" y="5955268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RIGHT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219200" y="5474732"/>
              <a:ext cx="381000" cy="1588"/>
            </a:xfrm>
            <a:prstGeom prst="straightConnector1">
              <a:avLst/>
            </a:prstGeom>
            <a:noFill/>
            <a:ln w="508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904999" y="5334000"/>
              <a:ext cx="1557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From Gun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05" y="0"/>
            <a:ext cx="7204270" cy="808806"/>
          </a:xfrm>
        </p:spPr>
        <p:txBody>
          <a:bodyPr/>
          <a:lstStyle/>
          <a:p>
            <a:r>
              <a:rPr lang="en-US" dirty="0" smtClean="0"/>
              <a:t>Electron Spin Reversal for PV</a:t>
            </a:r>
            <a:endParaRPr lang="en-US" dirty="0"/>
          </a:p>
        </p:txBody>
      </p:sp>
      <p:sp>
        <p:nvSpPr>
          <p:cNvPr id="32" name="Rectangle 93"/>
          <p:cNvSpPr>
            <a:spLocks noChangeArrowheads="1"/>
          </p:cNvSpPr>
          <p:nvPr/>
        </p:nvSpPr>
        <p:spPr bwMode="auto">
          <a:xfrm>
            <a:off x="1371601" y="5379522"/>
            <a:ext cx="7315200" cy="121262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400" dirty="0" smtClean="0">
                <a:latin typeface="Arial" charset="0"/>
              </a:rPr>
              <a:t>Two-Wien Spin Flipper:</a:t>
            </a:r>
          </a:p>
          <a:p>
            <a:pPr>
              <a:spcBef>
                <a:spcPct val="20000"/>
              </a:spcBef>
              <a:defRPr/>
            </a:pPr>
            <a:r>
              <a:rPr lang="en-US" sz="2400" dirty="0" smtClean="0">
                <a:latin typeface="Arial" charset="0"/>
              </a:rPr>
              <a:t>Used to orient spin direction at target and to cancel some </a:t>
            </a:r>
            <a:r>
              <a:rPr lang="en-US" sz="2400" dirty="0" err="1" smtClean="0">
                <a:latin typeface="Arial" charset="0"/>
              </a:rPr>
              <a:t>helicity</a:t>
            </a:r>
            <a:r>
              <a:rPr lang="en-US" sz="2400" dirty="0" smtClean="0">
                <a:latin typeface="Arial" charset="0"/>
              </a:rPr>
              <a:t>-correlated beam systematic errors</a:t>
            </a:r>
            <a:endParaRPr lang="en-US" sz="2400" dirty="0">
              <a:latin typeface="Arial" charset="0"/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29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7" name="Text Box 3"/>
          <p:cNvSpPr txBox="1">
            <a:spLocks noChangeArrowheads="1"/>
          </p:cNvSpPr>
          <p:nvPr/>
        </p:nvSpPr>
        <p:spPr bwMode="auto">
          <a:xfrm>
            <a:off x="257543" y="183892"/>
            <a:ext cx="69813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sz="2400" i="1" dirty="0" err="1" smtClean="0">
                <a:solidFill>
                  <a:srgbClr val="0000FF"/>
                </a:solidFill>
              </a:rPr>
              <a:t>Jlab</a:t>
            </a:r>
            <a:r>
              <a:rPr lang="fr-FR" sz="2400" i="1" dirty="0" smtClean="0">
                <a:solidFill>
                  <a:srgbClr val="0000FF"/>
                </a:solidFill>
              </a:rPr>
              <a:t> - ILC High </a:t>
            </a:r>
            <a:r>
              <a:rPr lang="fr-FR" sz="2400" i="1" dirty="0" err="1" smtClean="0">
                <a:solidFill>
                  <a:srgbClr val="0000FF"/>
                </a:solidFill>
              </a:rPr>
              <a:t>Current</a:t>
            </a:r>
            <a:r>
              <a:rPr lang="fr-FR" sz="2400" i="1" dirty="0" smtClean="0">
                <a:solidFill>
                  <a:srgbClr val="0000FF"/>
                </a:solidFill>
              </a:rPr>
              <a:t> </a:t>
            </a:r>
            <a:r>
              <a:rPr lang="fr-FR" sz="2400" i="1" dirty="0" err="1" smtClean="0">
                <a:solidFill>
                  <a:srgbClr val="0000FF"/>
                </a:solidFill>
              </a:rPr>
              <a:t>Polarized</a:t>
            </a:r>
            <a:r>
              <a:rPr lang="fr-FR" sz="2400" i="1" dirty="0" smtClean="0">
                <a:solidFill>
                  <a:srgbClr val="0000FF"/>
                </a:solidFill>
              </a:rPr>
              <a:t> Electron Source</a:t>
            </a:r>
            <a:endParaRPr lang="fr-FR" sz="2400" i="1" dirty="0">
              <a:solidFill>
                <a:srgbClr val="0000FF"/>
              </a:solidFill>
            </a:endParaRPr>
          </a:p>
        </p:txBody>
      </p:sp>
      <p:graphicFrame>
        <p:nvGraphicFramePr>
          <p:cNvPr id="697758" name="Group 414"/>
          <p:cNvGraphicFramePr>
            <a:graphicFrameLocks noGrp="1"/>
          </p:cNvGraphicFramePr>
          <p:nvPr/>
        </p:nvGraphicFramePr>
        <p:xfrm>
          <a:off x="5554343" y="2862028"/>
          <a:ext cx="3369196" cy="3874850"/>
        </p:xfrm>
        <a:graphic>
          <a:graphicData uri="http://schemas.openxmlformats.org/drawingml/2006/table">
            <a:tbl>
              <a:tblPr/>
              <a:tblGrid>
                <a:gridCol w="1802128"/>
                <a:gridCol w="1567068"/>
              </a:tblGrid>
              <a:tr h="276775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6775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Rep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6775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Pulselength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 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6775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Wavelength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6775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Laser Spot 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350 µm FWHM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6775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High-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Pol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Photocathode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SSL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GaAs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GaAsP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6775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Gun Voltage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 kV 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6775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CW Beam 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4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mA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2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6775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Run Duration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+mn-lt"/>
                        </a:rPr>
                        <a:t>1.4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6775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Extracted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6775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1/e Charge Lifetime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6775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Bunch charge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2.7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6775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Peak 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6775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Current density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 A/cm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697419" name="Text Box 75"/>
          <p:cNvSpPr txBox="1">
            <a:spLocks noChangeArrowheads="1"/>
          </p:cNvSpPr>
          <p:nvPr/>
        </p:nvSpPr>
        <p:spPr bwMode="auto">
          <a:xfrm>
            <a:off x="371843" y="3106579"/>
            <a:ext cx="500967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1000" dirty="0">
                <a:latin typeface="Microsoft Sans Serif" pitchFamily="34" charset="0"/>
              </a:rPr>
              <a:t>R. </a:t>
            </a:r>
            <a:r>
              <a:rPr lang="fr-FR" sz="1000" dirty="0" err="1">
                <a:latin typeface="Microsoft Sans Serif" pitchFamily="34" charset="0"/>
              </a:rPr>
              <a:t>Suleiman</a:t>
            </a:r>
            <a:r>
              <a:rPr lang="fr-FR" sz="1000" dirty="0">
                <a:latin typeface="Microsoft Sans Serif" pitchFamily="34" charset="0"/>
              </a:rPr>
              <a:t> et al., PAC’11, New York (NJ, USA), March 28 – April 1, 2011 </a:t>
            </a:r>
          </a:p>
        </p:txBody>
      </p:sp>
      <p:pic>
        <p:nvPicPr>
          <p:cNvPr id="697759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691" y="3352800"/>
            <a:ext cx="4499992" cy="312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8"/>
          <p:cNvPicPr>
            <a:picLocks noChangeAspect="1" noChangeArrowheads="1"/>
          </p:cNvPicPr>
          <p:nvPr/>
        </p:nvPicPr>
        <p:blipFill>
          <a:blip r:embed="rId4" cstate="print"/>
          <a:srcRect t="21854" b="2511"/>
          <a:stretch>
            <a:fillRect/>
          </a:stretch>
        </p:blipFill>
        <p:spPr bwMode="auto">
          <a:xfrm>
            <a:off x="257543" y="741363"/>
            <a:ext cx="5349825" cy="212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 11"/>
          <p:cNvGrpSpPr/>
          <p:nvPr/>
        </p:nvGrpSpPr>
        <p:grpSpPr>
          <a:xfrm>
            <a:off x="6062932" y="364266"/>
            <a:ext cx="2795318" cy="2354887"/>
            <a:chOff x="5939107" y="903463"/>
            <a:chExt cx="2795318" cy="2354887"/>
          </a:xfrm>
        </p:grpSpPr>
        <p:pic>
          <p:nvPicPr>
            <p:cNvPr id="9" name="Picture 70" descr="qe_fina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39107" y="1427163"/>
              <a:ext cx="2795318" cy="18311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Text Box 74"/>
            <p:cNvSpPr txBox="1">
              <a:spLocks noChangeArrowheads="1"/>
            </p:cNvSpPr>
            <p:nvPr/>
          </p:nvSpPr>
          <p:spPr bwMode="auto">
            <a:xfrm>
              <a:off x="6858000" y="1041879"/>
              <a:ext cx="17526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/>
                <a:t>High Initial QE</a:t>
              </a:r>
            </a:p>
          </p:txBody>
        </p:sp>
        <p:sp>
          <p:nvSpPr>
            <p:cNvPr id="11" name="Line 75"/>
            <p:cNvSpPr>
              <a:spLocks noChangeShapeType="1"/>
            </p:cNvSpPr>
            <p:nvPr/>
          </p:nvSpPr>
          <p:spPr bwMode="auto">
            <a:xfrm>
              <a:off x="8610600" y="903463"/>
              <a:ext cx="0" cy="427894"/>
            </a:xfrm>
            <a:prstGeom prst="line">
              <a:avLst/>
            </a:prstGeom>
            <a:noFill/>
            <a:ln w="38100">
              <a:solidFill>
                <a:srgbClr val="F2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 bwMode="auto">
          <a:xfrm>
            <a:off x="1104900" y="645557"/>
            <a:ext cx="5905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:\inj_group\Archive\INJTWF\Installation\Photos\100212_Operational\DSC08322.JP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17" idx="2"/>
          </p:cNvCxnSpPr>
          <p:nvPr/>
        </p:nvCxnSpPr>
        <p:spPr bwMode="auto">
          <a:xfrm flipH="1">
            <a:off x="2536345" y="1610524"/>
            <a:ext cx="1251622" cy="1049548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655" y="13159"/>
            <a:ext cx="7286867" cy="808806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4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Electron Spin Manipulation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 bwMode="auto">
          <a:xfrm flipH="1">
            <a:off x="4572002" y="2296411"/>
            <a:ext cx="966042" cy="1132589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2"/>
          </p:cNvCxnSpPr>
          <p:nvPr/>
        </p:nvCxnSpPr>
        <p:spPr bwMode="auto">
          <a:xfrm flipH="1">
            <a:off x="5694745" y="3036060"/>
            <a:ext cx="1292018" cy="887761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 bwMode="auto">
          <a:xfrm>
            <a:off x="4664896" y="1746016"/>
            <a:ext cx="1746296" cy="550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Two Solenoids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2536343" y="1060129"/>
            <a:ext cx="2503248" cy="550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Horizontal Wien Filter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879008" y="2485665"/>
            <a:ext cx="2215510" cy="550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Vertical Wien Filter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1073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Positrons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Polarized Positrons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86106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3444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800" i="1">
                <a:solidFill>
                  <a:srgbClr val="969696"/>
                </a:solidFill>
              </a:rPr>
              <a:t>The PEPPo experiment @ JLab</a:t>
            </a:r>
            <a:endParaRPr lang="fr-FR" sz="1800" i="1">
              <a:solidFill>
                <a:srgbClr val="B2B2B2"/>
              </a:solidFill>
            </a:endParaRP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3152775" y="982663"/>
            <a:ext cx="2846388" cy="40957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Lucida Calligraphy" pitchFamily="66" charset="0"/>
              </a:rPr>
              <a:t>Experiment Layout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33388" y="3092450"/>
            <a:ext cx="8272462" cy="2670175"/>
            <a:chOff x="273" y="1404"/>
            <a:chExt cx="5211" cy="1682"/>
          </a:xfrm>
        </p:grpSpPr>
        <p:pic>
          <p:nvPicPr>
            <p:cNvPr id="10285" name="Picture 2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6" y="1451"/>
              <a:ext cx="5177" cy="1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286" name="Rectangle 22"/>
            <p:cNvSpPr>
              <a:spLocks noChangeArrowheads="1"/>
            </p:cNvSpPr>
            <p:nvPr/>
          </p:nvSpPr>
          <p:spPr bwMode="auto">
            <a:xfrm>
              <a:off x="273" y="1404"/>
              <a:ext cx="46" cy="16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7" name="Rectangle 23"/>
            <p:cNvSpPr>
              <a:spLocks noChangeArrowheads="1"/>
            </p:cNvSpPr>
            <p:nvPr/>
          </p:nvSpPr>
          <p:spPr bwMode="auto">
            <a:xfrm>
              <a:off x="5438" y="1408"/>
              <a:ext cx="46" cy="16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6" name="Text Box 25"/>
          <p:cNvSpPr txBox="1">
            <a:spLocks noChangeArrowheads="1"/>
          </p:cNvSpPr>
          <p:nvPr/>
        </p:nvSpPr>
        <p:spPr bwMode="auto">
          <a:xfrm>
            <a:off x="549275" y="1820863"/>
            <a:ext cx="80629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>
                <a:srgbClr val="D60093"/>
              </a:buClr>
              <a:buFont typeface="Wingdings" pitchFamily="2" charset="2"/>
              <a:buChar char="Ø"/>
            </a:pPr>
            <a:r>
              <a:rPr lang="en-US" sz="1600"/>
              <a:t> PEPPo is proposed to run at the </a:t>
            </a:r>
            <a:r>
              <a:rPr lang="en-US" sz="1600" b="1">
                <a:solidFill>
                  <a:srgbClr val="FF0000"/>
                </a:solidFill>
              </a:rPr>
              <a:t>injector,</a:t>
            </a:r>
            <a:r>
              <a:rPr lang="en-US" sz="1600"/>
              <a:t> taking advantage of the existing </a:t>
            </a:r>
            <a:r>
              <a:rPr lang="en-US" sz="1600" b="1">
                <a:solidFill>
                  <a:srgbClr val="0000CC"/>
                </a:solidFill>
              </a:rPr>
              <a:t>experimental capabilities</a:t>
            </a:r>
            <a:r>
              <a:rPr lang="en-US" sz="1600"/>
              <a:t> that uniquely </a:t>
            </a:r>
            <a:r>
              <a:rPr lang="en-US" sz="1600" b="1">
                <a:solidFill>
                  <a:srgbClr val="FF0000"/>
                </a:solidFill>
              </a:rPr>
              <a:t>define</a:t>
            </a:r>
            <a:r>
              <a:rPr lang="en-US" sz="1600"/>
              <a:t> with </a:t>
            </a:r>
            <a:r>
              <a:rPr lang="en-US" sz="1600" b="1">
                <a:solidFill>
                  <a:srgbClr val="FF0000"/>
                </a:solidFill>
              </a:rPr>
              <a:t>precision</a:t>
            </a:r>
            <a:r>
              <a:rPr lang="en-US" sz="1600"/>
              <a:t> the CEBAF </a:t>
            </a:r>
            <a:r>
              <a:rPr lang="en-US" sz="1600" b="1">
                <a:solidFill>
                  <a:srgbClr val="FF0000"/>
                </a:solidFill>
              </a:rPr>
              <a:t>polarized electron beam</a:t>
            </a:r>
            <a:r>
              <a:rPr lang="en-US" sz="1600"/>
              <a:t> at creation.</a:t>
            </a:r>
          </a:p>
        </p:txBody>
      </p:sp>
      <p:sp>
        <p:nvSpPr>
          <p:cNvPr id="10247" name="Text Box 31"/>
          <p:cNvSpPr txBox="1">
            <a:spLocks noChangeArrowheads="1"/>
          </p:cNvSpPr>
          <p:nvPr/>
        </p:nvSpPr>
        <p:spPr bwMode="auto">
          <a:xfrm>
            <a:off x="34925" y="6616700"/>
            <a:ext cx="19145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 i="1">
                <a:solidFill>
                  <a:schemeClr val="bg2"/>
                </a:solidFill>
                <a:latin typeface="Footlight MT Light" pitchFamily="18" charset="0"/>
              </a:rPr>
              <a:t>Newport News, August 22-26, 2011</a:t>
            </a:r>
          </a:p>
        </p:txBody>
      </p: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796925" y="3176588"/>
            <a:ext cx="2782888" cy="798512"/>
            <a:chOff x="502" y="1896"/>
            <a:chExt cx="1753" cy="503"/>
          </a:xfrm>
        </p:grpSpPr>
        <p:sp>
          <p:nvSpPr>
            <p:cNvPr id="10279" name="Oval 32"/>
            <p:cNvSpPr>
              <a:spLocks noChangeArrowheads="1"/>
            </p:cNvSpPr>
            <p:nvPr/>
          </p:nvSpPr>
          <p:spPr bwMode="auto">
            <a:xfrm>
              <a:off x="1020" y="2000"/>
              <a:ext cx="91" cy="78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0" name="Oval 35"/>
            <p:cNvSpPr>
              <a:spLocks noChangeArrowheads="1"/>
            </p:cNvSpPr>
            <p:nvPr/>
          </p:nvSpPr>
          <p:spPr bwMode="auto">
            <a:xfrm>
              <a:off x="502" y="2315"/>
              <a:ext cx="91" cy="78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1" name="Oval 36"/>
            <p:cNvSpPr>
              <a:spLocks noChangeArrowheads="1"/>
            </p:cNvSpPr>
            <p:nvPr/>
          </p:nvSpPr>
          <p:spPr bwMode="auto">
            <a:xfrm>
              <a:off x="2164" y="2321"/>
              <a:ext cx="91" cy="78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282" name="AutoShape 37"/>
            <p:cNvCxnSpPr>
              <a:cxnSpLocks noChangeShapeType="1"/>
              <a:stCxn id="10279" idx="4"/>
              <a:endCxn id="10280" idx="7"/>
            </p:cNvCxnSpPr>
            <p:nvPr/>
          </p:nvCxnSpPr>
          <p:spPr bwMode="auto">
            <a:xfrm rot="5400000">
              <a:off x="699" y="1959"/>
              <a:ext cx="248" cy="486"/>
            </a:xfrm>
            <a:prstGeom prst="curvedConnector3">
              <a:avLst>
                <a:gd name="adj1" fmla="val 47579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0283" name="AutoShape 38"/>
            <p:cNvCxnSpPr>
              <a:cxnSpLocks noChangeShapeType="1"/>
              <a:stCxn id="10279" idx="4"/>
              <a:endCxn id="10281" idx="1"/>
            </p:cNvCxnSpPr>
            <p:nvPr/>
          </p:nvCxnSpPr>
          <p:spPr bwMode="auto">
            <a:xfrm rot="16200000" flipH="1">
              <a:off x="1495" y="1649"/>
              <a:ext cx="254" cy="1111"/>
            </a:xfrm>
            <a:prstGeom prst="curvedConnector3">
              <a:avLst>
                <a:gd name="adj1" fmla="val 47639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0284" name="Text Box 44"/>
            <p:cNvSpPr txBox="1">
              <a:spLocks noChangeArrowheads="1"/>
            </p:cNvSpPr>
            <p:nvPr/>
          </p:nvSpPr>
          <p:spPr bwMode="auto">
            <a:xfrm>
              <a:off x="678" y="1896"/>
              <a:ext cx="98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rgbClr val="FF0000"/>
                  </a:solidFill>
                </a:rPr>
                <a:t>Intensity controls </a:t>
              </a:r>
            </a:p>
          </p:txBody>
        </p:sp>
      </p:grp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835025" y="4791075"/>
            <a:ext cx="2097088" cy="1255713"/>
            <a:chOff x="526" y="2913"/>
            <a:chExt cx="1321" cy="791"/>
          </a:xfrm>
        </p:grpSpPr>
        <p:sp>
          <p:nvSpPr>
            <p:cNvPr id="10271" name="Text Box 27"/>
            <p:cNvSpPr txBox="1">
              <a:spLocks noChangeArrowheads="1"/>
            </p:cNvSpPr>
            <p:nvPr/>
          </p:nvSpPr>
          <p:spPr bwMode="auto">
            <a:xfrm>
              <a:off x="526" y="3531"/>
              <a:ext cx="11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rgbClr val="FF0000"/>
                  </a:solidFill>
                </a:rPr>
                <a:t>Polarization controls</a:t>
              </a:r>
            </a:p>
          </p:txBody>
        </p:sp>
        <p:sp>
          <p:nvSpPr>
            <p:cNvPr id="10272" name="Oval 34"/>
            <p:cNvSpPr>
              <a:spLocks noChangeArrowheads="1"/>
            </p:cNvSpPr>
            <p:nvPr/>
          </p:nvSpPr>
          <p:spPr bwMode="auto">
            <a:xfrm>
              <a:off x="1076" y="3541"/>
              <a:ext cx="91" cy="78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3" name="Oval 39"/>
            <p:cNvSpPr>
              <a:spLocks noChangeArrowheads="1"/>
            </p:cNvSpPr>
            <p:nvPr/>
          </p:nvSpPr>
          <p:spPr bwMode="auto">
            <a:xfrm>
              <a:off x="1191" y="2913"/>
              <a:ext cx="91" cy="78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4" name="Oval 40"/>
            <p:cNvSpPr>
              <a:spLocks noChangeArrowheads="1"/>
            </p:cNvSpPr>
            <p:nvPr/>
          </p:nvSpPr>
          <p:spPr bwMode="auto">
            <a:xfrm>
              <a:off x="1756" y="2913"/>
              <a:ext cx="91" cy="78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275" name="AutoShape 41"/>
            <p:cNvCxnSpPr>
              <a:cxnSpLocks noChangeShapeType="1"/>
              <a:stCxn id="10272" idx="0"/>
              <a:endCxn id="10273" idx="4"/>
            </p:cNvCxnSpPr>
            <p:nvPr/>
          </p:nvCxnSpPr>
          <p:spPr bwMode="auto">
            <a:xfrm rot="-5400000">
              <a:off x="905" y="3208"/>
              <a:ext cx="550" cy="115"/>
            </a:xfrm>
            <a:prstGeom prst="curvedConnector3">
              <a:avLst>
                <a:gd name="adj1" fmla="val 50000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0276" name="AutoShape 42"/>
            <p:cNvCxnSpPr>
              <a:cxnSpLocks noChangeShapeType="1"/>
              <a:stCxn id="10272" idx="0"/>
              <a:endCxn id="10274" idx="4"/>
            </p:cNvCxnSpPr>
            <p:nvPr/>
          </p:nvCxnSpPr>
          <p:spPr bwMode="auto">
            <a:xfrm rot="-5400000">
              <a:off x="1187" y="2926"/>
              <a:ext cx="550" cy="680"/>
            </a:xfrm>
            <a:prstGeom prst="curvedConnector3">
              <a:avLst>
                <a:gd name="adj1" fmla="val 35815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0277" name="AutoShape 43"/>
            <p:cNvCxnSpPr>
              <a:cxnSpLocks noChangeShapeType="1"/>
              <a:stCxn id="10272" idx="0"/>
              <a:endCxn id="10278" idx="3"/>
            </p:cNvCxnSpPr>
            <p:nvPr/>
          </p:nvCxnSpPr>
          <p:spPr bwMode="auto">
            <a:xfrm rot="5400000" flipH="1">
              <a:off x="717" y="3136"/>
              <a:ext cx="273" cy="537"/>
            </a:xfrm>
            <a:prstGeom prst="curvedConnector3">
              <a:avLst>
                <a:gd name="adj1" fmla="val 47986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0278" name="Oval 45"/>
            <p:cNvSpPr>
              <a:spLocks noChangeArrowheads="1"/>
            </p:cNvSpPr>
            <p:nvPr/>
          </p:nvSpPr>
          <p:spPr bwMode="auto">
            <a:xfrm>
              <a:off x="572" y="3201"/>
              <a:ext cx="91" cy="78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3540125" y="4603750"/>
            <a:ext cx="2303463" cy="1158875"/>
            <a:chOff x="2230" y="2795"/>
            <a:chExt cx="1451" cy="730"/>
          </a:xfrm>
        </p:grpSpPr>
        <p:sp>
          <p:nvSpPr>
            <p:cNvPr id="10266" name="Text Box 28"/>
            <p:cNvSpPr txBox="1">
              <a:spLocks noChangeArrowheads="1"/>
            </p:cNvSpPr>
            <p:nvPr/>
          </p:nvSpPr>
          <p:spPr bwMode="auto">
            <a:xfrm>
              <a:off x="2230" y="3237"/>
              <a:ext cx="8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rgbClr val="FF0000"/>
                  </a:solidFill>
                </a:rPr>
                <a:t>Variable energy </a:t>
              </a:r>
            </a:p>
            <a:p>
              <a:pPr algn="ctr"/>
              <a:r>
                <a:rPr lang="en-US" sz="1200" b="1">
                  <a:solidFill>
                    <a:srgbClr val="FF0000"/>
                  </a:solidFill>
                </a:rPr>
                <a:t>2-7.5 MeV</a:t>
              </a:r>
            </a:p>
          </p:txBody>
        </p:sp>
        <p:grpSp>
          <p:nvGrpSpPr>
            <p:cNvPr id="6" name="Group 56"/>
            <p:cNvGrpSpPr>
              <a:grpSpLocks/>
            </p:cNvGrpSpPr>
            <p:nvPr/>
          </p:nvGrpSpPr>
          <p:grpSpPr bwMode="auto">
            <a:xfrm>
              <a:off x="2603" y="2795"/>
              <a:ext cx="1078" cy="539"/>
              <a:chOff x="2603" y="2795"/>
              <a:chExt cx="1078" cy="539"/>
            </a:xfrm>
          </p:grpSpPr>
          <p:sp>
            <p:nvSpPr>
              <p:cNvPr id="10268" name="Oval 46"/>
              <p:cNvSpPr>
                <a:spLocks noChangeArrowheads="1"/>
              </p:cNvSpPr>
              <p:nvPr/>
            </p:nvSpPr>
            <p:spPr bwMode="auto">
              <a:xfrm>
                <a:off x="3590" y="2795"/>
                <a:ext cx="91" cy="78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9" name="Oval 47"/>
              <p:cNvSpPr>
                <a:spLocks noChangeArrowheads="1"/>
              </p:cNvSpPr>
              <p:nvPr/>
            </p:nvSpPr>
            <p:spPr bwMode="auto">
              <a:xfrm>
                <a:off x="2603" y="3256"/>
                <a:ext cx="91" cy="78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0270" name="AutoShape 52"/>
              <p:cNvCxnSpPr>
                <a:cxnSpLocks noChangeShapeType="1"/>
                <a:stCxn id="10269" idx="0"/>
                <a:endCxn id="10268" idx="2"/>
              </p:cNvCxnSpPr>
              <p:nvPr/>
            </p:nvCxnSpPr>
            <p:spPr bwMode="auto">
              <a:xfrm rot="-5400000">
                <a:off x="2909" y="2574"/>
                <a:ext cx="422" cy="941"/>
              </a:xfrm>
              <a:prstGeom prst="curvedConnector2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</p:cxnSp>
        </p:grpSp>
      </p:grp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7019925" y="3259138"/>
            <a:ext cx="2116138" cy="773112"/>
            <a:chOff x="4422" y="2053"/>
            <a:chExt cx="1333" cy="487"/>
          </a:xfrm>
        </p:grpSpPr>
        <p:sp>
          <p:nvSpPr>
            <p:cNvPr id="10262" name="Text Box 29"/>
            <p:cNvSpPr txBox="1">
              <a:spLocks noChangeArrowheads="1"/>
            </p:cNvSpPr>
            <p:nvPr/>
          </p:nvSpPr>
          <p:spPr bwMode="auto">
            <a:xfrm>
              <a:off x="4422" y="2053"/>
              <a:ext cx="13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rgbClr val="FF0000"/>
                  </a:solidFill>
                </a:rPr>
                <a:t>Polarization measurement </a:t>
              </a:r>
            </a:p>
            <a:p>
              <a:pPr algn="ctr"/>
              <a:r>
                <a:rPr lang="en-US" sz="1200" b="1">
                  <a:solidFill>
                    <a:srgbClr val="FF0000"/>
                  </a:solidFill>
                </a:rPr>
                <a:t>(1.5%)</a:t>
              </a:r>
            </a:p>
          </p:txBody>
        </p:sp>
        <p:grpSp>
          <p:nvGrpSpPr>
            <p:cNvPr id="8" name="Group 64"/>
            <p:cNvGrpSpPr>
              <a:grpSpLocks/>
            </p:cNvGrpSpPr>
            <p:nvPr/>
          </p:nvGrpSpPr>
          <p:grpSpPr bwMode="auto">
            <a:xfrm>
              <a:off x="4478" y="2225"/>
              <a:ext cx="458" cy="315"/>
              <a:chOff x="4478" y="2150"/>
              <a:chExt cx="458" cy="315"/>
            </a:xfrm>
          </p:grpSpPr>
          <p:sp>
            <p:nvSpPr>
              <p:cNvPr id="10264" name="Oval 48"/>
              <p:cNvSpPr>
                <a:spLocks noChangeArrowheads="1"/>
              </p:cNvSpPr>
              <p:nvPr/>
            </p:nvSpPr>
            <p:spPr bwMode="auto">
              <a:xfrm>
                <a:off x="4845" y="2150"/>
                <a:ext cx="91" cy="78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0265" name="AutoShape 53"/>
              <p:cNvCxnSpPr>
                <a:cxnSpLocks noChangeShapeType="1"/>
                <a:stCxn id="10264" idx="3"/>
                <a:endCxn id="10255" idx="0"/>
              </p:cNvCxnSpPr>
              <p:nvPr/>
            </p:nvCxnSpPr>
            <p:spPr bwMode="auto">
              <a:xfrm rot="5400000">
                <a:off x="4544" y="2151"/>
                <a:ext cx="248" cy="380"/>
              </a:xfrm>
              <a:prstGeom prst="curvedConnector3">
                <a:avLst>
                  <a:gd name="adj1" fmla="val 52014"/>
                </a:avLst>
              </a:prstGeom>
              <a:noFill/>
              <a:ln w="63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</p:cxnSp>
        </p:grpSp>
      </p:grpSp>
      <p:grpSp>
        <p:nvGrpSpPr>
          <p:cNvPr id="9" name="Group 65"/>
          <p:cNvGrpSpPr>
            <a:grpSpLocks/>
          </p:cNvGrpSpPr>
          <p:nvPr/>
        </p:nvGrpSpPr>
        <p:grpSpPr bwMode="auto">
          <a:xfrm>
            <a:off x="4554538" y="3017838"/>
            <a:ext cx="2001837" cy="725487"/>
            <a:chOff x="2869" y="1826"/>
            <a:chExt cx="1261" cy="457"/>
          </a:xfrm>
        </p:grpSpPr>
        <p:sp>
          <p:nvSpPr>
            <p:cNvPr id="10258" name="Text Box 30"/>
            <p:cNvSpPr txBox="1">
              <a:spLocks noChangeArrowheads="1"/>
            </p:cNvSpPr>
            <p:nvPr/>
          </p:nvSpPr>
          <p:spPr bwMode="auto">
            <a:xfrm>
              <a:off x="2869" y="1826"/>
              <a:ext cx="11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rgbClr val="FF0000"/>
                  </a:solidFill>
                </a:rPr>
                <a:t>Energy measurement </a:t>
              </a:r>
            </a:p>
            <a:p>
              <a:pPr algn="ctr"/>
              <a:r>
                <a:rPr lang="en-US" sz="1200" b="1">
                  <a:solidFill>
                    <a:srgbClr val="FF0000"/>
                  </a:solidFill>
                </a:rPr>
                <a:t>(10</a:t>
              </a:r>
              <a:r>
                <a:rPr lang="en-US" sz="1200" b="1" baseline="30000">
                  <a:solidFill>
                    <a:srgbClr val="FF0000"/>
                  </a:solidFill>
                </a:rPr>
                <a:t>-2</a:t>
              </a:r>
              <a:r>
                <a:rPr lang="en-US" sz="1200" b="1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10259" name="Oval 50"/>
            <p:cNvSpPr>
              <a:spLocks noChangeArrowheads="1"/>
            </p:cNvSpPr>
            <p:nvPr/>
          </p:nvSpPr>
          <p:spPr bwMode="auto">
            <a:xfrm>
              <a:off x="4039" y="2205"/>
              <a:ext cx="91" cy="78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Oval 51"/>
            <p:cNvSpPr>
              <a:spLocks noChangeArrowheads="1"/>
            </p:cNvSpPr>
            <p:nvPr/>
          </p:nvSpPr>
          <p:spPr bwMode="auto">
            <a:xfrm>
              <a:off x="3575" y="2001"/>
              <a:ext cx="91" cy="78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261" name="AutoShape 54"/>
            <p:cNvCxnSpPr>
              <a:cxnSpLocks noChangeShapeType="1"/>
              <a:stCxn id="10260" idx="3"/>
              <a:endCxn id="10259" idx="0"/>
            </p:cNvCxnSpPr>
            <p:nvPr/>
          </p:nvCxnSpPr>
          <p:spPr bwMode="auto">
            <a:xfrm rot="16200000" flipH="1">
              <a:off x="3768" y="1888"/>
              <a:ext cx="137" cy="497"/>
            </a:xfrm>
            <a:prstGeom prst="curvedConnector3">
              <a:avLst>
                <a:gd name="adj1" fmla="val 54014"/>
              </a:avLst>
            </a:prstGeom>
            <a:noFill/>
            <a:ln w="63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6135688" y="4032250"/>
            <a:ext cx="1801812" cy="1042988"/>
            <a:chOff x="3865" y="2465"/>
            <a:chExt cx="1135" cy="657"/>
          </a:xfrm>
        </p:grpSpPr>
        <p:sp>
          <p:nvSpPr>
            <p:cNvPr id="10255" name="Oval 49"/>
            <p:cNvSpPr>
              <a:spLocks noChangeArrowheads="1"/>
            </p:cNvSpPr>
            <p:nvPr/>
          </p:nvSpPr>
          <p:spPr bwMode="auto">
            <a:xfrm>
              <a:off x="4432" y="2465"/>
              <a:ext cx="91" cy="78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6" name="Line 61"/>
            <p:cNvSpPr>
              <a:spLocks noChangeShapeType="1"/>
            </p:cNvSpPr>
            <p:nvPr/>
          </p:nvSpPr>
          <p:spPr bwMode="auto">
            <a:xfrm>
              <a:off x="3865" y="2754"/>
              <a:ext cx="693" cy="222"/>
            </a:xfrm>
            <a:prstGeom prst="line">
              <a:avLst/>
            </a:prstGeom>
            <a:noFill/>
            <a:ln w="25400">
              <a:solidFill>
                <a:srgbClr val="990099"/>
              </a:solidFill>
              <a:prstDash val="dashDot"/>
              <a:round/>
              <a:headEnd/>
              <a:tailEnd type="stealth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Text Box 62"/>
            <p:cNvSpPr txBox="1">
              <a:spLocks noChangeArrowheads="1"/>
            </p:cNvSpPr>
            <p:nvPr/>
          </p:nvSpPr>
          <p:spPr bwMode="auto">
            <a:xfrm>
              <a:off x="4533" y="2910"/>
              <a:ext cx="46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990099"/>
                  </a:solidFill>
                </a:rPr>
                <a:t>PEPPo</a:t>
              </a:r>
            </a:p>
          </p:txBody>
        </p:sp>
      </p:grpSp>
      <p:sp>
        <p:nvSpPr>
          <p:cNvPr id="10254" name="Text Box 67"/>
          <p:cNvSpPr txBox="1">
            <a:spLocks noChangeArrowheads="1"/>
          </p:cNvSpPr>
          <p:nvPr/>
        </p:nvSpPr>
        <p:spPr bwMode="auto">
          <a:xfrm>
            <a:off x="8485188" y="6580188"/>
            <a:ext cx="5175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sz="1200">
                <a:solidFill>
                  <a:srgbClr val="969696"/>
                </a:solidFill>
              </a:rPr>
              <a:t>9/17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8" name="Oval 8"/>
          <p:cNvSpPr>
            <a:spLocks noChangeArrowheads="1"/>
          </p:cNvSpPr>
          <p:nvPr/>
        </p:nvSpPr>
        <p:spPr bwMode="auto">
          <a:xfrm>
            <a:off x="2565400" y="2236564"/>
            <a:ext cx="1439863" cy="1439863"/>
          </a:xfrm>
          <a:prstGeom prst="ellipse">
            <a:avLst/>
          </a:prstGeom>
          <a:solidFill>
            <a:srgbClr val="00CC66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0482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483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26965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800" i="1" dirty="0" smtClean="0">
                <a:solidFill>
                  <a:srgbClr val="0000FF"/>
                </a:solidFill>
              </a:rPr>
              <a:t>PEPPo  Concept @ </a:t>
            </a:r>
            <a:r>
              <a:rPr lang="fr-FR" sz="1800" i="1" dirty="0">
                <a:solidFill>
                  <a:srgbClr val="0000FF"/>
                </a:solidFill>
              </a:rPr>
              <a:t>JLab</a:t>
            </a:r>
          </a:p>
        </p:txBody>
      </p:sp>
      <p:sp>
        <p:nvSpPr>
          <p:cNvPr id="660489" name="Rectangle 9"/>
          <p:cNvSpPr>
            <a:spLocks noChangeArrowheads="1"/>
          </p:cNvSpPr>
          <p:nvPr/>
        </p:nvSpPr>
        <p:spPr bwMode="auto">
          <a:xfrm>
            <a:off x="2495550" y="2192114"/>
            <a:ext cx="785813" cy="1512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0490" name="Rectangle 10"/>
          <p:cNvSpPr>
            <a:spLocks noChangeArrowheads="1"/>
          </p:cNvSpPr>
          <p:nvPr/>
        </p:nvSpPr>
        <p:spPr bwMode="auto">
          <a:xfrm>
            <a:off x="3071813" y="2960464"/>
            <a:ext cx="1079500" cy="787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0491" name="Line 11"/>
          <p:cNvSpPr>
            <a:spLocks noChangeShapeType="1"/>
          </p:cNvSpPr>
          <p:nvPr/>
        </p:nvSpPr>
        <p:spPr bwMode="auto">
          <a:xfrm>
            <a:off x="3287713" y="2234977"/>
            <a:ext cx="0" cy="720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492" name="Line 12"/>
          <p:cNvSpPr>
            <a:spLocks noChangeShapeType="1"/>
          </p:cNvSpPr>
          <p:nvPr/>
        </p:nvSpPr>
        <p:spPr bwMode="auto">
          <a:xfrm>
            <a:off x="3287713" y="2955702"/>
            <a:ext cx="7191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494" name="Oval 14"/>
          <p:cNvSpPr>
            <a:spLocks noChangeArrowheads="1"/>
          </p:cNvSpPr>
          <p:nvPr/>
        </p:nvSpPr>
        <p:spPr bwMode="auto">
          <a:xfrm rot="10800000">
            <a:off x="3287713" y="3268439"/>
            <a:ext cx="1439862" cy="1439863"/>
          </a:xfrm>
          <a:prstGeom prst="ellipse">
            <a:avLst/>
          </a:prstGeom>
          <a:solidFill>
            <a:srgbClr val="00CC66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0495" name="Rectangle 15"/>
          <p:cNvSpPr>
            <a:spLocks noChangeArrowheads="1"/>
          </p:cNvSpPr>
          <p:nvPr/>
        </p:nvSpPr>
        <p:spPr bwMode="auto">
          <a:xfrm rot="10800000">
            <a:off x="4011613" y="3239864"/>
            <a:ext cx="785812" cy="1512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0496" name="Rectangle 16"/>
          <p:cNvSpPr>
            <a:spLocks noChangeArrowheads="1"/>
          </p:cNvSpPr>
          <p:nvPr/>
        </p:nvSpPr>
        <p:spPr bwMode="auto">
          <a:xfrm rot="10800000">
            <a:off x="3143250" y="3198589"/>
            <a:ext cx="1079500" cy="787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0500" name="Rectangle 20"/>
          <p:cNvSpPr>
            <a:spLocks noChangeArrowheads="1"/>
          </p:cNvSpPr>
          <p:nvPr/>
        </p:nvSpPr>
        <p:spPr bwMode="auto">
          <a:xfrm>
            <a:off x="3348038" y="3444652"/>
            <a:ext cx="2159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Rectangle 21"/>
          <p:cNvSpPr>
            <a:spLocks noChangeArrowheads="1"/>
          </p:cNvSpPr>
          <p:nvPr/>
        </p:nvSpPr>
        <p:spPr bwMode="auto">
          <a:xfrm>
            <a:off x="3738563" y="3447827"/>
            <a:ext cx="215900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0502" name="Rectangle 22"/>
          <p:cNvSpPr>
            <a:spLocks noChangeArrowheads="1"/>
          </p:cNvSpPr>
          <p:nvPr/>
        </p:nvSpPr>
        <p:spPr bwMode="auto">
          <a:xfrm>
            <a:off x="5980113" y="3976464"/>
            <a:ext cx="1308100" cy="720725"/>
          </a:xfrm>
          <a:prstGeom prst="rect">
            <a:avLst/>
          </a:prstGeom>
          <a:solidFill>
            <a:srgbClr val="9999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0510" name="Line 30"/>
          <p:cNvSpPr>
            <a:spLocks noChangeShapeType="1"/>
          </p:cNvSpPr>
          <p:nvPr/>
        </p:nvSpPr>
        <p:spPr bwMode="auto">
          <a:xfrm>
            <a:off x="1074738" y="2590577"/>
            <a:ext cx="130016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13" name="Line 33"/>
          <p:cNvSpPr>
            <a:spLocks noChangeShapeType="1"/>
          </p:cNvSpPr>
          <p:nvPr/>
        </p:nvSpPr>
        <p:spPr bwMode="auto">
          <a:xfrm>
            <a:off x="2854325" y="2298477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14" name="Line 34"/>
          <p:cNvSpPr>
            <a:spLocks noChangeShapeType="1"/>
          </p:cNvSpPr>
          <p:nvPr/>
        </p:nvSpPr>
        <p:spPr bwMode="auto">
          <a:xfrm>
            <a:off x="2852738" y="2884264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15" name="Line 35"/>
          <p:cNvSpPr>
            <a:spLocks noChangeShapeType="1"/>
          </p:cNvSpPr>
          <p:nvPr/>
        </p:nvSpPr>
        <p:spPr bwMode="auto">
          <a:xfrm>
            <a:off x="4011613" y="4289202"/>
            <a:ext cx="542925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16" name="Line 36"/>
          <p:cNvSpPr>
            <a:spLocks noChangeShapeType="1"/>
          </p:cNvSpPr>
          <p:nvPr/>
        </p:nvSpPr>
        <p:spPr bwMode="auto">
          <a:xfrm>
            <a:off x="4014788" y="4432077"/>
            <a:ext cx="542925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18" name="Line 38"/>
          <p:cNvSpPr>
            <a:spLocks noChangeShapeType="1"/>
          </p:cNvSpPr>
          <p:nvPr/>
        </p:nvSpPr>
        <p:spPr bwMode="auto">
          <a:xfrm>
            <a:off x="4668838" y="4287614"/>
            <a:ext cx="576262" cy="71438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19" name="Line 39"/>
          <p:cNvSpPr>
            <a:spLocks noChangeShapeType="1"/>
          </p:cNvSpPr>
          <p:nvPr/>
        </p:nvSpPr>
        <p:spPr bwMode="auto">
          <a:xfrm rot="3000000" flipV="1">
            <a:off x="4796632" y="4151883"/>
            <a:ext cx="315912" cy="48895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21" name="Line 41"/>
          <p:cNvSpPr>
            <a:spLocks noChangeShapeType="1"/>
          </p:cNvSpPr>
          <p:nvPr/>
        </p:nvSpPr>
        <p:spPr bwMode="auto">
          <a:xfrm flipH="1">
            <a:off x="3562350" y="2952527"/>
            <a:ext cx="147638" cy="1039812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22" name="Line 42"/>
          <p:cNvSpPr>
            <a:spLocks noChangeShapeType="1"/>
          </p:cNvSpPr>
          <p:nvPr/>
        </p:nvSpPr>
        <p:spPr bwMode="auto">
          <a:xfrm>
            <a:off x="3560763" y="2952527"/>
            <a:ext cx="149225" cy="1039812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23" name="Text Box 43"/>
          <p:cNvSpPr txBox="1">
            <a:spLocks noChangeArrowheads="1"/>
          </p:cNvSpPr>
          <p:nvPr/>
        </p:nvSpPr>
        <p:spPr bwMode="auto">
          <a:xfrm>
            <a:off x="2160588" y="2723927"/>
            <a:ext cx="352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/>
              <a:t>T</a:t>
            </a:r>
            <a:r>
              <a:rPr lang="en-US" sz="1200" b="1" baseline="-25000"/>
              <a:t>1</a:t>
            </a:r>
            <a:endParaRPr lang="en-US" sz="1200" b="1"/>
          </a:p>
        </p:txBody>
      </p:sp>
      <p:sp>
        <p:nvSpPr>
          <p:cNvPr id="660524" name="Text Box 44"/>
          <p:cNvSpPr txBox="1">
            <a:spLocks noChangeArrowheads="1"/>
          </p:cNvSpPr>
          <p:nvPr/>
        </p:nvSpPr>
        <p:spPr bwMode="auto">
          <a:xfrm>
            <a:off x="5033963" y="4501927"/>
            <a:ext cx="352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/>
              <a:t>T</a:t>
            </a:r>
            <a:r>
              <a:rPr lang="en-US" sz="1200" b="1" baseline="-25000"/>
              <a:t>2</a:t>
            </a:r>
            <a:endParaRPr lang="en-US" sz="1200" b="1"/>
          </a:p>
        </p:txBody>
      </p:sp>
      <p:sp>
        <p:nvSpPr>
          <p:cNvPr id="660525" name="Text Box 45"/>
          <p:cNvSpPr txBox="1">
            <a:spLocks noChangeArrowheads="1"/>
          </p:cNvSpPr>
          <p:nvPr/>
        </p:nvSpPr>
        <p:spPr bwMode="auto">
          <a:xfrm>
            <a:off x="2635250" y="1958752"/>
            <a:ext cx="377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S</a:t>
            </a:r>
            <a:r>
              <a:rPr lang="en-US" b="1" baseline="-25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0526" name="Text Box 46"/>
          <p:cNvSpPr txBox="1">
            <a:spLocks noChangeArrowheads="1"/>
          </p:cNvSpPr>
          <p:nvPr/>
        </p:nvSpPr>
        <p:spPr bwMode="auto">
          <a:xfrm>
            <a:off x="4416425" y="3709764"/>
            <a:ext cx="377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S</a:t>
            </a:r>
            <a:r>
              <a:rPr lang="en-US" b="1" baseline="-25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60527" name="Text Box 47"/>
          <p:cNvSpPr txBox="1">
            <a:spLocks noChangeArrowheads="1"/>
          </p:cNvSpPr>
          <p:nvPr/>
        </p:nvSpPr>
        <p:spPr bwMode="auto">
          <a:xfrm>
            <a:off x="3475038" y="2501677"/>
            <a:ext cx="312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60528" name="Text Box 48"/>
          <p:cNvSpPr txBox="1">
            <a:spLocks noChangeArrowheads="1"/>
          </p:cNvSpPr>
          <p:nvPr/>
        </p:nvSpPr>
        <p:spPr bwMode="auto">
          <a:xfrm>
            <a:off x="3475038" y="4125689"/>
            <a:ext cx="312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60529" name="Line 49"/>
          <p:cNvSpPr>
            <a:spLocks noChangeShapeType="1"/>
          </p:cNvSpPr>
          <p:nvPr/>
        </p:nvSpPr>
        <p:spPr bwMode="auto">
          <a:xfrm>
            <a:off x="3563938" y="4181252"/>
            <a:ext cx="1254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30" name="Rectangle 50"/>
          <p:cNvSpPr>
            <a:spLocks noChangeArrowheads="1"/>
          </p:cNvSpPr>
          <p:nvPr/>
        </p:nvSpPr>
        <p:spPr bwMode="auto">
          <a:xfrm>
            <a:off x="5356225" y="4289202"/>
            <a:ext cx="487363" cy="144462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0531" name="Line 51"/>
          <p:cNvSpPr>
            <a:spLocks noChangeShapeType="1"/>
          </p:cNvSpPr>
          <p:nvPr/>
        </p:nvSpPr>
        <p:spPr bwMode="auto">
          <a:xfrm>
            <a:off x="5459413" y="4192364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32" name="Line 52"/>
          <p:cNvSpPr>
            <a:spLocks noChangeShapeType="1"/>
          </p:cNvSpPr>
          <p:nvPr/>
        </p:nvSpPr>
        <p:spPr bwMode="auto">
          <a:xfrm rot="10800000">
            <a:off x="5435600" y="4119339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33" name="Text Box 53"/>
          <p:cNvSpPr txBox="1">
            <a:spLocks noChangeArrowheads="1"/>
          </p:cNvSpPr>
          <p:nvPr/>
        </p:nvSpPr>
        <p:spPr bwMode="auto">
          <a:xfrm>
            <a:off x="5422900" y="3798664"/>
            <a:ext cx="33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</a:t>
            </a:r>
            <a:r>
              <a:rPr lang="en-US" baseline="-2500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60534" name="Line 54"/>
          <p:cNvSpPr>
            <a:spLocks noChangeShapeType="1"/>
          </p:cNvSpPr>
          <p:nvPr/>
        </p:nvSpPr>
        <p:spPr bwMode="auto">
          <a:xfrm>
            <a:off x="1441450" y="2479452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35" name="Line 55"/>
          <p:cNvSpPr>
            <a:spLocks noChangeShapeType="1"/>
          </p:cNvSpPr>
          <p:nvPr/>
        </p:nvSpPr>
        <p:spPr bwMode="auto">
          <a:xfrm rot="10800000">
            <a:off x="1417638" y="2406427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36" name="Text Box 56"/>
          <p:cNvSpPr txBox="1">
            <a:spLocks noChangeArrowheads="1"/>
          </p:cNvSpPr>
          <p:nvPr/>
        </p:nvSpPr>
        <p:spPr bwMode="auto">
          <a:xfrm>
            <a:off x="1404938" y="2085752"/>
            <a:ext cx="38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</a:t>
            </a:r>
            <a:r>
              <a:rPr lang="en-US" baseline="-25000">
                <a:solidFill>
                  <a:schemeClr val="tx1"/>
                </a:solidFill>
              </a:rPr>
              <a:t>e-</a:t>
            </a:r>
          </a:p>
        </p:txBody>
      </p:sp>
      <p:sp>
        <p:nvSpPr>
          <p:cNvPr id="660538" name="Text Box 58"/>
          <p:cNvSpPr txBox="1">
            <a:spLocks noChangeArrowheads="1"/>
          </p:cNvSpPr>
          <p:nvPr/>
        </p:nvSpPr>
        <p:spPr bwMode="auto">
          <a:xfrm>
            <a:off x="6069013" y="4703539"/>
            <a:ext cx="1160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Calorimeter</a:t>
            </a:r>
          </a:p>
        </p:txBody>
      </p:sp>
      <p:sp>
        <p:nvSpPr>
          <p:cNvPr id="660539" name="Line 59"/>
          <p:cNvSpPr>
            <a:spLocks noChangeShapeType="1"/>
          </p:cNvSpPr>
          <p:nvPr/>
        </p:nvSpPr>
        <p:spPr bwMode="auto">
          <a:xfrm>
            <a:off x="5978525" y="4463827"/>
            <a:ext cx="13128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41" name="Line 61"/>
          <p:cNvSpPr>
            <a:spLocks noChangeShapeType="1"/>
          </p:cNvSpPr>
          <p:nvPr/>
        </p:nvSpPr>
        <p:spPr bwMode="auto">
          <a:xfrm>
            <a:off x="5978525" y="4227289"/>
            <a:ext cx="13128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61" name="Line 81"/>
          <p:cNvSpPr>
            <a:spLocks noChangeShapeType="1"/>
          </p:cNvSpPr>
          <p:nvPr/>
        </p:nvSpPr>
        <p:spPr bwMode="auto">
          <a:xfrm>
            <a:off x="2854325" y="2306414"/>
            <a:ext cx="287338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3155950" y="2214339"/>
            <a:ext cx="0" cy="287338"/>
          </a:xfrm>
          <a:prstGeom prst="line">
            <a:avLst/>
          </a:prstGeom>
          <a:noFill/>
          <a:ln w="38100" algn="ctr">
            <a:solidFill>
              <a:srgbClr val="00CC66"/>
            </a:solidFill>
            <a:round/>
            <a:headEnd/>
            <a:tailEnd/>
          </a:ln>
        </p:spPr>
      </p:cxnSp>
      <p:sp>
        <p:nvSpPr>
          <p:cNvPr id="660562" name="Line 82"/>
          <p:cNvSpPr>
            <a:spLocks noChangeShapeType="1"/>
          </p:cNvSpPr>
          <p:nvPr/>
        </p:nvSpPr>
        <p:spPr bwMode="auto">
          <a:xfrm>
            <a:off x="2857500" y="2876327"/>
            <a:ext cx="287338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59" name="Straight Connector 58"/>
          <p:cNvCxnSpPr>
            <a:cxnSpLocks noChangeShapeType="1"/>
          </p:cNvCxnSpPr>
          <p:nvPr/>
        </p:nvCxnSpPr>
        <p:spPr bwMode="auto">
          <a:xfrm>
            <a:off x="3159125" y="2725514"/>
            <a:ext cx="0" cy="288925"/>
          </a:xfrm>
          <a:prstGeom prst="line">
            <a:avLst/>
          </a:prstGeom>
          <a:noFill/>
          <a:ln w="38100" algn="ctr">
            <a:solidFill>
              <a:srgbClr val="00CC66"/>
            </a:solidFill>
            <a:round/>
            <a:headEnd/>
            <a:tailEnd/>
          </a:ln>
        </p:spPr>
      </p:cxnSp>
      <p:sp>
        <p:nvSpPr>
          <p:cNvPr id="660511" name="Line 31"/>
          <p:cNvSpPr>
            <a:spLocks noChangeShapeType="1"/>
          </p:cNvSpPr>
          <p:nvPr/>
        </p:nvSpPr>
        <p:spPr bwMode="auto">
          <a:xfrm flipV="1">
            <a:off x="2424113" y="2298477"/>
            <a:ext cx="360362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64" name="Line 84"/>
          <p:cNvSpPr>
            <a:spLocks noChangeShapeType="1"/>
          </p:cNvSpPr>
          <p:nvPr/>
        </p:nvSpPr>
        <p:spPr bwMode="auto">
          <a:xfrm flipV="1">
            <a:off x="2427288" y="2308002"/>
            <a:ext cx="360362" cy="2889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06" name="Rectangle 26"/>
          <p:cNvSpPr>
            <a:spLocks noChangeArrowheads="1"/>
          </p:cNvSpPr>
          <p:nvPr/>
        </p:nvSpPr>
        <p:spPr bwMode="auto">
          <a:xfrm>
            <a:off x="2381250" y="2419127"/>
            <a:ext cx="36513" cy="36036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0512" name="Line 32"/>
          <p:cNvSpPr>
            <a:spLocks noChangeShapeType="1"/>
          </p:cNvSpPr>
          <p:nvPr/>
        </p:nvSpPr>
        <p:spPr bwMode="auto">
          <a:xfrm>
            <a:off x="2422525" y="2596927"/>
            <a:ext cx="3603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65" name="Line 85"/>
          <p:cNvSpPr>
            <a:spLocks noChangeShapeType="1"/>
          </p:cNvSpPr>
          <p:nvPr/>
        </p:nvSpPr>
        <p:spPr bwMode="auto">
          <a:xfrm>
            <a:off x="2428875" y="2590577"/>
            <a:ext cx="360363" cy="28733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03" name="Oval 23"/>
          <p:cNvSpPr>
            <a:spLocks noChangeArrowheads="1"/>
          </p:cNvSpPr>
          <p:nvPr/>
        </p:nvSpPr>
        <p:spPr bwMode="auto">
          <a:xfrm>
            <a:off x="2767013" y="2234977"/>
            <a:ext cx="107950" cy="719137"/>
          </a:xfrm>
          <a:prstGeom prst="ellipse">
            <a:avLst/>
          </a:prstGeom>
          <a:solidFill>
            <a:srgbClr val="FFCC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Line 18"/>
          <p:cNvSpPr>
            <a:spLocks noChangeShapeType="1"/>
          </p:cNvSpPr>
          <p:nvPr/>
        </p:nvSpPr>
        <p:spPr bwMode="auto">
          <a:xfrm rot="10800000">
            <a:off x="3286125" y="3998689"/>
            <a:ext cx="7191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497" name="Line 17"/>
          <p:cNvSpPr>
            <a:spLocks noChangeShapeType="1"/>
          </p:cNvSpPr>
          <p:nvPr/>
        </p:nvSpPr>
        <p:spPr bwMode="auto">
          <a:xfrm rot="10800000">
            <a:off x="4006850" y="3998689"/>
            <a:ext cx="0" cy="720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04" name="Oval 24"/>
          <p:cNvSpPr>
            <a:spLocks noChangeArrowheads="1"/>
          </p:cNvSpPr>
          <p:nvPr/>
        </p:nvSpPr>
        <p:spPr bwMode="auto">
          <a:xfrm>
            <a:off x="4557713" y="3981227"/>
            <a:ext cx="107950" cy="719137"/>
          </a:xfrm>
          <a:prstGeom prst="ellipse">
            <a:avLst/>
          </a:prstGeom>
          <a:solidFill>
            <a:srgbClr val="FFCC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0507" name="Rectangle 27"/>
          <p:cNvSpPr>
            <a:spLocks noChangeArrowheads="1"/>
          </p:cNvSpPr>
          <p:nvPr/>
        </p:nvSpPr>
        <p:spPr bwMode="auto">
          <a:xfrm>
            <a:off x="5246688" y="4187602"/>
            <a:ext cx="36512" cy="36036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0552" name="Line 33"/>
          <p:cNvSpPr>
            <a:spLocks noChangeShapeType="1"/>
          </p:cNvSpPr>
          <p:nvPr/>
        </p:nvSpPr>
        <p:spPr bwMode="auto">
          <a:xfrm>
            <a:off x="3143250" y="2501677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53" name="Line 34"/>
          <p:cNvSpPr>
            <a:spLocks noChangeShapeType="1"/>
          </p:cNvSpPr>
          <p:nvPr/>
        </p:nvSpPr>
        <p:spPr bwMode="auto">
          <a:xfrm>
            <a:off x="3146425" y="2727102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66" name="Line 33"/>
          <p:cNvSpPr>
            <a:spLocks noChangeShapeType="1"/>
          </p:cNvSpPr>
          <p:nvPr/>
        </p:nvSpPr>
        <p:spPr bwMode="auto">
          <a:xfrm>
            <a:off x="3143250" y="2506439"/>
            <a:ext cx="144463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67" name="Line 33"/>
          <p:cNvSpPr>
            <a:spLocks noChangeShapeType="1"/>
          </p:cNvSpPr>
          <p:nvPr/>
        </p:nvSpPr>
        <p:spPr bwMode="auto">
          <a:xfrm>
            <a:off x="3146425" y="2720752"/>
            <a:ext cx="144463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51" name="Line 11"/>
          <p:cNvSpPr>
            <a:spLocks noChangeShapeType="1"/>
          </p:cNvSpPr>
          <p:nvPr/>
        </p:nvSpPr>
        <p:spPr bwMode="auto">
          <a:xfrm>
            <a:off x="3287713" y="2234977"/>
            <a:ext cx="0" cy="720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0568" name="Text Box 88"/>
          <p:cNvSpPr txBox="1">
            <a:spLocks noChangeArrowheads="1"/>
          </p:cNvSpPr>
          <p:nvPr/>
        </p:nvSpPr>
        <p:spPr bwMode="auto">
          <a:xfrm>
            <a:off x="4805363" y="4051077"/>
            <a:ext cx="354012" cy="304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+</a:t>
            </a:r>
          </a:p>
        </p:txBody>
      </p:sp>
      <p:sp>
        <p:nvSpPr>
          <p:cNvPr id="660569" name="Text Box 89"/>
          <p:cNvSpPr txBox="1">
            <a:spLocks noChangeArrowheads="1"/>
          </p:cNvSpPr>
          <p:nvPr/>
        </p:nvSpPr>
        <p:spPr bwMode="auto">
          <a:xfrm>
            <a:off x="1411288" y="2582639"/>
            <a:ext cx="328612" cy="304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e</a:t>
            </a:r>
            <a:r>
              <a:rPr lang="en-US" baseline="30000">
                <a:solidFill>
                  <a:schemeClr val="tx1"/>
                </a:solidFill>
              </a:rPr>
              <a:t>-</a:t>
            </a:r>
          </a:p>
        </p:txBody>
      </p:sp>
      <p:grpSp>
        <p:nvGrpSpPr>
          <p:cNvPr id="2" name="Group 93"/>
          <p:cNvGrpSpPr>
            <a:grpSpLocks/>
          </p:cNvGrpSpPr>
          <p:nvPr/>
        </p:nvGrpSpPr>
        <p:grpSpPr bwMode="auto">
          <a:xfrm>
            <a:off x="5010150" y="1196752"/>
            <a:ext cx="3860800" cy="2684462"/>
            <a:chOff x="3198" y="999"/>
            <a:chExt cx="2432" cy="1691"/>
          </a:xfrm>
        </p:grpSpPr>
        <p:pic>
          <p:nvPicPr>
            <p:cNvPr id="660547" name="Picture 67" descr="IvsP5pourcen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27" y="1006"/>
              <a:ext cx="2403" cy="1593"/>
            </a:xfrm>
            <a:prstGeom prst="rect">
              <a:avLst/>
            </a:prstGeom>
            <a:noFill/>
          </p:spPr>
        </p:pic>
        <p:sp>
          <p:nvSpPr>
            <p:cNvPr id="660549" name="Line 69"/>
            <p:cNvSpPr>
              <a:spLocks noChangeShapeType="1"/>
            </p:cNvSpPr>
            <p:nvPr/>
          </p:nvSpPr>
          <p:spPr bwMode="auto">
            <a:xfrm flipH="1" flipV="1">
              <a:off x="3858" y="1157"/>
              <a:ext cx="0" cy="128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0550" name="Line 70"/>
            <p:cNvSpPr>
              <a:spLocks noChangeShapeType="1"/>
            </p:cNvSpPr>
            <p:nvPr/>
          </p:nvSpPr>
          <p:spPr bwMode="auto">
            <a:xfrm flipH="1" flipV="1">
              <a:off x="4548" y="1167"/>
              <a:ext cx="0" cy="127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0558" name="Line 78"/>
            <p:cNvSpPr>
              <a:spLocks noChangeShapeType="1"/>
            </p:cNvSpPr>
            <p:nvPr/>
          </p:nvSpPr>
          <p:spPr bwMode="auto">
            <a:xfrm>
              <a:off x="3853" y="2160"/>
              <a:ext cx="700" cy="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stealth" w="med" len="lg"/>
              <a:tailEnd type="stealth" w="med" len="lg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60559" name="Text Box 79"/>
            <p:cNvSpPr txBox="1">
              <a:spLocks noChangeArrowheads="1"/>
            </p:cNvSpPr>
            <p:nvPr/>
          </p:nvSpPr>
          <p:spPr bwMode="auto">
            <a:xfrm>
              <a:off x="3999" y="1976"/>
              <a:ext cx="379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8000"/>
                  </a:solidFill>
                </a:rPr>
                <a:t>PEPPo</a:t>
              </a:r>
            </a:p>
          </p:txBody>
        </p:sp>
        <p:sp>
          <p:nvSpPr>
            <p:cNvPr id="660560" name="Rectangle 80"/>
            <p:cNvSpPr>
              <a:spLocks noChangeArrowheads="1"/>
            </p:cNvSpPr>
            <p:nvPr/>
          </p:nvSpPr>
          <p:spPr bwMode="auto">
            <a:xfrm>
              <a:off x="3198" y="999"/>
              <a:ext cx="1769" cy="136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60572" name="Rectangle 92"/>
            <p:cNvSpPr>
              <a:spLocks noChangeArrowheads="1"/>
            </p:cNvSpPr>
            <p:nvPr/>
          </p:nvSpPr>
          <p:spPr bwMode="auto">
            <a:xfrm>
              <a:off x="4373" y="2554"/>
              <a:ext cx="45" cy="136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60578" name="Oval 98"/>
          <p:cNvSpPr>
            <a:spLocks noChangeArrowheads="1"/>
          </p:cNvSpPr>
          <p:nvPr/>
        </p:nvSpPr>
        <p:spPr bwMode="auto">
          <a:xfrm>
            <a:off x="2390775" y="2647727"/>
            <a:ext cx="144463" cy="195262"/>
          </a:xfrm>
          <a:prstGeom prst="ellipse">
            <a:avLst/>
          </a:prstGeom>
          <a:noFill/>
          <a:ln w="127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0579" name="Oval 99"/>
          <p:cNvSpPr>
            <a:spLocks noChangeArrowheads="1"/>
          </p:cNvSpPr>
          <p:nvPr/>
        </p:nvSpPr>
        <p:spPr bwMode="auto">
          <a:xfrm>
            <a:off x="3078163" y="2523902"/>
            <a:ext cx="144462" cy="195262"/>
          </a:xfrm>
          <a:prstGeom prst="ellipse">
            <a:avLst/>
          </a:prstGeom>
          <a:noFill/>
          <a:ln w="127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0580" name="Oval 100"/>
          <p:cNvSpPr>
            <a:spLocks noChangeArrowheads="1"/>
          </p:cNvSpPr>
          <p:nvPr/>
        </p:nvSpPr>
        <p:spPr bwMode="auto">
          <a:xfrm>
            <a:off x="3254375" y="3382739"/>
            <a:ext cx="144463" cy="195263"/>
          </a:xfrm>
          <a:prstGeom prst="ellipse">
            <a:avLst/>
          </a:prstGeom>
          <a:noFill/>
          <a:ln w="127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0581" name="Oval 101"/>
          <p:cNvSpPr>
            <a:spLocks noChangeArrowheads="1"/>
          </p:cNvSpPr>
          <p:nvPr/>
        </p:nvSpPr>
        <p:spPr bwMode="auto">
          <a:xfrm>
            <a:off x="3925888" y="4263802"/>
            <a:ext cx="144462" cy="195262"/>
          </a:xfrm>
          <a:prstGeom prst="ellipse">
            <a:avLst/>
          </a:prstGeom>
          <a:noFill/>
          <a:ln w="127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0582" name="Oval 102"/>
          <p:cNvSpPr>
            <a:spLocks noChangeArrowheads="1"/>
          </p:cNvSpPr>
          <p:nvPr/>
        </p:nvSpPr>
        <p:spPr bwMode="auto">
          <a:xfrm>
            <a:off x="5116513" y="4265389"/>
            <a:ext cx="144462" cy="195263"/>
          </a:xfrm>
          <a:prstGeom prst="ellipse">
            <a:avLst/>
          </a:prstGeom>
          <a:noFill/>
          <a:ln w="127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60592" name="Text Box 112"/>
          <p:cNvSpPr txBox="1">
            <a:spLocks noChangeArrowheads="1"/>
          </p:cNvSpPr>
          <p:nvPr/>
        </p:nvSpPr>
        <p:spPr bwMode="auto">
          <a:xfrm>
            <a:off x="453231" y="6068291"/>
            <a:ext cx="8208963" cy="646331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>
                <a:srgbClr val="990099"/>
              </a:buClr>
              <a:buFont typeface="Wingdings" pitchFamily="2" charset="2"/>
              <a:buNone/>
            </a:pPr>
            <a:r>
              <a:rPr lang="en-US" sz="1800" b="1" dirty="0"/>
              <a:t>PEPPo</a:t>
            </a:r>
            <a:r>
              <a:rPr lang="en-US" sz="1800" dirty="0">
                <a:solidFill>
                  <a:schemeClr val="tx1"/>
                </a:solidFill>
              </a:rPr>
              <a:t> is proposing to </a:t>
            </a:r>
            <a:r>
              <a:rPr lang="en-US" sz="1800" b="1" dirty="0">
                <a:solidFill>
                  <a:srgbClr val="008000"/>
                </a:solidFill>
              </a:rPr>
              <a:t>measure</a:t>
            </a:r>
            <a:r>
              <a:rPr lang="en-US" sz="1800" dirty="0">
                <a:solidFill>
                  <a:schemeClr val="tx1"/>
                </a:solidFill>
              </a:rPr>
              <a:t> the </a:t>
            </a:r>
            <a:r>
              <a:rPr lang="en-US" sz="1800" b="1" dirty="0">
                <a:solidFill>
                  <a:srgbClr val="008000"/>
                </a:solidFill>
              </a:rPr>
              <a:t>polarization transfer</a:t>
            </a:r>
            <a:r>
              <a:rPr lang="en-US" sz="1800" dirty="0">
                <a:solidFill>
                  <a:schemeClr val="tx1"/>
                </a:solidFill>
              </a:rPr>
              <a:t> from longitudinal electrons to longitudinal positrons in the </a:t>
            </a:r>
            <a:r>
              <a:rPr lang="en-US" sz="1800" b="1" dirty="0" smtClean="0"/>
              <a:t>3-7 </a:t>
            </a:r>
            <a:r>
              <a:rPr lang="en-US" sz="1800" b="1" dirty="0"/>
              <a:t>MeV/c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b="1" dirty="0"/>
              <a:t>momentum range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60593" name="Text Box 113"/>
          <p:cNvSpPr txBox="1">
            <a:spLocks noChangeArrowheads="1"/>
          </p:cNvSpPr>
          <p:nvPr/>
        </p:nvSpPr>
        <p:spPr bwMode="auto">
          <a:xfrm>
            <a:off x="92075" y="3200177"/>
            <a:ext cx="2976563" cy="17938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>
                <a:srgbClr val="FF0000"/>
              </a:buClr>
              <a:buFontTx/>
              <a:buChar char="o"/>
            </a:pPr>
            <a:r>
              <a:rPr lang="en-US">
                <a:solidFill>
                  <a:schemeClr val="tx1"/>
                </a:solidFill>
              </a:rPr>
              <a:t> Longitudinal </a:t>
            </a:r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  <a:r>
              <a:rPr lang="en-US">
                <a:solidFill>
                  <a:schemeClr val="tx1"/>
                </a:solidFill>
              </a:rPr>
              <a:t> (</a:t>
            </a:r>
            <a:r>
              <a:rPr lang="en-US" b="1">
                <a:solidFill>
                  <a:srgbClr val="0000CC"/>
                </a:solidFill>
              </a:rPr>
              <a:t>P</a:t>
            </a:r>
            <a:r>
              <a:rPr lang="en-US" b="1" baseline="-25000">
                <a:solidFill>
                  <a:srgbClr val="0000CC"/>
                </a:solidFill>
              </a:rPr>
              <a:t>e-</a:t>
            </a:r>
            <a:r>
              <a:rPr lang="en-US">
                <a:solidFill>
                  <a:schemeClr val="tx1"/>
                </a:solidFill>
              </a:rPr>
              <a:t>) produce elliptical </a:t>
            </a:r>
            <a:r>
              <a:rPr lang="en-US" b="1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US">
                <a:solidFill>
                  <a:schemeClr val="tx1"/>
                </a:solidFill>
              </a:rPr>
              <a:t> whose circular (</a:t>
            </a:r>
            <a:r>
              <a:rPr lang="en-US" b="1">
                <a:solidFill>
                  <a:srgbClr val="008000"/>
                </a:solidFill>
              </a:rPr>
              <a:t>P</a:t>
            </a:r>
            <a:r>
              <a:rPr lang="en-US" b="1" baseline="-2500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US">
                <a:solidFill>
                  <a:schemeClr val="tx1"/>
                </a:solidFill>
              </a:rPr>
              <a:t>) component is </a:t>
            </a:r>
            <a:r>
              <a:rPr lang="en-US" b="1">
                <a:solidFill>
                  <a:srgbClr val="008000"/>
                </a:solidFill>
              </a:rPr>
              <a:t>proportional</a:t>
            </a:r>
            <a:r>
              <a:rPr lang="en-US">
                <a:solidFill>
                  <a:schemeClr val="tx1"/>
                </a:solidFill>
              </a:rPr>
              <a:t> to </a:t>
            </a:r>
            <a:r>
              <a:rPr lang="en-US" b="1">
                <a:solidFill>
                  <a:srgbClr val="0000CC"/>
                </a:solidFill>
              </a:rPr>
              <a:t>P</a:t>
            </a:r>
            <a:r>
              <a:rPr lang="en-US" b="1" baseline="-25000">
                <a:solidFill>
                  <a:srgbClr val="0000CC"/>
                </a:solidFill>
              </a:rPr>
              <a:t>e-</a:t>
            </a:r>
            <a:r>
              <a:rPr lang="en-US">
                <a:solidFill>
                  <a:schemeClr val="tx1"/>
                </a:solidFill>
              </a:rPr>
              <a:t>.</a:t>
            </a:r>
          </a:p>
          <a:p>
            <a:pPr algn="ctr"/>
            <a:endParaRPr lang="en-US">
              <a:solidFill>
                <a:schemeClr val="tx1"/>
              </a:solidFill>
            </a:endParaRPr>
          </a:p>
          <a:p>
            <a:pPr algn="ctr">
              <a:buClr>
                <a:srgbClr val="FF0000"/>
              </a:buClr>
              <a:buFontTx/>
              <a:buChar char="o"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b="1">
                <a:solidFill>
                  <a:srgbClr val="008000"/>
                </a:solidFill>
              </a:rPr>
              <a:t>P</a:t>
            </a:r>
            <a:r>
              <a:rPr lang="en-US" b="1" baseline="-2500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US">
                <a:solidFill>
                  <a:schemeClr val="tx1"/>
                </a:solidFill>
              </a:rPr>
              <a:t> transfers to </a:t>
            </a:r>
            <a:r>
              <a:rPr lang="en-US" b="1"/>
              <a:t>e</a:t>
            </a:r>
            <a:r>
              <a:rPr lang="en-US" b="1" baseline="30000"/>
              <a:t>+</a:t>
            </a:r>
            <a:r>
              <a:rPr lang="en-US">
                <a:solidFill>
                  <a:schemeClr val="tx1"/>
                </a:solidFill>
              </a:rPr>
              <a:t> into longitudinal (</a:t>
            </a:r>
            <a:r>
              <a:rPr lang="en-US" b="1"/>
              <a:t>P</a:t>
            </a:r>
            <a:r>
              <a:rPr lang="en-US" b="1" baseline="-25000"/>
              <a:t>e+</a:t>
            </a:r>
            <a:r>
              <a:rPr lang="en-US">
                <a:solidFill>
                  <a:schemeClr val="tx1"/>
                </a:solidFill>
              </a:rPr>
              <a:t>) and transverse (</a:t>
            </a:r>
            <a:r>
              <a:rPr lang="en-US" b="1">
                <a:solidFill>
                  <a:srgbClr val="0000CC"/>
                </a:solidFill>
              </a:rPr>
              <a:t>P</a:t>
            </a:r>
            <a:r>
              <a:rPr lang="en-US" b="1" baseline="-25000">
                <a:solidFill>
                  <a:srgbClr val="0000CC"/>
                </a:solidFill>
              </a:rPr>
              <a:t>t</a:t>
            </a:r>
            <a:r>
              <a:rPr lang="en-US">
                <a:solidFill>
                  <a:schemeClr val="tx1"/>
                </a:solidFill>
              </a:rPr>
              <a:t>) polarization components. On the average </a:t>
            </a:r>
            <a:r>
              <a:rPr lang="en-US" b="1">
                <a:solidFill>
                  <a:srgbClr val="0000CC"/>
                </a:solidFill>
              </a:rPr>
              <a:t>P</a:t>
            </a:r>
            <a:r>
              <a:rPr lang="en-US" b="1" baseline="-25000">
                <a:solidFill>
                  <a:srgbClr val="0000CC"/>
                </a:solidFill>
              </a:rPr>
              <a:t>t</a:t>
            </a:r>
            <a:r>
              <a:rPr lang="en-US" b="1">
                <a:solidFill>
                  <a:srgbClr val="0000CC"/>
                </a:solidFill>
              </a:rPr>
              <a:t>=0</a:t>
            </a: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60594" name="Text Box 114"/>
          <p:cNvSpPr txBox="1">
            <a:spLocks noChangeArrowheads="1"/>
          </p:cNvSpPr>
          <p:nvPr/>
        </p:nvSpPr>
        <p:spPr bwMode="auto">
          <a:xfrm>
            <a:off x="7348538" y="2209577"/>
            <a:ext cx="1111250" cy="517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I</a:t>
            </a:r>
            <a:r>
              <a:rPr lang="en-US" baseline="-25000">
                <a:solidFill>
                  <a:schemeClr val="tx1"/>
                </a:solidFill>
              </a:rPr>
              <a:t>e</a:t>
            </a:r>
            <a:r>
              <a:rPr lang="en-US">
                <a:solidFill>
                  <a:schemeClr val="tx1"/>
                </a:solidFill>
              </a:rPr>
              <a:t> = 1 µA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T</a:t>
            </a:r>
            <a:r>
              <a:rPr lang="en-US" baseline="-25000">
                <a:solidFill>
                  <a:schemeClr val="tx1"/>
                </a:solidFill>
              </a:rPr>
              <a:t>1</a:t>
            </a:r>
            <a:r>
              <a:rPr lang="en-US">
                <a:solidFill>
                  <a:schemeClr val="tx1"/>
                </a:solidFill>
              </a:rPr>
              <a:t> = 1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0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0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92" grpId="0" animBg="1"/>
      <p:bldP spid="660592" grpId="1" animBg="1"/>
      <p:bldP spid="660594" grpId="0"/>
      <p:bldP spid="66059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7347" name="Text Box 3"/>
          <p:cNvSpPr txBox="1">
            <a:spLocks noChangeArrowheads="1"/>
          </p:cNvSpPr>
          <p:nvPr/>
        </p:nvSpPr>
        <p:spPr bwMode="auto">
          <a:xfrm>
            <a:off x="190500" y="276225"/>
            <a:ext cx="54168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sz="1800" i="1" dirty="0" err="1" smtClean="0">
                <a:solidFill>
                  <a:srgbClr val="0000FF"/>
                </a:solidFill>
              </a:rPr>
              <a:t>Suitable</a:t>
            </a:r>
            <a:r>
              <a:rPr lang="fr-FR" sz="1800" i="1" dirty="0" smtClean="0">
                <a:solidFill>
                  <a:srgbClr val="0000FF"/>
                </a:solidFill>
              </a:rPr>
              <a:t> High </a:t>
            </a:r>
            <a:r>
              <a:rPr lang="fr-FR" sz="1800" i="1" dirty="0" err="1" smtClean="0">
                <a:solidFill>
                  <a:srgbClr val="0000FF"/>
                </a:solidFill>
              </a:rPr>
              <a:t>Current</a:t>
            </a:r>
            <a:r>
              <a:rPr lang="fr-FR" sz="1800" i="1" dirty="0" smtClean="0">
                <a:solidFill>
                  <a:srgbClr val="0000FF"/>
                </a:solidFill>
              </a:rPr>
              <a:t> </a:t>
            </a:r>
            <a:r>
              <a:rPr lang="fr-FR" sz="1800" i="1" dirty="0" err="1" smtClean="0">
                <a:solidFill>
                  <a:srgbClr val="0000FF"/>
                </a:solidFill>
              </a:rPr>
              <a:t>Polarized</a:t>
            </a:r>
            <a:r>
              <a:rPr lang="fr-FR" sz="1800" i="1" dirty="0" smtClean="0">
                <a:solidFill>
                  <a:srgbClr val="0000FF"/>
                </a:solidFill>
              </a:rPr>
              <a:t> Electron Source</a:t>
            </a:r>
            <a:endParaRPr lang="fr-FR" sz="1800" i="1" dirty="0">
              <a:solidFill>
                <a:srgbClr val="0000FF"/>
              </a:solidFill>
            </a:endParaRPr>
          </a:p>
        </p:txBody>
      </p:sp>
      <p:graphicFrame>
        <p:nvGraphicFramePr>
          <p:cNvPr id="697758" name="Group 414"/>
          <p:cNvGraphicFramePr>
            <a:graphicFrameLocks noGrp="1"/>
          </p:cNvGraphicFramePr>
          <p:nvPr/>
        </p:nvGraphicFramePr>
        <p:xfrm>
          <a:off x="5508104" y="3789040"/>
          <a:ext cx="3168352" cy="2808311"/>
        </p:xfrm>
        <a:graphic>
          <a:graphicData uri="http://schemas.openxmlformats.org/drawingml/2006/table">
            <a:tbl>
              <a:tblPr/>
              <a:tblGrid>
                <a:gridCol w="1694700"/>
                <a:gridCol w="1473652"/>
              </a:tblGrid>
              <a:tr h="255301"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Parameter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55301">
                <a:tc>
                  <a:txBody>
                    <a:bodyPr/>
                    <a:lstStyle/>
                    <a:p>
                      <a:pPr marL="0" marR="0" lvl="0" indent="0" algn="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Laser Rep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1500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55301">
                <a:tc>
                  <a:txBody>
                    <a:bodyPr/>
                    <a:lstStyle/>
                    <a:p>
                      <a:pPr marL="0" marR="0" lvl="0" indent="0" algn="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Laser Pulselength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50 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55301">
                <a:tc>
                  <a:txBody>
                    <a:bodyPr/>
                    <a:lstStyle/>
                    <a:p>
                      <a:pPr marL="0" marR="0" lvl="0" indent="0" algn="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Laser Wavelength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55301">
                <a:tc>
                  <a:txBody>
                    <a:bodyPr/>
                    <a:lstStyle/>
                    <a:p>
                      <a:pPr marL="0" marR="0" lvl="0" indent="0" algn="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Laser Spot 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350 µm FWHM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55301">
                <a:tc>
                  <a:txBody>
                    <a:bodyPr/>
                    <a:lstStyle/>
                    <a:p>
                      <a:pPr marL="0" marR="0" lvl="0" indent="0" algn="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High-</a:t>
                      </a:r>
                      <a:r>
                        <a:rPr kumimoji="0" 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Pol</a:t>
                      </a: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Photocathode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SSL GaAs/GaAsP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55301">
                <a:tc>
                  <a:txBody>
                    <a:bodyPr/>
                    <a:lstStyle/>
                    <a:p>
                      <a:pPr marL="0" marR="0" lvl="0" indent="0" algn="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Gun Voltage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200kV 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55301">
                <a:tc>
                  <a:txBody>
                    <a:bodyPr/>
                    <a:lstStyle/>
                    <a:p>
                      <a:pPr marL="0" marR="0" lvl="0" indent="0" algn="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Comic Sans MS" pitchFamily="66" charset="0"/>
                        </a:rPr>
                        <a:t>CW Beam Current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Comic Sans MS" pitchFamily="66" charset="0"/>
                        </a:rPr>
                        <a:t>4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55301">
                <a:tc>
                  <a:txBody>
                    <a:bodyPr/>
                    <a:lstStyle/>
                    <a:p>
                      <a:pPr marL="0" marR="0" lvl="0" indent="0" algn="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Comic Sans MS" pitchFamily="66" charset="0"/>
                        </a:rPr>
                        <a:t>Run Duration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Comic Sans MS" pitchFamily="66" charset="0"/>
                        </a:rPr>
                        <a:t>1.4 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55301">
                <a:tc>
                  <a:txBody>
                    <a:bodyPr/>
                    <a:lstStyle/>
                    <a:p>
                      <a:pPr marL="0" marR="0" lvl="0" indent="0" algn="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Extracted Charge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20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55301">
                <a:tc>
                  <a:txBody>
                    <a:bodyPr/>
                    <a:lstStyle/>
                    <a:p>
                      <a:pPr marL="0" marR="0" lvl="0" indent="0" algn="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1/e Charge Lifetime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370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85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697419" name="Text Box 75"/>
          <p:cNvSpPr txBox="1">
            <a:spLocks noChangeArrowheads="1"/>
          </p:cNvSpPr>
          <p:nvPr/>
        </p:nvSpPr>
        <p:spPr bwMode="auto">
          <a:xfrm>
            <a:off x="5076056" y="3429000"/>
            <a:ext cx="39290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800" dirty="0">
                <a:solidFill>
                  <a:srgbClr val="5F5F5F"/>
                </a:solidFill>
                <a:latin typeface="Microsoft Sans Serif" pitchFamily="34" charset="0"/>
              </a:rPr>
              <a:t>R. </a:t>
            </a:r>
            <a:r>
              <a:rPr lang="fr-FR" sz="800" dirty="0" err="1">
                <a:solidFill>
                  <a:srgbClr val="5F5F5F"/>
                </a:solidFill>
                <a:latin typeface="Microsoft Sans Serif" pitchFamily="34" charset="0"/>
              </a:rPr>
              <a:t>Suleiman</a:t>
            </a:r>
            <a:r>
              <a:rPr lang="fr-FR" sz="800" dirty="0">
                <a:solidFill>
                  <a:srgbClr val="5F5F5F"/>
                </a:solidFill>
                <a:latin typeface="Microsoft Sans Serif" pitchFamily="34" charset="0"/>
              </a:rPr>
              <a:t> et al., PAC’11, New York (NJ, USA), March 28 – April 1, 2011</a:t>
            </a:r>
            <a:r>
              <a:rPr lang="fr-FR" sz="1000" dirty="0">
                <a:solidFill>
                  <a:srgbClr val="969696"/>
                </a:solidFill>
                <a:latin typeface="Microsoft Sans Serif" pitchFamily="34" charset="0"/>
              </a:rPr>
              <a:t> </a:t>
            </a:r>
          </a:p>
        </p:txBody>
      </p:sp>
      <p:pic>
        <p:nvPicPr>
          <p:cNvPr id="697759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3476311"/>
            <a:ext cx="4499992" cy="312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8"/>
          <p:cNvPicPr>
            <a:picLocks noChangeAspect="1" noChangeArrowheads="1"/>
          </p:cNvPicPr>
          <p:nvPr/>
        </p:nvPicPr>
        <p:blipFill>
          <a:blip r:embed="rId4" cstate="print"/>
          <a:srcRect t="21854" b="2511"/>
          <a:stretch>
            <a:fillRect/>
          </a:stretch>
        </p:blipFill>
        <p:spPr bwMode="auto">
          <a:xfrm>
            <a:off x="1907704" y="836712"/>
            <a:ext cx="5349825" cy="212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908719"/>
            <a:ext cx="1387371" cy="130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grames\Desktop\images\install_111222\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584071" cy="5688632"/>
          </a:xfrm>
          <a:prstGeom prst="rect">
            <a:avLst/>
          </a:prstGeom>
          <a:noFill/>
        </p:spPr>
      </p:pic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4483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800" i="1" dirty="0" smtClean="0">
                <a:solidFill>
                  <a:srgbClr val="0000FF"/>
                </a:solidFill>
              </a:rPr>
              <a:t>Installation Complete  </a:t>
            </a:r>
            <a:r>
              <a:rPr lang="fr-FR" sz="1800" i="1" dirty="0" err="1" smtClean="0">
                <a:solidFill>
                  <a:srgbClr val="0000FF"/>
                </a:solidFill>
              </a:rPr>
              <a:t>November</a:t>
            </a:r>
            <a:r>
              <a:rPr lang="fr-FR" sz="1800" i="1" dirty="0" smtClean="0">
                <a:solidFill>
                  <a:srgbClr val="0000FF"/>
                </a:solidFill>
              </a:rPr>
              <a:t>, 2011</a:t>
            </a:r>
            <a:endParaRPr lang="fr-FR" sz="180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grames\Desktop\images\install_111222\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584071" cy="5688632"/>
          </a:xfrm>
          <a:prstGeom prst="rect">
            <a:avLst/>
          </a:prstGeom>
          <a:noFill/>
        </p:spPr>
      </p:pic>
      <p:pic>
        <p:nvPicPr>
          <p:cNvPr id="785414" name="Picture 6" descr="C:\Documents and Settings\grames\Desktop\POSIPOL\7.3_5d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564904"/>
            <a:ext cx="1038436" cy="1043930"/>
          </a:xfrm>
          <a:prstGeom prst="rect">
            <a:avLst/>
          </a:prstGeom>
          <a:noFill/>
        </p:spPr>
      </p:pic>
      <p:pic>
        <p:nvPicPr>
          <p:cNvPr id="785415" name="Picture 7" descr="C:\Documents and Settings\grames\Desktop\POSIPOL\7.3_5d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844824"/>
            <a:ext cx="797341" cy="979259"/>
          </a:xfrm>
          <a:prstGeom prst="rect">
            <a:avLst/>
          </a:prstGeom>
          <a:noFill/>
        </p:spPr>
      </p:pic>
      <p:pic>
        <p:nvPicPr>
          <p:cNvPr id="785416" name="Picture 8" descr="C:\Documents and Settings\grames\Desktop\POSIPOL\7.3_5d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628800"/>
            <a:ext cx="858193" cy="1018840"/>
          </a:xfrm>
          <a:prstGeom prst="rect">
            <a:avLst/>
          </a:prstGeom>
          <a:noFill/>
        </p:spPr>
      </p:pic>
      <p:pic>
        <p:nvPicPr>
          <p:cNvPr id="785417" name="Picture 9" descr="C:\Documents and Settings\grames\Desktop\POSIPOL\7.3_5d03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0121" y="1772816"/>
            <a:ext cx="858103" cy="1046467"/>
          </a:xfrm>
          <a:prstGeom prst="rect">
            <a:avLst/>
          </a:prstGeom>
          <a:noFill/>
        </p:spPr>
      </p:pic>
      <p:pic>
        <p:nvPicPr>
          <p:cNvPr id="785418" name="Picture 10" descr="C:\Documents and Settings\grames\Desktop\POSIPOL\7.3_5d0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86673" y="2215686"/>
            <a:ext cx="853679" cy="1213314"/>
          </a:xfrm>
          <a:prstGeom prst="rect">
            <a:avLst/>
          </a:prstGeom>
          <a:noFill/>
        </p:spPr>
      </p:pic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3482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800" i="1" dirty="0" err="1" smtClean="0">
                <a:solidFill>
                  <a:srgbClr val="0000FF"/>
                </a:solidFill>
              </a:rPr>
              <a:t>Beam</a:t>
            </a:r>
            <a:r>
              <a:rPr lang="fr-FR" sz="1800" i="1" dirty="0" smtClean="0">
                <a:solidFill>
                  <a:srgbClr val="0000FF"/>
                </a:solidFill>
              </a:rPr>
              <a:t> line Tune-up &amp; Check out</a:t>
            </a:r>
            <a:endParaRPr lang="fr-FR" sz="1800" i="1" dirty="0">
              <a:solidFill>
                <a:srgbClr val="0000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123728" y="3429000"/>
            <a:ext cx="432048" cy="792088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5868144" y="3140968"/>
            <a:ext cx="1224136" cy="648072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5364088" y="2564904"/>
            <a:ext cx="504056" cy="1296144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4788024" y="2492896"/>
            <a:ext cx="144016" cy="1296144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419872" y="2708920"/>
            <a:ext cx="720080" cy="1080120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267520" y="1916832"/>
            <a:ext cx="1210588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Electron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Extraction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46170" y="1556792"/>
            <a:ext cx="90281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Vacuum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Exit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08104" y="1124744"/>
            <a:ext cx="1535998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Spectrometer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Exit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33233" y="980728"/>
            <a:ext cx="1535998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Spectrometer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Midpoint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43808" y="1196752"/>
            <a:ext cx="856325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Target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Ladder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:\inj_group\Archive\Conferences\2012-POSIPOL\images\positron_asy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836712"/>
            <a:ext cx="4596984" cy="3072464"/>
          </a:xfrm>
          <a:prstGeom prst="rect">
            <a:avLst/>
          </a:prstGeom>
          <a:noFill/>
        </p:spPr>
      </p:pic>
      <p:pic>
        <p:nvPicPr>
          <p:cNvPr id="5" name="Picture 39" descr="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34528"/>
            <a:ext cx="4392488" cy="2923472"/>
          </a:xfrm>
          <a:prstGeom prst="rect">
            <a:avLst/>
          </a:prstGeom>
          <a:noFill/>
        </p:spPr>
      </p:pic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52806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800" i="1" dirty="0" err="1" smtClean="0">
                <a:solidFill>
                  <a:srgbClr val="0000FF"/>
                </a:solidFill>
              </a:rPr>
              <a:t>Preliminary</a:t>
            </a:r>
            <a:r>
              <a:rPr lang="fr-FR" sz="1800" i="1" dirty="0" smtClean="0">
                <a:solidFill>
                  <a:srgbClr val="0000FF"/>
                </a:solidFill>
              </a:rPr>
              <a:t> </a:t>
            </a:r>
            <a:r>
              <a:rPr lang="fr-FR" sz="1800" i="1" dirty="0" err="1" smtClean="0">
                <a:solidFill>
                  <a:srgbClr val="0000FF"/>
                </a:solidFill>
              </a:rPr>
              <a:t>Results</a:t>
            </a:r>
            <a:r>
              <a:rPr lang="fr-FR" sz="1800" i="1" dirty="0" smtClean="0">
                <a:solidFill>
                  <a:srgbClr val="0000FF"/>
                </a:solidFill>
              </a:rPr>
              <a:t> of Positron </a:t>
            </a:r>
            <a:r>
              <a:rPr lang="fr-FR" sz="1800" i="1" dirty="0" err="1" smtClean="0">
                <a:solidFill>
                  <a:srgbClr val="0000FF"/>
                </a:solidFill>
              </a:rPr>
              <a:t>Raw</a:t>
            </a:r>
            <a:r>
              <a:rPr lang="fr-FR" sz="1800" i="1" dirty="0" smtClean="0">
                <a:solidFill>
                  <a:srgbClr val="0000FF"/>
                </a:solidFill>
              </a:rPr>
              <a:t> </a:t>
            </a:r>
            <a:r>
              <a:rPr lang="fr-FR" sz="1800" i="1" dirty="0" err="1" smtClean="0">
                <a:solidFill>
                  <a:srgbClr val="0000FF"/>
                </a:solidFill>
              </a:rPr>
              <a:t>Asymmetry</a:t>
            </a:r>
            <a:endParaRPr lang="fr-FR" sz="1800" i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4077072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Simulation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1052736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PEPPo Data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6216" y="2708920"/>
            <a:ext cx="230543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e- beam energy = 8.25 MeV/c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e- beam polarization = 85%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Conversion Target = 1 mm W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216" y="5661248"/>
            <a:ext cx="230704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e- beam energy = 6.3 MeV/c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e- beam polarization = 85%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Conversion Target = 1 mm W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72" y="1700808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Data Set 2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0072" y="2348880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 Set 1</a:t>
            </a:r>
            <a:endParaRPr lang="en-US" sz="1200" dirty="0"/>
          </a:p>
        </p:txBody>
      </p:sp>
      <p:cxnSp>
        <p:nvCxnSpPr>
          <p:cNvPr id="15" name="Straight Arrow Connector 14"/>
          <p:cNvCxnSpPr>
            <a:stCxn id="12" idx="3"/>
          </p:cNvCxnSpPr>
          <p:nvPr/>
        </p:nvCxnSpPr>
        <p:spPr bwMode="auto">
          <a:xfrm>
            <a:off x="6196621" y="1839308"/>
            <a:ext cx="247587" cy="5516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6156176" y="2487380"/>
            <a:ext cx="247587" cy="5516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-36512" y="1628800"/>
            <a:ext cx="45031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Data Set 1</a:t>
            </a:r>
          </a:p>
          <a:p>
            <a:r>
              <a:rPr lang="en-US" sz="1600" dirty="0" smtClean="0"/>
              <a:t>Preliminary pass over e+ collection </a:t>
            </a:r>
            <a:r>
              <a:rPr lang="en-US" sz="1600" dirty="0" err="1" smtClean="0"/>
              <a:t>momenta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u="sng" dirty="0" smtClean="0">
                <a:solidFill>
                  <a:srgbClr val="0000FF"/>
                </a:solidFill>
              </a:rPr>
              <a:t>Data Set 2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 Improved shielding of polarized background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 Improved stability of spectrometer PS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 Improved coincidence timing signal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512" y="4581128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Operated experiment with somewhat higher electron beam momentum to improve yield</a:t>
            </a:r>
          </a:p>
        </p:txBody>
      </p:sp>
      <p:graphicFrame>
        <p:nvGraphicFramePr>
          <p:cNvPr id="837633" name="Object 1"/>
          <p:cNvGraphicFramePr>
            <a:graphicFrameLocks noChangeAspect="1"/>
          </p:cNvGraphicFramePr>
          <p:nvPr/>
        </p:nvGraphicFramePr>
        <p:xfrm>
          <a:off x="157163" y="981075"/>
          <a:ext cx="2301875" cy="415925"/>
        </p:xfrm>
        <a:graphic>
          <a:graphicData uri="http://schemas.openxmlformats.org/presentationml/2006/ole">
            <p:oleObj spid="_x0000_s478210" name="Equation" r:id="rId5" imgW="1333440" imgH="24120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 rot="20766910">
            <a:off x="7408711" y="2009252"/>
            <a:ext cx="1337093" cy="58477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DEA900"/>
                </a:solidFill>
                <a:latin typeface="Didot"/>
                <a:cs typeface="Didot"/>
              </a:rPr>
              <a:t>PEPPo</a:t>
            </a:r>
            <a:r>
              <a:rPr lang="en-US" sz="1600" dirty="0" smtClean="0">
                <a:solidFill>
                  <a:srgbClr val="DEA900"/>
                </a:solidFill>
                <a:latin typeface="Didot"/>
                <a:cs typeface="Didot"/>
              </a:rPr>
              <a:t> Preliminary</a:t>
            </a:r>
            <a:endParaRPr lang="en-US" sz="1600" dirty="0">
              <a:solidFill>
                <a:srgbClr val="DEA900"/>
              </a:solidFill>
              <a:latin typeface="Didot"/>
              <a:cs typeface="Dido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463" y="1363663"/>
            <a:ext cx="6286500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244725" y="1292225"/>
            <a:ext cx="71438" cy="4535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 rot="5400000">
            <a:off x="5390357" y="-1829594"/>
            <a:ext cx="165100" cy="6408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8566150" y="1363663"/>
            <a:ext cx="168275" cy="4535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3444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800" i="1">
                <a:solidFill>
                  <a:srgbClr val="969696"/>
                </a:solidFill>
              </a:rPr>
              <a:t>The PEPPo experiment @ JLab</a:t>
            </a:r>
            <a:endParaRPr lang="fr-FR" sz="1800" i="1">
              <a:solidFill>
                <a:srgbClr val="B2B2B2"/>
              </a:solidFill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4925" y="6616700"/>
            <a:ext cx="19145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 i="1">
                <a:solidFill>
                  <a:schemeClr val="bg2"/>
                </a:solidFill>
                <a:latin typeface="Footlight MT Light" pitchFamily="18" charset="0"/>
              </a:rPr>
              <a:t>Newport News, August 22-26, 2011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8485188" y="6580188"/>
            <a:ext cx="5857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sz="1200">
                <a:solidFill>
                  <a:srgbClr val="969696"/>
                </a:solidFill>
              </a:rPr>
              <a:t>10/17</a:t>
            </a:r>
          </a:p>
        </p:txBody>
      </p:sp>
      <p:sp>
        <p:nvSpPr>
          <p:cNvPr id="11274" name="Oval 10"/>
          <p:cNvSpPr>
            <a:spLocks noChangeArrowheads="1"/>
          </p:cNvSpPr>
          <p:nvPr/>
        </p:nvSpPr>
        <p:spPr bwMode="auto">
          <a:xfrm>
            <a:off x="684213" y="2565400"/>
            <a:ext cx="142875" cy="1936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598613" y="2325688"/>
            <a:ext cx="3413125" cy="1993900"/>
            <a:chOff x="1007" y="1465"/>
            <a:chExt cx="2150" cy="1256"/>
          </a:xfrm>
        </p:grpSpPr>
        <p:sp>
          <p:nvSpPr>
            <p:cNvPr id="11356" name="Text Box 12"/>
            <p:cNvSpPr txBox="1">
              <a:spLocks noChangeArrowheads="1"/>
            </p:cNvSpPr>
            <p:nvPr/>
          </p:nvSpPr>
          <p:spPr bwMode="auto">
            <a:xfrm>
              <a:off x="1007" y="2175"/>
              <a:ext cx="9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Corrector magnets</a:t>
              </a:r>
            </a:p>
          </p:txBody>
        </p:sp>
        <p:sp>
          <p:nvSpPr>
            <p:cNvPr id="11357" name="Text Box 13"/>
            <p:cNvSpPr txBox="1">
              <a:spLocks noChangeArrowheads="1"/>
            </p:cNvSpPr>
            <p:nvPr/>
          </p:nvSpPr>
          <p:spPr bwMode="auto">
            <a:xfrm>
              <a:off x="2149" y="2548"/>
              <a:ext cx="67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Quadrupoles</a:t>
              </a:r>
            </a:p>
          </p:txBody>
        </p:sp>
        <p:sp>
          <p:nvSpPr>
            <p:cNvPr id="11358" name="Oval 14"/>
            <p:cNvSpPr>
              <a:spLocks noChangeArrowheads="1"/>
            </p:cNvSpPr>
            <p:nvPr/>
          </p:nvSpPr>
          <p:spPr bwMode="auto">
            <a:xfrm>
              <a:off x="2240" y="1465"/>
              <a:ext cx="90" cy="1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59" name="Oval 15"/>
            <p:cNvSpPr>
              <a:spLocks noChangeArrowheads="1"/>
            </p:cNvSpPr>
            <p:nvPr/>
          </p:nvSpPr>
          <p:spPr bwMode="auto">
            <a:xfrm>
              <a:off x="2841" y="1707"/>
              <a:ext cx="90" cy="1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0" name="Oval 16"/>
            <p:cNvSpPr>
              <a:spLocks noChangeArrowheads="1"/>
            </p:cNvSpPr>
            <p:nvPr/>
          </p:nvSpPr>
          <p:spPr bwMode="auto">
            <a:xfrm>
              <a:off x="2609" y="1680"/>
              <a:ext cx="90" cy="1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1" name="Oval 17"/>
            <p:cNvSpPr>
              <a:spLocks noChangeArrowheads="1"/>
            </p:cNvSpPr>
            <p:nvPr/>
          </p:nvSpPr>
          <p:spPr bwMode="auto">
            <a:xfrm>
              <a:off x="3067" y="1907"/>
              <a:ext cx="90" cy="1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362" name="AutoShape 18"/>
            <p:cNvCxnSpPr>
              <a:cxnSpLocks noChangeShapeType="1"/>
              <a:stCxn id="11356" idx="0"/>
              <a:endCxn id="11358" idx="2"/>
            </p:cNvCxnSpPr>
            <p:nvPr/>
          </p:nvCxnSpPr>
          <p:spPr bwMode="auto">
            <a:xfrm flipV="1">
              <a:off x="1487" y="1526"/>
              <a:ext cx="753" cy="634"/>
            </a:xfrm>
            <a:prstGeom prst="straightConnector1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 type="oval" w="sm" len="med"/>
            </a:ln>
            <a:effectLst/>
          </p:spPr>
        </p:cxnSp>
        <p:cxnSp>
          <p:nvCxnSpPr>
            <p:cNvPr id="11363" name="AutoShape 19"/>
            <p:cNvCxnSpPr>
              <a:cxnSpLocks noChangeShapeType="1"/>
              <a:stCxn id="11356" idx="0"/>
              <a:endCxn id="11359" idx="3"/>
            </p:cNvCxnSpPr>
            <p:nvPr/>
          </p:nvCxnSpPr>
          <p:spPr bwMode="auto">
            <a:xfrm flipV="1">
              <a:off x="1487" y="1811"/>
              <a:ext cx="1367" cy="349"/>
            </a:xfrm>
            <a:prstGeom prst="straightConnector1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 type="oval" w="sm" len="med"/>
            </a:ln>
            <a:effectLst/>
          </p:spPr>
        </p:cxnSp>
        <p:cxnSp>
          <p:nvCxnSpPr>
            <p:cNvPr id="11364" name="AutoShape 20"/>
            <p:cNvCxnSpPr>
              <a:cxnSpLocks noChangeShapeType="1"/>
              <a:stCxn id="11357" idx="0"/>
              <a:endCxn id="11360" idx="4"/>
            </p:cNvCxnSpPr>
            <p:nvPr/>
          </p:nvCxnSpPr>
          <p:spPr bwMode="auto">
            <a:xfrm flipV="1">
              <a:off x="2489" y="1802"/>
              <a:ext cx="165" cy="731"/>
            </a:xfrm>
            <a:prstGeom prst="straightConnector1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 type="oval" w="sm" len="med"/>
            </a:ln>
            <a:effectLst/>
          </p:spPr>
        </p:cxnSp>
        <p:cxnSp>
          <p:nvCxnSpPr>
            <p:cNvPr id="11365" name="AutoShape 21"/>
            <p:cNvCxnSpPr>
              <a:cxnSpLocks noChangeShapeType="1"/>
              <a:stCxn id="11357" idx="0"/>
              <a:endCxn id="11361" idx="3"/>
            </p:cNvCxnSpPr>
            <p:nvPr/>
          </p:nvCxnSpPr>
          <p:spPr bwMode="auto">
            <a:xfrm flipV="1">
              <a:off x="2489" y="2011"/>
              <a:ext cx="591" cy="522"/>
            </a:xfrm>
            <a:prstGeom prst="straightConnector1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 type="oval" w="sm" len="med"/>
            </a:ln>
            <a:effectLst/>
          </p:spPr>
        </p:cxn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908425" y="931863"/>
            <a:ext cx="3471863" cy="2354262"/>
            <a:chOff x="2462" y="587"/>
            <a:chExt cx="2187" cy="1483"/>
          </a:xfrm>
        </p:grpSpPr>
        <p:sp>
          <p:nvSpPr>
            <p:cNvPr id="11346" name="Text Box 23"/>
            <p:cNvSpPr txBox="1">
              <a:spLocks noChangeArrowheads="1"/>
            </p:cNvSpPr>
            <p:nvPr/>
          </p:nvSpPr>
          <p:spPr bwMode="auto">
            <a:xfrm>
              <a:off x="3025" y="1417"/>
              <a:ext cx="11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Beam position monitors</a:t>
              </a:r>
            </a:p>
          </p:txBody>
        </p:sp>
        <p:sp>
          <p:nvSpPr>
            <p:cNvPr id="11347" name="Text Box 24"/>
            <p:cNvSpPr txBox="1">
              <a:spLocks noChangeArrowheads="1"/>
            </p:cNvSpPr>
            <p:nvPr/>
          </p:nvSpPr>
          <p:spPr bwMode="auto">
            <a:xfrm>
              <a:off x="4179" y="587"/>
              <a:ext cx="47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Viewers</a:t>
              </a:r>
            </a:p>
          </p:txBody>
        </p:sp>
        <p:sp>
          <p:nvSpPr>
            <p:cNvPr id="11348" name="Oval 25"/>
            <p:cNvSpPr>
              <a:spLocks noChangeArrowheads="1"/>
            </p:cNvSpPr>
            <p:nvPr/>
          </p:nvSpPr>
          <p:spPr bwMode="auto">
            <a:xfrm>
              <a:off x="2462" y="1454"/>
              <a:ext cx="90" cy="1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49" name="Oval 26"/>
            <p:cNvSpPr>
              <a:spLocks noChangeArrowheads="1"/>
            </p:cNvSpPr>
            <p:nvPr/>
          </p:nvSpPr>
          <p:spPr bwMode="auto">
            <a:xfrm>
              <a:off x="3576" y="1948"/>
              <a:ext cx="90" cy="1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50" name="Oval 27"/>
            <p:cNvSpPr>
              <a:spLocks noChangeArrowheads="1"/>
            </p:cNvSpPr>
            <p:nvPr/>
          </p:nvSpPr>
          <p:spPr bwMode="auto">
            <a:xfrm>
              <a:off x="2951" y="1626"/>
              <a:ext cx="90" cy="1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51" name="Oval 28"/>
            <p:cNvSpPr>
              <a:spLocks noChangeArrowheads="1"/>
            </p:cNvSpPr>
            <p:nvPr/>
          </p:nvSpPr>
          <p:spPr bwMode="auto">
            <a:xfrm>
              <a:off x="3480" y="1888"/>
              <a:ext cx="90" cy="1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352" name="AutoShape 29"/>
            <p:cNvCxnSpPr>
              <a:cxnSpLocks noChangeShapeType="1"/>
              <a:stCxn id="11347" idx="2"/>
              <a:endCxn id="11348" idx="6"/>
            </p:cNvCxnSpPr>
            <p:nvPr/>
          </p:nvCxnSpPr>
          <p:spPr bwMode="auto">
            <a:xfrm flipH="1">
              <a:off x="2552" y="760"/>
              <a:ext cx="1862" cy="755"/>
            </a:xfrm>
            <a:prstGeom prst="straightConnector1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 type="oval" w="sm" len="med"/>
            </a:ln>
            <a:effectLst/>
          </p:spPr>
        </p:cxnSp>
        <p:cxnSp>
          <p:nvCxnSpPr>
            <p:cNvPr id="11353" name="AutoShape 30"/>
            <p:cNvCxnSpPr>
              <a:cxnSpLocks noChangeShapeType="1"/>
              <a:stCxn id="11347" idx="2"/>
              <a:endCxn id="11349" idx="7"/>
            </p:cNvCxnSpPr>
            <p:nvPr/>
          </p:nvCxnSpPr>
          <p:spPr bwMode="auto">
            <a:xfrm flipH="1">
              <a:off x="3653" y="760"/>
              <a:ext cx="761" cy="1206"/>
            </a:xfrm>
            <a:prstGeom prst="straightConnector1">
              <a:avLst/>
            </a:prstGeom>
            <a:noFill/>
            <a:ln w="9525">
              <a:solidFill>
                <a:srgbClr val="FF7C80"/>
              </a:solidFill>
              <a:round/>
              <a:headEnd/>
              <a:tailEnd type="oval" w="sm" len="med"/>
            </a:ln>
            <a:effectLst/>
          </p:spPr>
        </p:cxnSp>
        <p:cxnSp>
          <p:nvCxnSpPr>
            <p:cNvPr id="11354" name="AutoShape 31"/>
            <p:cNvCxnSpPr>
              <a:cxnSpLocks noChangeShapeType="1"/>
              <a:stCxn id="11346" idx="2"/>
              <a:endCxn id="11350" idx="6"/>
            </p:cNvCxnSpPr>
            <p:nvPr/>
          </p:nvCxnSpPr>
          <p:spPr bwMode="auto">
            <a:xfrm flipH="1">
              <a:off x="3041" y="1590"/>
              <a:ext cx="559" cy="97"/>
            </a:xfrm>
            <a:prstGeom prst="straightConnector1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 type="oval" w="sm" len="med"/>
            </a:ln>
            <a:effectLst/>
          </p:spPr>
        </p:cxnSp>
        <p:cxnSp>
          <p:nvCxnSpPr>
            <p:cNvPr id="11355" name="AutoShape 32"/>
            <p:cNvCxnSpPr>
              <a:cxnSpLocks noChangeShapeType="1"/>
              <a:stCxn id="11346" idx="2"/>
              <a:endCxn id="11351" idx="0"/>
            </p:cNvCxnSpPr>
            <p:nvPr/>
          </p:nvCxnSpPr>
          <p:spPr bwMode="auto">
            <a:xfrm flipH="1">
              <a:off x="3525" y="1590"/>
              <a:ext cx="75" cy="298"/>
            </a:xfrm>
            <a:prstGeom prst="straightConnector1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 type="oval" w="sm" len="med"/>
            </a:ln>
            <a:effectLst/>
          </p:spPr>
        </p:cxnSp>
      </p:grpSp>
      <p:sp>
        <p:nvSpPr>
          <p:cNvPr id="11277" name="Oval 47"/>
          <p:cNvSpPr>
            <a:spLocks noChangeArrowheads="1"/>
          </p:cNvSpPr>
          <p:nvPr/>
        </p:nvSpPr>
        <p:spPr bwMode="auto">
          <a:xfrm>
            <a:off x="5949950" y="3938588"/>
            <a:ext cx="142875" cy="1936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Oval 48"/>
          <p:cNvSpPr>
            <a:spLocks noChangeArrowheads="1"/>
          </p:cNvSpPr>
          <p:nvPr/>
        </p:nvSpPr>
        <p:spPr bwMode="auto">
          <a:xfrm>
            <a:off x="6334125" y="4475163"/>
            <a:ext cx="142875" cy="1936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Oval 49"/>
          <p:cNvSpPr>
            <a:spLocks noChangeArrowheads="1"/>
          </p:cNvSpPr>
          <p:nvPr/>
        </p:nvSpPr>
        <p:spPr bwMode="auto">
          <a:xfrm>
            <a:off x="7053263" y="4803775"/>
            <a:ext cx="142875" cy="1936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3173413" y="3276600"/>
            <a:ext cx="2559050" cy="1778000"/>
            <a:chOff x="1999" y="2064"/>
            <a:chExt cx="1612" cy="1120"/>
          </a:xfrm>
        </p:grpSpPr>
        <p:sp>
          <p:nvSpPr>
            <p:cNvPr id="11344" name="Line 55"/>
            <p:cNvSpPr>
              <a:spLocks noChangeShapeType="1"/>
            </p:cNvSpPr>
            <p:nvPr/>
          </p:nvSpPr>
          <p:spPr bwMode="auto">
            <a:xfrm flipH="1">
              <a:off x="2608" y="2064"/>
              <a:ext cx="1003" cy="82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Dot"/>
              <a:round/>
              <a:headEnd type="stealth" w="med" len="med"/>
              <a:tailEnd type="non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345" name="Text Box 56"/>
            <p:cNvSpPr txBox="1">
              <a:spLocks noChangeArrowheads="1"/>
            </p:cNvSpPr>
            <p:nvPr/>
          </p:nvSpPr>
          <p:spPr bwMode="auto">
            <a:xfrm>
              <a:off x="1999" y="2858"/>
              <a:ext cx="109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0000"/>
                  </a:solidFill>
                </a:rPr>
                <a:t>Production Target</a:t>
              </a:r>
            </a:p>
            <a:p>
              <a:pPr algn="ctr"/>
              <a:r>
                <a:rPr lang="en-US" b="1">
                  <a:solidFill>
                    <a:srgbClr val="FF0000"/>
                  </a:solidFill>
                </a:rPr>
                <a:t>T</a:t>
              </a:r>
              <a:r>
                <a:rPr lang="en-US" b="1" baseline="-2500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2268538" y="2982913"/>
            <a:ext cx="4360862" cy="2638425"/>
            <a:chOff x="1429" y="1879"/>
            <a:chExt cx="2747" cy="1662"/>
          </a:xfrm>
        </p:grpSpPr>
        <p:sp>
          <p:nvSpPr>
            <p:cNvPr id="11341" name="Oval 58"/>
            <p:cNvSpPr>
              <a:spLocks noChangeArrowheads="1"/>
            </p:cNvSpPr>
            <p:nvPr/>
          </p:nvSpPr>
          <p:spPr bwMode="auto">
            <a:xfrm rot="1130768">
              <a:off x="3484" y="1879"/>
              <a:ext cx="692" cy="1114"/>
            </a:xfrm>
            <a:prstGeom prst="ellipse">
              <a:avLst/>
            </a:prstGeom>
            <a:noFill/>
            <a:ln w="2540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42" name="Text Box 59"/>
            <p:cNvSpPr txBox="1">
              <a:spLocks noChangeArrowheads="1"/>
            </p:cNvSpPr>
            <p:nvPr/>
          </p:nvSpPr>
          <p:spPr bwMode="auto">
            <a:xfrm>
              <a:off x="1429" y="3349"/>
              <a:ext cx="14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CC"/>
                  </a:solidFill>
                </a:rPr>
                <a:t>Positron Selection Device</a:t>
              </a:r>
            </a:p>
          </p:txBody>
        </p:sp>
        <p:cxnSp>
          <p:nvCxnSpPr>
            <p:cNvPr id="11343" name="AutoShape 60"/>
            <p:cNvCxnSpPr>
              <a:cxnSpLocks noChangeShapeType="1"/>
              <a:stCxn id="11342" idx="3"/>
              <a:endCxn id="11341" idx="4"/>
            </p:cNvCxnSpPr>
            <p:nvPr/>
          </p:nvCxnSpPr>
          <p:spPr bwMode="auto">
            <a:xfrm flipV="1">
              <a:off x="2918" y="2971"/>
              <a:ext cx="729" cy="474"/>
            </a:xfrm>
            <a:prstGeom prst="straightConnector1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 type="oval" w="sm" len="med"/>
            </a:ln>
            <a:effectLst/>
          </p:spPr>
        </p:cxnSp>
      </p:grp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5916613" y="2492375"/>
            <a:ext cx="1881187" cy="1851025"/>
            <a:chOff x="3732" y="1565"/>
            <a:chExt cx="1185" cy="1166"/>
          </a:xfrm>
        </p:grpSpPr>
        <p:sp>
          <p:nvSpPr>
            <p:cNvPr id="11333" name="Text Box 64"/>
            <p:cNvSpPr txBox="1">
              <a:spLocks noChangeArrowheads="1"/>
            </p:cNvSpPr>
            <p:nvPr/>
          </p:nvSpPr>
          <p:spPr bwMode="auto">
            <a:xfrm>
              <a:off x="4478" y="2160"/>
              <a:ext cx="43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/>
                <a:t>Dipoles</a:t>
              </a:r>
            </a:p>
          </p:txBody>
        </p:sp>
        <p:sp>
          <p:nvSpPr>
            <p:cNvPr id="11334" name="Text Box 65"/>
            <p:cNvSpPr txBox="1">
              <a:spLocks noChangeArrowheads="1"/>
            </p:cNvSpPr>
            <p:nvPr/>
          </p:nvSpPr>
          <p:spPr bwMode="auto">
            <a:xfrm>
              <a:off x="3763" y="1565"/>
              <a:ext cx="49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/>
                <a:t>Solenoid</a:t>
              </a:r>
            </a:p>
          </p:txBody>
        </p:sp>
        <p:sp>
          <p:nvSpPr>
            <p:cNvPr id="11335" name="Oval 66"/>
            <p:cNvSpPr>
              <a:spLocks noChangeArrowheads="1"/>
            </p:cNvSpPr>
            <p:nvPr/>
          </p:nvSpPr>
          <p:spPr bwMode="auto">
            <a:xfrm>
              <a:off x="3732" y="1957"/>
              <a:ext cx="90" cy="1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36" name="Oval 67"/>
            <p:cNvSpPr>
              <a:spLocks noChangeArrowheads="1"/>
            </p:cNvSpPr>
            <p:nvPr/>
          </p:nvSpPr>
          <p:spPr bwMode="auto">
            <a:xfrm>
              <a:off x="4079" y="2189"/>
              <a:ext cx="90" cy="1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37" name="Oval 68"/>
            <p:cNvSpPr>
              <a:spLocks noChangeArrowheads="1"/>
            </p:cNvSpPr>
            <p:nvPr/>
          </p:nvSpPr>
          <p:spPr bwMode="auto">
            <a:xfrm>
              <a:off x="3874" y="2609"/>
              <a:ext cx="90" cy="1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338" name="AutoShape 69"/>
            <p:cNvCxnSpPr>
              <a:cxnSpLocks noChangeShapeType="1"/>
              <a:stCxn id="11334" idx="2"/>
              <a:endCxn id="11335" idx="7"/>
            </p:cNvCxnSpPr>
            <p:nvPr/>
          </p:nvCxnSpPr>
          <p:spPr bwMode="auto">
            <a:xfrm flipH="1">
              <a:off x="3809" y="1738"/>
              <a:ext cx="202" cy="23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</p:spPr>
        </p:cxnSp>
        <p:cxnSp>
          <p:nvCxnSpPr>
            <p:cNvPr id="11339" name="AutoShape 70"/>
            <p:cNvCxnSpPr>
              <a:cxnSpLocks noChangeShapeType="1"/>
              <a:stCxn id="11333" idx="1"/>
              <a:endCxn id="11336" idx="6"/>
            </p:cNvCxnSpPr>
            <p:nvPr/>
          </p:nvCxnSpPr>
          <p:spPr bwMode="auto">
            <a:xfrm flipH="1">
              <a:off x="4169" y="2247"/>
              <a:ext cx="309" cy="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</p:spPr>
        </p:cxnSp>
        <p:cxnSp>
          <p:nvCxnSpPr>
            <p:cNvPr id="11340" name="AutoShape 71"/>
            <p:cNvCxnSpPr>
              <a:cxnSpLocks noChangeShapeType="1"/>
              <a:stCxn id="11333" idx="1"/>
              <a:endCxn id="11337" idx="7"/>
            </p:cNvCxnSpPr>
            <p:nvPr/>
          </p:nvCxnSpPr>
          <p:spPr bwMode="auto">
            <a:xfrm flipH="1">
              <a:off x="3951" y="2247"/>
              <a:ext cx="527" cy="38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</p:spPr>
        </p:cxnSp>
      </p:grpSp>
      <p:grpSp>
        <p:nvGrpSpPr>
          <p:cNvPr id="7" name="Group 72"/>
          <p:cNvGrpSpPr>
            <a:grpSpLocks/>
          </p:cNvGrpSpPr>
          <p:nvPr/>
        </p:nvGrpSpPr>
        <p:grpSpPr bwMode="auto">
          <a:xfrm>
            <a:off x="5594350" y="2860675"/>
            <a:ext cx="1778000" cy="2619375"/>
            <a:chOff x="3524" y="1802"/>
            <a:chExt cx="1120" cy="1650"/>
          </a:xfrm>
        </p:grpSpPr>
        <p:sp>
          <p:nvSpPr>
            <p:cNvPr id="11327" name="Text Box 73"/>
            <p:cNvSpPr txBox="1">
              <a:spLocks noChangeArrowheads="1"/>
            </p:cNvSpPr>
            <p:nvPr/>
          </p:nvSpPr>
          <p:spPr bwMode="auto">
            <a:xfrm>
              <a:off x="3524" y="3279"/>
              <a:ext cx="42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/>
                <a:t>Viewer</a:t>
              </a:r>
            </a:p>
          </p:txBody>
        </p:sp>
        <p:sp>
          <p:nvSpPr>
            <p:cNvPr id="11328" name="Oval 74"/>
            <p:cNvSpPr>
              <a:spLocks noChangeArrowheads="1"/>
            </p:cNvSpPr>
            <p:nvPr/>
          </p:nvSpPr>
          <p:spPr bwMode="auto">
            <a:xfrm>
              <a:off x="3783" y="2436"/>
              <a:ext cx="90" cy="1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329" name="AutoShape 75"/>
            <p:cNvCxnSpPr>
              <a:cxnSpLocks noChangeShapeType="1"/>
              <a:stCxn id="11327" idx="0"/>
              <a:endCxn id="11328" idx="4"/>
            </p:cNvCxnSpPr>
            <p:nvPr/>
          </p:nvCxnSpPr>
          <p:spPr bwMode="auto">
            <a:xfrm flipV="1">
              <a:off x="3736" y="2558"/>
              <a:ext cx="92" cy="72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</p:spPr>
        </p:cxnSp>
        <p:sp>
          <p:nvSpPr>
            <p:cNvPr id="11330" name="Text Box 76"/>
            <p:cNvSpPr txBox="1">
              <a:spLocks noChangeArrowheads="1"/>
            </p:cNvSpPr>
            <p:nvPr/>
          </p:nvSpPr>
          <p:spPr bwMode="auto">
            <a:xfrm>
              <a:off x="4076" y="1802"/>
              <a:ext cx="5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/>
                <a:t>Collimator</a:t>
              </a:r>
            </a:p>
          </p:txBody>
        </p:sp>
        <p:sp>
          <p:nvSpPr>
            <p:cNvPr id="11331" name="Oval 77"/>
            <p:cNvSpPr>
              <a:spLocks noChangeArrowheads="1"/>
            </p:cNvSpPr>
            <p:nvPr/>
          </p:nvSpPr>
          <p:spPr bwMode="auto">
            <a:xfrm>
              <a:off x="3828" y="2365"/>
              <a:ext cx="90" cy="1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332" name="AutoShape 78"/>
            <p:cNvCxnSpPr>
              <a:cxnSpLocks noChangeShapeType="1"/>
              <a:stCxn id="11330" idx="2"/>
              <a:endCxn id="11331" idx="7"/>
            </p:cNvCxnSpPr>
            <p:nvPr/>
          </p:nvCxnSpPr>
          <p:spPr bwMode="auto">
            <a:xfrm flipH="1">
              <a:off x="3905" y="1975"/>
              <a:ext cx="455" cy="40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</p:spPr>
        </p:cxnSp>
      </p:grpSp>
      <p:grpSp>
        <p:nvGrpSpPr>
          <p:cNvPr id="8" name="Group 79"/>
          <p:cNvGrpSpPr>
            <a:grpSpLocks/>
          </p:cNvGrpSpPr>
          <p:nvPr/>
        </p:nvGrpSpPr>
        <p:grpSpPr bwMode="auto">
          <a:xfrm>
            <a:off x="5427663" y="3324225"/>
            <a:ext cx="2625725" cy="2457450"/>
            <a:chOff x="3419" y="2094"/>
            <a:chExt cx="1654" cy="1548"/>
          </a:xfrm>
        </p:grpSpPr>
        <p:sp>
          <p:nvSpPr>
            <p:cNvPr id="11319" name="Text Box 80"/>
            <p:cNvSpPr txBox="1">
              <a:spLocks noChangeArrowheads="1"/>
            </p:cNvSpPr>
            <p:nvPr/>
          </p:nvSpPr>
          <p:spPr bwMode="auto">
            <a:xfrm>
              <a:off x="3419" y="3469"/>
              <a:ext cx="9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/>
                <a:t>Corrector magnets</a:t>
              </a:r>
            </a:p>
          </p:txBody>
        </p:sp>
        <p:sp>
          <p:nvSpPr>
            <p:cNvPr id="11320" name="Text Box 81"/>
            <p:cNvSpPr txBox="1">
              <a:spLocks noChangeArrowheads="1"/>
            </p:cNvSpPr>
            <p:nvPr/>
          </p:nvSpPr>
          <p:spPr bwMode="auto">
            <a:xfrm>
              <a:off x="4578" y="2094"/>
              <a:ext cx="49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/>
                <a:t>Solenoid</a:t>
              </a:r>
            </a:p>
          </p:txBody>
        </p:sp>
        <p:sp>
          <p:nvSpPr>
            <p:cNvPr id="11321" name="Oval 82"/>
            <p:cNvSpPr>
              <a:spLocks noChangeArrowheads="1"/>
            </p:cNvSpPr>
            <p:nvPr/>
          </p:nvSpPr>
          <p:spPr bwMode="auto">
            <a:xfrm>
              <a:off x="3974" y="2839"/>
              <a:ext cx="90" cy="1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2" name="Oval 83"/>
            <p:cNvSpPr>
              <a:spLocks noChangeArrowheads="1"/>
            </p:cNvSpPr>
            <p:nvPr/>
          </p:nvSpPr>
          <p:spPr bwMode="auto">
            <a:xfrm>
              <a:off x="4277" y="2755"/>
              <a:ext cx="90" cy="1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3" name="Oval 84"/>
            <p:cNvSpPr>
              <a:spLocks noChangeArrowheads="1"/>
            </p:cNvSpPr>
            <p:nvPr/>
          </p:nvSpPr>
          <p:spPr bwMode="auto">
            <a:xfrm>
              <a:off x="4393" y="3020"/>
              <a:ext cx="90" cy="12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324" name="AutoShape 85"/>
            <p:cNvCxnSpPr>
              <a:cxnSpLocks noChangeShapeType="1"/>
              <a:stCxn id="11319" idx="0"/>
              <a:endCxn id="11321" idx="5"/>
            </p:cNvCxnSpPr>
            <p:nvPr/>
          </p:nvCxnSpPr>
          <p:spPr bwMode="auto">
            <a:xfrm flipV="1">
              <a:off x="3898" y="2943"/>
              <a:ext cx="153" cy="52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</p:spPr>
        </p:cxnSp>
        <p:cxnSp>
          <p:nvCxnSpPr>
            <p:cNvPr id="11325" name="AutoShape 86"/>
            <p:cNvCxnSpPr>
              <a:cxnSpLocks noChangeShapeType="1"/>
              <a:stCxn id="11319" idx="0"/>
              <a:endCxn id="11323" idx="2"/>
            </p:cNvCxnSpPr>
            <p:nvPr/>
          </p:nvCxnSpPr>
          <p:spPr bwMode="auto">
            <a:xfrm flipV="1">
              <a:off x="3898" y="3081"/>
              <a:ext cx="495" cy="3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</p:spPr>
        </p:cxnSp>
        <p:cxnSp>
          <p:nvCxnSpPr>
            <p:cNvPr id="11326" name="AutoShape 87"/>
            <p:cNvCxnSpPr>
              <a:cxnSpLocks noChangeShapeType="1"/>
              <a:stCxn id="11320" idx="2"/>
              <a:endCxn id="11322" idx="7"/>
            </p:cNvCxnSpPr>
            <p:nvPr/>
          </p:nvCxnSpPr>
          <p:spPr bwMode="auto">
            <a:xfrm flipH="1">
              <a:off x="4354" y="2267"/>
              <a:ext cx="472" cy="50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</p:spPr>
        </p:cxnSp>
      </p:grpSp>
      <p:grpSp>
        <p:nvGrpSpPr>
          <p:cNvPr id="9" name="Group 142"/>
          <p:cNvGrpSpPr>
            <a:grpSpLocks/>
          </p:cNvGrpSpPr>
          <p:nvPr/>
        </p:nvGrpSpPr>
        <p:grpSpPr bwMode="auto">
          <a:xfrm>
            <a:off x="4387850" y="3176588"/>
            <a:ext cx="4759325" cy="3365500"/>
            <a:chOff x="2764" y="2001"/>
            <a:chExt cx="2998" cy="2120"/>
          </a:xfrm>
        </p:grpSpPr>
        <p:grpSp>
          <p:nvGrpSpPr>
            <p:cNvPr id="10" name="Group 143"/>
            <p:cNvGrpSpPr>
              <a:grpSpLocks/>
            </p:cNvGrpSpPr>
            <p:nvPr/>
          </p:nvGrpSpPr>
          <p:grpSpPr bwMode="auto">
            <a:xfrm>
              <a:off x="2764" y="2001"/>
              <a:ext cx="2998" cy="1953"/>
              <a:chOff x="2764" y="2001"/>
              <a:chExt cx="2998" cy="1953"/>
            </a:xfrm>
          </p:grpSpPr>
          <p:sp>
            <p:nvSpPr>
              <p:cNvPr id="11314" name="Line 144"/>
              <p:cNvSpPr>
                <a:spLocks noChangeShapeType="1"/>
              </p:cNvSpPr>
              <p:nvPr/>
            </p:nvSpPr>
            <p:spPr bwMode="auto">
              <a:xfrm flipH="1">
                <a:off x="3454" y="3128"/>
                <a:ext cx="1180" cy="54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Dot"/>
                <a:round/>
                <a:headEnd type="stealth" w="med" len="med"/>
                <a:tailEnd type="none" w="med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5" name="Text Box 145"/>
              <p:cNvSpPr txBox="1">
                <a:spLocks noChangeArrowheads="1"/>
              </p:cNvSpPr>
              <p:nvPr/>
            </p:nvSpPr>
            <p:spPr bwMode="auto">
              <a:xfrm>
                <a:off x="2764" y="3628"/>
                <a:ext cx="1220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FF0000"/>
                    </a:solidFill>
                  </a:rPr>
                  <a:t>Reconversion Target</a:t>
                </a:r>
              </a:p>
              <a:p>
                <a:pPr algn="ctr"/>
                <a:r>
                  <a:rPr lang="en-US" b="1">
                    <a:solidFill>
                      <a:srgbClr val="FF0000"/>
                    </a:solidFill>
                  </a:rPr>
                  <a:t>T</a:t>
                </a:r>
                <a:r>
                  <a:rPr lang="en-US" b="1" baseline="-2500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11316" name="Line 146"/>
              <p:cNvSpPr>
                <a:spLocks noChangeShapeType="1"/>
              </p:cNvSpPr>
              <p:nvPr/>
            </p:nvSpPr>
            <p:spPr bwMode="auto">
              <a:xfrm flipV="1">
                <a:off x="4725" y="2160"/>
                <a:ext cx="196" cy="100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Dot"/>
                <a:round/>
                <a:headEnd/>
                <a:tailEnd type="stealth" w="med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7" name="Rectangle 147"/>
              <p:cNvSpPr>
                <a:spLocks noChangeArrowheads="1"/>
              </p:cNvSpPr>
              <p:nvPr/>
            </p:nvSpPr>
            <p:spPr bwMode="auto">
              <a:xfrm>
                <a:off x="4174" y="2001"/>
                <a:ext cx="158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FF0000"/>
                    </a:solidFill>
                  </a:rPr>
                  <a:t>Polarized Analyzing Target</a:t>
                </a:r>
              </a:p>
            </p:txBody>
          </p:sp>
          <p:sp>
            <p:nvSpPr>
              <p:cNvPr id="11318" name="Oval 148"/>
              <p:cNvSpPr>
                <a:spLocks noChangeArrowheads="1"/>
              </p:cNvSpPr>
              <p:nvPr/>
            </p:nvSpPr>
            <p:spPr bwMode="auto">
              <a:xfrm rot="6886353">
                <a:off x="4582" y="2742"/>
                <a:ext cx="637" cy="1012"/>
              </a:xfrm>
              <a:prstGeom prst="ellipse">
                <a:avLst/>
              </a:prstGeom>
              <a:noFill/>
              <a:ln w="25400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312" name="Text Box 149"/>
            <p:cNvSpPr txBox="1">
              <a:spLocks noChangeArrowheads="1"/>
            </p:cNvSpPr>
            <p:nvPr/>
          </p:nvSpPr>
          <p:spPr bwMode="auto">
            <a:xfrm>
              <a:off x="3696" y="3929"/>
              <a:ext cx="196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CC"/>
                  </a:solidFill>
                </a:rPr>
                <a:t>Compton Transmission Polarimeter</a:t>
              </a:r>
            </a:p>
          </p:txBody>
        </p:sp>
        <p:cxnSp>
          <p:nvCxnSpPr>
            <p:cNvPr id="11313" name="AutoShape 150"/>
            <p:cNvCxnSpPr>
              <a:cxnSpLocks noChangeShapeType="1"/>
              <a:stCxn id="11312" idx="0"/>
              <a:endCxn id="11318" idx="6"/>
            </p:cNvCxnSpPr>
            <p:nvPr/>
          </p:nvCxnSpPr>
          <p:spPr bwMode="auto">
            <a:xfrm flipV="1">
              <a:off x="4677" y="3543"/>
              <a:ext cx="88" cy="386"/>
            </a:xfrm>
            <a:prstGeom prst="straightConnector1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 type="oval" w="sm" len="med"/>
            </a:ln>
            <a:effectLst/>
          </p:spPr>
        </p:cxnSp>
      </p:grpSp>
      <p:grpSp>
        <p:nvGrpSpPr>
          <p:cNvPr id="11" name="Group 151"/>
          <p:cNvGrpSpPr>
            <a:grpSpLocks/>
          </p:cNvGrpSpPr>
          <p:nvPr/>
        </p:nvGrpSpPr>
        <p:grpSpPr bwMode="auto">
          <a:xfrm>
            <a:off x="131763" y="2773363"/>
            <a:ext cx="3127375" cy="2600325"/>
            <a:chOff x="83" y="1747"/>
            <a:chExt cx="1970" cy="1638"/>
          </a:xfrm>
        </p:grpSpPr>
        <p:pic>
          <p:nvPicPr>
            <p:cNvPr id="11307" name="Picture 152" descr="with_5MeV_dipole_beam_envelo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" y="1821"/>
              <a:ext cx="1970" cy="1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08" name="Line 153"/>
            <p:cNvSpPr>
              <a:spLocks noChangeShapeType="1"/>
            </p:cNvSpPr>
            <p:nvPr/>
          </p:nvSpPr>
          <p:spPr bwMode="auto">
            <a:xfrm flipV="1">
              <a:off x="1365" y="25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sm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309" name="Text Box 154"/>
            <p:cNvSpPr txBox="1">
              <a:spLocks noChangeArrowheads="1"/>
            </p:cNvSpPr>
            <p:nvPr/>
          </p:nvSpPr>
          <p:spPr bwMode="auto">
            <a:xfrm>
              <a:off x="297" y="3231"/>
              <a:ext cx="1536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>
                  <a:latin typeface="Microsoft Sans Serif" pitchFamily="34" charset="0"/>
                </a:rPr>
                <a:t>6</a:t>
              </a:r>
              <a:r>
                <a:rPr lang="en-US" sz="1000">
                  <a:latin typeface="Symbol" pitchFamily="18" charset="2"/>
                </a:rPr>
                <a:t>s</a:t>
              </a:r>
              <a:r>
                <a:rPr lang="en-US" sz="1000">
                  <a:latin typeface="Microsoft Sans Serif" pitchFamily="34" charset="0"/>
                </a:rPr>
                <a:t> e</a:t>
              </a:r>
              <a:r>
                <a:rPr lang="en-US" sz="1000" baseline="30000">
                  <a:latin typeface="Microsoft Sans Serif" pitchFamily="34" charset="0"/>
                </a:rPr>
                <a:t>-</a:t>
              </a:r>
              <a:r>
                <a:rPr lang="en-US" sz="1000">
                  <a:latin typeface="Microsoft Sans Serif" pitchFamily="34" charset="0"/>
                </a:rPr>
                <a:t> Beam Envelope along PEPPo Line</a:t>
              </a:r>
            </a:p>
          </p:txBody>
        </p:sp>
        <p:sp>
          <p:nvSpPr>
            <p:cNvPr id="11310" name="Text Box 155"/>
            <p:cNvSpPr txBox="1">
              <a:spLocks noChangeArrowheads="1"/>
            </p:cNvSpPr>
            <p:nvPr/>
          </p:nvSpPr>
          <p:spPr bwMode="auto">
            <a:xfrm>
              <a:off x="333" y="1747"/>
              <a:ext cx="129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0000CC"/>
                  </a:solidFill>
                </a:rPr>
                <a:t>ELEGANT beam optics</a:t>
              </a:r>
            </a:p>
          </p:txBody>
        </p:sp>
      </p:grpSp>
      <p:grpSp>
        <p:nvGrpSpPr>
          <p:cNvPr id="12" name="Group 156"/>
          <p:cNvGrpSpPr>
            <a:grpSpLocks/>
          </p:cNvGrpSpPr>
          <p:nvPr/>
        </p:nvGrpSpPr>
        <p:grpSpPr bwMode="auto">
          <a:xfrm>
            <a:off x="2917825" y="4371975"/>
            <a:ext cx="2770188" cy="2287588"/>
            <a:chOff x="1838" y="2754"/>
            <a:chExt cx="1745" cy="1441"/>
          </a:xfrm>
        </p:grpSpPr>
        <p:pic>
          <p:nvPicPr>
            <p:cNvPr id="11305" name="Picture 15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92" y="2931"/>
              <a:ext cx="1691" cy="1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306" name="Text Box 158"/>
            <p:cNvSpPr txBox="1">
              <a:spLocks noChangeArrowheads="1"/>
            </p:cNvSpPr>
            <p:nvPr/>
          </p:nvSpPr>
          <p:spPr bwMode="auto">
            <a:xfrm>
              <a:off x="1838" y="2754"/>
              <a:ext cx="15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0000CC"/>
                  </a:solidFill>
                </a:rPr>
                <a:t>G4PEPPo experiment model</a:t>
              </a:r>
            </a:p>
          </p:txBody>
        </p:sp>
      </p:grpSp>
      <p:grpSp>
        <p:nvGrpSpPr>
          <p:cNvPr id="13" name="Group 159"/>
          <p:cNvGrpSpPr>
            <a:grpSpLocks/>
          </p:cNvGrpSpPr>
          <p:nvPr/>
        </p:nvGrpSpPr>
        <p:grpSpPr bwMode="auto">
          <a:xfrm>
            <a:off x="4292600" y="2859088"/>
            <a:ext cx="4376738" cy="3516312"/>
            <a:chOff x="2704" y="1801"/>
            <a:chExt cx="2757" cy="2215"/>
          </a:xfrm>
        </p:grpSpPr>
        <p:sp>
          <p:nvSpPr>
            <p:cNvPr id="11289" name="Text Box 160"/>
            <p:cNvSpPr txBox="1">
              <a:spLocks noChangeArrowheads="1"/>
            </p:cNvSpPr>
            <p:nvPr/>
          </p:nvSpPr>
          <p:spPr bwMode="auto">
            <a:xfrm>
              <a:off x="4800" y="2752"/>
              <a:ext cx="6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/>
                <a:t>Faraday Cup</a:t>
              </a:r>
            </a:p>
          </p:txBody>
        </p:sp>
        <p:grpSp>
          <p:nvGrpSpPr>
            <p:cNvPr id="14" name="Group 161"/>
            <p:cNvGrpSpPr>
              <a:grpSpLocks/>
            </p:cNvGrpSpPr>
            <p:nvPr/>
          </p:nvGrpSpPr>
          <p:grpSpPr bwMode="auto">
            <a:xfrm>
              <a:off x="2704" y="1801"/>
              <a:ext cx="2452" cy="2215"/>
              <a:chOff x="2704" y="1801"/>
              <a:chExt cx="2452" cy="2215"/>
            </a:xfrm>
          </p:grpSpPr>
          <p:sp>
            <p:nvSpPr>
              <p:cNvPr id="11292" name="Text Box 162"/>
              <p:cNvSpPr txBox="1">
                <a:spLocks noChangeArrowheads="1"/>
              </p:cNvSpPr>
              <p:nvPr/>
            </p:nvSpPr>
            <p:spPr bwMode="auto">
              <a:xfrm>
                <a:off x="2704" y="3225"/>
                <a:ext cx="106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Annihilation detector</a:t>
                </a:r>
              </a:p>
            </p:txBody>
          </p:sp>
          <p:sp>
            <p:nvSpPr>
              <p:cNvPr id="11293" name="Text Box 163"/>
              <p:cNvSpPr txBox="1">
                <a:spLocks noChangeArrowheads="1"/>
              </p:cNvSpPr>
              <p:nvPr/>
            </p:nvSpPr>
            <p:spPr bwMode="auto">
              <a:xfrm>
                <a:off x="4426" y="3843"/>
                <a:ext cx="73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Beam Profiler</a:t>
                </a:r>
              </a:p>
            </p:txBody>
          </p:sp>
          <p:sp>
            <p:nvSpPr>
              <p:cNvPr id="11294" name="Oval 164"/>
              <p:cNvSpPr>
                <a:spLocks noChangeArrowheads="1"/>
              </p:cNvSpPr>
              <p:nvPr/>
            </p:nvSpPr>
            <p:spPr bwMode="auto">
              <a:xfrm>
                <a:off x="3883" y="2940"/>
                <a:ext cx="90" cy="122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5" name="Oval 165"/>
              <p:cNvSpPr>
                <a:spLocks noChangeArrowheads="1"/>
              </p:cNvSpPr>
              <p:nvPr/>
            </p:nvSpPr>
            <p:spPr bwMode="auto">
              <a:xfrm>
                <a:off x="4040" y="2552"/>
                <a:ext cx="90" cy="122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6" name="Oval 166"/>
              <p:cNvSpPr>
                <a:spLocks noChangeArrowheads="1"/>
              </p:cNvSpPr>
              <p:nvPr/>
            </p:nvSpPr>
            <p:spPr bwMode="auto">
              <a:xfrm>
                <a:off x="4578" y="3026"/>
                <a:ext cx="90" cy="122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1297" name="AutoShape 167"/>
              <p:cNvCxnSpPr>
                <a:cxnSpLocks noChangeShapeType="1"/>
                <a:stCxn id="11292" idx="0"/>
                <a:endCxn id="11294" idx="2"/>
              </p:cNvCxnSpPr>
              <p:nvPr/>
            </p:nvCxnSpPr>
            <p:spPr bwMode="auto">
              <a:xfrm flipV="1">
                <a:off x="3238" y="3001"/>
                <a:ext cx="645" cy="2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oval" w="sm" len="med"/>
              </a:ln>
              <a:effectLst/>
            </p:spPr>
          </p:cxnSp>
          <p:cxnSp>
            <p:nvCxnSpPr>
              <p:cNvPr id="11298" name="AutoShape 168"/>
              <p:cNvCxnSpPr>
                <a:cxnSpLocks noChangeShapeType="1"/>
                <a:stCxn id="11292" idx="0"/>
                <a:endCxn id="11295" idx="3"/>
              </p:cNvCxnSpPr>
              <p:nvPr/>
            </p:nvCxnSpPr>
            <p:spPr bwMode="auto">
              <a:xfrm flipV="1">
                <a:off x="3238" y="2656"/>
                <a:ext cx="815" cy="56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oval" w="sm" len="med"/>
              </a:ln>
              <a:effectLst/>
            </p:spPr>
          </p:cxnSp>
          <p:cxnSp>
            <p:nvCxnSpPr>
              <p:cNvPr id="11299" name="AutoShape 169"/>
              <p:cNvCxnSpPr>
                <a:cxnSpLocks noChangeShapeType="1"/>
                <a:stCxn id="11293" idx="0"/>
                <a:endCxn id="11296" idx="4"/>
              </p:cNvCxnSpPr>
              <p:nvPr/>
            </p:nvCxnSpPr>
            <p:spPr bwMode="auto">
              <a:xfrm flipH="1" flipV="1">
                <a:off x="4623" y="3148"/>
                <a:ext cx="168" cy="69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oval" w="sm" len="med"/>
              </a:ln>
              <a:effectLst/>
            </p:spPr>
          </p:cxnSp>
          <p:sp>
            <p:nvSpPr>
              <p:cNvPr id="11300" name="Text Box 170"/>
              <p:cNvSpPr txBox="1">
                <a:spLocks noChangeArrowheads="1"/>
              </p:cNvSpPr>
              <p:nvPr/>
            </p:nvSpPr>
            <p:spPr bwMode="auto">
              <a:xfrm>
                <a:off x="4246" y="1801"/>
                <a:ext cx="47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Viewers</a:t>
                </a:r>
              </a:p>
            </p:txBody>
          </p:sp>
          <p:sp>
            <p:nvSpPr>
              <p:cNvPr id="11301" name="Oval 171"/>
              <p:cNvSpPr>
                <a:spLocks noChangeArrowheads="1"/>
              </p:cNvSpPr>
              <p:nvPr/>
            </p:nvSpPr>
            <p:spPr bwMode="auto">
              <a:xfrm>
                <a:off x="3999" y="2815"/>
                <a:ext cx="90" cy="122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02" name="Oval 172"/>
              <p:cNvSpPr>
                <a:spLocks noChangeArrowheads="1"/>
              </p:cNvSpPr>
              <p:nvPr/>
            </p:nvSpPr>
            <p:spPr bwMode="auto">
              <a:xfrm>
                <a:off x="4433" y="3021"/>
                <a:ext cx="90" cy="122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1303" name="AutoShape 173"/>
              <p:cNvCxnSpPr>
                <a:cxnSpLocks noChangeShapeType="1"/>
                <a:stCxn id="11300" idx="2"/>
                <a:endCxn id="11301" idx="0"/>
              </p:cNvCxnSpPr>
              <p:nvPr/>
            </p:nvCxnSpPr>
            <p:spPr bwMode="auto">
              <a:xfrm flipH="1">
                <a:off x="4044" y="1974"/>
                <a:ext cx="437" cy="84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oval" w="sm" len="med"/>
              </a:ln>
              <a:effectLst/>
            </p:spPr>
          </p:cxnSp>
          <p:cxnSp>
            <p:nvCxnSpPr>
              <p:cNvPr id="11304" name="AutoShape 174"/>
              <p:cNvCxnSpPr>
                <a:cxnSpLocks noChangeShapeType="1"/>
                <a:stCxn id="11300" idx="2"/>
                <a:endCxn id="11302" idx="0"/>
              </p:cNvCxnSpPr>
              <p:nvPr/>
            </p:nvCxnSpPr>
            <p:spPr bwMode="auto">
              <a:xfrm flipH="1">
                <a:off x="4478" y="1974"/>
                <a:ext cx="3" cy="104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oval" w="sm" len="med"/>
              </a:ln>
              <a:effectLst/>
            </p:spPr>
          </p:cxnSp>
        </p:grpSp>
        <p:cxnSp>
          <p:nvCxnSpPr>
            <p:cNvPr id="11291" name="AutoShape 175"/>
            <p:cNvCxnSpPr>
              <a:cxnSpLocks noChangeShapeType="1"/>
              <a:stCxn id="11289" idx="1"/>
              <a:endCxn id="11302" idx="7"/>
            </p:cNvCxnSpPr>
            <p:nvPr/>
          </p:nvCxnSpPr>
          <p:spPr bwMode="auto">
            <a:xfrm flipH="1">
              <a:off x="4510" y="2839"/>
              <a:ext cx="290" cy="2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oval" w="sm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How Long Can We Run at </a:t>
            </a:r>
            <a:r>
              <a:rPr lang="en-US" dirty="0" smtClean="0"/>
              <a:t>6.5 </a:t>
            </a:r>
            <a:r>
              <a:rPr lang="en-US" dirty="0" err="1" smtClean="0"/>
              <a:t>mA</a:t>
            </a:r>
            <a:r>
              <a:rPr lang="en-US" dirty="0"/>
              <a:t>?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15962"/>
            <a:ext cx="8229600" cy="5913437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6.5 </a:t>
            </a:r>
            <a:r>
              <a:rPr lang="en-US" sz="2800" dirty="0" err="1" smtClean="0"/>
              <a:t>mA</a:t>
            </a:r>
            <a:r>
              <a:rPr lang="en-US" sz="2800" dirty="0" smtClean="0"/>
              <a:t> operation, 23 C/hr, 560 C/day.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Photocathode with 1% initial QE, 2W at 780nm and gun with 80C charge lifetime (i.e., what we had during 4mA test)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Need initial laser power ~ 1 W to produce 6.5mA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i="1" dirty="0" smtClean="0"/>
              <a:t>Should</a:t>
            </a:r>
            <a:r>
              <a:rPr lang="en-US" sz="2800" dirty="0" smtClean="0"/>
              <a:t> be able to operate at 6.5mA for </a:t>
            </a:r>
            <a:r>
              <a:rPr lang="en-US" sz="2800" b="1" i="1" dirty="0" smtClean="0">
                <a:solidFill>
                  <a:srgbClr val="FF0000"/>
                </a:solidFill>
              </a:rPr>
              <a:t>2 hours </a:t>
            </a:r>
            <a:r>
              <a:rPr lang="en-US" sz="2800" dirty="0" smtClean="0"/>
              <a:t>before running out of laser power.  Time to move to fresh photocathode spot (10 minutes), swap photocathode (1 hour), heat/reactivate photocathode (8 hours)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Imagine a 10W laser and 200C charge lifetime, should be able to operate at 6.5mA for ~ 20hr before “doing something”!  1000C charge lifetime means 4 days of operation, etc.…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876800" y="838200"/>
            <a:ext cx="4191000" cy="35052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rgbClr val="00B0F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/>
          </a:p>
        </p:txBody>
      </p:sp>
      <p:sp>
        <p:nvSpPr>
          <p:cNvPr id="28" name="Rectangle 27"/>
          <p:cNvSpPr/>
          <p:nvPr/>
        </p:nvSpPr>
        <p:spPr>
          <a:xfrm>
            <a:off x="76200" y="838200"/>
            <a:ext cx="4114800" cy="35052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00B0F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 dirty="0"/>
          </a:p>
        </p:txBody>
      </p:sp>
      <p:graphicFrame>
        <p:nvGraphicFramePr>
          <p:cNvPr id="43053" name="Group 45"/>
          <p:cNvGraphicFramePr>
            <a:graphicFrameLocks noGrp="1"/>
          </p:cNvGraphicFramePr>
          <p:nvPr/>
        </p:nvGraphicFramePr>
        <p:xfrm>
          <a:off x="0" y="4489450"/>
          <a:ext cx="5181600" cy="1828800"/>
        </p:xfrm>
        <a:graphic>
          <a:graphicData uri="http://schemas.openxmlformats.org/drawingml/2006/table">
            <a:tbl>
              <a:tblPr/>
              <a:tblGrid>
                <a:gridCol w="1905000"/>
                <a:gridCol w="1752600"/>
                <a:gridCol w="1524000"/>
              </a:tblGrid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Source Property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E-166 Experiment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PRL 100, 210801 (2008)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J. Dumas et al.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Proc. Spin 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98"/>
                      </a:schemeClr>
                    </a:solidFill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Electron beam energy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50 GeV - Undulator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 MeV - Conversion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98"/>
                      </a:schemeClr>
                    </a:solidFill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Electron beam polarization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Unpolarized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85%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98"/>
                      </a:schemeClr>
                    </a:solidFill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Photo Production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Synchrotron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Bremsstrahlung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98"/>
                      </a:schemeClr>
                    </a:solidFill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Converter Target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Tungsten Foil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Tungsten Foil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98"/>
                      </a:schemeClr>
                    </a:solidFill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Positron Polarization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80% (measured)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40% (Simulation)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98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3038" name="TextBox 3"/>
          <p:cNvSpPr txBox="1">
            <a:spLocks noChangeArrowheads="1"/>
          </p:cNvSpPr>
          <p:nvPr/>
        </p:nvSpPr>
        <p:spPr bwMode="auto">
          <a:xfrm>
            <a:off x="1447800" y="76200"/>
            <a:ext cx="6700838" cy="646113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Comic Sans MS" pitchFamily="66" charset="0"/>
              </a:rPr>
              <a:t>PhD Thesis: </a:t>
            </a:r>
            <a:r>
              <a:rPr lang="en-US" sz="1800" i="1" u="sng">
                <a:latin typeface="Comic Sans MS" pitchFamily="66" charset="0"/>
              </a:rPr>
              <a:t>Polarized Positrons for JLab</a:t>
            </a:r>
            <a:r>
              <a:rPr lang="en-US" sz="1800">
                <a:latin typeface="Comic Sans MS" pitchFamily="66" charset="0"/>
              </a:rPr>
              <a:t>, </a:t>
            </a:r>
            <a:r>
              <a:rPr lang="en-US" sz="1800" b="1">
                <a:latin typeface="Comic Sans MS" pitchFamily="66" charset="0"/>
              </a:rPr>
              <a:t>Jonathan DUMAS</a:t>
            </a:r>
            <a:endParaRPr lang="en-US" sz="1800"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>
                <a:latin typeface="Comic Sans MS" pitchFamily="66" charset="0"/>
              </a:rPr>
              <a:t>Advisors: Eric Voutier, LPSC and Joe Grames, JLab</a:t>
            </a:r>
          </a:p>
        </p:txBody>
      </p:sp>
      <p:pic>
        <p:nvPicPr>
          <p:cNvPr id="430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675" y="1447800"/>
            <a:ext cx="3768725" cy="2667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40" name="TextBox 14"/>
          <p:cNvSpPr txBox="1">
            <a:spLocks noChangeArrowheads="1"/>
          </p:cNvSpPr>
          <p:nvPr/>
        </p:nvSpPr>
        <p:spPr bwMode="auto">
          <a:xfrm>
            <a:off x="-3175" y="862013"/>
            <a:ext cx="4146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>
                <a:latin typeface="Calibri" pitchFamily="34" charset="0"/>
              </a:rPr>
              <a:t>ILC Polarized e+ Schemes/Demos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>
                <a:latin typeface="Calibri" pitchFamily="34" charset="0"/>
              </a:rPr>
              <a:t>(synchrotron/Compton polarized photon)</a:t>
            </a:r>
          </a:p>
        </p:txBody>
      </p:sp>
      <p:pic>
        <p:nvPicPr>
          <p:cNvPr id="4304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371600"/>
            <a:ext cx="4067175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42" name="TextBox 16"/>
          <p:cNvSpPr txBox="1">
            <a:spLocks noChangeArrowheads="1"/>
          </p:cNvSpPr>
          <p:nvPr/>
        </p:nvSpPr>
        <p:spPr bwMode="auto">
          <a:xfrm>
            <a:off x="5094288" y="801688"/>
            <a:ext cx="38592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>
                <a:latin typeface="Calibri" pitchFamily="34" charset="0"/>
              </a:rPr>
              <a:t>Conventional un-polarized e+ Scheme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>
                <a:latin typeface="Calibri" pitchFamily="34" charset="0"/>
              </a:rPr>
              <a:t>(bremsstrahlung photon)</a:t>
            </a:r>
          </a:p>
        </p:txBody>
      </p:sp>
      <p:sp>
        <p:nvSpPr>
          <p:cNvPr id="18" name="Cross 17"/>
          <p:cNvSpPr>
            <a:spLocks noChangeAspect="1"/>
          </p:cNvSpPr>
          <p:nvPr/>
        </p:nvSpPr>
        <p:spPr>
          <a:xfrm>
            <a:off x="6875463" y="2451100"/>
            <a:ext cx="239712" cy="239713"/>
          </a:xfrm>
          <a:prstGeom prst="plus">
            <a:avLst>
              <a:gd name="adj" fmla="val 3896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/>
          </a:p>
        </p:txBody>
      </p:sp>
      <p:pic>
        <p:nvPicPr>
          <p:cNvPr id="430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3300413"/>
            <a:ext cx="4038600" cy="966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45" name="Rectangle 20"/>
          <p:cNvSpPr>
            <a:spLocks noChangeArrowheads="1"/>
          </p:cNvSpPr>
          <p:nvPr/>
        </p:nvSpPr>
        <p:spPr bwMode="auto">
          <a:xfrm>
            <a:off x="5057775" y="2706688"/>
            <a:ext cx="4038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>
                <a:latin typeface="Calibri" pitchFamily="34" charset="0"/>
              </a:rPr>
              <a:t>High Polarization, High Current e- Gun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>
                <a:latin typeface="Calibri" pitchFamily="34" charset="0"/>
              </a:rPr>
              <a:t>(</a:t>
            </a:r>
            <a:r>
              <a:rPr lang="en-US" b="1" i="1">
                <a:latin typeface="Calibri" pitchFamily="34" charset="0"/>
              </a:rPr>
              <a:t>polarized</a:t>
            </a:r>
            <a:r>
              <a:rPr lang="en-US" b="1">
                <a:latin typeface="Calibri" pitchFamily="34" charset="0"/>
              </a:rPr>
              <a:t> </a:t>
            </a:r>
            <a:r>
              <a:rPr lang="en-US" b="1" i="1">
                <a:latin typeface="Calibri" pitchFamily="34" charset="0"/>
              </a:rPr>
              <a:t>bremsstrahlung</a:t>
            </a:r>
            <a:r>
              <a:rPr lang="en-US" b="1">
                <a:latin typeface="Calibri" pitchFamily="34" charset="0"/>
              </a:rPr>
              <a:t> photon)</a:t>
            </a:r>
          </a:p>
        </p:txBody>
      </p:sp>
      <p:sp>
        <p:nvSpPr>
          <p:cNvPr id="43046" name="TextBox 21"/>
          <p:cNvSpPr txBox="1">
            <a:spLocks noChangeArrowheads="1"/>
          </p:cNvSpPr>
          <p:nvPr/>
        </p:nvSpPr>
        <p:spPr bwMode="auto">
          <a:xfrm>
            <a:off x="4267200" y="2514600"/>
            <a:ext cx="500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b="1" i="1">
                <a:latin typeface="Calibri" pitchFamily="34" charset="0"/>
              </a:rPr>
              <a:t>OR</a:t>
            </a:r>
            <a:endParaRPr lang="en-US" sz="1800" b="1" i="1">
              <a:latin typeface="Calibri" pitchFamily="34" charset="0"/>
            </a:endParaRPr>
          </a:p>
        </p:txBody>
      </p:sp>
      <p:sp>
        <p:nvSpPr>
          <p:cNvPr id="43047" name="TextBox 22"/>
          <p:cNvSpPr txBox="1">
            <a:spLocks noChangeArrowheads="1"/>
          </p:cNvSpPr>
          <p:nvPr/>
        </p:nvSpPr>
        <p:spPr bwMode="auto">
          <a:xfrm>
            <a:off x="5791200" y="4657725"/>
            <a:ext cx="3276600" cy="2124075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Comic Sans MS" pitchFamily="66" charset="0"/>
              </a:rPr>
              <a:t>Positron Yield scales with Beam Power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sz="1200">
                <a:latin typeface="Comic Sans MS" pitchFamily="66" charset="0"/>
              </a:rPr>
              <a:t> Replace GeV-pulsed with MeV-CW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sz="120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Comic Sans MS" pitchFamily="66" charset="0"/>
              </a:rPr>
              <a:t>Reduce radiation budget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sz="1200">
                <a:latin typeface="Comic Sans MS" pitchFamily="66" charset="0"/>
              </a:rPr>
              <a:t> Remain below photo-neutron threshold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120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Comic Sans MS" pitchFamily="66" charset="0"/>
              </a:rPr>
              <a:t>Bunch/Capture to SRF linac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sz="1200">
                <a:latin typeface="Comic Sans MS" pitchFamily="66" charset="0"/>
              </a:rPr>
              <a:t> Compact source vs. Damping 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120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Comic Sans MS" pitchFamily="66" charset="0"/>
              </a:rPr>
              <a:t>Unique capabilities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sz="1200">
                <a:latin typeface="Comic Sans MS" pitchFamily="66" charset="0"/>
              </a:rPr>
              <a:t> First CW source with helicity reversal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5410200" y="5638800"/>
            <a:ext cx="304800" cy="3810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590800" y="4114800"/>
            <a:ext cx="1314450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050" dirty="0">
                <a:latin typeface="+mn-lt"/>
              </a:rPr>
              <a:t>T. Omori, Spin 2006</a:t>
            </a:r>
          </a:p>
        </p:txBody>
      </p:sp>
      <p:sp>
        <p:nvSpPr>
          <p:cNvPr id="43052" name="Rectangle 19"/>
          <p:cNvSpPr>
            <a:spLocks noChangeArrowheads="1"/>
          </p:cNvSpPr>
          <p:nvPr/>
        </p:nvSpPr>
        <p:spPr bwMode="auto">
          <a:xfrm>
            <a:off x="381000" y="2590800"/>
            <a:ext cx="3433763" cy="269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100" b="1">
                <a:solidFill>
                  <a:srgbClr val="000000"/>
                </a:solidFill>
                <a:latin typeface="Calibri" pitchFamily="34" charset="0"/>
              </a:rPr>
              <a:t>E = 50 GeV             L = 1m          E-166 Experiment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4800" y="1447800"/>
            <a:ext cx="8610600" cy="1447800"/>
            <a:chOff x="96" y="1151"/>
            <a:chExt cx="5760" cy="1276"/>
          </a:xfrm>
        </p:grpSpPr>
        <p:pic>
          <p:nvPicPr>
            <p:cNvPr id="45121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" y="1296"/>
              <a:ext cx="3504" cy="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12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r="11476"/>
            <a:stretch>
              <a:fillRect/>
            </a:stretch>
          </p:blipFill>
          <p:spPr bwMode="auto">
            <a:xfrm>
              <a:off x="3264" y="1151"/>
              <a:ext cx="2592" cy="1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059" name="TextBox 23"/>
          <p:cNvSpPr txBox="1">
            <a:spLocks noChangeArrowheads="1"/>
          </p:cNvSpPr>
          <p:nvPr/>
        </p:nvSpPr>
        <p:spPr bwMode="auto">
          <a:xfrm>
            <a:off x="436563" y="76200"/>
            <a:ext cx="6731000" cy="338138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>
                <a:latin typeface="Comic Sans MS" pitchFamily="66" charset="0"/>
              </a:rPr>
              <a:t>Proof of Principle Experiment:  extendible to higher energy (&amp; yield)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5638800" y="1981200"/>
            <a:ext cx="685800" cy="6096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1" name="TextBox 57"/>
          <p:cNvSpPr txBox="1">
            <a:spLocks noChangeArrowheads="1"/>
          </p:cNvSpPr>
          <p:nvPr/>
        </p:nvSpPr>
        <p:spPr bwMode="auto">
          <a:xfrm>
            <a:off x="6561138" y="838200"/>
            <a:ext cx="1665287" cy="46672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Comic Sans MS" pitchFamily="66" charset="0"/>
              </a:rPr>
              <a:t>Precision Electron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Comic Sans MS" pitchFamily="66" charset="0"/>
              </a:rPr>
              <a:t>Spectrometer (~3%)</a:t>
            </a:r>
          </a:p>
        </p:txBody>
      </p:sp>
      <p:sp>
        <p:nvSpPr>
          <p:cNvPr id="45062" name="TextBox 58"/>
          <p:cNvSpPr txBox="1">
            <a:spLocks noChangeArrowheads="1"/>
          </p:cNvSpPr>
          <p:nvPr/>
        </p:nvSpPr>
        <p:spPr bwMode="auto">
          <a:xfrm>
            <a:off x="7199313" y="304800"/>
            <a:ext cx="1863725" cy="466725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Comic Sans MS" pitchFamily="66" charset="0"/>
              </a:rPr>
              <a:t>Precision Electron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Comic Sans MS" pitchFamily="66" charset="0"/>
              </a:rPr>
              <a:t>Mott Polarimeter (~1%)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rot="5400000">
            <a:off x="7313613" y="1524000"/>
            <a:ext cx="458788" cy="1587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5400000">
            <a:off x="7923213" y="1295400"/>
            <a:ext cx="1068388" cy="1587"/>
          </a:xfrm>
          <a:prstGeom prst="straightConnector1">
            <a:avLst/>
          </a:prstGeom>
          <a:ln w="317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77"/>
          <p:cNvGrpSpPr>
            <a:grpSpLocks/>
          </p:cNvGrpSpPr>
          <p:nvPr/>
        </p:nvGrpSpPr>
        <p:grpSpPr bwMode="auto">
          <a:xfrm>
            <a:off x="1295400" y="2743200"/>
            <a:ext cx="2571750" cy="838200"/>
            <a:chOff x="1295400" y="2819400"/>
            <a:chExt cx="2571540" cy="838200"/>
          </a:xfrm>
        </p:grpSpPr>
        <p:grpSp>
          <p:nvGrpSpPr>
            <p:cNvPr id="4" name="Group 50"/>
            <p:cNvGrpSpPr>
              <a:grpSpLocks/>
            </p:cNvGrpSpPr>
            <p:nvPr/>
          </p:nvGrpSpPr>
          <p:grpSpPr bwMode="auto">
            <a:xfrm>
              <a:off x="1295400" y="2819400"/>
              <a:ext cx="2571540" cy="838200"/>
              <a:chOff x="6477000" y="2057400"/>
              <a:chExt cx="2571540" cy="8382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6477000" y="2057400"/>
                <a:ext cx="2514395" cy="762000"/>
              </a:xfrm>
              <a:prstGeom prst="rect">
                <a:avLst/>
              </a:prstGeom>
              <a:solidFill>
                <a:srgbClr val="00B0F0">
                  <a:alpha val="50000"/>
                </a:srgb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sz="1800"/>
              </a:p>
            </p:txBody>
          </p:sp>
          <p:grpSp>
            <p:nvGrpSpPr>
              <p:cNvPr id="5" name="Group 37"/>
              <p:cNvGrpSpPr>
                <a:grpSpLocks/>
              </p:cNvGrpSpPr>
              <p:nvPr/>
            </p:nvGrpSpPr>
            <p:grpSpPr bwMode="auto">
              <a:xfrm>
                <a:off x="6477000" y="2209800"/>
                <a:ext cx="437940" cy="461665"/>
                <a:chOff x="228600" y="685800"/>
                <a:chExt cx="437940" cy="461665"/>
              </a:xfrm>
            </p:grpSpPr>
            <p:sp>
              <p:nvSpPr>
                <p:cNvPr id="45119" name="TextBox 38"/>
                <p:cNvSpPr txBox="1">
                  <a:spLocks noChangeArrowheads="1"/>
                </p:cNvSpPr>
                <p:nvPr/>
              </p:nvSpPr>
              <p:spPr bwMode="auto">
                <a:xfrm>
                  <a:off x="228600" y="685800"/>
                  <a:ext cx="437940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400">
                      <a:latin typeface="Comic Sans MS" pitchFamily="66" charset="0"/>
                    </a:rPr>
                    <a:t>e</a:t>
                  </a:r>
                  <a:r>
                    <a:rPr lang="en-US" sz="2400" baseline="30000">
                      <a:latin typeface="Comic Sans MS" pitchFamily="66" charset="0"/>
                    </a:rPr>
                    <a:t>-</a:t>
                  </a:r>
                </a:p>
              </p:txBody>
            </p: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304794" y="762000"/>
                  <a:ext cx="228581" cy="1588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32"/>
              <p:cNvGrpSpPr>
                <a:grpSpLocks/>
              </p:cNvGrpSpPr>
              <p:nvPr/>
            </p:nvGrpSpPr>
            <p:grpSpPr bwMode="auto">
              <a:xfrm>
                <a:off x="7467600" y="2205335"/>
                <a:ext cx="311304" cy="461665"/>
                <a:chOff x="228600" y="685800"/>
                <a:chExt cx="311304" cy="461665"/>
              </a:xfrm>
            </p:grpSpPr>
            <p:sp>
              <p:nvSpPr>
                <p:cNvPr id="45117" name="TextBox 33"/>
                <p:cNvSpPr txBox="1">
                  <a:spLocks noChangeArrowheads="1"/>
                </p:cNvSpPr>
                <p:nvPr/>
              </p:nvSpPr>
              <p:spPr bwMode="auto">
                <a:xfrm>
                  <a:off x="228600" y="685800"/>
                  <a:ext cx="311304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400">
                      <a:latin typeface="Symbol" pitchFamily="18" charset="2"/>
                    </a:rPr>
                    <a:t>g</a:t>
                  </a:r>
                  <a:endParaRPr lang="en-US" sz="2400" baseline="30000">
                    <a:latin typeface="Symbol" pitchFamily="18" charset="2"/>
                  </a:endParaRPr>
                </a:p>
              </p:txBody>
            </p: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304713" y="761703"/>
                  <a:ext cx="228582" cy="158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40"/>
              <p:cNvGrpSpPr>
                <a:grpSpLocks/>
              </p:cNvGrpSpPr>
              <p:nvPr/>
            </p:nvGrpSpPr>
            <p:grpSpPr bwMode="auto">
              <a:xfrm>
                <a:off x="8382000" y="2129135"/>
                <a:ext cx="452368" cy="461665"/>
                <a:chOff x="228600" y="685800"/>
                <a:chExt cx="452368" cy="461665"/>
              </a:xfrm>
            </p:grpSpPr>
            <p:sp>
              <p:nvSpPr>
                <p:cNvPr id="45115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228600" y="685800"/>
                  <a:ext cx="452368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400">
                      <a:latin typeface="Comic Sans MS" pitchFamily="66" charset="0"/>
                    </a:rPr>
                    <a:t>e</a:t>
                  </a:r>
                  <a:r>
                    <a:rPr lang="en-US" sz="2400" baseline="30000">
                      <a:latin typeface="Comic Sans MS" pitchFamily="66" charset="0"/>
                    </a:rPr>
                    <a:t>+</a:t>
                  </a:r>
                </a:p>
              </p:txBody>
            </p: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304638" y="761703"/>
                  <a:ext cx="228581" cy="158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43"/>
              <p:cNvGrpSpPr>
                <a:grpSpLocks/>
              </p:cNvGrpSpPr>
              <p:nvPr/>
            </p:nvGrpSpPr>
            <p:grpSpPr bwMode="auto">
              <a:xfrm>
                <a:off x="8610600" y="2433935"/>
                <a:ext cx="437940" cy="461665"/>
                <a:chOff x="228600" y="685800"/>
                <a:chExt cx="437940" cy="461665"/>
              </a:xfrm>
            </p:grpSpPr>
            <p:sp>
              <p:nvSpPr>
                <p:cNvPr id="45113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228600" y="685800"/>
                  <a:ext cx="437940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400">
                      <a:latin typeface="Comic Sans MS" pitchFamily="66" charset="0"/>
                    </a:rPr>
                    <a:t>e</a:t>
                  </a:r>
                  <a:r>
                    <a:rPr lang="en-US" sz="2400" baseline="30000">
                      <a:latin typeface="Comic Sans MS" pitchFamily="66" charset="0"/>
                    </a:rPr>
                    <a:t>-</a:t>
                  </a:r>
                </a:p>
              </p:txBody>
            </p: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304620" y="761703"/>
                  <a:ext cx="228581" cy="158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Striped Right Arrow 46"/>
              <p:cNvSpPr/>
              <p:nvPr/>
            </p:nvSpPr>
            <p:spPr>
              <a:xfrm>
                <a:off x="7010356" y="2438400"/>
                <a:ext cx="380969" cy="76200"/>
              </a:xfrm>
              <a:prstGeom prst="stripedRightArrow">
                <a:avLst>
                  <a:gd name="adj1" fmla="val 50000"/>
                  <a:gd name="adj2" fmla="val 5600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sz="1800"/>
              </a:p>
            </p:txBody>
          </p:sp>
          <p:sp>
            <p:nvSpPr>
              <p:cNvPr id="50" name="Striped Right Arrow 49"/>
              <p:cNvSpPr/>
              <p:nvPr/>
            </p:nvSpPr>
            <p:spPr>
              <a:xfrm>
                <a:off x="7924682" y="2438400"/>
                <a:ext cx="380969" cy="76200"/>
              </a:xfrm>
              <a:prstGeom prst="stripedRightArrow">
                <a:avLst>
                  <a:gd name="adj1" fmla="val 50000"/>
                  <a:gd name="adj2" fmla="val 5600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sz="1800"/>
              </a:p>
            </p:txBody>
          </p:sp>
        </p:grpSp>
        <p:sp>
          <p:nvSpPr>
            <p:cNvPr id="45104" name="TextBox 67"/>
            <p:cNvSpPr txBox="1">
              <a:spLocks noChangeArrowheads="1"/>
            </p:cNvSpPr>
            <p:nvPr/>
          </p:nvSpPr>
          <p:spPr bwMode="auto">
            <a:xfrm>
              <a:off x="2590800" y="3276600"/>
              <a:ext cx="4603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200">
                  <a:latin typeface="Comic Sans MS" pitchFamily="66" charset="0"/>
                </a:rPr>
                <a:t>Pair</a:t>
              </a:r>
            </a:p>
          </p:txBody>
        </p:sp>
        <p:sp>
          <p:nvSpPr>
            <p:cNvPr id="45105" name="TextBox 68"/>
            <p:cNvSpPr txBox="1">
              <a:spLocks noChangeArrowheads="1"/>
            </p:cNvSpPr>
            <p:nvPr/>
          </p:nvSpPr>
          <p:spPr bwMode="auto">
            <a:xfrm>
              <a:off x="1648429" y="3276600"/>
              <a:ext cx="56137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200">
                  <a:latin typeface="Comic Sans MS" pitchFamily="66" charset="0"/>
                </a:rPr>
                <a:t>Brem</a:t>
              </a:r>
            </a:p>
          </p:txBody>
        </p:sp>
      </p:grpSp>
      <p:sp>
        <p:nvSpPr>
          <p:cNvPr id="45066" name="TextBox 69"/>
          <p:cNvSpPr txBox="1">
            <a:spLocks noChangeArrowheads="1"/>
          </p:cNvSpPr>
          <p:nvPr/>
        </p:nvSpPr>
        <p:spPr bwMode="auto">
          <a:xfrm>
            <a:off x="22225" y="465138"/>
            <a:ext cx="3376613" cy="8318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Comic Sans MS" pitchFamily="66" charset="0"/>
              </a:rPr>
              <a:t>CEBAF Electron Source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200">
                <a:latin typeface="Comic Sans MS" pitchFamily="66" charset="0"/>
              </a:rPr>
              <a:t>High-P (~85%), High-QE (~3mA/500 mW)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200">
                <a:latin typeface="Comic Sans MS" pitchFamily="66" charset="0"/>
              </a:rPr>
              <a:t>e- bunch: 3mA @ 1497MHz demonstrated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200" u="sng">
                <a:latin typeface="Comic Sans MS" pitchFamily="66" charset="0"/>
              </a:rPr>
              <a:t>Thesis: duty factor =&gt; low power, high peak</a:t>
            </a:r>
          </a:p>
        </p:txBody>
      </p:sp>
      <p:sp>
        <p:nvSpPr>
          <p:cNvPr id="45067" name="TextBox 70"/>
          <p:cNvSpPr txBox="1">
            <a:spLocks noChangeArrowheads="1"/>
          </p:cNvSpPr>
          <p:nvPr/>
        </p:nvSpPr>
        <p:spPr bwMode="auto">
          <a:xfrm>
            <a:off x="3733800" y="649288"/>
            <a:ext cx="2641600" cy="64928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Comic Sans MS" pitchFamily="66" charset="0"/>
              </a:rPr>
              <a:t>MeV-Accelerator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200">
                <a:latin typeface="Comic Sans MS" pitchFamily="66" charset="0"/>
              </a:rPr>
              <a:t> Cryounit tested to ~8 MeV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200">
                <a:latin typeface="Comic Sans MS" pitchFamily="66" charset="0"/>
              </a:rPr>
              <a:t> G0 setup </a:t>
            </a:r>
            <a:r>
              <a:rPr lang="en-US" sz="1200">
                <a:latin typeface="Comic Sans MS" pitchFamily="66" charset="0"/>
                <a:sym typeface="Wingdings" pitchFamily="2" charset="2"/>
              </a:rPr>
              <a:t> 1.9mA @ 1497 MHz</a:t>
            </a:r>
            <a:endParaRPr lang="en-US" sz="1200">
              <a:latin typeface="Comic Sans MS" pitchFamily="66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rot="5400000">
            <a:off x="4648994" y="1523206"/>
            <a:ext cx="457200" cy="1588"/>
          </a:xfrm>
          <a:prstGeom prst="straightConnector1">
            <a:avLst/>
          </a:prstGeom>
          <a:ln w="31750">
            <a:solidFill>
              <a:srgbClr val="162BF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rot="5400000">
            <a:off x="648494" y="1485106"/>
            <a:ext cx="381000" cy="15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70" name="Picture 3" descr="C:\Documents and Settings\grames\Desktop\specpol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362200"/>
            <a:ext cx="5257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TextBox 65"/>
          <p:cNvSpPr txBox="1">
            <a:spLocks noChangeArrowheads="1"/>
          </p:cNvSpPr>
          <p:nvPr/>
        </p:nvSpPr>
        <p:spPr bwMode="auto">
          <a:xfrm>
            <a:off x="3908425" y="6400800"/>
            <a:ext cx="1803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100">
                <a:solidFill>
                  <a:srgbClr val="FFFF00"/>
                </a:solidFill>
                <a:latin typeface="Comic Sans MS" pitchFamily="66" charset="0"/>
              </a:rPr>
              <a:t>e</a:t>
            </a:r>
            <a:r>
              <a:rPr lang="en-US" sz="1100" baseline="30000">
                <a:solidFill>
                  <a:srgbClr val="FFFF00"/>
                </a:solidFill>
                <a:latin typeface="Comic Sans MS" pitchFamily="66" charset="0"/>
              </a:rPr>
              <a:t>+</a:t>
            </a:r>
            <a:r>
              <a:rPr lang="en-US" sz="1100">
                <a:solidFill>
                  <a:srgbClr val="FFFF00"/>
                </a:solidFill>
                <a:latin typeface="Comic Sans MS" pitchFamily="66" charset="0"/>
              </a:rPr>
              <a:t> Spectrometer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100">
                <a:solidFill>
                  <a:srgbClr val="FFFF00"/>
                </a:solidFill>
                <a:latin typeface="Comic Sans MS" pitchFamily="66" charset="0"/>
              </a:rPr>
              <a:t>(or e</a:t>
            </a:r>
            <a:r>
              <a:rPr lang="en-US" sz="1100" baseline="30000">
                <a:solidFill>
                  <a:srgbClr val="FFFF00"/>
                </a:solidFill>
                <a:latin typeface="Comic Sans MS" pitchFamily="66" charset="0"/>
              </a:rPr>
              <a:t>-</a:t>
            </a:r>
            <a:r>
              <a:rPr lang="en-US" sz="1100">
                <a:solidFill>
                  <a:srgbClr val="FFFF00"/>
                </a:solidFill>
                <a:latin typeface="Comic Sans MS" pitchFamily="66" charset="0"/>
              </a:rPr>
              <a:t> &amp; no spin rotation)</a:t>
            </a:r>
          </a:p>
        </p:txBody>
      </p:sp>
      <p:sp>
        <p:nvSpPr>
          <p:cNvPr id="45072" name="TextBox 66"/>
          <p:cNvSpPr txBox="1">
            <a:spLocks noChangeArrowheads="1"/>
          </p:cNvSpPr>
          <p:nvPr/>
        </p:nvSpPr>
        <p:spPr bwMode="auto">
          <a:xfrm>
            <a:off x="6248400" y="6553200"/>
            <a:ext cx="2743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100">
                <a:solidFill>
                  <a:schemeClr val="bg1"/>
                </a:solidFill>
                <a:latin typeface="Comic Sans MS" pitchFamily="66" charset="0"/>
              </a:rPr>
              <a:t>Transmission Polarimeter (MIT loan)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3810000" y="3200400"/>
            <a:ext cx="609600" cy="304800"/>
          </a:xfrm>
          <a:prstGeom prst="straightConnector1">
            <a:avLst/>
          </a:prstGeom>
          <a:ln w="349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57600"/>
            <a:ext cx="388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5" name="TextBox 64"/>
          <p:cNvSpPr txBox="1">
            <a:spLocks noChangeArrowheads="1"/>
          </p:cNvSpPr>
          <p:nvPr/>
        </p:nvSpPr>
        <p:spPr bwMode="auto">
          <a:xfrm>
            <a:off x="1295400" y="2281238"/>
            <a:ext cx="2414588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B0F0"/>
                </a:solidFill>
                <a:latin typeface="Comic Sans MS" pitchFamily="66" charset="0"/>
              </a:rPr>
              <a:t>Conversion Target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B0F0"/>
                </a:solidFill>
                <a:latin typeface="Comic Sans MS" pitchFamily="66" charset="0"/>
              </a:rPr>
              <a:t>(Tilted/Normal Tungsten Foils)</a:t>
            </a:r>
          </a:p>
        </p:txBody>
      </p:sp>
      <p:pic>
        <p:nvPicPr>
          <p:cNvPr id="4507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0438" y="2362200"/>
            <a:ext cx="31035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6" name="Straight Connector 55"/>
          <p:cNvCxnSpPr/>
          <p:nvPr/>
        </p:nvCxnSpPr>
        <p:spPr>
          <a:xfrm>
            <a:off x="6400800" y="3810000"/>
            <a:ext cx="2438400" cy="158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2514600" y="4648200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79" name="TextBox 95"/>
          <p:cNvSpPr txBox="1">
            <a:spLocks noChangeArrowheads="1"/>
          </p:cNvSpPr>
          <p:nvPr/>
        </p:nvSpPr>
        <p:spPr bwMode="auto">
          <a:xfrm>
            <a:off x="1009650" y="3914775"/>
            <a:ext cx="666750" cy="230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900">
                <a:solidFill>
                  <a:srgbClr val="FF0000"/>
                </a:solidFill>
                <a:latin typeface="Symbol" pitchFamily="18" charset="2"/>
              </a:rPr>
              <a:t>DQ</a:t>
            </a:r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 = ±20</a:t>
            </a:r>
          </a:p>
        </p:txBody>
      </p:sp>
      <p:cxnSp>
        <p:nvCxnSpPr>
          <p:cNvPr id="89" name="Straight Arrow Connector 88"/>
          <p:cNvCxnSpPr/>
          <p:nvPr/>
        </p:nvCxnSpPr>
        <p:spPr>
          <a:xfrm rot="10800000">
            <a:off x="914400" y="4114800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81" name="TextBox 96"/>
          <p:cNvSpPr txBox="1">
            <a:spLocks noChangeArrowheads="1"/>
          </p:cNvSpPr>
          <p:nvPr/>
        </p:nvSpPr>
        <p:spPr bwMode="auto">
          <a:xfrm>
            <a:off x="1004888" y="5133975"/>
            <a:ext cx="647700" cy="230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900">
                <a:solidFill>
                  <a:srgbClr val="162BF2"/>
                </a:solidFill>
                <a:latin typeface="Symbol" pitchFamily="18" charset="2"/>
              </a:rPr>
              <a:t>DQ</a:t>
            </a:r>
            <a:r>
              <a:rPr lang="en-US" sz="900">
                <a:solidFill>
                  <a:srgbClr val="162BF2"/>
                </a:solidFill>
                <a:latin typeface="Comic Sans MS" pitchFamily="66" charset="0"/>
              </a:rPr>
              <a:t> = ±10</a:t>
            </a:r>
          </a:p>
        </p:txBody>
      </p:sp>
      <p:sp>
        <p:nvSpPr>
          <p:cNvPr id="45082" name="TextBox 97"/>
          <p:cNvSpPr txBox="1">
            <a:spLocks noChangeArrowheads="1"/>
          </p:cNvSpPr>
          <p:nvPr/>
        </p:nvSpPr>
        <p:spPr bwMode="auto">
          <a:xfrm>
            <a:off x="1050925" y="5972175"/>
            <a:ext cx="596900" cy="230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900">
                <a:solidFill>
                  <a:srgbClr val="00B050"/>
                </a:solidFill>
                <a:latin typeface="Symbol" pitchFamily="18" charset="2"/>
              </a:rPr>
              <a:t>DQ</a:t>
            </a:r>
            <a:r>
              <a:rPr lang="en-US" sz="900">
                <a:solidFill>
                  <a:srgbClr val="00B050"/>
                </a:solidFill>
                <a:latin typeface="Comic Sans MS" pitchFamily="66" charset="0"/>
              </a:rPr>
              <a:t> = ±5</a:t>
            </a:r>
          </a:p>
        </p:txBody>
      </p:sp>
      <p:cxnSp>
        <p:nvCxnSpPr>
          <p:cNvPr id="94" name="Straight Arrow Connector 93"/>
          <p:cNvCxnSpPr/>
          <p:nvPr/>
        </p:nvCxnSpPr>
        <p:spPr>
          <a:xfrm rot="10800000">
            <a:off x="914400" y="5334000"/>
            <a:ext cx="304800" cy="1588"/>
          </a:xfrm>
          <a:prstGeom prst="straightConnector1">
            <a:avLst/>
          </a:prstGeom>
          <a:ln>
            <a:solidFill>
              <a:srgbClr val="162BF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rot="10800000">
            <a:off x="914400" y="6170613"/>
            <a:ext cx="304800" cy="158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85" name="TextBox 103"/>
          <p:cNvSpPr txBox="1">
            <a:spLocks noChangeArrowheads="1"/>
          </p:cNvSpPr>
          <p:nvPr/>
        </p:nvSpPr>
        <p:spPr bwMode="auto">
          <a:xfrm>
            <a:off x="3733800" y="4614863"/>
            <a:ext cx="1066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100">
                <a:solidFill>
                  <a:schemeClr val="bg1"/>
                </a:solidFill>
                <a:latin typeface="Comic Sans MS" pitchFamily="66" charset="0"/>
              </a:rPr>
              <a:t>Collimators</a:t>
            </a:r>
          </a:p>
        </p:txBody>
      </p:sp>
      <p:cxnSp>
        <p:nvCxnSpPr>
          <p:cNvPr id="106" name="Straight Connector 105"/>
          <p:cNvCxnSpPr/>
          <p:nvPr/>
        </p:nvCxnSpPr>
        <p:spPr>
          <a:xfrm rot="5400000" flipH="1" flipV="1">
            <a:off x="4610100" y="4610100"/>
            <a:ext cx="152400" cy="7620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4648200" y="4648200"/>
            <a:ext cx="228600" cy="7620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88" name="TextBox 111"/>
          <p:cNvSpPr txBox="1">
            <a:spLocks noChangeArrowheads="1"/>
          </p:cNvSpPr>
          <p:nvPr/>
        </p:nvSpPr>
        <p:spPr bwMode="auto">
          <a:xfrm rot="-222356">
            <a:off x="8088313" y="5076825"/>
            <a:ext cx="282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00B050"/>
                </a:solidFill>
                <a:latin typeface="Symbol" pitchFamily="18" charset="2"/>
              </a:rPr>
              <a:t>g</a:t>
            </a:r>
            <a:endParaRPr lang="en-US" sz="1800" b="1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45089" name="TextBox 112"/>
          <p:cNvSpPr txBox="1">
            <a:spLocks noChangeArrowheads="1"/>
          </p:cNvSpPr>
          <p:nvPr/>
        </p:nvSpPr>
        <p:spPr bwMode="auto">
          <a:xfrm>
            <a:off x="7939088" y="5976938"/>
            <a:ext cx="7731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00B0F0"/>
                </a:solidFill>
                <a:latin typeface="Calibri" pitchFamily="34" charset="0"/>
              </a:rPr>
              <a:t>Analyzer magnet</a:t>
            </a:r>
          </a:p>
        </p:txBody>
      </p:sp>
      <p:sp>
        <p:nvSpPr>
          <p:cNvPr id="45090" name="TextBox 113"/>
          <p:cNvSpPr txBox="1">
            <a:spLocks noChangeArrowheads="1"/>
          </p:cNvSpPr>
          <p:nvPr/>
        </p:nvSpPr>
        <p:spPr bwMode="auto">
          <a:xfrm>
            <a:off x="4953000" y="5943600"/>
            <a:ext cx="773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FFFF00"/>
                </a:solidFill>
                <a:latin typeface="Calibri" pitchFamily="34" charset="0"/>
              </a:rPr>
              <a:t>Spec.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FFFF00"/>
                </a:solidFill>
                <a:latin typeface="Calibri" pitchFamily="34" charset="0"/>
              </a:rPr>
              <a:t>Dipole#2</a:t>
            </a:r>
          </a:p>
        </p:txBody>
      </p:sp>
      <p:sp>
        <p:nvSpPr>
          <p:cNvPr id="45091" name="TextBox 114"/>
          <p:cNvSpPr txBox="1">
            <a:spLocks noChangeArrowheads="1"/>
          </p:cNvSpPr>
          <p:nvPr/>
        </p:nvSpPr>
        <p:spPr bwMode="auto">
          <a:xfrm>
            <a:off x="4941888" y="2895600"/>
            <a:ext cx="7731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FFFF00"/>
                </a:solidFill>
                <a:latin typeface="Calibri" pitchFamily="34" charset="0"/>
              </a:rPr>
              <a:t>Spec.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FFFF00"/>
                </a:solidFill>
                <a:latin typeface="Calibri" pitchFamily="34" charset="0"/>
              </a:rPr>
              <a:t>Dipole#1</a:t>
            </a:r>
          </a:p>
        </p:txBody>
      </p:sp>
      <p:sp>
        <p:nvSpPr>
          <p:cNvPr id="45092" name="TextBox 115"/>
          <p:cNvSpPr txBox="1">
            <a:spLocks noChangeArrowheads="1"/>
          </p:cNvSpPr>
          <p:nvPr/>
        </p:nvSpPr>
        <p:spPr bwMode="auto">
          <a:xfrm>
            <a:off x="6324600" y="4800600"/>
            <a:ext cx="773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FFFF00"/>
                </a:solidFill>
                <a:latin typeface="Calibri" pitchFamily="34" charset="0"/>
              </a:rPr>
              <a:t>Sweep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solidFill>
                  <a:srgbClr val="FFFF00"/>
                </a:solidFill>
                <a:latin typeface="Calibri" pitchFamily="34" charset="0"/>
              </a:rPr>
              <a:t>Dipole</a:t>
            </a:r>
          </a:p>
        </p:txBody>
      </p:sp>
      <p:sp>
        <p:nvSpPr>
          <p:cNvPr id="45093" name="TextBox 116"/>
          <p:cNvSpPr txBox="1">
            <a:spLocks noChangeArrowheads="1"/>
          </p:cNvSpPr>
          <p:nvPr/>
        </p:nvSpPr>
        <p:spPr bwMode="auto">
          <a:xfrm>
            <a:off x="5486400" y="365760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lang="en-US" sz="1800" b="1" baseline="30000">
                <a:solidFill>
                  <a:srgbClr val="FF0000"/>
                </a:solidFill>
                <a:latin typeface="Calibri" pitchFamily="34" charset="0"/>
              </a:rPr>
              <a:t>+</a:t>
            </a:r>
          </a:p>
        </p:txBody>
      </p:sp>
      <p:sp>
        <p:nvSpPr>
          <p:cNvPr id="45094" name="TextBox 117"/>
          <p:cNvSpPr txBox="1">
            <a:spLocks noChangeArrowheads="1"/>
          </p:cNvSpPr>
          <p:nvPr/>
        </p:nvSpPr>
        <p:spPr bwMode="auto">
          <a:xfrm>
            <a:off x="4876800" y="2438400"/>
            <a:ext cx="12192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100">
                <a:solidFill>
                  <a:srgbClr val="162BF2"/>
                </a:solidFill>
                <a:latin typeface="Comic Sans MS" pitchFamily="66" charset="0"/>
              </a:rPr>
              <a:t>e</a:t>
            </a:r>
            <a:r>
              <a:rPr lang="en-US" sz="1100" baseline="30000">
                <a:solidFill>
                  <a:srgbClr val="162BF2"/>
                </a:solidFill>
                <a:latin typeface="Comic Sans MS" pitchFamily="66" charset="0"/>
              </a:rPr>
              <a:t>-</a:t>
            </a:r>
            <a:r>
              <a:rPr lang="en-US" sz="1100">
                <a:solidFill>
                  <a:srgbClr val="162BF2"/>
                </a:solidFill>
                <a:latin typeface="Comic Sans MS" pitchFamily="66" charset="0"/>
              </a:rPr>
              <a:t> after target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100">
                <a:solidFill>
                  <a:srgbClr val="162BF2"/>
                </a:solidFill>
                <a:latin typeface="Comic Sans MS" pitchFamily="66" charset="0"/>
              </a:rPr>
              <a:t>not shown</a:t>
            </a:r>
          </a:p>
        </p:txBody>
      </p:sp>
      <p:sp>
        <p:nvSpPr>
          <p:cNvPr id="45095" name="TextBox 118"/>
          <p:cNvSpPr txBox="1">
            <a:spLocks noChangeArrowheads="1"/>
          </p:cNvSpPr>
          <p:nvPr/>
        </p:nvSpPr>
        <p:spPr bwMode="auto">
          <a:xfrm>
            <a:off x="3886200" y="373380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162BF2"/>
                </a:solidFill>
                <a:latin typeface="Calibri" pitchFamily="34" charset="0"/>
              </a:rPr>
              <a:t>e</a:t>
            </a:r>
            <a:r>
              <a:rPr lang="en-US" sz="1800" b="1" baseline="30000">
                <a:solidFill>
                  <a:srgbClr val="162BF2"/>
                </a:solidFill>
                <a:latin typeface="Calibri" pitchFamily="34" charset="0"/>
              </a:rPr>
              <a:t>-</a:t>
            </a:r>
          </a:p>
        </p:txBody>
      </p:sp>
      <p:sp>
        <p:nvSpPr>
          <p:cNvPr id="45096" name="TextBox 119"/>
          <p:cNvSpPr txBox="1">
            <a:spLocks noChangeArrowheads="1"/>
          </p:cNvSpPr>
          <p:nvPr/>
        </p:nvSpPr>
        <p:spPr bwMode="auto">
          <a:xfrm rot="-222356">
            <a:off x="5726113" y="3203575"/>
            <a:ext cx="282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00B050"/>
                </a:solidFill>
                <a:latin typeface="Symbol" pitchFamily="18" charset="2"/>
              </a:rPr>
              <a:t>g</a:t>
            </a:r>
            <a:endParaRPr lang="en-US" sz="1800" b="1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45097" name="TextBox 120"/>
          <p:cNvSpPr txBox="1">
            <a:spLocks noChangeArrowheads="1"/>
          </p:cNvSpPr>
          <p:nvPr/>
        </p:nvSpPr>
        <p:spPr bwMode="auto">
          <a:xfrm>
            <a:off x="5715000" y="6324600"/>
            <a:ext cx="1066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100">
                <a:solidFill>
                  <a:srgbClr val="00B0F0"/>
                </a:solidFill>
                <a:latin typeface="Symbol" pitchFamily="18" charset="2"/>
              </a:rPr>
              <a:t>g</a:t>
            </a:r>
            <a:r>
              <a:rPr lang="en-US" sz="1100">
                <a:solidFill>
                  <a:srgbClr val="00B0F0"/>
                </a:solidFill>
                <a:latin typeface="Comic Sans MS" pitchFamily="66" charset="0"/>
              </a:rPr>
              <a:t> converter</a:t>
            </a:r>
          </a:p>
        </p:txBody>
      </p:sp>
      <p:cxnSp>
        <p:nvCxnSpPr>
          <p:cNvPr id="122" name="Straight Connector 121"/>
          <p:cNvCxnSpPr/>
          <p:nvPr/>
        </p:nvCxnSpPr>
        <p:spPr>
          <a:xfrm rot="16200000" flipV="1">
            <a:off x="5981700" y="6210300"/>
            <a:ext cx="304800" cy="76200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99" name="TextBox 124"/>
          <p:cNvSpPr txBox="1">
            <a:spLocks noChangeArrowheads="1"/>
          </p:cNvSpPr>
          <p:nvPr/>
        </p:nvSpPr>
        <p:spPr bwMode="auto">
          <a:xfrm>
            <a:off x="1905000" y="3884613"/>
            <a:ext cx="1458913" cy="230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900">
                <a:latin typeface="Symbol" pitchFamily="18" charset="2"/>
              </a:rPr>
              <a:t>D</a:t>
            </a:r>
            <a:r>
              <a:rPr lang="en-US" sz="900">
                <a:latin typeface="Comic Sans MS" pitchFamily="66" charset="0"/>
              </a:rPr>
              <a:t>E = ±250 keV, </a:t>
            </a:r>
            <a:r>
              <a:rPr lang="en-US" sz="900">
                <a:latin typeface="Symbol" pitchFamily="18" charset="2"/>
              </a:rPr>
              <a:t>DF</a:t>
            </a:r>
            <a:r>
              <a:rPr lang="en-US" sz="900">
                <a:latin typeface="Comic Sans MS" pitchFamily="66" charset="0"/>
              </a:rPr>
              <a:t> = 2</a:t>
            </a:r>
            <a:r>
              <a:rPr lang="el-GR" sz="900">
                <a:latin typeface="Comic Sans MS" pitchFamily="66" charset="0"/>
              </a:rPr>
              <a:t>π</a:t>
            </a:r>
            <a:endParaRPr lang="en-US" sz="900">
              <a:latin typeface="Comic Sans MS" pitchFamily="66" charset="0"/>
            </a:endParaRPr>
          </a:p>
        </p:txBody>
      </p:sp>
      <p:sp>
        <p:nvSpPr>
          <p:cNvPr id="45100" name="TextBox 126"/>
          <p:cNvSpPr txBox="1">
            <a:spLocks noChangeArrowheads="1"/>
          </p:cNvSpPr>
          <p:nvPr/>
        </p:nvSpPr>
        <p:spPr bwMode="auto">
          <a:xfrm>
            <a:off x="2438400" y="5257800"/>
            <a:ext cx="900113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Comic Sans MS" pitchFamily="66" charset="0"/>
              </a:rPr>
              <a:t>Geant4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Comic Sans MS" pitchFamily="66" charset="0"/>
              </a:rPr>
              <a:t>simulation</a:t>
            </a:r>
          </a:p>
        </p:txBody>
      </p:sp>
      <p:sp>
        <p:nvSpPr>
          <p:cNvPr id="45101" name="TextBox 127"/>
          <p:cNvSpPr txBox="1">
            <a:spLocks noChangeArrowheads="1"/>
          </p:cNvSpPr>
          <p:nvPr/>
        </p:nvSpPr>
        <p:spPr bwMode="auto">
          <a:xfrm>
            <a:off x="7848600" y="3886200"/>
            <a:ext cx="900113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Comic Sans MS" pitchFamily="66" charset="0"/>
              </a:rPr>
              <a:t>Geant4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200">
                <a:latin typeface="Comic Sans MS" pitchFamily="66" charset="0"/>
              </a:rPr>
              <a:t>simulation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3886200" y="2362200"/>
            <a:ext cx="984250" cy="4302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G4 </a:t>
            </a:r>
            <a:r>
              <a:rPr lang="en-US" sz="1050" dirty="0" err="1">
                <a:solidFill>
                  <a:schemeClr val="bg1"/>
                </a:solidFill>
                <a:latin typeface="Comic Sans MS" pitchFamily="66" charset="0"/>
              </a:rPr>
              <a:t>Beamline</a:t>
            </a:r>
            <a:endParaRPr lang="en-US" sz="1050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050" dirty="0">
                <a:solidFill>
                  <a:schemeClr val="bg1"/>
                </a:solidFill>
                <a:latin typeface="Comic Sans MS" pitchFamily="66" charset="0"/>
              </a:rPr>
              <a:t>simulation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z="4000" smtClean="0"/>
              <a:t>Use E-166 Apparatus at CEBAF?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819400"/>
            <a:ext cx="6237288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7399338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 bwMode="auto">
          <a:xfrm>
            <a:off x="107504" y="1844824"/>
            <a:ext cx="8856984" cy="4896544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763688" y="764704"/>
            <a:ext cx="53367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5F5F5F"/>
                </a:solidFill>
                <a:latin typeface="Microsoft Sans Serif" pitchFamily="34" charset="0"/>
              </a:rPr>
              <a:t>E.G. </a:t>
            </a:r>
            <a:r>
              <a:rPr lang="en-US" sz="1000" dirty="0" err="1">
                <a:solidFill>
                  <a:srgbClr val="5F5F5F"/>
                </a:solidFill>
                <a:latin typeface="Microsoft Sans Serif" pitchFamily="34" charset="0"/>
              </a:rPr>
              <a:t>Bessonov</a:t>
            </a:r>
            <a:r>
              <a:rPr lang="en-US" sz="1000" dirty="0">
                <a:solidFill>
                  <a:srgbClr val="5F5F5F"/>
                </a:solidFill>
                <a:latin typeface="Microsoft Sans Serif" pitchFamily="34" charset="0"/>
              </a:rPr>
              <a:t>, A.A. </a:t>
            </a:r>
            <a:r>
              <a:rPr lang="en-US" sz="1000" dirty="0" err="1">
                <a:solidFill>
                  <a:srgbClr val="5F5F5F"/>
                </a:solidFill>
                <a:latin typeface="Microsoft Sans Serif" pitchFamily="34" charset="0"/>
              </a:rPr>
              <a:t>Mikhailichenko</a:t>
            </a:r>
            <a:r>
              <a:rPr lang="en-US" sz="1000" dirty="0">
                <a:solidFill>
                  <a:srgbClr val="5F5F5F"/>
                </a:solidFill>
                <a:latin typeface="Microsoft Sans Serif" pitchFamily="34" charset="0"/>
              </a:rPr>
              <a:t>, EPAC (1996)       A.P. </a:t>
            </a:r>
            <a:r>
              <a:rPr lang="en-US" sz="1000" dirty="0" err="1">
                <a:solidFill>
                  <a:srgbClr val="5F5F5F"/>
                </a:solidFill>
                <a:latin typeface="Microsoft Sans Serif" pitchFamily="34" charset="0"/>
              </a:rPr>
              <a:t>Potylitsin</a:t>
            </a:r>
            <a:r>
              <a:rPr lang="en-US" sz="1000" dirty="0">
                <a:solidFill>
                  <a:srgbClr val="5F5F5F"/>
                </a:solidFill>
                <a:latin typeface="Microsoft Sans Serif" pitchFamily="34" charset="0"/>
              </a:rPr>
              <a:t>, NIM A398 (1997) 395</a:t>
            </a:r>
          </a:p>
        </p:txBody>
      </p:sp>
      <p:graphicFrame>
        <p:nvGraphicFramePr>
          <p:cNvPr id="7" name="Object 38"/>
          <p:cNvGraphicFramePr>
            <a:graphicFrameLocks noChangeAspect="1"/>
          </p:cNvGraphicFramePr>
          <p:nvPr/>
        </p:nvGraphicFramePr>
        <p:xfrm>
          <a:off x="4500265" y="2792363"/>
          <a:ext cx="114300" cy="215900"/>
        </p:xfrm>
        <a:graphic>
          <a:graphicData uri="http://schemas.openxmlformats.org/presentationml/2006/ole">
            <p:oleObj spid="_x0000_s475138" name="Equation" r:id="rId3" imgW="114120" imgH="215640" progId="Equation.3">
              <p:embed/>
            </p:oleObj>
          </a:graphicData>
        </a:graphic>
      </p:graphicFrame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987824" y="980728"/>
            <a:ext cx="2873375" cy="695326"/>
            <a:chOff x="1479" y="1339"/>
            <a:chExt cx="1810" cy="438"/>
          </a:xfrm>
        </p:grpSpPr>
        <p:sp>
          <p:nvSpPr>
            <p:cNvPr id="10" name="Text Box 40"/>
            <p:cNvSpPr txBox="1">
              <a:spLocks noChangeArrowheads="1"/>
            </p:cNvSpPr>
            <p:nvPr/>
          </p:nvSpPr>
          <p:spPr bwMode="auto">
            <a:xfrm>
              <a:off x="1479" y="1412"/>
              <a:ext cx="1810" cy="3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CC"/>
                  </a:solidFill>
                  <a:latin typeface="Kristen ITC" pitchFamily="66" charset="0"/>
                </a:rPr>
                <a:t>e</a:t>
              </a:r>
              <a:r>
                <a:rPr lang="en-US" sz="2800" b="1" baseline="30000" dirty="0">
                  <a:solidFill>
                    <a:srgbClr val="0000CC"/>
                  </a:solidFill>
                  <a:latin typeface="Kristen ITC" pitchFamily="66" charset="0"/>
                </a:rPr>
                <a:t>-</a:t>
              </a:r>
              <a:r>
                <a:rPr lang="en-US" sz="2800" dirty="0">
                  <a:solidFill>
                    <a:schemeClr val="tx1"/>
                  </a:solidFill>
                  <a:latin typeface="Kristen ITC" pitchFamily="66" charset="0"/>
                </a:rPr>
                <a:t>  </a:t>
              </a:r>
              <a:r>
                <a:rPr lang="en-US" sz="3200" dirty="0">
                  <a:solidFill>
                    <a:schemeClr val="tx1"/>
                  </a:solidFill>
                  <a:latin typeface="Kristen ITC" pitchFamily="66" charset="0"/>
                </a:rPr>
                <a:t>→</a:t>
              </a:r>
              <a:r>
                <a:rPr lang="en-US" sz="2800" dirty="0">
                  <a:solidFill>
                    <a:schemeClr val="tx1"/>
                  </a:solidFill>
                  <a:latin typeface="Kristen ITC" pitchFamily="66" charset="0"/>
                </a:rPr>
                <a:t>  </a:t>
              </a:r>
              <a:r>
                <a:rPr lang="en-US" sz="3200" dirty="0">
                  <a:solidFill>
                    <a:srgbClr val="008000"/>
                  </a:solidFill>
                  <a:latin typeface="Symbol" pitchFamily="18" charset="2"/>
                </a:rPr>
                <a:t>g</a:t>
              </a:r>
              <a:r>
                <a:rPr lang="en-US" sz="2800" dirty="0">
                  <a:solidFill>
                    <a:schemeClr val="tx1"/>
                  </a:solidFill>
                  <a:latin typeface="Kristen ITC" pitchFamily="66" charset="0"/>
                </a:rPr>
                <a:t>  </a:t>
              </a:r>
              <a:r>
                <a:rPr lang="en-US" sz="3200" dirty="0">
                  <a:solidFill>
                    <a:schemeClr val="tx1"/>
                  </a:solidFill>
                  <a:latin typeface="Kristen ITC" pitchFamily="66" charset="0"/>
                </a:rPr>
                <a:t>→</a:t>
              </a:r>
              <a:r>
                <a:rPr lang="en-US" sz="2800" dirty="0">
                  <a:solidFill>
                    <a:schemeClr val="tx1"/>
                  </a:solidFill>
                  <a:latin typeface="Kristen ITC" pitchFamily="66" charset="0"/>
                </a:rPr>
                <a:t>  </a:t>
              </a:r>
              <a:r>
                <a:rPr lang="en-US" sz="2800" b="1" dirty="0">
                  <a:latin typeface="Kristen ITC" pitchFamily="66" charset="0"/>
                </a:rPr>
                <a:t>e</a:t>
              </a:r>
              <a:r>
                <a:rPr lang="en-US" sz="2800" b="1" baseline="30000" dirty="0">
                  <a:latin typeface="Kristen ITC" pitchFamily="66" charset="0"/>
                </a:rPr>
                <a:t>+</a:t>
              </a:r>
              <a:endParaRPr lang="en-US" sz="2800" b="1" dirty="0">
                <a:latin typeface="Kristen ITC" pitchFamily="66" charset="0"/>
              </a:endParaRPr>
            </a:p>
          </p:txBody>
        </p:sp>
        <p:grpSp>
          <p:nvGrpSpPr>
            <p:cNvPr id="3" name="Group 41"/>
            <p:cNvGrpSpPr>
              <a:grpSpLocks/>
            </p:cNvGrpSpPr>
            <p:nvPr/>
          </p:nvGrpSpPr>
          <p:grpSpPr bwMode="auto">
            <a:xfrm>
              <a:off x="2270" y="1339"/>
              <a:ext cx="194" cy="162"/>
              <a:chOff x="2096" y="1866"/>
              <a:chExt cx="194" cy="162"/>
            </a:xfrm>
          </p:grpSpPr>
          <p:sp>
            <p:nvSpPr>
              <p:cNvPr id="14" name="Oval 42"/>
              <p:cNvSpPr>
                <a:spLocks noChangeAspect="1" noChangeArrowheads="1"/>
              </p:cNvSpPr>
              <p:nvPr/>
            </p:nvSpPr>
            <p:spPr bwMode="auto">
              <a:xfrm>
                <a:off x="2109" y="1933"/>
                <a:ext cx="181" cy="95"/>
              </a:xfrm>
              <a:prstGeom prst="ellips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43"/>
              <p:cNvSpPr>
                <a:spLocks noChangeShapeType="1"/>
              </p:cNvSpPr>
              <p:nvPr/>
            </p:nvSpPr>
            <p:spPr bwMode="auto">
              <a:xfrm rot="5160000" flipH="1">
                <a:off x="2201" y="1908"/>
                <a:ext cx="7" cy="53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sm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44"/>
              <p:cNvSpPr>
                <a:spLocks noChangeArrowheads="1"/>
              </p:cNvSpPr>
              <p:nvPr/>
            </p:nvSpPr>
            <p:spPr bwMode="auto">
              <a:xfrm>
                <a:off x="2096" y="1866"/>
                <a:ext cx="90" cy="9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" name="Line 45"/>
            <p:cNvSpPr>
              <a:spLocks noChangeShapeType="1"/>
            </p:cNvSpPr>
            <p:nvPr/>
          </p:nvSpPr>
          <p:spPr bwMode="auto">
            <a:xfrm>
              <a:off x="1595" y="1475"/>
              <a:ext cx="226" cy="0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 type="triangle" w="sm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46"/>
            <p:cNvSpPr>
              <a:spLocks noChangeShapeType="1"/>
            </p:cNvSpPr>
            <p:nvPr/>
          </p:nvSpPr>
          <p:spPr bwMode="auto">
            <a:xfrm>
              <a:off x="2926" y="1475"/>
              <a:ext cx="22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190500" y="276225"/>
            <a:ext cx="46025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sz="1800" i="1" dirty="0" err="1" smtClean="0">
                <a:solidFill>
                  <a:srgbClr val="0000FF"/>
                </a:solidFill>
              </a:rPr>
              <a:t>Polarized</a:t>
            </a:r>
            <a:r>
              <a:rPr lang="fr-FR" sz="1800" i="1" dirty="0" smtClean="0">
                <a:solidFill>
                  <a:srgbClr val="0000FF"/>
                </a:solidFill>
              </a:rPr>
              <a:t> Bremsstrahlung &amp; Pair </a:t>
            </a:r>
            <a:r>
              <a:rPr lang="fr-FR" sz="1800" i="1" dirty="0" err="1" smtClean="0">
                <a:solidFill>
                  <a:srgbClr val="0000FF"/>
                </a:solidFill>
              </a:rPr>
              <a:t>Creation</a:t>
            </a:r>
            <a:endParaRPr lang="fr-FR" sz="1800" i="1" dirty="0">
              <a:solidFill>
                <a:srgbClr val="0000FF"/>
              </a:solidFill>
            </a:endParaRPr>
          </a:p>
        </p:txBody>
      </p:sp>
      <p:pic>
        <p:nvPicPr>
          <p:cNvPr id="7393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4797"/>
            <a:ext cx="3600400" cy="406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93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563655"/>
            <a:ext cx="3456384" cy="410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2120665" y="1916832"/>
            <a:ext cx="5187639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E.A. </a:t>
            </a:r>
            <a:r>
              <a:rPr lang="en-US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Kuraev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, Y.M. </a:t>
            </a:r>
            <a:r>
              <a:rPr lang="en-US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Bystritskiy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, M. </a:t>
            </a:r>
            <a:r>
              <a:rPr lang="en-US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Shatnev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, </a:t>
            </a:r>
            <a:r>
              <a:rPr lang="en-US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E.Tomasi-Gustafsson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, PRC 81 (2010) 055208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59632" y="2276872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</a:rPr>
              <a:t>Bremsstrahlung</a:t>
            </a:r>
            <a:endParaRPr lang="en-US" sz="1800" b="1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88612" y="2276872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Pair Creation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912765"/>
            <a:ext cx="5040560" cy="3740371"/>
          </a:xfrm>
          <a:prstGeom prst="rect">
            <a:avLst/>
          </a:prstGeom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190500" y="276225"/>
            <a:ext cx="3398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sz="1800" i="1" dirty="0" smtClean="0">
                <a:solidFill>
                  <a:srgbClr val="0000FF"/>
                </a:solidFill>
              </a:rPr>
              <a:t>CEBAF </a:t>
            </a:r>
            <a:r>
              <a:rPr lang="fr-FR" sz="1800" i="1" dirty="0" err="1" smtClean="0">
                <a:solidFill>
                  <a:srgbClr val="0000FF"/>
                </a:solidFill>
              </a:rPr>
              <a:t>Energy</a:t>
            </a:r>
            <a:r>
              <a:rPr lang="fr-FR" sz="1800" i="1" dirty="0" smtClean="0">
                <a:solidFill>
                  <a:srgbClr val="0000FF"/>
                </a:solidFill>
              </a:rPr>
              <a:t> </a:t>
            </a:r>
            <a:r>
              <a:rPr lang="fr-FR" sz="1800" i="1" dirty="0" err="1" smtClean="0">
                <a:solidFill>
                  <a:srgbClr val="0000FF"/>
                </a:solidFill>
              </a:rPr>
              <a:t>Compatibilities</a:t>
            </a:r>
            <a:endParaRPr lang="fr-FR" sz="1800" i="1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>
            <a:stCxn id="10" idx="1"/>
          </p:cNvCxnSpPr>
          <p:nvPr/>
        </p:nvCxnSpPr>
        <p:spPr bwMode="auto">
          <a:xfrm flipH="1">
            <a:off x="5580112" y="1726069"/>
            <a:ext cx="864096" cy="47879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444208" y="1556792"/>
            <a:ext cx="221086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CEBAF Pre-Injector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5580112" y="2420888"/>
            <a:ext cx="792088" cy="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444208" y="2287905"/>
            <a:ext cx="245932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CEBAF 6 </a:t>
            </a:r>
            <a:r>
              <a:rPr lang="en-US" sz="1600" b="1" dirty="0" err="1" smtClean="0"/>
              <a:t>GeV</a:t>
            </a:r>
            <a:r>
              <a:rPr lang="en-US" sz="1600" b="1" dirty="0" smtClean="0"/>
              <a:t> Injector</a:t>
            </a:r>
            <a:endParaRPr lang="en-US" sz="1600" b="1" dirty="0"/>
          </a:p>
        </p:txBody>
      </p:sp>
      <p:cxnSp>
        <p:nvCxnSpPr>
          <p:cNvPr id="17" name="Straight Arrow Connector 16"/>
          <p:cNvCxnSpPr>
            <a:stCxn id="18" idx="1"/>
          </p:cNvCxnSpPr>
          <p:nvPr/>
        </p:nvCxnSpPr>
        <p:spPr bwMode="auto">
          <a:xfrm flipH="1" flipV="1">
            <a:off x="5580112" y="2636913"/>
            <a:ext cx="864096" cy="601324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444208" y="3068960"/>
            <a:ext cx="258436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CEBAF 12 </a:t>
            </a:r>
            <a:r>
              <a:rPr lang="en-US" sz="1600" b="1" dirty="0" err="1" smtClean="0">
                <a:solidFill>
                  <a:srgbClr val="0000FF"/>
                </a:solidFill>
              </a:rPr>
              <a:t>GeV</a:t>
            </a:r>
            <a:r>
              <a:rPr lang="en-US" sz="1600" b="1" dirty="0" smtClean="0">
                <a:solidFill>
                  <a:srgbClr val="0000FF"/>
                </a:solidFill>
              </a:rPr>
              <a:t> Injector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544" y="5085184"/>
            <a:ext cx="8135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Conversion efficiencies are low, but </a:t>
            </a:r>
            <a:r>
              <a:rPr lang="en-US" sz="1600" dirty="0" smtClean="0"/>
              <a:t>100nA – 10</a:t>
            </a:r>
            <a:r>
              <a:rPr lang="en-US" sz="1600" dirty="0" smtClean="0">
                <a:latin typeface="Symbol" pitchFamily="18" charset="2"/>
              </a:rPr>
              <a:t>m</a:t>
            </a:r>
            <a:r>
              <a:rPr lang="en-US" sz="1600" dirty="0" smtClean="0"/>
              <a:t>A sufficient</a:t>
            </a:r>
            <a:r>
              <a:rPr lang="en-US" sz="1600" dirty="0" smtClean="0">
                <a:solidFill>
                  <a:schemeClr val="tx1"/>
                </a:solidFill>
              </a:rPr>
              <a:t> for user requirements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5616" y="5589240"/>
            <a:ext cx="6915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Corresponding milliamp electron beams are challenging, yet possible (more later). 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5"/>
          <p:cNvGrpSpPr/>
          <p:nvPr/>
        </p:nvGrpSpPr>
        <p:grpSpPr>
          <a:xfrm>
            <a:off x="108284" y="2018584"/>
            <a:ext cx="8951495" cy="2615839"/>
            <a:chOff x="338138" y="2408570"/>
            <a:chExt cx="8512175" cy="2203792"/>
          </a:xfrm>
        </p:grpSpPr>
        <p:grpSp>
          <p:nvGrpSpPr>
            <p:cNvPr id="3" name="Group 110"/>
            <p:cNvGrpSpPr>
              <a:grpSpLocks/>
            </p:cNvGrpSpPr>
            <p:nvPr/>
          </p:nvGrpSpPr>
          <p:grpSpPr bwMode="auto">
            <a:xfrm>
              <a:off x="338138" y="2408570"/>
              <a:ext cx="8512175" cy="2203792"/>
              <a:chOff x="338138" y="2469345"/>
              <a:chExt cx="8512175" cy="2203450"/>
            </a:xfrm>
          </p:grpSpPr>
          <p:grpSp>
            <p:nvGrpSpPr>
              <p:cNvPr id="4" name="Group 4"/>
              <p:cNvGrpSpPr>
                <a:grpSpLocks noChangeAspect="1"/>
              </p:cNvGrpSpPr>
              <p:nvPr/>
            </p:nvGrpSpPr>
            <p:grpSpPr bwMode="auto">
              <a:xfrm>
                <a:off x="338138" y="2469345"/>
                <a:ext cx="8512175" cy="2203450"/>
                <a:chOff x="199" y="1912"/>
                <a:chExt cx="5362" cy="1388"/>
              </a:xfrm>
            </p:grpSpPr>
            <p:sp>
              <p:nvSpPr>
                <p:cNvPr id="8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99" y="2000"/>
                  <a:ext cx="5362" cy="12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pic>
              <p:nvPicPr>
                <p:cNvPr id="9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41" y="2158"/>
                  <a:ext cx="126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867" y="2106"/>
                  <a:ext cx="150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Freeform 7"/>
                <p:cNvSpPr>
                  <a:spLocks/>
                </p:cNvSpPr>
                <p:nvPr/>
              </p:nvSpPr>
              <p:spPr bwMode="auto">
                <a:xfrm>
                  <a:off x="4877" y="2116"/>
                  <a:ext cx="132" cy="124"/>
                </a:xfrm>
                <a:custGeom>
                  <a:avLst/>
                  <a:gdLst>
                    <a:gd name="T0" fmla="*/ 92 w 132"/>
                    <a:gd name="T1" fmla="*/ 124 h 124"/>
                    <a:gd name="T2" fmla="*/ 0 w 132"/>
                    <a:gd name="T3" fmla="*/ 72 h 124"/>
                    <a:gd name="T4" fmla="*/ 42 w 132"/>
                    <a:gd name="T5" fmla="*/ 0 h 124"/>
                    <a:gd name="T6" fmla="*/ 132 w 132"/>
                    <a:gd name="T7" fmla="*/ 50 h 124"/>
                    <a:gd name="T8" fmla="*/ 92 w 132"/>
                    <a:gd name="T9" fmla="*/ 124 h 1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2"/>
                    <a:gd name="T16" fmla="*/ 0 h 124"/>
                    <a:gd name="T17" fmla="*/ 132 w 132"/>
                    <a:gd name="T18" fmla="*/ 124 h 1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2" h="124">
                      <a:moveTo>
                        <a:pt x="92" y="124"/>
                      </a:moveTo>
                      <a:lnTo>
                        <a:pt x="0" y="72"/>
                      </a:lnTo>
                      <a:lnTo>
                        <a:pt x="42" y="0"/>
                      </a:lnTo>
                      <a:lnTo>
                        <a:pt x="132" y="50"/>
                      </a:lnTo>
                      <a:lnTo>
                        <a:pt x="92" y="124"/>
                      </a:lnTo>
                      <a:close/>
                    </a:path>
                  </a:pathLst>
                </a:custGeom>
                <a:noFill/>
                <a:ln w="2">
                  <a:solidFill>
                    <a:srgbClr val="33A02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" name="Rectangle 8"/>
                <p:cNvSpPr>
                  <a:spLocks noChangeArrowheads="1"/>
                </p:cNvSpPr>
                <p:nvPr/>
              </p:nvSpPr>
              <p:spPr bwMode="auto">
                <a:xfrm>
                  <a:off x="1425" y="2190"/>
                  <a:ext cx="376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Chopper</a:t>
                  </a:r>
                  <a:endParaRPr lang="en-US" dirty="0"/>
                </a:p>
              </p:txBody>
            </p:sp>
            <p:sp>
              <p:nvSpPr>
                <p:cNvPr id="13" name="Freeform 9"/>
                <p:cNvSpPr>
                  <a:spLocks/>
                </p:cNvSpPr>
                <p:nvPr/>
              </p:nvSpPr>
              <p:spPr bwMode="auto">
                <a:xfrm>
                  <a:off x="337" y="2308"/>
                  <a:ext cx="384" cy="296"/>
                </a:xfrm>
                <a:custGeom>
                  <a:avLst/>
                  <a:gdLst>
                    <a:gd name="T0" fmla="*/ 384 w 384"/>
                    <a:gd name="T1" fmla="*/ 296 h 296"/>
                    <a:gd name="T2" fmla="*/ 0 w 384"/>
                    <a:gd name="T3" fmla="*/ 0 h 296"/>
                    <a:gd name="T4" fmla="*/ 384 w 384"/>
                    <a:gd name="T5" fmla="*/ 296 h 296"/>
                    <a:gd name="T6" fmla="*/ 0 60000 65536"/>
                    <a:gd name="T7" fmla="*/ 0 60000 65536"/>
                    <a:gd name="T8" fmla="*/ 0 60000 65536"/>
                    <a:gd name="T9" fmla="*/ 0 w 384"/>
                    <a:gd name="T10" fmla="*/ 0 h 296"/>
                    <a:gd name="T11" fmla="*/ 384 w 384"/>
                    <a:gd name="T12" fmla="*/ 296 h 2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4" h="296">
                      <a:moveTo>
                        <a:pt x="384" y="296"/>
                      </a:moveTo>
                      <a:lnTo>
                        <a:pt x="0" y="0"/>
                      </a:lnTo>
                      <a:lnTo>
                        <a:pt x="384" y="2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337" y="2308"/>
                  <a:ext cx="384" cy="296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" name="Freeform 11"/>
                <p:cNvSpPr>
                  <a:spLocks/>
                </p:cNvSpPr>
                <p:nvPr/>
              </p:nvSpPr>
              <p:spPr bwMode="auto">
                <a:xfrm>
                  <a:off x="1601" y="2318"/>
                  <a:ext cx="3952" cy="290"/>
                </a:xfrm>
                <a:custGeom>
                  <a:avLst/>
                  <a:gdLst>
                    <a:gd name="T0" fmla="*/ 3952 w 3952"/>
                    <a:gd name="T1" fmla="*/ 290 h 290"/>
                    <a:gd name="T2" fmla="*/ 3792 w 3952"/>
                    <a:gd name="T3" fmla="*/ 290 h 290"/>
                    <a:gd name="T4" fmla="*/ 3646 w 3952"/>
                    <a:gd name="T5" fmla="*/ 0 h 290"/>
                    <a:gd name="T6" fmla="*/ 3264 w 3952"/>
                    <a:gd name="T7" fmla="*/ 0 h 290"/>
                    <a:gd name="T8" fmla="*/ 3108 w 3952"/>
                    <a:gd name="T9" fmla="*/ 286 h 290"/>
                    <a:gd name="T10" fmla="*/ 0 w 3952"/>
                    <a:gd name="T11" fmla="*/ 286 h 290"/>
                    <a:gd name="T12" fmla="*/ 3952 w 3952"/>
                    <a:gd name="T13" fmla="*/ 290 h 2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52"/>
                    <a:gd name="T22" fmla="*/ 0 h 290"/>
                    <a:gd name="T23" fmla="*/ 3952 w 3952"/>
                    <a:gd name="T24" fmla="*/ 290 h 2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52" h="290">
                      <a:moveTo>
                        <a:pt x="3952" y="290"/>
                      </a:moveTo>
                      <a:lnTo>
                        <a:pt x="3792" y="290"/>
                      </a:lnTo>
                      <a:lnTo>
                        <a:pt x="3646" y="0"/>
                      </a:lnTo>
                      <a:lnTo>
                        <a:pt x="3264" y="0"/>
                      </a:lnTo>
                      <a:lnTo>
                        <a:pt x="3108" y="286"/>
                      </a:lnTo>
                      <a:lnTo>
                        <a:pt x="0" y="286"/>
                      </a:lnTo>
                      <a:lnTo>
                        <a:pt x="3952" y="2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6" name="Freeform 12"/>
                <p:cNvSpPr>
                  <a:spLocks/>
                </p:cNvSpPr>
                <p:nvPr/>
              </p:nvSpPr>
              <p:spPr bwMode="auto">
                <a:xfrm>
                  <a:off x="1601" y="2318"/>
                  <a:ext cx="3952" cy="290"/>
                </a:xfrm>
                <a:custGeom>
                  <a:avLst/>
                  <a:gdLst>
                    <a:gd name="T0" fmla="*/ 3952 w 3952"/>
                    <a:gd name="T1" fmla="*/ 290 h 290"/>
                    <a:gd name="T2" fmla="*/ 3792 w 3952"/>
                    <a:gd name="T3" fmla="*/ 290 h 290"/>
                    <a:gd name="T4" fmla="*/ 3646 w 3952"/>
                    <a:gd name="T5" fmla="*/ 0 h 290"/>
                    <a:gd name="T6" fmla="*/ 3264 w 3952"/>
                    <a:gd name="T7" fmla="*/ 0 h 290"/>
                    <a:gd name="T8" fmla="*/ 3108 w 3952"/>
                    <a:gd name="T9" fmla="*/ 286 h 290"/>
                    <a:gd name="T10" fmla="*/ 0 w 3952"/>
                    <a:gd name="T11" fmla="*/ 286 h 2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52"/>
                    <a:gd name="T19" fmla="*/ 0 h 290"/>
                    <a:gd name="T20" fmla="*/ 3952 w 3952"/>
                    <a:gd name="T21" fmla="*/ 290 h 2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52" h="290">
                      <a:moveTo>
                        <a:pt x="3952" y="290"/>
                      </a:moveTo>
                      <a:lnTo>
                        <a:pt x="3792" y="290"/>
                      </a:lnTo>
                      <a:lnTo>
                        <a:pt x="3646" y="0"/>
                      </a:lnTo>
                      <a:lnTo>
                        <a:pt x="3264" y="0"/>
                      </a:lnTo>
                      <a:lnTo>
                        <a:pt x="3108" y="286"/>
                      </a:lnTo>
                      <a:lnTo>
                        <a:pt x="0" y="286"/>
                      </a:lnTo>
                    </a:path>
                  </a:pathLst>
                </a:cu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" name="Line 13"/>
                <p:cNvSpPr>
                  <a:spLocks noChangeShapeType="1"/>
                </p:cNvSpPr>
                <p:nvPr/>
              </p:nvSpPr>
              <p:spPr bwMode="auto">
                <a:xfrm>
                  <a:off x="271" y="2604"/>
                  <a:ext cx="1" cy="1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8" name="Line 14"/>
                <p:cNvSpPr>
                  <a:spLocks noChangeShapeType="1"/>
                </p:cNvSpPr>
                <p:nvPr/>
              </p:nvSpPr>
              <p:spPr bwMode="auto">
                <a:xfrm>
                  <a:off x="271" y="2604"/>
                  <a:ext cx="1" cy="1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" name="Freeform 15"/>
                <p:cNvSpPr>
                  <a:spLocks/>
                </p:cNvSpPr>
                <p:nvPr/>
              </p:nvSpPr>
              <p:spPr bwMode="auto">
                <a:xfrm>
                  <a:off x="337" y="2604"/>
                  <a:ext cx="384" cy="296"/>
                </a:xfrm>
                <a:custGeom>
                  <a:avLst/>
                  <a:gdLst>
                    <a:gd name="T0" fmla="*/ 384 w 384"/>
                    <a:gd name="T1" fmla="*/ 0 h 296"/>
                    <a:gd name="T2" fmla="*/ 0 w 384"/>
                    <a:gd name="T3" fmla="*/ 296 h 296"/>
                    <a:gd name="T4" fmla="*/ 384 w 384"/>
                    <a:gd name="T5" fmla="*/ 0 h 296"/>
                    <a:gd name="T6" fmla="*/ 0 60000 65536"/>
                    <a:gd name="T7" fmla="*/ 0 60000 65536"/>
                    <a:gd name="T8" fmla="*/ 0 60000 65536"/>
                    <a:gd name="T9" fmla="*/ 0 w 384"/>
                    <a:gd name="T10" fmla="*/ 0 h 296"/>
                    <a:gd name="T11" fmla="*/ 384 w 384"/>
                    <a:gd name="T12" fmla="*/ 296 h 2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4" h="296">
                      <a:moveTo>
                        <a:pt x="384" y="0"/>
                      </a:moveTo>
                      <a:lnTo>
                        <a:pt x="0" y="296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337" y="2604"/>
                  <a:ext cx="384" cy="296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" name="Freeform 17"/>
                <p:cNvSpPr>
                  <a:spLocks/>
                </p:cNvSpPr>
                <p:nvPr/>
              </p:nvSpPr>
              <p:spPr bwMode="auto">
                <a:xfrm>
                  <a:off x="203" y="2180"/>
                  <a:ext cx="258" cy="250"/>
                </a:xfrm>
                <a:custGeom>
                  <a:avLst/>
                  <a:gdLst>
                    <a:gd name="T0" fmla="*/ 158 w 258"/>
                    <a:gd name="T1" fmla="*/ 250 h 250"/>
                    <a:gd name="T2" fmla="*/ 0 w 258"/>
                    <a:gd name="T3" fmla="*/ 132 h 250"/>
                    <a:gd name="T4" fmla="*/ 100 w 258"/>
                    <a:gd name="T5" fmla="*/ 0 h 250"/>
                    <a:gd name="T6" fmla="*/ 258 w 258"/>
                    <a:gd name="T7" fmla="*/ 118 h 250"/>
                    <a:gd name="T8" fmla="*/ 158 w 258"/>
                    <a:gd name="T9" fmla="*/ 250 h 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250"/>
                    <a:gd name="T17" fmla="*/ 258 w 258"/>
                    <a:gd name="T18" fmla="*/ 250 h 2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250">
                      <a:moveTo>
                        <a:pt x="158" y="250"/>
                      </a:moveTo>
                      <a:lnTo>
                        <a:pt x="0" y="132"/>
                      </a:lnTo>
                      <a:lnTo>
                        <a:pt x="100" y="0"/>
                      </a:lnTo>
                      <a:lnTo>
                        <a:pt x="258" y="118"/>
                      </a:lnTo>
                      <a:lnTo>
                        <a:pt x="158" y="250"/>
                      </a:lnTo>
                      <a:close/>
                    </a:path>
                  </a:pathLst>
                </a:custGeom>
                <a:solidFill>
                  <a:srgbClr val="33A02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" name="Freeform 18"/>
                <p:cNvSpPr>
                  <a:spLocks/>
                </p:cNvSpPr>
                <p:nvPr/>
              </p:nvSpPr>
              <p:spPr bwMode="auto">
                <a:xfrm>
                  <a:off x="203" y="2778"/>
                  <a:ext cx="258" cy="252"/>
                </a:xfrm>
                <a:custGeom>
                  <a:avLst/>
                  <a:gdLst>
                    <a:gd name="T0" fmla="*/ 158 w 258"/>
                    <a:gd name="T1" fmla="*/ 0 h 252"/>
                    <a:gd name="T2" fmla="*/ 0 w 258"/>
                    <a:gd name="T3" fmla="*/ 118 h 252"/>
                    <a:gd name="T4" fmla="*/ 100 w 258"/>
                    <a:gd name="T5" fmla="*/ 252 h 252"/>
                    <a:gd name="T6" fmla="*/ 258 w 258"/>
                    <a:gd name="T7" fmla="*/ 134 h 252"/>
                    <a:gd name="T8" fmla="*/ 158 w 258"/>
                    <a:gd name="T9" fmla="*/ 0 h 2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252"/>
                    <a:gd name="T17" fmla="*/ 258 w 258"/>
                    <a:gd name="T18" fmla="*/ 252 h 2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252">
                      <a:moveTo>
                        <a:pt x="158" y="0"/>
                      </a:moveTo>
                      <a:lnTo>
                        <a:pt x="0" y="118"/>
                      </a:lnTo>
                      <a:lnTo>
                        <a:pt x="100" y="252"/>
                      </a:lnTo>
                      <a:lnTo>
                        <a:pt x="258" y="134"/>
                      </a:lnTo>
                      <a:lnTo>
                        <a:pt x="158" y="0"/>
                      </a:lnTo>
                      <a:close/>
                    </a:path>
                  </a:pathLst>
                </a:custGeom>
                <a:solidFill>
                  <a:srgbClr val="33A02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" name="Freeform 19"/>
                <p:cNvSpPr>
                  <a:spLocks/>
                </p:cNvSpPr>
                <p:nvPr/>
              </p:nvSpPr>
              <p:spPr bwMode="auto">
                <a:xfrm>
                  <a:off x="1551" y="2396"/>
                  <a:ext cx="100" cy="418"/>
                </a:xfrm>
                <a:custGeom>
                  <a:avLst/>
                  <a:gdLst>
                    <a:gd name="T0" fmla="*/ 100 w 100"/>
                    <a:gd name="T1" fmla="*/ 208 h 418"/>
                    <a:gd name="T2" fmla="*/ 100 w 100"/>
                    <a:gd name="T3" fmla="*/ 208 h 418"/>
                    <a:gd name="T4" fmla="*/ 98 w 100"/>
                    <a:gd name="T5" fmla="*/ 250 h 418"/>
                    <a:gd name="T6" fmla="*/ 96 w 100"/>
                    <a:gd name="T7" fmla="*/ 290 h 418"/>
                    <a:gd name="T8" fmla="*/ 90 w 100"/>
                    <a:gd name="T9" fmla="*/ 326 h 418"/>
                    <a:gd name="T10" fmla="*/ 84 w 100"/>
                    <a:gd name="T11" fmla="*/ 356 h 418"/>
                    <a:gd name="T12" fmla="*/ 78 w 100"/>
                    <a:gd name="T13" fmla="*/ 382 h 418"/>
                    <a:gd name="T14" fmla="*/ 70 w 100"/>
                    <a:gd name="T15" fmla="*/ 400 h 418"/>
                    <a:gd name="T16" fmla="*/ 64 w 100"/>
                    <a:gd name="T17" fmla="*/ 408 h 418"/>
                    <a:gd name="T18" fmla="*/ 60 w 100"/>
                    <a:gd name="T19" fmla="*/ 412 h 418"/>
                    <a:gd name="T20" fmla="*/ 56 w 100"/>
                    <a:gd name="T21" fmla="*/ 416 h 418"/>
                    <a:gd name="T22" fmla="*/ 50 w 100"/>
                    <a:gd name="T23" fmla="*/ 418 h 418"/>
                    <a:gd name="T24" fmla="*/ 50 w 100"/>
                    <a:gd name="T25" fmla="*/ 418 h 418"/>
                    <a:gd name="T26" fmla="*/ 44 w 100"/>
                    <a:gd name="T27" fmla="*/ 416 h 418"/>
                    <a:gd name="T28" fmla="*/ 40 w 100"/>
                    <a:gd name="T29" fmla="*/ 412 h 418"/>
                    <a:gd name="T30" fmla="*/ 36 w 100"/>
                    <a:gd name="T31" fmla="*/ 408 h 418"/>
                    <a:gd name="T32" fmla="*/ 30 w 100"/>
                    <a:gd name="T33" fmla="*/ 400 h 418"/>
                    <a:gd name="T34" fmla="*/ 22 w 100"/>
                    <a:gd name="T35" fmla="*/ 382 h 418"/>
                    <a:gd name="T36" fmla="*/ 16 w 100"/>
                    <a:gd name="T37" fmla="*/ 356 h 418"/>
                    <a:gd name="T38" fmla="*/ 10 w 100"/>
                    <a:gd name="T39" fmla="*/ 326 h 418"/>
                    <a:gd name="T40" fmla="*/ 4 w 100"/>
                    <a:gd name="T41" fmla="*/ 290 h 418"/>
                    <a:gd name="T42" fmla="*/ 2 w 100"/>
                    <a:gd name="T43" fmla="*/ 250 h 418"/>
                    <a:gd name="T44" fmla="*/ 0 w 100"/>
                    <a:gd name="T45" fmla="*/ 208 h 418"/>
                    <a:gd name="T46" fmla="*/ 0 w 100"/>
                    <a:gd name="T47" fmla="*/ 208 h 418"/>
                    <a:gd name="T48" fmla="*/ 2 w 100"/>
                    <a:gd name="T49" fmla="*/ 166 h 418"/>
                    <a:gd name="T50" fmla="*/ 4 w 100"/>
                    <a:gd name="T51" fmla="*/ 128 h 418"/>
                    <a:gd name="T52" fmla="*/ 10 w 100"/>
                    <a:gd name="T53" fmla="*/ 92 h 418"/>
                    <a:gd name="T54" fmla="*/ 16 w 100"/>
                    <a:gd name="T55" fmla="*/ 60 h 418"/>
                    <a:gd name="T56" fmla="*/ 22 w 100"/>
                    <a:gd name="T57" fmla="*/ 36 h 418"/>
                    <a:gd name="T58" fmla="*/ 30 w 100"/>
                    <a:gd name="T59" fmla="*/ 16 h 418"/>
                    <a:gd name="T60" fmla="*/ 36 w 100"/>
                    <a:gd name="T61" fmla="*/ 10 h 418"/>
                    <a:gd name="T62" fmla="*/ 40 w 100"/>
                    <a:gd name="T63" fmla="*/ 4 h 418"/>
                    <a:gd name="T64" fmla="*/ 44 w 100"/>
                    <a:gd name="T65" fmla="*/ 0 h 418"/>
                    <a:gd name="T66" fmla="*/ 50 w 100"/>
                    <a:gd name="T67" fmla="*/ 0 h 418"/>
                    <a:gd name="T68" fmla="*/ 50 w 100"/>
                    <a:gd name="T69" fmla="*/ 0 h 418"/>
                    <a:gd name="T70" fmla="*/ 56 w 100"/>
                    <a:gd name="T71" fmla="*/ 0 h 418"/>
                    <a:gd name="T72" fmla="*/ 60 w 100"/>
                    <a:gd name="T73" fmla="*/ 4 h 418"/>
                    <a:gd name="T74" fmla="*/ 64 w 100"/>
                    <a:gd name="T75" fmla="*/ 10 h 418"/>
                    <a:gd name="T76" fmla="*/ 70 w 100"/>
                    <a:gd name="T77" fmla="*/ 16 h 418"/>
                    <a:gd name="T78" fmla="*/ 78 w 100"/>
                    <a:gd name="T79" fmla="*/ 36 h 418"/>
                    <a:gd name="T80" fmla="*/ 84 w 100"/>
                    <a:gd name="T81" fmla="*/ 60 h 418"/>
                    <a:gd name="T82" fmla="*/ 90 w 100"/>
                    <a:gd name="T83" fmla="*/ 92 h 418"/>
                    <a:gd name="T84" fmla="*/ 96 w 100"/>
                    <a:gd name="T85" fmla="*/ 128 h 418"/>
                    <a:gd name="T86" fmla="*/ 98 w 100"/>
                    <a:gd name="T87" fmla="*/ 166 h 418"/>
                    <a:gd name="T88" fmla="*/ 100 w 100"/>
                    <a:gd name="T89" fmla="*/ 208 h 418"/>
                    <a:gd name="T90" fmla="*/ 100 w 100"/>
                    <a:gd name="T91" fmla="*/ 208 h 41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00"/>
                    <a:gd name="T139" fmla="*/ 0 h 418"/>
                    <a:gd name="T140" fmla="*/ 100 w 100"/>
                    <a:gd name="T141" fmla="*/ 418 h 418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00" h="418">
                      <a:moveTo>
                        <a:pt x="100" y="208"/>
                      </a:moveTo>
                      <a:lnTo>
                        <a:pt x="100" y="208"/>
                      </a:lnTo>
                      <a:lnTo>
                        <a:pt x="98" y="250"/>
                      </a:lnTo>
                      <a:lnTo>
                        <a:pt x="96" y="290"/>
                      </a:lnTo>
                      <a:lnTo>
                        <a:pt x="90" y="326"/>
                      </a:lnTo>
                      <a:lnTo>
                        <a:pt x="84" y="356"/>
                      </a:lnTo>
                      <a:lnTo>
                        <a:pt x="78" y="382"/>
                      </a:lnTo>
                      <a:lnTo>
                        <a:pt x="70" y="400"/>
                      </a:lnTo>
                      <a:lnTo>
                        <a:pt x="64" y="408"/>
                      </a:lnTo>
                      <a:lnTo>
                        <a:pt x="60" y="412"/>
                      </a:lnTo>
                      <a:lnTo>
                        <a:pt x="56" y="416"/>
                      </a:lnTo>
                      <a:lnTo>
                        <a:pt x="50" y="418"/>
                      </a:lnTo>
                      <a:lnTo>
                        <a:pt x="44" y="416"/>
                      </a:lnTo>
                      <a:lnTo>
                        <a:pt x="40" y="412"/>
                      </a:lnTo>
                      <a:lnTo>
                        <a:pt x="36" y="408"/>
                      </a:lnTo>
                      <a:lnTo>
                        <a:pt x="30" y="400"/>
                      </a:lnTo>
                      <a:lnTo>
                        <a:pt x="22" y="382"/>
                      </a:lnTo>
                      <a:lnTo>
                        <a:pt x="16" y="356"/>
                      </a:lnTo>
                      <a:lnTo>
                        <a:pt x="10" y="326"/>
                      </a:lnTo>
                      <a:lnTo>
                        <a:pt x="4" y="290"/>
                      </a:lnTo>
                      <a:lnTo>
                        <a:pt x="2" y="250"/>
                      </a:lnTo>
                      <a:lnTo>
                        <a:pt x="0" y="208"/>
                      </a:lnTo>
                      <a:lnTo>
                        <a:pt x="2" y="166"/>
                      </a:lnTo>
                      <a:lnTo>
                        <a:pt x="4" y="128"/>
                      </a:lnTo>
                      <a:lnTo>
                        <a:pt x="10" y="92"/>
                      </a:lnTo>
                      <a:lnTo>
                        <a:pt x="16" y="60"/>
                      </a:lnTo>
                      <a:lnTo>
                        <a:pt x="22" y="36"/>
                      </a:lnTo>
                      <a:lnTo>
                        <a:pt x="30" y="16"/>
                      </a:lnTo>
                      <a:lnTo>
                        <a:pt x="36" y="10"/>
                      </a:lnTo>
                      <a:lnTo>
                        <a:pt x="40" y="4"/>
                      </a:lnTo>
                      <a:lnTo>
                        <a:pt x="44" y="0"/>
                      </a:lnTo>
                      <a:lnTo>
                        <a:pt x="50" y="0"/>
                      </a:lnTo>
                      <a:lnTo>
                        <a:pt x="56" y="0"/>
                      </a:lnTo>
                      <a:lnTo>
                        <a:pt x="60" y="4"/>
                      </a:lnTo>
                      <a:lnTo>
                        <a:pt x="64" y="10"/>
                      </a:lnTo>
                      <a:lnTo>
                        <a:pt x="70" y="16"/>
                      </a:lnTo>
                      <a:lnTo>
                        <a:pt x="78" y="36"/>
                      </a:lnTo>
                      <a:lnTo>
                        <a:pt x="84" y="60"/>
                      </a:lnTo>
                      <a:lnTo>
                        <a:pt x="90" y="92"/>
                      </a:lnTo>
                      <a:lnTo>
                        <a:pt x="96" y="128"/>
                      </a:lnTo>
                      <a:lnTo>
                        <a:pt x="98" y="166"/>
                      </a:lnTo>
                      <a:lnTo>
                        <a:pt x="100" y="208"/>
                      </a:lnTo>
                      <a:close/>
                    </a:path>
                  </a:pathLst>
                </a:custGeom>
                <a:solidFill>
                  <a:srgbClr val="33A02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" name="Freeform 20"/>
                <p:cNvSpPr>
                  <a:spLocks/>
                </p:cNvSpPr>
                <p:nvPr/>
              </p:nvSpPr>
              <p:spPr bwMode="auto">
                <a:xfrm>
                  <a:off x="1593" y="2420"/>
                  <a:ext cx="18" cy="52"/>
                </a:xfrm>
                <a:custGeom>
                  <a:avLst/>
                  <a:gdLst>
                    <a:gd name="T0" fmla="*/ 18 w 18"/>
                    <a:gd name="T1" fmla="*/ 26 h 52"/>
                    <a:gd name="T2" fmla="*/ 18 w 18"/>
                    <a:gd name="T3" fmla="*/ 26 h 52"/>
                    <a:gd name="T4" fmla="*/ 16 w 18"/>
                    <a:gd name="T5" fmla="*/ 36 h 52"/>
                    <a:gd name="T6" fmla="*/ 14 w 18"/>
                    <a:gd name="T7" fmla="*/ 44 h 52"/>
                    <a:gd name="T8" fmla="*/ 12 w 18"/>
                    <a:gd name="T9" fmla="*/ 50 h 52"/>
                    <a:gd name="T10" fmla="*/ 8 w 18"/>
                    <a:gd name="T11" fmla="*/ 52 h 52"/>
                    <a:gd name="T12" fmla="*/ 8 w 18"/>
                    <a:gd name="T13" fmla="*/ 52 h 52"/>
                    <a:gd name="T14" fmla="*/ 4 w 18"/>
                    <a:gd name="T15" fmla="*/ 50 h 52"/>
                    <a:gd name="T16" fmla="*/ 2 w 18"/>
                    <a:gd name="T17" fmla="*/ 44 h 52"/>
                    <a:gd name="T18" fmla="*/ 0 w 18"/>
                    <a:gd name="T19" fmla="*/ 36 h 52"/>
                    <a:gd name="T20" fmla="*/ 0 w 18"/>
                    <a:gd name="T21" fmla="*/ 26 h 52"/>
                    <a:gd name="T22" fmla="*/ 0 w 18"/>
                    <a:gd name="T23" fmla="*/ 26 h 52"/>
                    <a:gd name="T24" fmla="*/ 0 w 18"/>
                    <a:gd name="T25" fmla="*/ 16 h 52"/>
                    <a:gd name="T26" fmla="*/ 2 w 18"/>
                    <a:gd name="T27" fmla="*/ 8 h 52"/>
                    <a:gd name="T28" fmla="*/ 4 w 18"/>
                    <a:gd name="T29" fmla="*/ 2 h 52"/>
                    <a:gd name="T30" fmla="*/ 8 w 18"/>
                    <a:gd name="T31" fmla="*/ 0 h 52"/>
                    <a:gd name="T32" fmla="*/ 8 w 18"/>
                    <a:gd name="T33" fmla="*/ 0 h 52"/>
                    <a:gd name="T34" fmla="*/ 12 w 18"/>
                    <a:gd name="T35" fmla="*/ 2 h 52"/>
                    <a:gd name="T36" fmla="*/ 14 w 18"/>
                    <a:gd name="T37" fmla="*/ 8 h 52"/>
                    <a:gd name="T38" fmla="*/ 16 w 18"/>
                    <a:gd name="T39" fmla="*/ 16 h 52"/>
                    <a:gd name="T40" fmla="*/ 18 w 18"/>
                    <a:gd name="T41" fmla="*/ 26 h 52"/>
                    <a:gd name="T42" fmla="*/ 18 w 18"/>
                    <a:gd name="T43" fmla="*/ 26 h 5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"/>
                    <a:gd name="T67" fmla="*/ 0 h 52"/>
                    <a:gd name="T68" fmla="*/ 18 w 18"/>
                    <a:gd name="T69" fmla="*/ 52 h 5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" h="52">
                      <a:moveTo>
                        <a:pt x="18" y="26"/>
                      </a:moveTo>
                      <a:lnTo>
                        <a:pt x="18" y="26"/>
                      </a:lnTo>
                      <a:lnTo>
                        <a:pt x="16" y="36"/>
                      </a:lnTo>
                      <a:lnTo>
                        <a:pt x="14" y="44"/>
                      </a:lnTo>
                      <a:lnTo>
                        <a:pt x="12" y="50"/>
                      </a:lnTo>
                      <a:lnTo>
                        <a:pt x="8" y="52"/>
                      </a:lnTo>
                      <a:lnTo>
                        <a:pt x="4" y="50"/>
                      </a:lnTo>
                      <a:lnTo>
                        <a:pt x="2" y="44"/>
                      </a:lnTo>
                      <a:lnTo>
                        <a:pt x="0" y="36"/>
                      </a:lnTo>
                      <a:lnTo>
                        <a:pt x="0" y="26"/>
                      </a:lnTo>
                      <a:lnTo>
                        <a:pt x="0" y="16"/>
                      </a:lnTo>
                      <a:lnTo>
                        <a:pt x="2" y="8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2"/>
                      </a:lnTo>
                      <a:lnTo>
                        <a:pt x="14" y="8"/>
                      </a:lnTo>
                      <a:lnTo>
                        <a:pt x="16" y="16"/>
                      </a:lnTo>
                      <a:lnTo>
                        <a:pt x="18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" name="Freeform 21"/>
                <p:cNvSpPr>
                  <a:spLocks/>
                </p:cNvSpPr>
                <p:nvPr/>
              </p:nvSpPr>
              <p:spPr bwMode="auto">
                <a:xfrm>
                  <a:off x="1565" y="2654"/>
                  <a:ext cx="18" cy="52"/>
                </a:xfrm>
                <a:custGeom>
                  <a:avLst/>
                  <a:gdLst>
                    <a:gd name="T0" fmla="*/ 18 w 18"/>
                    <a:gd name="T1" fmla="*/ 26 h 52"/>
                    <a:gd name="T2" fmla="*/ 18 w 18"/>
                    <a:gd name="T3" fmla="*/ 26 h 52"/>
                    <a:gd name="T4" fmla="*/ 18 w 18"/>
                    <a:gd name="T5" fmla="*/ 36 h 52"/>
                    <a:gd name="T6" fmla="*/ 16 w 18"/>
                    <a:gd name="T7" fmla="*/ 44 h 52"/>
                    <a:gd name="T8" fmla="*/ 12 w 18"/>
                    <a:gd name="T9" fmla="*/ 50 h 52"/>
                    <a:gd name="T10" fmla="*/ 10 w 18"/>
                    <a:gd name="T11" fmla="*/ 52 h 52"/>
                    <a:gd name="T12" fmla="*/ 10 w 18"/>
                    <a:gd name="T13" fmla="*/ 52 h 52"/>
                    <a:gd name="T14" fmla="*/ 6 w 18"/>
                    <a:gd name="T15" fmla="*/ 50 h 52"/>
                    <a:gd name="T16" fmla="*/ 2 w 18"/>
                    <a:gd name="T17" fmla="*/ 44 h 52"/>
                    <a:gd name="T18" fmla="*/ 0 w 18"/>
                    <a:gd name="T19" fmla="*/ 36 h 52"/>
                    <a:gd name="T20" fmla="*/ 0 w 18"/>
                    <a:gd name="T21" fmla="*/ 26 h 52"/>
                    <a:gd name="T22" fmla="*/ 0 w 18"/>
                    <a:gd name="T23" fmla="*/ 26 h 52"/>
                    <a:gd name="T24" fmla="*/ 0 w 18"/>
                    <a:gd name="T25" fmla="*/ 16 h 52"/>
                    <a:gd name="T26" fmla="*/ 2 w 18"/>
                    <a:gd name="T27" fmla="*/ 8 h 52"/>
                    <a:gd name="T28" fmla="*/ 6 w 18"/>
                    <a:gd name="T29" fmla="*/ 2 h 52"/>
                    <a:gd name="T30" fmla="*/ 10 w 18"/>
                    <a:gd name="T31" fmla="*/ 0 h 52"/>
                    <a:gd name="T32" fmla="*/ 10 w 18"/>
                    <a:gd name="T33" fmla="*/ 0 h 52"/>
                    <a:gd name="T34" fmla="*/ 12 w 18"/>
                    <a:gd name="T35" fmla="*/ 2 h 52"/>
                    <a:gd name="T36" fmla="*/ 16 w 18"/>
                    <a:gd name="T37" fmla="*/ 8 h 52"/>
                    <a:gd name="T38" fmla="*/ 18 w 18"/>
                    <a:gd name="T39" fmla="*/ 16 h 52"/>
                    <a:gd name="T40" fmla="*/ 18 w 18"/>
                    <a:gd name="T41" fmla="*/ 26 h 52"/>
                    <a:gd name="T42" fmla="*/ 18 w 18"/>
                    <a:gd name="T43" fmla="*/ 26 h 5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"/>
                    <a:gd name="T67" fmla="*/ 0 h 52"/>
                    <a:gd name="T68" fmla="*/ 18 w 18"/>
                    <a:gd name="T69" fmla="*/ 52 h 5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" h="52">
                      <a:moveTo>
                        <a:pt x="18" y="26"/>
                      </a:moveTo>
                      <a:lnTo>
                        <a:pt x="18" y="26"/>
                      </a:lnTo>
                      <a:lnTo>
                        <a:pt x="18" y="36"/>
                      </a:lnTo>
                      <a:lnTo>
                        <a:pt x="16" y="44"/>
                      </a:lnTo>
                      <a:lnTo>
                        <a:pt x="12" y="50"/>
                      </a:lnTo>
                      <a:lnTo>
                        <a:pt x="10" y="52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6"/>
                      </a:lnTo>
                      <a:lnTo>
                        <a:pt x="0" y="26"/>
                      </a:lnTo>
                      <a:lnTo>
                        <a:pt x="0" y="16"/>
                      </a:lnTo>
                      <a:lnTo>
                        <a:pt x="2" y="8"/>
                      </a:lnTo>
                      <a:lnTo>
                        <a:pt x="6" y="2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6" y="8"/>
                      </a:lnTo>
                      <a:lnTo>
                        <a:pt x="18" y="16"/>
                      </a:lnTo>
                      <a:lnTo>
                        <a:pt x="18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" name="Freeform 22"/>
                <p:cNvSpPr>
                  <a:spLocks/>
                </p:cNvSpPr>
                <p:nvPr/>
              </p:nvSpPr>
              <p:spPr bwMode="auto">
                <a:xfrm>
                  <a:off x="1619" y="2654"/>
                  <a:ext cx="18" cy="52"/>
                </a:xfrm>
                <a:custGeom>
                  <a:avLst/>
                  <a:gdLst>
                    <a:gd name="T0" fmla="*/ 18 w 18"/>
                    <a:gd name="T1" fmla="*/ 26 h 52"/>
                    <a:gd name="T2" fmla="*/ 18 w 18"/>
                    <a:gd name="T3" fmla="*/ 26 h 52"/>
                    <a:gd name="T4" fmla="*/ 18 w 18"/>
                    <a:gd name="T5" fmla="*/ 36 h 52"/>
                    <a:gd name="T6" fmla="*/ 16 w 18"/>
                    <a:gd name="T7" fmla="*/ 44 h 52"/>
                    <a:gd name="T8" fmla="*/ 12 w 18"/>
                    <a:gd name="T9" fmla="*/ 50 h 52"/>
                    <a:gd name="T10" fmla="*/ 8 w 18"/>
                    <a:gd name="T11" fmla="*/ 52 h 52"/>
                    <a:gd name="T12" fmla="*/ 8 w 18"/>
                    <a:gd name="T13" fmla="*/ 52 h 52"/>
                    <a:gd name="T14" fmla="*/ 6 w 18"/>
                    <a:gd name="T15" fmla="*/ 50 h 52"/>
                    <a:gd name="T16" fmla="*/ 2 w 18"/>
                    <a:gd name="T17" fmla="*/ 44 h 52"/>
                    <a:gd name="T18" fmla="*/ 0 w 18"/>
                    <a:gd name="T19" fmla="*/ 36 h 52"/>
                    <a:gd name="T20" fmla="*/ 0 w 18"/>
                    <a:gd name="T21" fmla="*/ 26 h 52"/>
                    <a:gd name="T22" fmla="*/ 0 w 18"/>
                    <a:gd name="T23" fmla="*/ 26 h 52"/>
                    <a:gd name="T24" fmla="*/ 0 w 18"/>
                    <a:gd name="T25" fmla="*/ 16 h 52"/>
                    <a:gd name="T26" fmla="*/ 2 w 18"/>
                    <a:gd name="T27" fmla="*/ 8 h 52"/>
                    <a:gd name="T28" fmla="*/ 6 w 18"/>
                    <a:gd name="T29" fmla="*/ 2 h 52"/>
                    <a:gd name="T30" fmla="*/ 8 w 18"/>
                    <a:gd name="T31" fmla="*/ 0 h 52"/>
                    <a:gd name="T32" fmla="*/ 8 w 18"/>
                    <a:gd name="T33" fmla="*/ 0 h 52"/>
                    <a:gd name="T34" fmla="*/ 12 w 18"/>
                    <a:gd name="T35" fmla="*/ 2 h 52"/>
                    <a:gd name="T36" fmla="*/ 16 w 18"/>
                    <a:gd name="T37" fmla="*/ 8 h 52"/>
                    <a:gd name="T38" fmla="*/ 18 w 18"/>
                    <a:gd name="T39" fmla="*/ 16 h 52"/>
                    <a:gd name="T40" fmla="*/ 18 w 18"/>
                    <a:gd name="T41" fmla="*/ 26 h 52"/>
                    <a:gd name="T42" fmla="*/ 18 w 18"/>
                    <a:gd name="T43" fmla="*/ 26 h 5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"/>
                    <a:gd name="T67" fmla="*/ 0 h 52"/>
                    <a:gd name="T68" fmla="*/ 18 w 18"/>
                    <a:gd name="T69" fmla="*/ 52 h 5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" h="52">
                      <a:moveTo>
                        <a:pt x="18" y="26"/>
                      </a:moveTo>
                      <a:lnTo>
                        <a:pt x="18" y="26"/>
                      </a:lnTo>
                      <a:lnTo>
                        <a:pt x="18" y="36"/>
                      </a:lnTo>
                      <a:lnTo>
                        <a:pt x="16" y="44"/>
                      </a:lnTo>
                      <a:lnTo>
                        <a:pt x="12" y="50"/>
                      </a:lnTo>
                      <a:lnTo>
                        <a:pt x="8" y="52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6"/>
                      </a:lnTo>
                      <a:lnTo>
                        <a:pt x="0" y="26"/>
                      </a:lnTo>
                      <a:lnTo>
                        <a:pt x="0" y="16"/>
                      </a:lnTo>
                      <a:lnTo>
                        <a:pt x="2" y="8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2" y="2"/>
                      </a:lnTo>
                      <a:lnTo>
                        <a:pt x="16" y="8"/>
                      </a:lnTo>
                      <a:lnTo>
                        <a:pt x="18" y="16"/>
                      </a:lnTo>
                      <a:lnTo>
                        <a:pt x="18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pic>
              <p:nvPicPr>
                <p:cNvPr id="27" name="Picture 2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253" y="2357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24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201" y="2362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25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23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26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419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27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415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28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439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29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435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0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431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31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11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32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27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33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382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34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378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35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374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36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398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" name="Picture 37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394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" name="Picture 38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390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39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370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40"/>
                <p:cNvPicPr>
                  <a:picLocks noChangeAspect="1" noChangeArrowheads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386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5" name="Rectangle 41"/>
                <p:cNvSpPr>
                  <a:spLocks noChangeArrowheads="1"/>
                </p:cNvSpPr>
                <p:nvPr/>
              </p:nvSpPr>
              <p:spPr bwMode="auto">
                <a:xfrm>
                  <a:off x="1667" y="2322"/>
                  <a:ext cx="36" cy="560"/>
                </a:xfrm>
                <a:prstGeom prst="rect">
                  <a:avLst/>
                </a:prstGeom>
                <a:solidFill>
                  <a:srgbClr val="FE9F3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6" name="Freeform 42"/>
                <p:cNvSpPr>
                  <a:spLocks/>
                </p:cNvSpPr>
                <p:nvPr/>
              </p:nvSpPr>
              <p:spPr bwMode="auto">
                <a:xfrm>
                  <a:off x="715" y="2604"/>
                  <a:ext cx="886" cy="1"/>
                </a:xfrm>
                <a:custGeom>
                  <a:avLst/>
                  <a:gdLst>
                    <a:gd name="T0" fmla="*/ 886 w 886"/>
                    <a:gd name="T1" fmla="*/ 0 h 1"/>
                    <a:gd name="T2" fmla="*/ 0 w 886"/>
                    <a:gd name="T3" fmla="*/ 0 h 1"/>
                    <a:gd name="T4" fmla="*/ 886 w 886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886"/>
                    <a:gd name="T10" fmla="*/ 0 h 1"/>
                    <a:gd name="T11" fmla="*/ 886 w 886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86" h="1">
                      <a:moveTo>
                        <a:pt x="886" y="0"/>
                      </a:moveTo>
                      <a:lnTo>
                        <a:pt x="0" y="0"/>
                      </a:lnTo>
                      <a:lnTo>
                        <a:pt x="88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715" y="2604"/>
                  <a:ext cx="886" cy="1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" name="Rectangle 44"/>
                <p:cNvSpPr>
                  <a:spLocks noChangeArrowheads="1"/>
                </p:cNvSpPr>
                <p:nvPr/>
              </p:nvSpPr>
              <p:spPr bwMode="auto">
                <a:xfrm>
                  <a:off x="1501" y="2322"/>
                  <a:ext cx="34" cy="560"/>
                </a:xfrm>
                <a:prstGeom prst="rect">
                  <a:avLst/>
                </a:prstGeom>
                <a:solidFill>
                  <a:srgbClr val="FE9F3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" name="Freeform 45"/>
                <p:cNvSpPr>
                  <a:spLocks/>
                </p:cNvSpPr>
                <p:nvPr/>
              </p:nvSpPr>
              <p:spPr bwMode="auto">
                <a:xfrm>
                  <a:off x="1149" y="2604"/>
                  <a:ext cx="62" cy="92"/>
                </a:xfrm>
                <a:custGeom>
                  <a:avLst/>
                  <a:gdLst>
                    <a:gd name="T0" fmla="*/ 0 w 62"/>
                    <a:gd name="T1" fmla="*/ 92 h 92"/>
                    <a:gd name="T2" fmla="*/ 32 w 62"/>
                    <a:gd name="T3" fmla="*/ 0 h 92"/>
                    <a:gd name="T4" fmla="*/ 62 w 62"/>
                    <a:gd name="T5" fmla="*/ 92 h 92"/>
                    <a:gd name="T6" fmla="*/ 0 w 62"/>
                    <a:gd name="T7" fmla="*/ 92 h 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2"/>
                    <a:gd name="T13" fmla="*/ 0 h 92"/>
                    <a:gd name="T14" fmla="*/ 62 w 62"/>
                    <a:gd name="T15" fmla="*/ 92 h 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2" h="92">
                      <a:moveTo>
                        <a:pt x="0" y="92"/>
                      </a:moveTo>
                      <a:lnTo>
                        <a:pt x="32" y="0"/>
                      </a:lnTo>
                      <a:lnTo>
                        <a:pt x="62" y="92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3CB6D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" name="Freeform 46"/>
                <p:cNvSpPr>
                  <a:spLocks/>
                </p:cNvSpPr>
                <p:nvPr/>
              </p:nvSpPr>
              <p:spPr bwMode="auto">
                <a:xfrm>
                  <a:off x="1149" y="2508"/>
                  <a:ext cx="62" cy="92"/>
                </a:xfrm>
                <a:custGeom>
                  <a:avLst/>
                  <a:gdLst>
                    <a:gd name="T0" fmla="*/ 0 w 62"/>
                    <a:gd name="T1" fmla="*/ 0 h 92"/>
                    <a:gd name="T2" fmla="*/ 32 w 62"/>
                    <a:gd name="T3" fmla="*/ 92 h 92"/>
                    <a:gd name="T4" fmla="*/ 62 w 62"/>
                    <a:gd name="T5" fmla="*/ 0 h 92"/>
                    <a:gd name="T6" fmla="*/ 0 w 62"/>
                    <a:gd name="T7" fmla="*/ 0 h 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2"/>
                    <a:gd name="T13" fmla="*/ 0 h 92"/>
                    <a:gd name="T14" fmla="*/ 62 w 62"/>
                    <a:gd name="T15" fmla="*/ 92 h 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2" h="92">
                      <a:moveTo>
                        <a:pt x="0" y="0"/>
                      </a:moveTo>
                      <a:lnTo>
                        <a:pt x="32" y="92"/>
                      </a:lnTo>
                      <a:lnTo>
                        <a:pt x="6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B6D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" name="Freeform 47"/>
                <p:cNvSpPr>
                  <a:spLocks/>
                </p:cNvSpPr>
                <p:nvPr/>
              </p:nvSpPr>
              <p:spPr bwMode="auto">
                <a:xfrm>
                  <a:off x="1327" y="2604"/>
                  <a:ext cx="60" cy="92"/>
                </a:xfrm>
                <a:custGeom>
                  <a:avLst/>
                  <a:gdLst>
                    <a:gd name="T0" fmla="*/ 0 w 60"/>
                    <a:gd name="T1" fmla="*/ 92 h 92"/>
                    <a:gd name="T2" fmla="*/ 30 w 60"/>
                    <a:gd name="T3" fmla="*/ 0 h 92"/>
                    <a:gd name="T4" fmla="*/ 60 w 60"/>
                    <a:gd name="T5" fmla="*/ 92 h 92"/>
                    <a:gd name="T6" fmla="*/ 0 w 60"/>
                    <a:gd name="T7" fmla="*/ 92 h 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0"/>
                    <a:gd name="T13" fmla="*/ 0 h 92"/>
                    <a:gd name="T14" fmla="*/ 60 w 60"/>
                    <a:gd name="T15" fmla="*/ 92 h 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0" h="92">
                      <a:moveTo>
                        <a:pt x="0" y="92"/>
                      </a:moveTo>
                      <a:lnTo>
                        <a:pt x="30" y="0"/>
                      </a:lnTo>
                      <a:lnTo>
                        <a:pt x="60" y="92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3CB6D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" name="Freeform 48"/>
                <p:cNvSpPr>
                  <a:spLocks/>
                </p:cNvSpPr>
                <p:nvPr/>
              </p:nvSpPr>
              <p:spPr bwMode="auto">
                <a:xfrm>
                  <a:off x="1327" y="2508"/>
                  <a:ext cx="60" cy="92"/>
                </a:xfrm>
                <a:custGeom>
                  <a:avLst/>
                  <a:gdLst>
                    <a:gd name="T0" fmla="*/ 0 w 60"/>
                    <a:gd name="T1" fmla="*/ 0 h 92"/>
                    <a:gd name="T2" fmla="*/ 30 w 60"/>
                    <a:gd name="T3" fmla="*/ 92 h 92"/>
                    <a:gd name="T4" fmla="*/ 60 w 60"/>
                    <a:gd name="T5" fmla="*/ 0 h 92"/>
                    <a:gd name="T6" fmla="*/ 0 w 60"/>
                    <a:gd name="T7" fmla="*/ 0 h 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0"/>
                    <a:gd name="T13" fmla="*/ 0 h 92"/>
                    <a:gd name="T14" fmla="*/ 60 w 60"/>
                    <a:gd name="T15" fmla="*/ 92 h 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0" h="92">
                      <a:moveTo>
                        <a:pt x="0" y="0"/>
                      </a:moveTo>
                      <a:lnTo>
                        <a:pt x="30" y="92"/>
                      </a:lnTo>
                      <a:lnTo>
                        <a:pt x="6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B6D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4" name="Freeform 50"/>
                <p:cNvSpPr>
                  <a:spLocks/>
                </p:cNvSpPr>
                <p:nvPr/>
              </p:nvSpPr>
              <p:spPr bwMode="auto">
                <a:xfrm>
                  <a:off x="2047" y="2536"/>
                  <a:ext cx="60" cy="132"/>
                </a:xfrm>
                <a:custGeom>
                  <a:avLst/>
                  <a:gdLst>
                    <a:gd name="T0" fmla="*/ 0 w 60"/>
                    <a:gd name="T1" fmla="*/ 132 h 132"/>
                    <a:gd name="T2" fmla="*/ 60 w 60"/>
                    <a:gd name="T3" fmla="*/ 66 h 132"/>
                    <a:gd name="T4" fmla="*/ 0 w 60"/>
                    <a:gd name="T5" fmla="*/ 0 h 132"/>
                    <a:gd name="T6" fmla="*/ 0 60000 65536"/>
                    <a:gd name="T7" fmla="*/ 0 60000 65536"/>
                    <a:gd name="T8" fmla="*/ 0 60000 65536"/>
                    <a:gd name="T9" fmla="*/ 0 w 60"/>
                    <a:gd name="T10" fmla="*/ 0 h 132"/>
                    <a:gd name="T11" fmla="*/ 60 w 60"/>
                    <a:gd name="T12" fmla="*/ 132 h 1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0" h="132">
                      <a:moveTo>
                        <a:pt x="0" y="132"/>
                      </a:moveTo>
                      <a:lnTo>
                        <a:pt x="60" y="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" name="Rectangle 51"/>
                <p:cNvSpPr>
                  <a:spLocks noChangeArrowheads="1"/>
                </p:cNvSpPr>
                <p:nvPr/>
              </p:nvSpPr>
              <p:spPr bwMode="auto">
                <a:xfrm>
                  <a:off x="1051" y="2481"/>
                  <a:ext cx="52" cy="180"/>
                </a:xfrm>
                <a:prstGeom prst="rect">
                  <a:avLst/>
                </a:prstGeom>
                <a:solidFill>
                  <a:srgbClr val="F2D000"/>
                </a:solidFill>
                <a:ln w="2">
                  <a:solidFill>
                    <a:srgbClr val="AD94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" name="Rectangle 52"/>
                <p:cNvSpPr>
                  <a:spLocks noChangeArrowheads="1"/>
                </p:cNvSpPr>
                <p:nvPr/>
              </p:nvSpPr>
              <p:spPr bwMode="auto">
                <a:xfrm>
                  <a:off x="1861" y="2496"/>
                  <a:ext cx="72" cy="212"/>
                </a:xfrm>
                <a:prstGeom prst="rect">
                  <a:avLst/>
                </a:prstGeom>
                <a:solidFill>
                  <a:srgbClr val="F2D000"/>
                </a:solidFill>
                <a:ln w="2">
                  <a:solidFill>
                    <a:srgbClr val="AD94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7" name="Rectangle 53"/>
                <p:cNvSpPr>
                  <a:spLocks noChangeArrowheads="1"/>
                </p:cNvSpPr>
                <p:nvPr/>
              </p:nvSpPr>
              <p:spPr bwMode="auto">
                <a:xfrm>
                  <a:off x="2197" y="2496"/>
                  <a:ext cx="226" cy="212"/>
                </a:xfrm>
                <a:prstGeom prst="rect">
                  <a:avLst/>
                </a:prstGeom>
                <a:solidFill>
                  <a:srgbClr val="F2D000"/>
                </a:solidFill>
                <a:ln w="2">
                  <a:solidFill>
                    <a:srgbClr val="AD94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" name="Rectangle 55"/>
                <p:cNvSpPr>
                  <a:spLocks noChangeArrowheads="1"/>
                </p:cNvSpPr>
                <p:nvPr/>
              </p:nvSpPr>
              <p:spPr bwMode="auto">
                <a:xfrm>
                  <a:off x="1963" y="2734"/>
                  <a:ext cx="252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FC#1</a:t>
                  </a:r>
                  <a:endParaRPr lang="en-US" dirty="0"/>
                </a:p>
              </p:txBody>
            </p:sp>
            <p:sp>
              <p:nvSpPr>
                <p:cNvPr id="60" name="Freeform 56"/>
                <p:cNvSpPr>
                  <a:spLocks/>
                </p:cNvSpPr>
                <p:nvPr/>
              </p:nvSpPr>
              <p:spPr bwMode="auto">
                <a:xfrm>
                  <a:off x="3539" y="2536"/>
                  <a:ext cx="60" cy="132"/>
                </a:xfrm>
                <a:custGeom>
                  <a:avLst/>
                  <a:gdLst>
                    <a:gd name="T0" fmla="*/ 0 w 60"/>
                    <a:gd name="T1" fmla="*/ 132 h 132"/>
                    <a:gd name="T2" fmla="*/ 60 w 60"/>
                    <a:gd name="T3" fmla="*/ 66 h 132"/>
                    <a:gd name="T4" fmla="*/ 0 w 60"/>
                    <a:gd name="T5" fmla="*/ 0 h 132"/>
                    <a:gd name="T6" fmla="*/ 0 60000 65536"/>
                    <a:gd name="T7" fmla="*/ 0 60000 65536"/>
                    <a:gd name="T8" fmla="*/ 0 60000 65536"/>
                    <a:gd name="T9" fmla="*/ 0 w 60"/>
                    <a:gd name="T10" fmla="*/ 0 h 132"/>
                    <a:gd name="T11" fmla="*/ 60 w 60"/>
                    <a:gd name="T12" fmla="*/ 132 h 1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0" h="132">
                      <a:moveTo>
                        <a:pt x="0" y="132"/>
                      </a:moveTo>
                      <a:lnTo>
                        <a:pt x="60" y="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" name="Rectangle 57"/>
                <p:cNvSpPr>
                  <a:spLocks noChangeArrowheads="1"/>
                </p:cNvSpPr>
                <p:nvPr/>
              </p:nvSpPr>
              <p:spPr bwMode="auto">
                <a:xfrm>
                  <a:off x="3449" y="2734"/>
                  <a:ext cx="252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FC#2</a:t>
                  </a:r>
                  <a:endParaRPr lang="en-US" dirty="0"/>
                </a:p>
              </p:txBody>
            </p:sp>
            <p:sp>
              <p:nvSpPr>
                <p:cNvPr id="62" name="Rectangle 60"/>
                <p:cNvSpPr>
                  <a:spLocks noChangeArrowheads="1"/>
                </p:cNvSpPr>
                <p:nvPr/>
              </p:nvSpPr>
              <p:spPr bwMode="auto">
                <a:xfrm>
                  <a:off x="1743" y="2344"/>
                  <a:ext cx="362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Buncher</a:t>
                  </a:r>
                  <a:endParaRPr lang="en-US" dirty="0"/>
                </a:p>
              </p:txBody>
            </p:sp>
            <p:sp>
              <p:nvSpPr>
                <p:cNvPr id="63" name="Rectangle 61"/>
                <p:cNvSpPr>
                  <a:spLocks noChangeArrowheads="1"/>
                </p:cNvSpPr>
                <p:nvPr/>
              </p:nvSpPr>
              <p:spPr bwMode="auto">
                <a:xfrm>
                  <a:off x="2151" y="2344"/>
                  <a:ext cx="350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Capture</a:t>
                  </a:r>
                  <a:endParaRPr lang="en-US" dirty="0"/>
                </a:p>
              </p:txBody>
            </p:sp>
            <p:sp>
              <p:nvSpPr>
                <p:cNvPr id="64" name="Rectangle 62"/>
                <p:cNvSpPr>
                  <a:spLocks noChangeArrowheads="1"/>
                </p:cNvSpPr>
                <p:nvPr/>
              </p:nvSpPr>
              <p:spPr bwMode="auto">
                <a:xfrm>
                  <a:off x="2690" y="2654"/>
                  <a:ext cx="522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Bunchlength</a:t>
                  </a:r>
                  <a:endParaRPr lang="en-US" dirty="0"/>
                </a:p>
              </p:txBody>
            </p:sp>
            <p:sp>
              <p:nvSpPr>
                <p:cNvPr id="65" name="Rectangle 63"/>
                <p:cNvSpPr>
                  <a:spLocks noChangeArrowheads="1"/>
                </p:cNvSpPr>
                <p:nvPr/>
              </p:nvSpPr>
              <p:spPr bwMode="auto">
                <a:xfrm>
                  <a:off x="2873" y="2770"/>
                  <a:ext cx="282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Cavity</a:t>
                  </a:r>
                  <a:endParaRPr lang="en-US" dirty="0"/>
                </a:p>
              </p:txBody>
            </p:sp>
            <p:sp>
              <p:nvSpPr>
                <p:cNvPr id="66" name="Rectangle 64"/>
                <p:cNvSpPr>
                  <a:spLocks noChangeArrowheads="1"/>
                </p:cNvSpPr>
                <p:nvPr/>
              </p:nvSpPr>
              <p:spPr bwMode="auto">
                <a:xfrm>
                  <a:off x="3143" y="2250"/>
                  <a:ext cx="331" cy="1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Cryounit</a:t>
                  </a:r>
                  <a:endParaRPr lang="en-US" dirty="0"/>
                </a:p>
              </p:txBody>
            </p:sp>
            <p:sp>
              <p:nvSpPr>
                <p:cNvPr id="67" name="Rectangle 65"/>
                <p:cNvSpPr>
                  <a:spLocks noChangeArrowheads="1"/>
                </p:cNvSpPr>
                <p:nvPr/>
              </p:nvSpPr>
              <p:spPr bwMode="auto">
                <a:xfrm>
                  <a:off x="3815" y="2250"/>
                  <a:ext cx="554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Cryomodules</a:t>
                  </a:r>
                  <a:endParaRPr lang="en-US" dirty="0"/>
                </a:p>
              </p:txBody>
            </p:sp>
            <p:sp>
              <p:nvSpPr>
                <p:cNvPr id="68" name="Rectangle 66"/>
                <p:cNvSpPr>
                  <a:spLocks noChangeArrowheads="1"/>
                </p:cNvSpPr>
                <p:nvPr/>
              </p:nvSpPr>
              <p:spPr bwMode="auto">
                <a:xfrm>
                  <a:off x="4662" y="1912"/>
                  <a:ext cx="488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Synchrotron </a:t>
                  </a:r>
                  <a:endParaRPr lang="en-US" sz="1100" b="0" dirty="0" smtClean="0">
                    <a:solidFill>
                      <a:srgbClr val="000000"/>
                    </a:solidFill>
                    <a:latin typeface="Helvetica" pitchFamily="34" charset="0"/>
                  </a:endParaRPr>
                </a:p>
                <a:p>
                  <a:r>
                    <a:rPr lang="en-US" sz="1100" b="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Light </a:t>
                  </a:r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Monitor</a:t>
                  </a:r>
                  <a:endParaRPr lang="en-US" dirty="0"/>
                </a:p>
              </p:txBody>
            </p:sp>
            <p:sp>
              <p:nvSpPr>
                <p:cNvPr id="69" name="Rectangle 67"/>
                <p:cNvSpPr>
                  <a:spLocks noChangeArrowheads="1"/>
                </p:cNvSpPr>
                <p:nvPr/>
              </p:nvSpPr>
              <p:spPr bwMode="auto">
                <a:xfrm>
                  <a:off x="2637" y="3120"/>
                  <a:ext cx="661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sz="1100" b="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100/500 </a:t>
                  </a:r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keV </a:t>
                  </a:r>
                  <a:r>
                    <a:rPr lang="en-US" sz="110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Mott</a:t>
                  </a:r>
                </a:p>
                <a:p>
                  <a:pPr algn="ctr"/>
                  <a:r>
                    <a:rPr lang="en-US" sz="110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Polarimeter</a:t>
                  </a:r>
                  <a:endParaRPr lang="en-US" dirty="0"/>
                </a:p>
              </p:txBody>
            </p:sp>
            <p:sp>
              <p:nvSpPr>
                <p:cNvPr id="70" name="Rectangle 68"/>
                <p:cNvSpPr>
                  <a:spLocks noChangeArrowheads="1"/>
                </p:cNvSpPr>
                <p:nvPr/>
              </p:nvSpPr>
              <p:spPr bwMode="auto">
                <a:xfrm>
                  <a:off x="3544" y="1942"/>
                  <a:ext cx="430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5 MeV </a:t>
                  </a:r>
                  <a:r>
                    <a:rPr lang="en-US" sz="110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Mott</a:t>
                  </a:r>
                </a:p>
                <a:p>
                  <a:r>
                    <a:rPr lang="en-US" sz="110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Polarimeter</a:t>
                  </a:r>
                  <a:endParaRPr lang="en-US" dirty="0"/>
                </a:p>
              </p:txBody>
            </p:sp>
            <p:sp>
              <p:nvSpPr>
                <p:cNvPr id="71" name="Rectangle 69"/>
                <p:cNvSpPr>
                  <a:spLocks noChangeArrowheads="1"/>
                </p:cNvSpPr>
                <p:nvPr/>
              </p:nvSpPr>
              <p:spPr bwMode="auto">
                <a:xfrm>
                  <a:off x="4723" y="2638"/>
                  <a:ext cx="706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Injection Chicane</a:t>
                  </a:r>
                  <a:endParaRPr lang="en-US" dirty="0"/>
                </a:p>
              </p:txBody>
            </p:sp>
            <p:sp>
              <p:nvSpPr>
                <p:cNvPr id="72" name="Rectangle 70"/>
                <p:cNvSpPr>
                  <a:spLocks noChangeArrowheads="1"/>
                </p:cNvSpPr>
                <p:nvPr/>
              </p:nvSpPr>
              <p:spPr bwMode="auto">
                <a:xfrm>
                  <a:off x="4343" y="3120"/>
                  <a:ext cx="563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45 MeV Dump</a:t>
                  </a:r>
                  <a:r>
                    <a:rPr lang="en-US" sz="1100" b="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/</a:t>
                  </a:r>
                </a:p>
                <a:p>
                  <a:r>
                    <a:rPr lang="en-US" sz="1100" b="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Spectrometer</a:t>
                  </a:r>
                  <a:endParaRPr lang="en-US" dirty="0"/>
                </a:p>
              </p:txBody>
            </p:sp>
            <p:sp>
              <p:nvSpPr>
                <p:cNvPr id="73" name="Rectangle 71"/>
                <p:cNvSpPr>
                  <a:spLocks noChangeArrowheads="1"/>
                </p:cNvSpPr>
                <p:nvPr/>
              </p:nvSpPr>
              <p:spPr bwMode="auto">
                <a:xfrm rot="16200000">
                  <a:off x="860" y="2857"/>
                  <a:ext cx="396" cy="1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PreBuncher</a:t>
                  </a:r>
                  <a:endParaRPr lang="en-US" dirty="0"/>
                </a:p>
              </p:txBody>
            </p:sp>
            <p:sp>
              <p:nvSpPr>
                <p:cNvPr id="74" name="Rectangle 72"/>
                <p:cNvSpPr>
                  <a:spLocks noChangeArrowheads="1"/>
                </p:cNvSpPr>
                <p:nvPr/>
              </p:nvSpPr>
              <p:spPr bwMode="auto">
                <a:xfrm>
                  <a:off x="203" y="2432"/>
                  <a:ext cx="298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Gun#2</a:t>
                  </a:r>
                  <a:endParaRPr lang="en-US" dirty="0"/>
                </a:p>
              </p:txBody>
            </p:sp>
            <p:sp>
              <p:nvSpPr>
                <p:cNvPr id="75" name="Rectangle 73"/>
                <p:cNvSpPr>
                  <a:spLocks noChangeArrowheads="1"/>
                </p:cNvSpPr>
                <p:nvPr/>
              </p:nvSpPr>
              <p:spPr bwMode="auto">
                <a:xfrm>
                  <a:off x="221" y="3048"/>
                  <a:ext cx="298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Gun#3</a:t>
                  </a:r>
                  <a:endParaRPr lang="en-US" dirty="0"/>
                </a:p>
              </p:txBody>
            </p:sp>
            <p:sp>
              <p:nvSpPr>
                <p:cNvPr id="76" name="Line 74"/>
                <p:cNvSpPr>
                  <a:spLocks noChangeShapeType="1"/>
                </p:cNvSpPr>
                <p:nvPr/>
              </p:nvSpPr>
              <p:spPr bwMode="auto">
                <a:xfrm>
                  <a:off x="2529" y="2608"/>
                  <a:ext cx="422" cy="422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7" name="Freeform 75"/>
                <p:cNvSpPr>
                  <a:spLocks/>
                </p:cNvSpPr>
                <p:nvPr/>
              </p:nvSpPr>
              <p:spPr bwMode="auto">
                <a:xfrm>
                  <a:off x="2879" y="2954"/>
                  <a:ext cx="112" cy="110"/>
                </a:xfrm>
                <a:custGeom>
                  <a:avLst/>
                  <a:gdLst>
                    <a:gd name="T0" fmla="*/ 112 w 112"/>
                    <a:gd name="T1" fmla="*/ 60 h 110"/>
                    <a:gd name="T2" fmla="*/ 68 w 112"/>
                    <a:gd name="T3" fmla="*/ 110 h 110"/>
                    <a:gd name="T4" fmla="*/ 0 w 112"/>
                    <a:gd name="T5" fmla="*/ 48 h 110"/>
                    <a:gd name="T6" fmla="*/ 44 w 112"/>
                    <a:gd name="T7" fmla="*/ 0 h 110"/>
                    <a:gd name="T8" fmla="*/ 112 w 112"/>
                    <a:gd name="T9" fmla="*/ 60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2"/>
                    <a:gd name="T16" fmla="*/ 0 h 110"/>
                    <a:gd name="T17" fmla="*/ 112 w 112"/>
                    <a:gd name="T18" fmla="*/ 110 h 1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2" h="110">
                      <a:moveTo>
                        <a:pt x="112" y="60"/>
                      </a:moveTo>
                      <a:lnTo>
                        <a:pt x="68" y="110"/>
                      </a:lnTo>
                      <a:lnTo>
                        <a:pt x="0" y="48"/>
                      </a:lnTo>
                      <a:lnTo>
                        <a:pt x="44" y="0"/>
                      </a:lnTo>
                      <a:lnTo>
                        <a:pt x="112" y="6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8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3391" y="2180"/>
                  <a:ext cx="422" cy="422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9" name="Freeform 77"/>
                <p:cNvSpPr>
                  <a:spLocks/>
                </p:cNvSpPr>
                <p:nvPr/>
              </p:nvSpPr>
              <p:spPr bwMode="auto">
                <a:xfrm>
                  <a:off x="3687" y="2134"/>
                  <a:ext cx="176" cy="174"/>
                </a:xfrm>
                <a:custGeom>
                  <a:avLst/>
                  <a:gdLst>
                    <a:gd name="T0" fmla="*/ 176 w 176"/>
                    <a:gd name="T1" fmla="*/ 78 h 174"/>
                    <a:gd name="T2" fmla="*/ 106 w 176"/>
                    <a:gd name="T3" fmla="*/ 0 h 174"/>
                    <a:gd name="T4" fmla="*/ 0 w 176"/>
                    <a:gd name="T5" fmla="*/ 98 h 174"/>
                    <a:gd name="T6" fmla="*/ 70 w 176"/>
                    <a:gd name="T7" fmla="*/ 174 h 174"/>
                    <a:gd name="T8" fmla="*/ 176 w 176"/>
                    <a:gd name="T9" fmla="*/ 78 h 1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174"/>
                    <a:gd name="T17" fmla="*/ 176 w 176"/>
                    <a:gd name="T18" fmla="*/ 174 h 1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174">
                      <a:moveTo>
                        <a:pt x="176" y="78"/>
                      </a:moveTo>
                      <a:lnTo>
                        <a:pt x="106" y="0"/>
                      </a:lnTo>
                      <a:lnTo>
                        <a:pt x="0" y="98"/>
                      </a:lnTo>
                      <a:lnTo>
                        <a:pt x="70" y="174"/>
                      </a:lnTo>
                      <a:lnTo>
                        <a:pt x="176" y="78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0" name="Line 78"/>
                <p:cNvSpPr>
                  <a:spLocks noChangeShapeType="1"/>
                </p:cNvSpPr>
                <p:nvPr/>
              </p:nvSpPr>
              <p:spPr bwMode="auto">
                <a:xfrm>
                  <a:off x="4539" y="2608"/>
                  <a:ext cx="422" cy="422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1" name="Freeform 79"/>
                <p:cNvSpPr>
                  <a:spLocks/>
                </p:cNvSpPr>
                <p:nvPr/>
              </p:nvSpPr>
              <p:spPr bwMode="auto">
                <a:xfrm>
                  <a:off x="4823" y="2878"/>
                  <a:ext cx="230" cy="228"/>
                </a:xfrm>
                <a:custGeom>
                  <a:avLst/>
                  <a:gdLst>
                    <a:gd name="T0" fmla="*/ 230 w 230"/>
                    <a:gd name="T1" fmla="*/ 128 h 228"/>
                    <a:gd name="T2" fmla="*/ 140 w 230"/>
                    <a:gd name="T3" fmla="*/ 228 h 228"/>
                    <a:gd name="T4" fmla="*/ 0 w 230"/>
                    <a:gd name="T5" fmla="*/ 100 h 228"/>
                    <a:gd name="T6" fmla="*/ 90 w 230"/>
                    <a:gd name="T7" fmla="*/ 0 h 228"/>
                    <a:gd name="T8" fmla="*/ 230 w 230"/>
                    <a:gd name="T9" fmla="*/ 128 h 2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0"/>
                    <a:gd name="T16" fmla="*/ 0 h 228"/>
                    <a:gd name="T17" fmla="*/ 230 w 230"/>
                    <a:gd name="T18" fmla="*/ 228 h 2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0" h="228">
                      <a:moveTo>
                        <a:pt x="230" y="128"/>
                      </a:moveTo>
                      <a:lnTo>
                        <a:pt x="140" y="228"/>
                      </a:lnTo>
                      <a:lnTo>
                        <a:pt x="0" y="100"/>
                      </a:lnTo>
                      <a:lnTo>
                        <a:pt x="90" y="0"/>
                      </a:lnTo>
                      <a:lnTo>
                        <a:pt x="230" y="128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2" name="Rectangle 80"/>
                <p:cNvSpPr>
                  <a:spLocks noChangeArrowheads="1"/>
                </p:cNvSpPr>
                <p:nvPr/>
              </p:nvSpPr>
              <p:spPr bwMode="auto">
                <a:xfrm>
                  <a:off x="2747" y="2536"/>
                  <a:ext cx="80" cy="114"/>
                </a:xfrm>
                <a:prstGeom prst="rect">
                  <a:avLst/>
                </a:prstGeom>
                <a:solidFill>
                  <a:srgbClr val="81178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6" name="Rectangle 80"/>
              <p:cNvSpPr>
                <a:spLocks noChangeArrowheads="1"/>
              </p:cNvSpPr>
              <p:nvPr/>
            </p:nvSpPr>
            <p:spPr bwMode="auto">
              <a:xfrm>
                <a:off x="1265238" y="3466295"/>
                <a:ext cx="127000" cy="180975"/>
              </a:xfrm>
              <a:prstGeom prst="rect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" name="Rectangle 58"/>
              <p:cNvSpPr>
                <a:spLocks noChangeArrowheads="1"/>
              </p:cNvSpPr>
              <p:nvPr/>
            </p:nvSpPr>
            <p:spPr bwMode="auto">
              <a:xfrm rot="16200000">
                <a:off x="787678" y="3793435"/>
                <a:ext cx="1039255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Helvetica" pitchFamily="34" charset="0"/>
                  </a:rPr>
                  <a:t>V-W</a:t>
                </a:r>
                <a:r>
                  <a:rPr lang="en-US" sz="1100" b="0" dirty="0" smtClean="0">
                    <a:solidFill>
                      <a:srgbClr val="000000"/>
                    </a:solidFill>
                    <a:latin typeface="Helvetica" pitchFamily="34" charset="0"/>
                  </a:rPr>
                  <a:t>ien </a:t>
                </a:r>
                <a:r>
                  <a:rPr lang="en-US" sz="1100" b="0" dirty="0">
                    <a:solidFill>
                      <a:srgbClr val="000000"/>
                    </a:solidFill>
                    <a:latin typeface="Helvetica" pitchFamily="34" charset="0"/>
                  </a:rPr>
                  <a:t>Filter</a:t>
                </a:r>
              </a:p>
            </p:txBody>
          </p:sp>
        </p:grpSp>
        <p:sp>
          <p:nvSpPr>
            <p:cNvPr id="83" name="Rectangle 80"/>
            <p:cNvSpPr>
              <a:spLocks noChangeArrowheads="1"/>
            </p:cNvSpPr>
            <p:nvPr/>
          </p:nvSpPr>
          <p:spPr bwMode="auto">
            <a:xfrm>
              <a:off x="1958975" y="3423140"/>
              <a:ext cx="127000" cy="181004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Rectangle 58"/>
            <p:cNvSpPr>
              <a:spLocks noChangeArrowheads="1"/>
            </p:cNvSpPr>
            <p:nvPr/>
          </p:nvSpPr>
          <p:spPr bwMode="auto">
            <a:xfrm rot="16200000">
              <a:off x="1509617" y="3802951"/>
              <a:ext cx="103942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Helvetica" pitchFamily="34" charset="0"/>
                </a:rPr>
                <a:t>H</a:t>
              </a:r>
              <a:r>
                <a:rPr lang="en-US" sz="1100" dirty="0" smtClean="0">
                  <a:solidFill>
                    <a:srgbClr val="000000"/>
                  </a:solidFill>
                  <a:latin typeface="Helvetica" pitchFamily="34" charset="0"/>
                </a:rPr>
                <a:t>-W</a:t>
              </a:r>
              <a:r>
                <a:rPr lang="en-US" sz="1100" b="0" dirty="0" smtClean="0">
                  <a:solidFill>
                    <a:srgbClr val="000000"/>
                  </a:solidFill>
                  <a:latin typeface="Helvetica" pitchFamily="34" charset="0"/>
                </a:rPr>
                <a:t>ien </a:t>
              </a:r>
              <a:r>
                <a:rPr lang="en-US" sz="1100" b="0" dirty="0">
                  <a:solidFill>
                    <a:srgbClr val="000000"/>
                  </a:solidFill>
                  <a:latin typeface="Helvetica" pitchFamily="34" charset="0"/>
                </a:rPr>
                <a:t>Filter</a:t>
              </a:r>
            </a:p>
          </p:txBody>
        </p:sp>
        <p:sp>
          <p:nvSpPr>
            <p:cNvPr id="85" name="Rectangle 8"/>
            <p:cNvSpPr>
              <a:spLocks noChangeArrowheads="1"/>
            </p:cNvSpPr>
            <p:nvPr/>
          </p:nvSpPr>
          <p:spPr bwMode="auto">
            <a:xfrm>
              <a:off x="1731963" y="3080030"/>
              <a:ext cx="610745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Helvetica" pitchFamily="34" charset="0"/>
                </a:rPr>
                <a:t>Apertures</a:t>
              </a:r>
              <a:endParaRPr lang="en-US" dirty="0"/>
            </a:p>
          </p:txBody>
        </p:sp>
      </p:grpSp>
      <p:sp>
        <p:nvSpPr>
          <p:cNvPr id="95" name="Title 1"/>
          <p:cNvSpPr txBox="1">
            <a:spLocks/>
          </p:cNvSpPr>
          <p:nvPr/>
        </p:nvSpPr>
        <p:spPr bwMode="auto">
          <a:xfrm>
            <a:off x="64269" y="0"/>
            <a:ext cx="632107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Polarized </a:t>
            </a:r>
            <a:r>
              <a:rPr lang="en-US" sz="3600" b="1" kern="0" dirty="0" err="1" smtClean="0">
                <a:latin typeface="+mj-lt"/>
                <a:ea typeface="+mj-ea"/>
                <a:cs typeface="+mj-cs"/>
              </a:rPr>
              <a:t>Photoinjector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98" name="Rounded Rectangular Callout 97"/>
          <p:cNvSpPr/>
          <p:nvPr/>
        </p:nvSpPr>
        <p:spPr bwMode="auto">
          <a:xfrm>
            <a:off x="354097" y="641692"/>
            <a:ext cx="1800911" cy="1451955"/>
          </a:xfrm>
          <a:prstGeom prst="wedgeRoundRectCallout">
            <a:avLst>
              <a:gd name="adj1" fmla="val -41683"/>
              <a:gd name="adj2" fmla="val 84726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Polarized Electron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Source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aseline="0" dirty="0" smtClean="0"/>
              <a:t>(130 kV)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9" name="Rounded Rectangular Callout 98"/>
          <p:cNvSpPr/>
          <p:nvPr/>
        </p:nvSpPr>
        <p:spPr bwMode="auto">
          <a:xfrm>
            <a:off x="769379" y="5165180"/>
            <a:ext cx="2013335" cy="856201"/>
          </a:xfrm>
          <a:prstGeom prst="wedgeRoundRectCallout">
            <a:avLst>
              <a:gd name="adj1" fmla="val -19435"/>
              <a:gd name="adj2" fmla="val -10781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Electron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Spin </a:t>
            </a:r>
            <a:r>
              <a:rPr lang="en-US" sz="2000" dirty="0" smtClean="0"/>
              <a:t>Manipulation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1" name="Rounded Rectangular Callout 100"/>
          <p:cNvSpPr/>
          <p:nvPr/>
        </p:nvSpPr>
        <p:spPr bwMode="auto">
          <a:xfrm>
            <a:off x="2942979" y="5150144"/>
            <a:ext cx="1986624" cy="1069962"/>
          </a:xfrm>
          <a:prstGeom prst="wedgeRoundRectCallout">
            <a:avLst>
              <a:gd name="adj1" fmla="val -24255"/>
              <a:gd name="adj2" fmla="val -17310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Bunching &amp; Acceleration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500 keV</a:t>
            </a:r>
          </a:p>
        </p:txBody>
      </p:sp>
      <p:sp>
        <p:nvSpPr>
          <p:cNvPr id="102" name="Rounded Rectangular Callout 101"/>
          <p:cNvSpPr/>
          <p:nvPr/>
        </p:nvSpPr>
        <p:spPr bwMode="auto">
          <a:xfrm>
            <a:off x="5268554" y="5266882"/>
            <a:ext cx="1804656" cy="1069962"/>
          </a:xfrm>
          <a:prstGeom prst="wedgeRoundRectCallout">
            <a:avLst>
              <a:gd name="adj1" fmla="val -47438"/>
              <a:gd name="adj2" fmla="val -18405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SRF Acceleration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aseline="0" dirty="0" smtClean="0"/>
              <a:t>(&lt;10</a:t>
            </a:r>
            <a:r>
              <a:rPr lang="en-US" sz="2000" dirty="0" smtClean="0"/>
              <a:t> MeV)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3" name="Rounded Rectangular Callout 102"/>
          <p:cNvSpPr/>
          <p:nvPr/>
        </p:nvSpPr>
        <p:spPr bwMode="auto">
          <a:xfrm>
            <a:off x="5522187" y="641692"/>
            <a:ext cx="1986624" cy="1054924"/>
          </a:xfrm>
          <a:prstGeom prst="wedgeRoundRectCallout">
            <a:avLst>
              <a:gd name="adj1" fmla="val 28853"/>
              <a:gd name="adj2" fmla="val 151212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SRF Acceleration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aseline="0" dirty="0" smtClean="0"/>
              <a:t>(&lt;65</a:t>
            </a:r>
            <a:r>
              <a:rPr lang="en-US" sz="2000" dirty="0" smtClean="0"/>
              <a:t> MeV)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4" name="Rounded Rectangular Callout 103"/>
          <p:cNvSpPr/>
          <p:nvPr/>
        </p:nvSpPr>
        <p:spPr bwMode="auto">
          <a:xfrm>
            <a:off x="7508811" y="5266882"/>
            <a:ext cx="1405791" cy="754499"/>
          </a:xfrm>
          <a:prstGeom prst="wedgeRoundRectCallout">
            <a:avLst>
              <a:gd name="adj1" fmla="val 40957"/>
              <a:gd name="adj2" fmla="val -288159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Injection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Chicane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3" name="Rectangle 80"/>
          <p:cNvSpPr>
            <a:spLocks noChangeArrowheads="1"/>
          </p:cNvSpPr>
          <p:nvPr/>
        </p:nvSpPr>
        <p:spPr bwMode="auto">
          <a:xfrm>
            <a:off x="1281351" y="3215313"/>
            <a:ext cx="45719" cy="21484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4" name="Rectangle 80"/>
          <p:cNvSpPr>
            <a:spLocks noChangeArrowheads="1"/>
          </p:cNvSpPr>
          <p:nvPr/>
        </p:nvSpPr>
        <p:spPr bwMode="auto">
          <a:xfrm>
            <a:off x="1388032" y="3222851"/>
            <a:ext cx="45719" cy="21484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6" name="Rectangle 71"/>
          <p:cNvSpPr>
            <a:spLocks noChangeArrowheads="1"/>
          </p:cNvSpPr>
          <p:nvPr/>
        </p:nvSpPr>
        <p:spPr bwMode="auto">
          <a:xfrm rot="16200000">
            <a:off x="854985" y="3883566"/>
            <a:ext cx="94416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Helvetica" pitchFamily="34" charset="0"/>
              </a:rPr>
              <a:t>Spin Solenoids</a:t>
            </a:r>
            <a:endParaRPr lang="en-US" dirty="0"/>
          </a:p>
        </p:txBody>
      </p:sp>
      <p:grpSp>
        <p:nvGrpSpPr>
          <p:cNvPr id="108" name="Group 107"/>
          <p:cNvGrpSpPr/>
          <p:nvPr/>
        </p:nvGrpSpPr>
        <p:grpSpPr>
          <a:xfrm>
            <a:off x="2782714" y="641691"/>
            <a:ext cx="1986624" cy="2123199"/>
            <a:chOff x="2782714" y="641691"/>
            <a:chExt cx="1986624" cy="2123199"/>
          </a:xfrm>
        </p:grpSpPr>
        <p:sp>
          <p:nvSpPr>
            <p:cNvPr id="100" name="Rounded Rectangular Callout 99"/>
            <p:cNvSpPr/>
            <p:nvPr/>
          </p:nvSpPr>
          <p:spPr bwMode="auto">
            <a:xfrm>
              <a:off x="2782714" y="641691"/>
              <a:ext cx="1986624" cy="2123199"/>
            </a:xfrm>
            <a:prstGeom prst="wedgeRoundRectCallout">
              <a:avLst>
                <a:gd name="adj1" fmla="val -63083"/>
                <a:gd name="adj2" fmla="val 38549"/>
                <a:gd name="adj3" fmla="val 166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Synchronous</a:t>
              </a:r>
              <a:r>
                <a:rPr kumimoji="0" lang="en-US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Photoinjection</a:t>
              </a:r>
            </a:p>
          </p:txBody>
        </p:sp>
        <p:pic>
          <p:nvPicPr>
            <p:cNvPr id="97" name="Picture 3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4011" y="1435719"/>
              <a:ext cx="1194180" cy="1280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5" name="TextBox 104"/>
            <p:cNvSpPr txBox="1"/>
            <p:nvPr/>
          </p:nvSpPr>
          <p:spPr>
            <a:xfrm>
              <a:off x="3707579" y="1435719"/>
              <a:ext cx="227043" cy="246221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B</a:t>
              </a:r>
              <a:endParaRPr lang="en-US" sz="1000" b="1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216766" y="2357814"/>
              <a:ext cx="227043" cy="246221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C</a:t>
              </a:r>
              <a:endParaRPr lang="en-US" sz="1000" b="1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178359" y="2359087"/>
              <a:ext cx="227043" cy="246221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A</a:t>
              </a:r>
              <a:endParaRPr lang="en-US" sz="1000" b="1" dirty="0"/>
            </a:p>
          </p:txBody>
        </p:sp>
      </p:grpSp>
      <p:sp>
        <p:nvSpPr>
          <p:cNvPr id="109" name="Slide Number Placeholder 10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45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5282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3001" name="Text Box 25"/>
          <p:cNvSpPr txBox="1">
            <a:spLocks noChangeArrowheads="1"/>
          </p:cNvSpPr>
          <p:nvPr/>
        </p:nvSpPr>
        <p:spPr bwMode="auto">
          <a:xfrm>
            <a:off x="395536" y="5013176"/>
            <a:ext cx="8208912" cy="830997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b="1" dirty="0" smtClean="0"/>
              <a:t>PEPPo</a:t>
            </a:r>
            <a:r>
              <a:rPr lang="en-US" sz="1600" dirty="0" smtClean="0">
                <a:solidFill>
                  <a:schemeClr val="tx1"/>
                </a:solidFill>
              </a:rPr>
              <a:t> experiment (PR12-11-105) proposes to measure the </a:t>
            </a:r>
            <a:r>
              <a:rPr lang="en-US" sz="1600" b="1" dirty="0" smtClean="0">
                <a:solidFill>
                  <a:srgbClr val="0000CC"/>
                </a:solidFill>
              </a:rPr>
              <a:t>polarization transfer</a:t>
            </a:r>
            <a:r>
              <a:rPr lang="en-US" sz="1600" dirty="0" smtClean="0">
                <a:solidFill>
                  <a:schemeClr val="tx1"/>
                </a:solidFill>
              </a:rPr>
              <a:t> from longitudinally polarized </a:t>
            </a:r>
            <a:r>
              <a:rPr lang="en-US" sz="1600" b="1" dirty="0" smtClean="0">
                <a:solidFill>
                  <a:srgbClr val="0000CC"/>
                </a:solidFill>
              </a:rPr>
              <a:t>electrons</a:t>
            </a:r>
            <a:r>
              <a:rPr lang="en-US" sz="1600" dirty="0" smtClean="0">
                <a:solidFill>
                  <a:schemeClr val="tx1"/>
                </a:solidFill>
              </a:rPr>
              <a:t> to longitudinally polarized </a:t>
            </a:r>
            <a:r>
              <a:rPr lang="en-US" sz="1600" b="1" dirty="0" smtClean="0">
                <a:solidFill>
                  <a:srgbClr val="0000CC"/>
                </a:solidFill>
              </a:rPr>
              <a:t>positrons</a:t>
            </a:r>
            <a:r>
              <a:rPr lang="en-US" sz="1600" dirty="0" smtClean="0">
                <a:solidFill>
                  <a:schemeClr val="tx1"/>
                </a:solidFill>
              </a:rPr>
              <a:t> as a </a:t>
            </a:r>
            <a:r>
              <a:rPr lang="en-US" sz="1600" b="1" dirty="0" smtClean="0"/>
              <a:t>proof-of-principle</a:t>
            </a:r>
            <a:r>
              <a:rPr lang="en-US" sz="1600" dirty="0" smtClean="0">
                <a:solidFill>
                  <a:schemeClr val="tx1"/>
                </a:solidFill>
              </a:rPr>
              <a:t> for a </a:t>
            </a:r>
            <a:r>
              <a:rPr lang="en-US" sz="1600" b="1" dirty="0" smtClean="0">
                <a:solidFill>
                  <a:srgbClr val="008000"/>
                </a:solidFill>
              </a:rPr>
              <a:t>new technique</a:t>
            </a:r>
            <a:r>
              <a:rPr lang="en-US" sz="1600" dirty="0" smtClean="0">
                <a:solidFill>
                  <a:schemeClr val="tx1"/>
                </a:solidFill>
              </a:rPr>
              <a:t> for </a:t>
            </a:r>
            <a:r>
              <a:rPr lang="en-US" sz="1600" b="1" dirty="0" smtClean="0">
                <a:solidFill>
                  <a:srgbClr val="008000"/>
                </a:solidFill>
              </a:rPr>
              <a:t>polarized positron source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83002" name="Text Box 26"/>
          <p:cNvSpPr txBox="1">
            <a:spLocks noChangeArrowheads="1"/>
          </p:cNvSpPr>
          <p:nvPr/>
        </p:nvSpPr>
        <p:spPr bwMode="auto">
          <a:xfrm>
            <a:off x="190500" y="276225"/>
            <a:ext cx="32175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sz="1800" i="1" dirty="0" smtClean="0">
                <a:solidFill>
                  <a:srgbClr val="0000FF"/>
                </a:solidFill>
              </a:rPr>
              <a:t>PEPPo Lobbying (2009-2011)</a:t>
            </a:r>
            <a:endParaRPr lang="fr-FR" sz="1800" i="1" dirty="0">
              <a:solidFill>
                <a:srgbClr val="0000FF"/>
              </a:solidFill>
            </a:endParaRPr>
          </a:p>
        </p:txBody>
      </p:sp>
      <p:sp>
        <p:nvSpPr>
          <p:cNvPr id="383003" name="Text Box 27"/>
          <p:cNvSpPr txBox="1">
            <a:spLocks noChangeArrowheads="1"/>
          </p:cNvSpPr>
          <p:nvPr/>
        </p:nvSpPr>
        <p:spPr bwMode="auto">
          <a:xfrm>
            <a:off x="251520" y="908720"/>
            <a:ext cx="8559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It </a:t>
            </a:r>
            <a:r>
              <a:rPr lang="en-US" sz="1600" dirty="0" smtClean="0">
                <a:solidFill>
                  <a:schemeClr val="tx1"/>
                </a:solidFill>
              </a:rPr>
              <a:t>followed </a:t>
            </a:r>
            <a:r>
              <a:rPr lang="en-US" sz="1600" dirty="0">
                <a:solidFill>
                  <a:srgbClr val="0000FF"/>
                </a:solidFill>
              </a:rPr>
              <a:t>PAC35’s enthusiastic endorsement</a:t>
            </a:r>
            <a:r>
              <a:rPr lang="en-US" sz="1600" dirty="0">
                <a:solidFill>
                  <a:schemeClr val="tx1"/>
                </a:solidFill>
              </a:rPr>
              <a:t> of LOI-10-010 which noted </a:t>
            </a:r>
            <a:r>
              <a:rPr lang="en-US" sz="1600" dirty="0" smtClean="0">
                <a:solidFill>
                  <a:schemeClr val="tx1"/>
                </a:solidFill>
              </a:rPr>
              <a:t>that</a:t>
            </a:r>
          </a:p>
          <a:p>
            <a:pPr algn="ctr"/>
            <a:endParaRPr lang="en-US" sz="200" dirty="0">
              <a:solidFill>
                <a:schemeClr val="tx1"/>
              </a:solidFill>
            </a:endParaRPr>
          </a:p>
          <a:p>
            <a:pPr algn="ctr"/>
            <a:r>
              <a:rPr lang="en-US" b="1" i="1" dirty="0">
                <a:solidFill>
                  <a:srgbClr val="990099"/>
                </a:solidFill>
              </a:rPr>
              <a:t>“Any accelerator facility, like JLab, using polarized electrons for its physics program would like an intense beam of polarized positrons. This Letter marks a proof of principle experiment that should become a full proposal.”</a:t>
            </a:r>
          </a:p>
        </p:txBody>
      </p:sp>
      <p:pic>
        <p:nvPicPr>
          <p:cNvPr id="12" name="Picture 39" descr="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988840"/>
            <a:ext cx="4424352" cy="27469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87624" y="6165304"/>
            <a:ext cx="6715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1"/>
                </a:solidFill>
              </a:rPr>
              <a:t>In August 2011 PAC38 recommended to run PEPPo with an “A” rating</a:t>
            </a:r>
            <a:endParaRPr lang="en-US" sz="16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47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55641" cy="808806"/>
          </a:xfrm>
        </p:spPr>
        <p:txBody>
          <a:bodyPr/>
          <a:lstStyle/>
          <a:p>
            <a:r>
              <a:rPr lang="en-US" dirty="0" smtClean="0"/>
              <a:t>Parity Violation Experiments at CEBAF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46454" y="729349"/>
          <a:ext cx="8651092" cy="5399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37"/>
                <a:gridCol w="860395"/>
                <a:gridCol w="553952"/>
                <a:gridCol w="931112"/>
                <a:gridCol w="1001830"/>
                <a:gridCol w="1025403"/>
                <a:gridCol w="1048975"/>
                <a:gridCol w="1025401"/>
                <a:gridCol w="1037187"/>
              </a:tblGrid>
              <a:tr h="11525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(GeV)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(µA)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 Charge Asym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Position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(nm)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Angle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(nrad)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Size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3.0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55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1400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Was not specified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3.484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16900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200±100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Wingdings"/>
                        </a:rPr>
                        <a:t>3±3</a:t>
                      </a:r>
                      <a:endParaRPr lang="en-US" sz="1400" dirty="0" smtClean="0"/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Wingdings"/>
                        </a:rPr>
                        <a:t>0.5±0.1</a:t>
                      </a:r>
                      <a:endParaRPr lang="en-US" sz="140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78801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PREx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1.063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70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208</a:t>
                      </a:r>
                      <a:r>
                        <a:rPr lang="en-US" sz="1400" dirty="0" smtClean="0"/>
                        <a:t>Pb</a:t>
                      </a:r>
                    </a:p>
                    <a:p>
                      <a:pPr algn="ctr"/>
                      <a:r>
                        <a:rPr lang="en-US" sz="1400" dirty="0" smtClean="0"/>
                        <a:t>(0.5 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500</a:t>
                      </a:r>
                    </a:p>
                    <a:p>
                      <a:pPr algn="ctr"/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100±10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</a:t>
                      </a:r>
                      <a:r>
                        <a:rPr lang="en-US" sz="1400" dirty="0" smtClean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0.3±0.1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-4</a:t>
                      </a:r>
                      <a:endParaRPr lang="en-US" sz="1400" baseline="30000" dirty="0"/>
                    </a:p>
                  </a:txBody>
                  <a:tcPr/>
                </a:tc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QWeak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1.162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180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(35 cm)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234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100±10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</a:t>
                      </a:r>
                      <a:r>
                        <a:rPr lang="en-US" sz="1400" dirty="0" smtClean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30±3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-4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Møller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11.0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75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35.6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0.5±0.5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0.05±0.05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10</a:t>
                      </a:r>
                      <a:r>
                        <a:rPr lang="en-US" sz="1400" baseline="30000" dirty="0" smtClean="0">
                          <a:sym typeface="Wingdings"/>
                        </a:rPr>
                        <a:t>-4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 bwMode="auto">
          <a:xfrm>
            <a:off x="2150355" y="6385984"/>
            <a:ext cx="5905625" cy="472016"/>
          </a:xfrm>
          <a:prstGeom prst="wedgeRoundRectCallout">
            <a:avLst>
              <a:gd name="adj1" fmla="val -14303"/>
              <a:gd name="adj2" fmla="val -106339"/>
              <a:gd name="adj3" fmla="val 16667"/>
            </a:avLst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PV experiments motivate polarized e-source R&amp;D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48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341370" y="960147"/>
            <a:ext cx="40233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3763264" y="3561569"/>
            <a:ext cx="52028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4353026" y="2688312"/>
            <a:ext cx="5486343" cy="14630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Diagram 6"/>
          <p:cNvGraphicFramePr/>
          <p:nvPr/>
        </p:nvGraphicFramePr>
        <p:xfrm>
          <a:off x="695468" y="502952"/>
          <a:ext cx="1645902" cy="914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3804394" y="685831"/>
            <a:ext cx="182878" cy="548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64321" y="228635"/>
            <a:ext cx="893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Attenuator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50296" y="685831"/>
            <a:ext cx="182878" cy="548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61589" y="1234464"/>
            <a:ext cx="1523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    PC          WP  LP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10800000" flipH="1" flipV="1">
            <a:off x="6181808" y="777269"/>
            <a:ext cx="365756" cy="36575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16200000">
            <a:off x="6227528" y="1463061"/>
            <a:ext cx="274317" cy="548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39003" y="1600220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Shutter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 flipH="1" flipV="1">
            <a:off x="6776162" y="1371622"/>
            <a:ext cx="1828781" cy="4571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19032" y="137196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Rotatable GaAs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Photocathode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5399987" y="4567399"/>
            <a:ext cx="412393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 rot="16200000">
            <a:off x="7398362" y="3932300"/>
            <a:ext cx="96029" cy="5486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720694" y="4067187"/>
            <a:ext cx="1064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V-Wien Filter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56125" y="2697488"/>
            <a:ext cx="73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Vacuum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Window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44832" y="2231115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15° Dipole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090369" y="6071553"/>
            <a:ext cx="548634" cy="1828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900000">
            <a:off x="6905531" y="3213848"/>
            <a:ext cx="4571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553393" y="594391"/>
            <a:ext cx="640073" cy="182878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633174" y="5989292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PZT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Mirror</a:t>
            </a:r>
          </a:p>
        </p:txBody>
      </p:sp>
      <p:cxnSp>
        <p:nvCxnSpPr>
          <p:cNvPr id="26" name="Straight Connector 25"/>
          <p:cNvCxnSpPr/>
          <p:nvPr/>
        </p:nvCxnSpPr>
        <p:spPr>
          <a:xfrm rot="900000">
            <a:off x="6539775" y="5764963"/>
            <a:ext cx="45719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675138" y="5888675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IHWP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900000">
            <a:off x="6722653" y="3936183"/>
            <a:ext cx="45719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364686" y="3602700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RHWP</a:t>
            </a:r>
          </a:p>
        </p:txBody>
      </p:sp>
      <p:sp>
        <p:nvSpPr>
          <p:cNvPr id="30" name="Rounded Rectangle 29"/>
          <p:cNvSpPr/>
          <p:nvPr/>
        </p:nvSpPr>
        <p:spPr>
          <a:xfrm rot="900000">
            <a:off x="6602056" y="4544801"/>
            <a:ext cx="274317" cy="45719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633460" y="4974285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Pockels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Cell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900000">
            <a:off x="6541538" y="5661664"/>
            <a:ext cx="365756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75614" y="6629365"/>
            <a:ext cx="54863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718784" y="2148854"/>
            <a:ext cx="182878" cy="27431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58857" y="4800585"/>
            <a:ext cx="182878" cy="274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453122" y="2788927"/>
            <a:ext cx="1071126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Delayed 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Helicity Fiber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93101" y="5074902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HV Supply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(0 – 4 kV)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01662" y="2240293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HV Supply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(0 – 90 V)</a:t>
            </a:r>
          </a:p>
        </p:txBody>
      </p:sp>
      <p:cxnSp>
        <p:nvCxnSpPr>
          <p:cNvPr id="39" name="Straight Connector 38"/>
          <p:cNvCxnSpPr/>
          <p:nvPr/>
        </p:nvCxnSpPr>
        <p:spPr>
          <a:xfrm rot="5400000" flipH="1" flipV="1">
            <a:off x="6051187" y="4382572"/>
            <a:ext cx="0" cy="1018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1518418" y="5623536"/>
            <a:ext cx="1097270" cy="10058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Arc 40"/>
          <p:cNvSpPr/>
          <p:nvPr/>
        </p:nvSpPr>
        <p:spPr>
          <a:xfrm>
            <a:off x="1792736" y="5166341"/>
            <a:ext cx="365756" cy="822952"/>
          </a:xfrm>
          <a:prstGeom prst="arc">
            <a:avLst>
              <a:gd name="adj1" fmla="val 16739944"/>
              <a:gd name="adj2" fmla="val 8449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421151" y="3611878"/>
            <a:ext cx="1828779" cy="18287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570141" y="598929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CEBAF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6834" y="3429000"/>
            <a:ext cx="716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Hall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2615686" y="2606049"/>
            <a:ext cx="4" cy="59212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432015" y="3250594"/>
            <a:ext cx="1" cy="109359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524248" y="3198167"/>
            <a:ext cx="714811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T-Settle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Fiber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890004" y="2331732"/>
            <a:ext cx="1828780" cy="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endCxn id="35" idx="0"/>
          </p:cNvCxnSpPr>
          <p:nvPr/>
        </p:nvCxnSpPr>
        <p:spPr>
          <a:xfrm rot="16200000" flipH="1">
            <a:off x="3667238" y="3017526"/>
            <a:ext cx="2468851" cy="109726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255760" y="4617707"/>
            <a:ext cx="188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Charge Feedback (PITA)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461954" y="6080731"/>
            <a:ext cx="74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Electron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Beam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164321" y="2010354"/>
            <a:ext cx="1071127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Helicity Fiber</a:t>
            </a:r>
          </a:p>
        </p:txBody>
      </p:sp>
      <p:cxnSp>
        <p:nvCxnSpPr>
          <p:cNvPr id="53" name="Elbow Connector 52"/>
          <p:cNvCxnSpPr>
            <a:stCxn id="79" idx="0"/>
            <a:endCxn id="35" idx="1"/>
          </p:cNvCxnSpPr>
          <p:nvPr/>
        </p:nvCxnSpPr>
        <p:spPr>
          <a:xfrm>
            <a:off x="2798565" y="4571993"/>
            <a:ext cx="2560292" cy="365751"/>
          </a:xfrm>
          <a:prstGeom prst="bentConnector3">
            <a:avLst>
              <a:gd name="adj1" fmla="val 17033"/>
            </a:avLst>
          </a:prstGeom>
          <a:ln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endCxn id="34" idx="2"/>
          </p:cNvCxnSpPr>
          <p:nvPr/>
        </p:nvCxnSpPr>
        <p:spPr>
          <a:xfrm rot="5400000" flipH="1" flipV="1">
            <a:off x="2981443" y="2697489"/>
            <a:ext cx="2103097" cy="1554463"/>
          </a:xfrm>
          <a:prstGeom prst="bentConnector3">
            <a:avLst>
              <a:gd name="adj1" fmla="val 30490"/>
            </a:avLst>
          </a:prstGeom>
          <a:ln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55760" y="3977634"/>
            <a:ext cx="1694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Charge Feedback (IA)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255760" y="685831"/>
            <a:ext cx="182878" cy="548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3072882" y="1234464"/>
            <a:ext cx="1086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LP  HWP  LP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535906" y="822960"/>
            <a:ext cx="548634" cy="274317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 rot="5400000">
            <a:off x="5267418" y="868708"/>
            <a:ext cx="548634" cy="18287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3621516" y="868708"/>
            <a:ext cx="548634" cy="18287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3072882" y="868708"/>
            <a:ext cx="548634" cy="18287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8" idx="2"/>
          </p:cNvCxnSpPr>
          <p:nvPr/>
        </p:nvCxnSpPr>
        <p:spPr>
          <a:xfrm rot="16200000" flipH="1">
            <a:off x="4295868" y="1611631"/>
            <a:ext cx="102871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901662" y="228635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IA</a:t>
            </a:r>
          </a:p>
        </p:txBody>
      </p:sp>
      <p:cxnSp>
        <p:nvCxnSpPr>
          <p:cNvPr id="64" name="Straight Connector 63"/>
          <p:cNvCxnSpPr/>
          <p:nvPr/>
        </p:nvCxnSpPr>
        <p:spPr>
          <a:xfrm rot="16200000" flipH="1">
            <a:off x="3353840" y="953506"/>
            <a:ext cx="545952" cy="10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4993101" y="960148"/>
            <a:ext cx="548636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6" name="Left Brace 65"/>
          <p:cNvSpPr/>
          <p:nvPr/>
        </p:nvSpPr>
        <p:spPr>
          <a:xfrm rot="5400000">
            <a:off x="3543797" y="123476"/>
            <a:ext cx="155448" cy="9144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Left Brace 66"/>
          <p:cNvSpPr>
            <a:spLocks noChangeAspect="1"/>
          </p:cNvSpPr>
          <p:nvPr/>
        </p:nvSpPr>
        <p:spPr>
          <a:xfrm rot="5400000">
            <a:off x="5029224" y="9633"/>
            <a:ext cx="202083" cy="118872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ounded Rectangle 67"/>
          <p:cNvSpPr/>
          <p:nvPr/>
        </p:nvSpPr>
        <p:spPr>
          <a:xfrm>
            <a:off x="7279076" y="2057415"/>
            <a:ext cx="365756" cy="73151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9" name="Straight Connector 68"/>
          <p:cNvCxnSpPr>
            <a:stCxn id="41" idx="0"/>
            <a:endCxn id="42" idx="1"/>
          </p:cNvCxnSpPr>
          <p:nvPr/>
        </p:nvCxnSpPr>
        <p:spPr>
          <a:xfrm rot="10800000">
            <a:off x="688970" y="3879697"/>
            <a:ext cx="1348028" cy="13105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1518419" y="4709146"/>
            <a:ext cx="274317" cy="2743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421151" y="4343390"/>
            <a:ext cx="611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Target</a:t>
            </a:r>
          </a:p>
        </p:txBody>
      </p:sp>
      <p:sp>
        <p:nvSpPr>
          <p:cNvPr id="72" name="Can 71"/>
          <p:cNvSpPr/>
          <p:nvPr/>
        </p:nvSpPr>
        <p:spPr>
          <a:xfrm rot="18900000">
            <a:off x="872360" y="4049365"/>
            <a:ext cx="365756" cy="393201"/>
          </a:xfrm>
          <a:prstGeom prst="can">
            <a:avLst>
              <a:gd name="adj" fmla="val 2811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786907" y="4617707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BCM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61224" y="489202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BPMs</a:t>
            </a:r>
          </a:p>
        </p:txBody>
      </p:sp>
      <p:sp>
        <p:nvSpPr>
          <p:cNvPr id="75" name="Isosceles Triangle 74"/>
          <p:cNvSpPr/>
          <p:nvPr/>
        </p:nvSpPr>
        <p:spPr>
          <a:xfrm>
            <a:off x="3072882" y="6355048"/>
            <a:ext cx="365756" cy="36575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Isosceles Triangle 75"/>
          <p:cNvSpPr/>
          <p:nvPr/>
        </p:nvSpPr>
        <p:spPr>
          <a:xfrm flipV="1">
            <a:off x="2890004" y="6355048"/>
            <a:ext cx="365756" cy="36575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3347199" y="5989292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5 MeV 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Helicity Magnets</a:t>
            </a:r>
          </a:p>
        </p:txBody>
      </p:sp>
      <p:sp>
        <p:nvSpPr>
          <p:cNvPr id="78" name="Oval 77"/>
          <p:cNvSpPr/>
          <p:nvPr/>
        </p:nvSpPr>
        <p:spPr>
          <a:xfrm>
            <a:off x="1244102" y="4434829"/>
            <a:ext cx="274317" cy="2743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Hexagon 78"/>
          <p:cNvSpPr/>
          <p:nvPr/>
        </p:nvSpPr>
        <p:spPr>
          <a:xfrm>
            <a:off x="2249931" y="4343390"/>
            <a:ext cx="548634" cy="457205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2254740" y="4341149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Parity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DAQ</a:t>
            </a:r>
          </a:p>
        </p:txBody>
      </p:sp>
      <p:cxnSp>
        <p:nvCxnSpPr>
          <p:cNvPr id="81" name="Elbow Connector 80"/>
          <p:cNvCxnSpPr/>
          <p:nvPr/>
        </p:nvCxnSpPr>
        <p:spPr>
          <a:xfrm rot="5400000">
            <a:off x="1244896" y="4434035"/>
            <a:ext cx="3840438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3164321" y="2606049"/>
            <a:ext cx="806631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nHelicity 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Fiber</a:t>
            </a:r>
          </a:p>
        </p:txBody>
      </p:sp>
      <p:cxnSp>
        <p:nvCxnSpPr>
          <p:cNvPr id="83" name="Straight Connector 82"/>
          <p:cNvCxnSpPr>
            <a:endCxn id="79" idx="3"/>
          </p:cNvCxnSpPr>
          <p:nvPr/>
        </p:nvCxnSpPr>
        <p:spPr>
          <a:xfrm flipV="1">
            <a:off x="1792736" y="4571993"/>
            <a:ext cx="457195" cy="228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endCxn id="79" idx="3"/>
          </p:cNvCxnSpPr>
          <p:nvPr/>
        </p:nvCxnSpPr>
        <p:spPr>
          <a:xfrm>
            <a:off x="1518419" y="4571982"/>
            <a:ext cx="731512" cy="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890004" y="2514610"/>
            <a:ext cx="27431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180"/>
          <p:cNvCxnSpPr/>
          <p:nvPr/>
        </p:nvCxnSpPr>
        <p:spPr>
          <a:xfrm>
            <a:off x="2981443" y="4572000"/>
            <a:ext cx="18943" cy="1781711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180132" y="4892024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Position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Feedback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975614" y="2148854"/>
            <a:ext cx="916243" cy="461665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Helicity Generator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 rot="16200000">
            <a:off x="7413939" y="4485525"/>
            <a:ext cx="96029" cy="5486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7736271" y="4615024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H-Wien Filter</a:t>
            </a:r>
          </a:p>
        </p:txBody>
      </p:sp>
      <p:sp>
        <p:nvSpPr>
          <p:cNvPr id="92" name="Rectangle 91"/>
          <p:cNvSpPr/>
          <p:nvPr/>
        </p:nvSpPr>
        <p:spPr>
          <a:xfrm rot="16200000">
            <a:off x="7423517" y="4169603"/>
            <a:ext cx="45719" cy="5486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 rot="16200000">
            <a:off x="7423517" y="4274805"/>
            <a:ext cx="45719" cy="5486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7736271" y="4328280"/>
            <a:ext cx="1205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Spin Solenoids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2432014" y="2612357"/>
            <a:ext cx="0" cy="17657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2615690" y="3659832"/>
            <a:ext cx="4" cy="66844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Slide Number Placeholder 100"/>
          <p:cNvSpPr>
            <a:spLocks noGrp="1"/>
          </p:cNvSpPr>
          <p:nvPr>
            <p:ph type="sldNum" sz="quarter" idx="4"/>
          </p:nvPr>
        </p:nvSpPr>
        <p:spPr>
          <a:xfrm>
            <a:off x="6633460" y="6492875"/>
            <a:ext cx="2133600" cy="365125"/>
          </a:xfr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431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54969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Ion Back-bombardment</a:t>
            </a:r>
          </a:p>
        </p:txBody>
      </p:sp>
      <p:pic>
        <p:nvPicPr>
          <p:cNvPr id="5" name="Fig1a-movi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Injector Test Cave</a:t>
            </a:r>
          </a:p>
        </p:txBody>
      </p:sp>
      <p:pic>
        <p:nvPicPr>
          <p:cNvPr id="4" name="Picture 3" descr="its_dia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166812"/>
            <a:ext cx="9048750" cy="452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3915" y="4676701"/>
            <a:ext cx="1197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SUITCASE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rot="10800000">
            <a:off x="1383917" y="4027990"/>
            <a:ext cx="664803" cy="64818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83" y="0"/>
            <a:ext cx="839204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Measure Lifetime vs. Laser Position and</a:t>
            </a:r>
          </a:p>
          <a:p>
            <a:pPr algn="ctr"/>
            <a:r>
              <a:rPr lang="en-US" sz="3600" dirty="0" smtClean="0"/>
              <a:t> Active Area</a:t>
            </a:r>
            <a:endParaRPr lang="en-US" sz="3600" dirty="0"/>
          </a:p>
        </p:txBody>
      </p:sp>
      <p:pic>
        <p:nvPicPr>
          <p:cNvPr id="3" name="Picture 2" descr="qep_plo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07" y="3943529"/>
            <a:ext cx="4045060" cy="2743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496" y="1371600"/>
            <a:ext cx="36487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400050">
              <a:buFont typeface="+mj-lt"/>
              <a:buAutoNum type="romanUcPeriod"/>
            </a:pPr>
            <a:r>
              <a:rPr lang="en-US" sz="2000" dirty="0" smtClean="0"/>
              <a:t>Activate with different Masks: 5 mm, 7 mm, and No Mask (12.8 mm)</a:t>
            </a:r>
          </a:p>
          <a:p>
            <a:pPr marL="400050" lvl="0" indent="-400050">
              <a:buFont typeface="+mj-lt"/>
              <a:buAutoNum type="romanUcPeriod"/>
            </a:pPr>
            <a:endParaRPr lang="en-US" sz="2000" dirty="0" smtClean="0"/>
          </a:p>
          <a:p>
            <a:pPr marL="400050" lvl="0" indent="-400050">
              <a:buFont typeface="+mj-lt"/>
              <a:buAutoNum type="romanUcPeriod"/>
            </a:pPr>
            <a:r>
              <a:rPr lang="en-US" sz="2000" dirty="0" smtClean="0"/>
              <a:t>Measure Lifetime from different spots on Bulk GaAs with 532 nm green laser</a:t>
            </a:r>
          </a:p>
        </p:txBody>
      </p:sp>
      <p:pic>
        <p:nvPicPr>
          <p:cNvPr id="5" name="Picture 4" descr="P10003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967" y="1371600"/>
            <a:ext cx="3657600" cy="2743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rot="16200000" flipV="1">
            <a:off x="5366388" y="3818304"/>
            <a:ext cx="1467794" cy="6370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rot="10800000" flipV="1">
            <a:off x="6086571" y="2103120"/>
            <a:ext cx="1824056" cy="35394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10800000" flipV="1">
            <a:off x="5582093" y="1478767"/>
            <a:ext cx="2328530" cy="66546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10800000" flipV="1">
            <a:off x="6973543" y="2886234"/>
            <a:ext cx="937080" cy="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086570" y="4870716"/>
            <a:ext cx="152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NF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Leak Valve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910623" y="2716960"/>
            <a:ext cx="515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910627" y="1779954"/>
            <a:ext cx="12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Bias Ring</a:t>
            </a:r>
          </a:p>
          <a:p>
            <a:pPr algn="ctr"/>
            <a:r>
              <a:rPr lang="en-US" dirty="0" smtClean="0"/>
              <a:t>+200 V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910623" y="1309489"/>
            <a:ext cx="75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Mask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rot="10800000">
            <a:off x="5781767" y="2716960"/>
            <a:ext cx="2281256" cy="120918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063023" y="3758863"/>
            <a:ext cx="93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Heater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rot="16200000" flipV="1">
            <a:off x="6142719" y="3670560"/>
            <a:ext cx="1072384" cy="58926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6973543" y="4316718"/>
            <a:ext cx="195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 Manipulator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0" name="Rectangle 40"/>
          <p:cNvSpPr>
            <a:spLocks noChangeArrowheads="1"/>
          </p:cNvSpPr>
          <p:nvPr/>
        </p:nvSpPr>
        <p:spPr bwMode="auto">
          <a:xfrm>
            <a:off x="2700097" y="138223"/>
            <a:ext cx="6072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dirty="0"/>
              <a:t>Synchronous </a:t>
            </a:r>
            <a:r>
              <a:rPr lang="en-US" sz="3600" dirty="0" err="1"/>
              <a:t>Photoinjection</a:t>
            </a:r>
            <a:endParaRPr lang="en-US" sz="3600" dirty="0"/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2" cstate="print"/>
          <a:srcRect l="8803" r="37940"/>
          <a:stretch>
            <a:fillRect/>
          </a:stretch>
        </p:blipFill>
        <p:spPr bwMode="auto">
          <a:xfrm rot="16200000">
            <a:off x="4010973" y="1724972"/>
            <a:ext cx="1561671" cy="870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902" y="138223"/>
            <a:ext cx="2311100" cy="580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"/>
          <p:cNvGrpSpPr/>
          <p:nvPr/>
        </p:nvGrpSpPr>
        <p:grpSpPr>
          <a:xfrm>
            <a:off x="2700099" y="942703"/>
            <a:ext cx="6139101" cy="3032367"/>
            <a:chOff x="2700099" y="942703"/>
            <a:chExt cx="6139101" cy="3032367"/>
          </a:xfrm>
        </p:grpSpPr>
        <p:sp>
          <p:nvSpPr>
            <p:cNvPr id="61467" name="Rectangle 27"/>
            <p:cNvSpPr>
              <a:spLocks noChangeArrowheads="1"/>
            </p:cNvSpPr>
            <p:nvPr/>
          </p:nvSpPr>
          <p:spPr bwMode="auto">
            <a:xfrm>
              <a:off x="3305489" y="942703"/>
              <a:ext cx="553371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rgbClr val="00B050"/>
                  </a:solidFill>
                  <a:latin typeface="+mj-lt"/>
                </a:rPr>
                <a:t>A</a:t>
              </a:r>
              <a:r>
                <a:rPr lang="en-US" sz="2000" b="1" dirty="0">
                  <a:solidFill>
                    <a:srgbClr val="33CC33"/>
                  </a:solidFill>
                  <a:latin typeface="+mj-lt"/>
                </a:rPr>
                <a:t>	</a:t>
              </a:r>
              <a:r>
                <a:rPr lang="en-US" sz="2000" b="1" dirty="0" smtClean="0">
                  <a:solidFill>
                    <a:srgbClr val="33CC33"/>
                  </a:solidFill>
                  <a:latin typeface="+mj-lt"/>
                </a:rPr>
                <a:t>      </a:t>
              </a:r>
              <a:r>
                <a:rPr lang="en-US" sz="2000" b="1" dirty="0" smtClean="0">
                  <a:solidFill>
                    <a:srgbClr val="7030A0"/>
                  </a:solidFill>
                  <a:latin typeface="+mj-lt"/>
                </a:rPr>
                <a:t>B</a:t>
              </a:r>
              <a:r>
                <a:rPr lang="en-US" sz="2000" b="1" dirty="0" smtClean="0">
                  <a:latin typeface="+mj-lt"/>
                </a:rPr>
                <a:t>         </a:t>
              </a:r>
              <a:r>
                <a:rPr lang="en-US" sz="2000" b="1" dirty="0" smtClean="0">
                  <a:solidFill>
                    <a:srgbClr val="FF0000"/>
                  </a:solidFill>
                  <a:latin typeface="+mj-lt"/>
                </a:rPr>
                <a:t>C</a:t>
              </a:r>
              <a:r>
                <a:rPr lang="en-US" sz="2000" b="1" dirty="0" smtClean="0">
                  <a:latin typeface="+mj-lt"/>
                </a:rPr>
                <a:t>           </a:t>
              </a:r>
              <a:r>
                <a:rPr lang="en-US" sz="2000" b="1" dirty="0" smtClean="0">
                  <a:solidFill>
                    <a:srgbClr val="00B050"/>
                  </a:solidFill>
                  <a:latin typeface="+mj-lt"/>
                </a:rPr>
                <a:t>A         </a:t>
              </a:r>
              <a:r>
                <a:rPr lang="en-US" sz="2000" b="1" dirty="0" smtClean="0">
                  <a:solidFill>
                    <a:srgbClr val="7030A0"/>
                  </a:solidFill>
                  <a:latin typeface="+mj-lt"/>
                </a:rPr>
                <a:t>B</a:t>
              </a:r>
              <a:r>
                <a:rPr lang="en-US" sz="2000" b="1" dirty="0">
                  <a:latin typeface="+mj-lt"/>
                </a:rPr>
                <a:t>	 </a:t>
              </a:r>
              <a:r>
                <a:rPr lang="en-US" sz="2000" b="1" dirty="0" smtClean="0">
                  <a:latin typeface="+mj-lt"/>
                </a:rPr>
                <a:t>       </a:t>
              </a:r>
              <a:r>
                <a:rPr lang="en-US" sz="2000" b="1" dirty="0" smtClean="0">
                  <a:solidFill>
                    <a:srgbClr val="FF0000"/>
                  </a:solidFill>
                  <a:latin typeface="+mj-lt"/>
                </a:rPr>
                <a:t>C….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1476" name="Text Box 36"/>
            <p:cNvSpPr txBox="1">
              <a:spLocks noChangeArrowheads="1"/>
            </p:cNvSpPr>
            <p:nvPr/>
          </p:nvSpPr>
          <p:spPr bwMode="auto">
            <a:xfrm>
              <a:off x="6812484" y="3517870"/>
              <a:ext cx="17129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dirty="0">
                  <a:solidFill>
                    <a:schemeClr val="tx1"/>
                  </a:solidFill>
                  <a:latin typeface="+mj-lt"/>
                </a:rPr>
                <a:t>1497 MHz </a:t>
              </a:r>
            </a:p>
          </p:txBody>
        </p:sp>
        <p:sp>
          <p:nvSpPr>
            <p:cNvPr id="61477" name="Text Box 37"/>
            <p:cNvSpPr txBox="1">
              <a:spLocks noChangeArrowheads="1"/>
            </p:cNvSpPr>
            <p:nvPr/>
          </p:nvSpPr>
          <p:spPr bwMode="auto">
            <a:xfrm>
              <a:off x="3120090" y="3574960"/>
              <a:ext cx="80855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 smtClean="0">
                  <a:solidFill>
                    <a:schemeClr val="tx1"/>
                  </a:solidFill>
                  <a:latin typeface="+mj-lt"/>
                </a:rPr>
                <a:t>111ps</a:t>
              </a:r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1444" name="Text Box 4"/>
            <p:cNvSpPr txBox="1">
              <a:spLocks noChangeArrowheads="1"/>
            </p:cNvSpPr>
            <p:nvPr/>
          </p:nvSpPr>
          <p:spPr bwMode="auto">
            <a:xfrm>
              <a:off x="2936826" y="971490"/>
              <a:ext cx="5656262" cy="428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endParaRPr lang="en-US" sz="2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1445" name="Arc 5"/>
            <p:cNvSpPr>
              <a:spLocks/>
            </p:cNvSpPr>
            <p:nvPr/>
          </p:nvSpPr>
          <p:spPr bwMode="auto">
            <a:xfrm>
              <a:off x="3516994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46" name="Arc 6"/>
            <p:cNvSpPr>
              <a:spLocks/>
            </p:cNvSpPr>
            <p:nvPr/>
          </p:nvSpPr>
          <p:spPr bwMode="auto">
            <a:xfrm rot="10800000">
              <a:off x="3728497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47" name="Arc 7"/>
            <p:cNvSpPr>
              <a:spLocks/>
            </p:cNvSpPr>
            <p:nvPr/>
          </p:nvSpPr>
          <p:spPr bwMode="auto">
            <a:xfrm flipV="1">
              <a:off x="3940001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48" name="Arc 8"/>
            <p:cNvSpPr>
              <a:spLocks/>
            </p:cNvSpPr>
            <p:nvPr/>
          </p:nvSpPr>
          <p:spPr bwMode="auto">
            <a:xfrm rot="10800000" flipV="1">
              <a:off x="3305490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49" name="Arc 9"/>
            <p:cNvSpPr>
              <a:spLocks/>
            </p:cNvSpPr>
            <p:nvPr/>
          </p:nvSpPr>
          <p:spPr bwMode="auto">
            <a:xfrm>
              <a:off x="4363009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0" name="Arc 10"/>
            <p:cNvSpPr>
              <a:spLocks/>
            </p:cNvSpPr>
            <p:nvPr/>
          </p:nvSpPr>
          <p:spPr bwMode="auto">
            <a:xfrm rot="10800000">
              <a:off x="4574513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1" name="Arc 11"/>
            <p:cNvSpPr>
              <a:spLocks/>
            </p:cNvSpPr>
            <p:nvPr/>
          </p:nvSpPr>
          <p:spPr bwMode="auto">
            <a:xfrm flipV="1">
              <a:off x="4786017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2" name="Arc 12"/>
            <p:cNvSpPr>
              <a:spLocks/>
            </p:cNvSpPr>
            <p:nvPr/>
          </p:nvSpPr>
          <p:spPr bwMode="auto">
            <a:xfrm rot="10800000" flipV="1">
              <a:off x="4151505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3" name="Arc 13"/>
            <p:cNvSpPr>
              <a:spLocks/>
            </p:cNvSpPr>
            <p:nvPr/>
          </p:nvSpPr>
          <p:spPr bwMode="auto">
            <a:xfrm>
              <a:off x="5209025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4" name="Arc 14"/>
            <p:cNvSpPr>
              <a:spLocks/>
            </p:cNvSpPr>
            <p:nvPr/>
          </p:nvSpPr>
          <p:spPr bwMode="auto">
            <a:xfrm rot="10800000">
              <a:off x="5420529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5" name="Arc 15"/>
            <p:cNvSpPr>
              <a:spLocks/>
            </p:cNvSpPr>
            <p:nvPr/>
          </p:nvSpPr>
          <p:spPr bwMode="auto">
            <a:xfrm flipV="1">
              <a:off x="5632033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6" name="Arc 16"/>
            <p:cNvSpPr>
              <a:spLocks/>
            </p:cNvSpPr>
            <p:nvPr/>
          </p:nvSpPr>
          <p:spPr bwMode="auto">
            <a:xfrm rot="10800000" flipV="1">
              <a:off x="4997521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7" name="Arc 17"/>
            <p:cNvSpPr>
              <a:spLocks/>
            </p:cNvSpPr>
            <p:nvPr/>
          </p:nvSpPr>
          <p:spPr bwMode="auto">
            <a:xfrm>
              <a:off x="6055041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8" name="Arc 18"/>
            <p:cNvSpPr>
              <a:spLocks/>
            </p:cNvSpPr>
            <p:nvPr/>
          </p:nvSpPr>
          <p:spPr bwMode="auto">
            <a:xfrm rot="10800000">
              <a:off x="6266545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9" name="Arc 19"/>
            <p:cNvSpPr>
              <a:spLocks/>
            </p:cNvSpPr>
            <p:nvPr/>
          </p:nvSpPr>
          <p:spPr bwMode="auto">
            <a:xfrm flipV="1">
              <a:off x="6478049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0" name="Arc 20"/>
            <p:cNvSpPr>
              <a:spLocks/>
            </p:cNvSpPr>
            <p:nvPr/>
          </p:nvSpPr>
          <p:spPr bwMode="auto">
            <a:xfrm rot="10800000" flipV="1">
              <a:off x="5843537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1" name="Arc 21"/>
            <p:cNvSpPr>
              <a:spLocks/>
            </p:cNvSpPr>
            <p:nvPr/>
          </p:nvSpPr>
          <p:spPr bwMode="auto">
            <a:xfrm>
              <a:off x="6901057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2" name="Arc 22"/>
            <p:cNvSpPr>
              <a:spLocks/>
            </p:cNvSpPr>
            <p:nvPr/>
          </p:nvSpPr>
          <p:spPr bwMode="auto">
            <a:xfrm rot="10800000" flipV="1">
              <a:off x="6689553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3" name="Line 23"/>
            <p:cNvSpPr>
              <a:spLocks noChangeShapeType="1"/>
            </p:cNvSpPr>
            <p:nvPr/>
          </p:nvSpPr>
          <p:spPr bwMode="auto">
            <a:xfrm flipV="1">
              <a:off x="3148330" y="1004216"/>
              <a:ext cx="0" cy="2427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4" name="Line 24"/>
            <p:cNvSpPr>
              <a:spLocks noChangeShapeType="1"/>
            </p:cNvSpPr>
            <p:nvPr/>
          </p:nvSpPr>
          <p:spPr bwMode="auto">
            <a:xfrm>
              <a:off x="3164487" y="2503662"/>
              <a:ext cx="52170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5" name="Rectangle 25"/>
            <p:cNvSpPr>
              <a:spLocks noChangeArrowheads="1"/>
            </p:cNvSpPr>
            <p:nvPr/>
          </p:nvSpPr>
          <p:spPr bwMode="auto">
            <a:xfrm>
              <a:off x="3446492" y="1432629"/>
              <a:ext cx="124847" cy="1071033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6" name="Rectangle 26"/>
            <p:cNvSpPr>
              <a:spLocks noChangeArrowheads="1"/>
            </p:cNvSpPr>
            <p:nvPr/>
          </p:nvSpPr>
          <p:spPr bwMode="auto">
            <a:xfrm>
              <a:off x="5984539" y="1432629"/>
              <a:ext cx="141003" cy="1071033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8" name="Rectangle 28"/>
            <p:cNvSpPr>
              <a:spLocks noChangeArrowheads="1"/>
            </p:cNvSpPr>
            <p:nvPr/>
          </p:nvSpPr>
          <p:spPr bwMode="auto">
            <a:xfrm>
              <a:off x="4292508" y="2289456"/>
              <a:ext cx="141003" cy="214207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9" name="Rectangle 29"/>
            <p:cNvSpPr>
              <a:spLocks noChangeArrowheads="1"/>
            </p:cNvSpPr>
            <p:nvPr/>
          </p:nvSpPr>
          <p:spPr bwMode="auto">
            <a:xfrm>
              <a:off x="6830555" y="2289456"/>
              <a:ext cx="141003" cy="214207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70" name="Rectangle 30"/>
            <p:cNvSpPr>
              <a:spLocks noChangeArrowheads="1"/>
            </p:cNvSpPr>
            <p:nvPr/>
          </p:nvSpPr>
          <p:spPr bwMode="auto">
            <a:xfrm>
              <a:off x="5138524" y="1861042"/>
              <a:ext cx="141003" cy="64262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71" name="Arc 31"/>
            <p:cNvSpPr>
              <a:spLocks/>
            </p:cNvSpPr>
            <p:nvPr/>
          </p:nvSpPr>
          <p:spPr bwMode="auto">
            <a:xfrm rot="10800000">
              <a:off x="7112560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72" name="Arc 32"/>
            <p:cNvSpPr>
              <a:spLocks/>
            </p:cNvSpPr>
            <p:nvPr/>
          </p:nvSpPr>
          <p:spPr bwMode="auto">
            <a:xfrm flipV="1">
              <a:off x="7324064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73" name="Arc 33"/>
            <p:cNvSpPr>
              <a:spLocks/>
            </p:cNvSpPr>
            <p:nvPr/>
          </p:nvSpPr>
          <p:spPr bwMode="auto">
            <a:xfrm>
              <a:off x="7747072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74" name="Arc 34"/>
            <p:cNvSpPr>
              <a:spLocks/>
            </p:cNvSpPr>
            <p:nvPr/>
          </p:nvSpPr>
          <p:spPr bwMode="auto">
            <a:xfrm rot="10800000" flipV="1">
              <a:off x="7535568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75" name="Rectangle 35"/>
            <p:cNvSpPr>
              <a:spLocks noChangeArrowheads="1"/>
            </p:cNvSpPr>
            <p:nvPr/>
          </p:nvSpPr>
          <p:spPr bwMode="auto">
            <a:xfrm>
              <a:off x="7676571" y="1861042"/>
              <a:ext cx="141003" cy="64262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78" name="Line 38"/>
            <p:cNvSpPr>
              <a:spLocks noChangeShapeType="1"/>
            </p:cNvSpPr>
            <p:nvPr/>
          </p:nvSpPr>
          <p:spPr bwMode="auto">
            <a:xfrm flipV="1">
              <a:off x="3500836" y="2575064"/>
              <a:ext cx="0" cy="9282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2074286" y="1676375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 Current</a:t>
              </a:r>
              <a:endParaRPr lang="en-US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702380" y="4114800"/>
            <a:ext cx="5890708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Extracting DC beam, very wasteful, most of the beam dumped at chopper.  Need ~ 2mA from gun to provide 100uA to one hall.  Gun lifetime not good enough…..yet. 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830555" y="5938325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RF Chopper</a:t>
            </a:r>
          </a:p>
          <a:p>
            <a:pPr algn="ctr"/>
            <a:r>
              <a:rPr lang="en-US" dirty="0" smtClean="0"/>
              <a:t>Sets </a:t>
            </a:r>
            <a:r>
              <a:rPr lang="en-US" dirty="0" err="1" smtClean="0"/>
              <a:t>Bunchlength</a:t>
            </a:r>
            <a:endParaRPr lang="en-US" dirty="0" smtClean="0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52</a:t>
            </a:fld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026"/>
          <p:cNvSpPr txBox="1">
            <a:spLocks noChangeArrowheads="1"/>
          </p:cNvSpPr>
          <p:nvPr/>
        </p:nvSpPr>
        <p:spPr bwMode="auto">
          <a:xfrm>
            <a:off x="221124" y="144959"/>
            <a:ext cx="760002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dirty="0" smtClean="0"/>
              <a:t>Ti-Sapphire Lasers </a:t>
            </a:r>
            <a:r>
              <a:rPr lang="en-US" sz="4400" dirty="0"/>
              <a:t>at CEBAF</a:t>
            </a:r>
          </a:p>
        </p:txBody>
      </p:sp>
      <p:pic>
        <p:nvPicPr>
          <p:cNvPr id="52231" name="Picture 1031" descr="M:\inj_group\matt\laserphoto.tif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21124" y="914400"/>
            <a:ext cx="4906356" cy="3240804"/>
          </a:xfrm>
          <a:prstGeom prst="rect">
            <a:avLst/>
          </a:prstGeom>
          <a:noFill/>
        </p:spPr>
      </p:pic>
      <p:sp>
        <p:nvSpPr>
          <p:cNvPr id="52232" name="Text Box 1032"/>
          <p:cNvSpPr txBox="1">
            <a:spLocks noChangeArrowheads="1"/>
          </p:cNvSpPr>
          <p:nvPr/>
        </p:nvSpPr>
        <p:spPr bwMode="auto">
          <a:xfrm>
            <a:off x="221123" y="4155204"/>
            <a:ext cx="2861123" cy="203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Homemade </a:t>
            </a:r>
            <a:r>
              <a:rPr lang="en-US" dirty="0" smtClean="0">
                <a:solidFill>
                  <a:schemeClr val="tx2"/>
                </a:solidFill>
              </a:rPr>
              <a:t>harmonic </a:t>
            </a:r>
            <a:r>
              <a:rPr lang="en-US" dirty="0" err="1" smtClean="0">
                <a:solidFill>
                  <a:schemeClr val="tx2"/>
                </a:solidFill>
              </a:rPr>
              <a:t>modelocked</a:t>
            </a:r>
            <a:r>
              <a:rPr lang="en-US" dirty="0" smtClean="0">
                <a:solidFill>
                  <a:schemeClr val="tx2"/>
                </a:solidFill>
              </a:rPr>
              <a:t> Ti-Sapphire laser. Seeded with light from gain switched diode. No active cavity length feedback.  It was a bit noisy….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01465" y="1074119"/>
            <a:ext cx="3418659" cy="175432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174625" indent="-174625" eaLnBrk="1" hangingPunct="1">
              <a:buFont typeface="Arial" pitchFamily="34" charset="0"/>
              <a:buChar char="•"/>
            </a:pPr>
            <a:r>
              <a:rPr lang="en-US" b="0" dirty="0" smtClean="0">
                <a:latin typeface="Arial" charset="0"/>
              </a:rPr>
              <a:t>Needed more laser power for high current experiments</a:t>
            </a:r>
          </a:p>
          <a:p>
            <a:pPr marL="174625" indent="-174625" eaLnBrk="1" hangingPunct="1">
              <a:buFont typeface="Arial" pitchFamily="34" charset="0"/>
              <a:buChar char="•"/>
            </a:pPr>
            <a:r>
              <a:rPr lang="en-US" b="0" dirty="0" smtClean="0">
                <a:latin typeface="Arial" charset="0"/>
              </a:rPr>
              <a:t>Diode lasers out, </a:t>
            </a:r>
            <a:r>
              <a:rPr lang="en-US" b="0" dirty="0" err="1" smtClean="0">
                <a:latin typeface="Arial" charset="0"/>
              </a:rPr>
              <a:t>ti</a:t>
            </a:r>
            <a:r>
              <a:rPr lang="en-US" b="0" dirty="0" smtClean="0">
                <a:latin typeface="Arial" charset="0"/>
              </a:rPr>
              <a:t>-sapphire laser in</a:t>
            </a:r>
          </a:p>
          <a:p>
            <a:pPr marL="174625" indent="-174625" eaLnBrk="1" hangingPunct="1">
              <a:buFont typeface="Arial" pitchFamily="34" charset="0"/>
              <a:buChar char="•"/>
            </a:pPr>
            <a:r>
              <a:rPr lang="en-US" b="0" dirty="0" smtClean="0">
                <a:latin typeface="Arial" charset="0"/>
              </a:rPr>
              <a:t>Re-align </a:t>
            </a:r>
            <a:r>
              <a:rPr lang="en-US" b="0" dirty="0">
                <a:latin typeface="Arial" charset="0"/>
              </a:rPr>
              <a:t>Ti-Sapphire lasers each </a:t>
            </a:r>
            <a:r>
              <a:rPr lang="en-US" b="0" dirty="0" smtClean="0">
                <a:latin typeface="Arial" charset="0"/>
              </a:rPr>
              <a:t>week </a:t>
            </a:r>
            <a:endParaRPr lang="en-US" b="0" dirty="0">
              <a:latin typeface="Arial" charset="0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print">
            <a:lum bright="24000" contrast="24000"/>
          </a:blip>
          <a:srcRect/>
          <a:stretch>
            <a:fillRect/>
          </a:stretch>
        </p:blipFill>
        <p:spPr bwMode="auto">
          <a:xfrm>
            <a:off x="6757794" y="3340214"/>
            <a:ext cx="2126717" cy="309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 cstate="print">
            <a:lum bright="18000" contrast="24000"/>
          </a:blip>
          <a:srcRect/>
          <a:stretch>
            <a:fillRect/>
          </a:stretch>
        </p:blipFill>
        <p:spPr bwMode="auto">
          <a:xfrm>
            <a:off x="3212044" y="4327451"/>
            <a:ext cx="3463927" cy="21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700872" y="6430838"/>
            <a:ext cx="74431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Commercial laser with 499MHz rep rate from Time Bandwidth Products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5962650" cy="762000"/>
          </a:xfrm>
        </p:spPr>
        <p:txBody>
          <a:bodyPr/>
          <a:lstStyle/>
          <a:p>
            <a:r>
              <a:rPr lang="en-US" dirty="0"/>
              <a:t>Fiber-Based Drive Laser</a:t>
            </a:r>
          </a:p>
        </p:txBody>
      </p:sp>
      <p:pic>
        <p:nvPicPr>
          <p:cNvPr id="101380" name="Picture 4" descr="schema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914400"/>
            <a:ext cx="3217863" cy="2816225"/>
          </a:xfrm>
          <a:prstGeom prst="rect">
            <a:avLst/>
          </a:prstGeom>
          <a:noFill/>
        </p:spPr>
      </p:pic>
      <p:sp>
        <p:nvSpPr>
          <p:cNvPr id="101381" name="Line 5"/>
          <p:cNvSpPr>
            <a:spLocks noChangeShapeType="1"/>
          </p:cNvSpPr>
          <p:nvPr/>
        </p:nvSpPr>
        <p:spPr bwMode="auto">
          <a:xfrm flipH="1" flipV="1">
            <a:off x="5486400" y="2743200"/>
            <a:ext cx="381000" cy="13716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1382" name="Picture 6" descr="DSCF00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038600"/>
            <a:ext cx="6248400" cy="1800225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01383" name="AutoShape 7"/>
          <p:cNvSpPr>
            <a:spLocks noChangeArrowheads="1"/>
          </p:cNvSpPr>
          <p:nvPr/>
        </p:nvSpPr>
        <p:spPr bwMode="auto">
          <a:xfrm flipV="1">
            <a:off x="381000" y="2895600"/>
            <a:ext cx="10668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1384" name="AutoShape 8"/>
          <p:cNvSpPr>
            <a:spLocks noChangeArrowheads="1"/>
          </p:cNvSpPr>
          <p:nvPr/>
        </p:nvSpPr>
        <p:spPr bwMode="auto">
          <a:xfrm rot="16200000" flipV="1">
            <a:off x="7505700" y="3314700"/>
            <a:ext cx="1600200" cy="1066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1386" name="Picture 10" descr="PPLN 2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219200"/>
            <a:ext cx="2257425" cy="17399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2438400" y="1752600"/>
            <a:ext cx="1600200" cy="5334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 flipH="1" flipV="1">
            <a:off x="5334000" y="1676400"/>
            <a:ext cx="1143000" cy="3048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290513" y="838200"/>
            <a:ext cx="219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Gain-switched seed</a:t>
            </a:r>
          </a:p>
        </p:txBody>
      </p:sp>
      <p:sp>
        <p:nvSpPr>
          <p:cNvPr id="101390" name="Text Box 14"/>
          <p:cNvSpPr txBox="1">
            <a:spLocks noChangeArrowheads="1"/>
          </p:cNvSpPr>
          <p:nvPr/>
        </p:nvSpPr>
        <p:spPr bwMode="auto">
          <a:xfrm>
            <a:off x="3276600" y="59436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ErYb-doped fiber amplifier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6705600" y="838200"/>
            <a:ext cx="210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Frequency-doubler</a:t>
            </a:r>
          </a:p>
        </p:txBody>
      </p:sp>
      <p:pic>
        <p:nvPicPr>
          <p:cNvPr id="101392" name="Picture 16" descr="DSCF00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" y="1219200"/>
            <a:ext cx="2239963" cy="1681163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2743200" y="1219200"/>
            <a:ext cx="10191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1560nm</a:t>
            </a: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3657600" y="762000"/>
            <a:ext cx="8921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20000"/>
                </a:solidFill>
              </a:rPr>
              <a:t>780nm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54</a:t>
            </a:fld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How about </a:t>
            </a:r>
            <a:r>
              <a:rPr lang="en-US" dirty="0" smtClean="0"/>
              <a:t>250mA</a:t>
            </a:r>
            <a:r>
              <a:rPr lang="en-US" dirty="0"/>
              <a:t>?</a:t>
            </a:r>
          </a:p>
        </p:txBody>
      </p:sp>
      <p:sp>
        <p:nvSpPr>
          <p:cNvPr id="4301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5344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250mA operation, 900 C/hr, 21600 C/day.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Photocathode with 1% initial QE, Need initial laser power = 40W to produce 250mA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If gun provides 1000C charge lifetime and you have 100W laser, you can operate at 250mA for ~1 hour before you run out of laser power.  Time to move to fresh photocathode spot (10 minutes), swap photocathode (1 hour), heat and reactivate photocathode (8 hours)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For 100W laser and 10,000C charge lifetime, you can operate at 250mA for 10 hours before “doing something”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Imperfect Vacuum = Finite Lifetime</a:t>
            </a:r>
            <a:endParaRPr lang="en-US" dirty="0"/>
          </a:p>
        </p:txBody>
      </p:sp>
      <p:grpSp>
        <p:nvGrpSpPr>
          <p:cNvPr id="5" name="Group 14"/>
          <p:cNvGrpSpPr/>
          <p:nvPr/>
        </p:nvGrpSpPr>
        <p:grpSpPr>
          <a:xfrm>
            <a:off x="457200" y="3429000"/>
            <a:ext cx="4130675" cy="3276600"/>
            <a:chOff x="457200" y="3581400"/>
            <a:chExt cx="4130675" cy="3276600"/>
          </a:xfrm>
        </p:grpSpPr>
        <p:sp>
          <p:nvSpPr>
            <p:cNvPr id="8" name="Text Box 59"/>
            <p:cNvSpPr txBox="1">
              <a:spLocks noChangeArrowheads="1"/>
            </p:cNvSpPr>
            <p:nvPr/>
          </p:nvSpPr>
          <p:spPr bwMode="auto">
            <a:xfrm>
              <a:off x="990600" y="3581400"/>
              <a:ext cx="2971800" cy="3762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Ionization cross section for H</a:t>
              </a:r>
              <a:r>
                <a:rPr lang="en-US" baseline="-25000" dirty="0"/>
                <a:t>2</a:t>
              </a:r>
            </a:p>
          </p:txBody>
        </p:sp>
        <p:pic>
          <p:nvPicPr>
            <p:cNvPr id="7" name="Picture 58" descr="ion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3908395"/>
              <a:ext cx="3733800" cy="2949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65"/>
            <p:cNvSpPr txBox="1">
              <a:spLocks noChangeArrowheads="1"/>
            </p:cNvSpPr>
            <p:nvPr/>
          </p:nvSpPr>
          <p:spPr bwMode="auto">
            <a:xfrm>
              <a:off x="2286000" y="4191000"/>
              <a:ext cx="2301875" cy="650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/>
                <a:t>Most ions created at low </a:t>
              </a:r>
              <a:r>
                <a:rPr lang="en-US" dirty="0" smtClean="0"/>
                <a:t>energy</a:t>
              </a:r>
              <a:endParaRPr lang="en-US" dirty="0"/>
            </a:p>
          </p:txBody>
        </p:sp>
        <p:sp>
          <p:nvSpPr>
            <p:cNvPr id="9" name="Line 60"/>
            <p:cNvSpPr>
              <a:spLocks noChangeShapeType="1"/>
            </p:cNvSpPr>
            <p:nvPr/>
          </p:nvSpPr>
          <p:spPr bwMode="auto">
            <a:xfrm>
              <a:off x="2971800" y="5486400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62"/>
            <p:cNvSpPr txBox="1">
              <a:spLocks noChangeArrowheads="1"/>
            </p:cNvSpPr>
            <p:nvPr/>
          </p:nvSpPr>
          <p:spPr bwMode="auto">
            <a:xfrm>
              <a:off x="2743200" y="5181600"/>
              <a:ext cx="768350" cy="3460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100kV</a:t>
              </a:r>
            </a:p>
          </p:txBody>
        </p:sp>
      </p:grpSp>
      <p:pic>
        <p:nvPicPr>
          <p:cNvPr id="4" name="Picture 3" descr="hv_ion_creat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85800"/>
            <a:ext cx="4762500" cy="277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14900" y="838200"/>
            <a:ext cx="422910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sz="2400" dirty="0" smtClean="0"/>
              <a:t>Ion bombardment –characteristic “trench” from laser spot to electrostatic center of photocathode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400" dirty="0" smtClean="0"/>
              <a:t>QE can be restored but takes about 8 hours</a:t>
            </a:r>
          </a:p>
        </p:txBody>
      </p:sp>
      <p:pic>
        <p:nvPicPr>
          <p:cNvPr id="3" name="Picture 2" descr="trenchi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125" y="3051603"/>
            <a:ext cx="4333875" cy="380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239000" y="3124200"/>
            <a:ext cx="1905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6213" indent="-176213" algn="ctr"/>
            <a:r>
              <a:rPr lang="en-US" sz="1400" dirty="0" smtClean="0"/>
              <a:t>Active area = 5mm</a:t>
            </a:r>
          </a:p>
          <a:p>
            <a:pPr marL="176213" indent="-176213" algn="ctr"/>
            <a:r>
              <a:rPr lang="en-US" sz="1400" dirty="0" smtClean="0"/>
              <a:t>Laser spot = 0.5mm dia.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 bwMode="auto">
          <a:xfrm flipH="1" flipV="1">
            <a:off x="1880755" y="4187536"/>
            <a:ext cx="405245" cy="1765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Always Tweaking the Design</a:t>
            </a:r>
            <a:endParaRPr lang="en-US" dirty="0"/>
          </a:p>
        </p:txBody>
      </p:sp>
      <p:pic>
        <p:nvPicPr>
          <p:cNvPr id="4" name="Picture 7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962400"/>
            <a:ext cx="343802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~1\poelker\LOCALS~1\Temp\\msotw9_temp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8600" y="914400"/>
            <a:ext cx="2514600" cy="320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DOCUME~1\poelker\LOCALS~1\Temp\\msotw9_temp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66800" y="3962400"/>
            <a:ext cx="3242984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9906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urved Up Arrow 11"/>
          <p:cNvSpPr/>
          <p:nvPr/>
        </p:nvSpPr>
        <p:spPr>
          <a:xfrm>
            <a:off x="2971800" y="2667000"/>
            <a:ext cx="1905000" cy="1066800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400" y="19050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Endless (?) quest for perfection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362200" y="990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100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6482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57800" y="10668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001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Lifetime vs. Laser Position and Active Area</a:t>
            </a:r>
            <a:endParaRPr lang="en-US" sz="3200" dirty="0"/>
          </a:p>
        </p:txBody>
      </p:sp>
      <p:pic>
        <p:nvPicPr>
          <p:cNvPr id="5" name="Picture 4" descr="P10003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49" y="772631"/>
            <a:ext cx="2862373" cy="214678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H="1" flipV="1">
            <a:off x="6529957" y="2516902"/>
            <a:ext cx="637037" cy="122824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6848475" y="1434349"/>
            <a:ext cx="1037096" cy="2134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>
            <a:stCxn id="21" idx="1"/>
          </p:cNvCxnSpPr>
          <p:nvPr/>
        </p:nvCxnSpPr>
        <p:spPr bwMode="auto">
          <a:xfrm flipH="1">
            <a:off x="6384280" y="957297"/>
            <a:ext cx="1678743" cy="4143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7496175" y="1973818"/>
            <a:ext cx="805973" cy="1693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778151" y="3619500"/>
            <a:ext cx="152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NF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Leak Valve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302148" y="1973818"/>
            <a:ext cx="515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910627" y="1141963"/>
            <a:ext cx="123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Bias Ring</a:t>
            </a:r>
          </a:p>
          <a:p>
            <a:pPr algn="ctr"/>
            <a:r>
              <a:rPr lang="en-US" dirty="0" smtClean="0"/>
              <a:t>+200 V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063023" y="772631"/>
            <a:ext cx="75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Mask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8" idx="1"/>
          </p:cNvCxnSpPr>
          <p:nvPr/>
        </p:nvCxnSpPr>
        <p:spPr bwMode="auto">
          <a:xfrm flipH="1" flipV="1">
            <a:off x="6534150" y="1788294"/>
            <a:ext cx="1528873" cy="91327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063023" y="2516902"/>
            <a:ext cx="93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Heater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flipH="1" flipV="1">
            <a:off x="6962775" y="2343150"/>
            <a:ext cx="947852" cy="71651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7087519" y="3059667"/>
            <a:ext cx="195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 Manipulator</a:t>
            </a:r>
            <a:endParaRPr lang="en-US" dirty="0"/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/>
          <a:srcRect l="2661" t="8823" r="419" b="4306"/>
          <a:stretch>
            <a:fillRect/>
          </a:stretch>
        </p:blipFill>
        <p:spPr bwMode="auto">
          <a:xfrm>
            <a:off x="129701" y="2886234"/>
            <a:ext cx="6534150" cy="397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533400" y="957297"/>
            <a:ext cx="4314825" cy="1631216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Lesson: extremely important to manage ALL of the extracted beam</a:t>
            </a:r>
          </a:p>
          <a:p>
            <a:pPr algn="ctr"/>
            <a:r>
              <a:rPr lang="en-US" sz="2000" dirty="0" smtClean="0"/>
              <a:t>Beam from outside 5 mm active area hits beam-pipe walls, degrades vacuum, reduce lifetime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ps Review 2010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Ops Review 2010</Template>
  <TotalTime>27188</TotalTime>
  <Words>3497</Words>
  <Application>Microsoft Office PowerPoint</Application>
  <PresentationFormat>On-screen Show (4:3)</PresentationFormat>
  <Paragraphs>951</Paragraphs>
  <Slides>55</Slides>
  <Notes>11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Ops Review 2010</vt:lpstr>
      <vt:lpstr>Equation</vt:lpstr>
      <vt:lpstr>High Current Polarized Electron Source</vt:lpstr>
      <vt:lpstr> Source Parameter Comparison</vt:lpstr>
      <vt:lpstr>Slide 3</vt:lpstr>
      <vt:lpstr>How Long Can We Run at 6.5 mA?</vt:lpstr>
      <vt:lpstr>Slide 5</vt:lpstr>
      <vt:lpstr>Imperfect Vacuum = Finite Lifetime</vt:lpstr>
      <vt:lpstr>Always Tweaking the Design</vt:lpstr>
      <vt:lpstr>Slide 8</vt:lpstr>
      <vt:lpstr>Slide 9</vt:lpstr>
      <vt:lpstr>Improve Lifetime with Large Laser Spot?</vt:lpstr>
      <vt:lpstr>Enhanced lifetime for Qweak</vt:lpstr>
      <vt:lpstr>Benefits of Higher Gun Voltage</vt:lpstr>
      <vt:lpstr>Slide 13</vt:lpstr>
      <vt:lpstr>Slide 14</vt:lpstr>
      <vt:lpstr>The CEBAF - ILC 200kV Inverted Gun</vt:lpstr>
      <vt:lpstr>Slide 16</vt:lpstr>
      <vt:lpstr>Slide 17</vt:lpstr>
      <vt:lpstr>Plan B</vt:lpstr>
      <vt:lpstr>350kV Inverted Gun</vt:lpstr>
      <vt:lpstr>HV Issues: inside and outside the gun</vt:lpstr>
      <vt:lpstr>Space Charge Limit </vt:lpstr>
      <vt:lpstr>More Realistic Space Charge Limit</vt:lpstr>
      <vt:lpstr>Space Charge Limit – Not an Issue</vt:lpstr>
      <vt:lpstr>Surface Charge Limit</vt:lpstr>
      <vt:lpstr>Slide 25</vt:lpstr>
      <vt:lpstr>Prolong Photocathode Charge Lifetime</vt:lpstr>
      <vt:lpstr>Slide 27</vt:lpstr>
      <vt:lpstr>LHeC Polarized Source Concerns</vt:lpstr>
      <vt:lpstr>Electron Spin Reversal for PV</vt:lpstr>
      <vt:lpstr>4p Electron Spin Manipulation</vt:lpstr>
      <vt:lpstr>Polarized Positrons</vt:lpstr>
      <vt:lpstr>Polarized Positrons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Use E-166 Apparatus at CEBAF?</vt:lpstr>
      <vt:lpstr>Slide 43</vt:lpstr>
      <vt:lpstr>Slide 44</vt:lpstr>
      <vt:lpstr>Slide 45</vt:lpstr>
      <vt:lpstr>Slide 46</vt:lpstr>
      <vt:lpstr>Backup Slides</vt:lpstr>
      <vt:lpstr>Parity Violation Experiments at CEBAF</vt:lpstr>
      <vt:lpstr>Slide 49</vt:lpstr>
      <vt:lpstr>Slide 50</vt:lpstr>
      <vt:lpstr>Slide 51</vt:lpstr>
      <vt:lpstr>Slide 52</vt:lpstr>
      <vt:lpstr>Slide 53</vt:lpstr>
      <vt:lpstr>Fiber-Based Drive Laser</vt:lpstr>
      <vt:lpstr>How about 250mA?</vt:lpstr>
    </vt:vector>
  </TitlesOfParts>
  <Company>Jefferson Science Associates,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poelker</dc:creator>
  <cp:lastModifiedBy>poelker</cp:lastModifiedBy>
  <cp:revision>641</cp:revision>
  <cp:lastPrinted>2010-06-24T18:47:12Z</cp:lastPrinted>
  <dcterms:created xsi:type="dcterms:W3CDTF">2010-09-20T13:48:43Z</dcterms:created>
  <dcterms:modified xsi:type="dcterms:W3CDTF">2013-01-18T22:03:32Z</dcterms:modified>
</cp:coreProperties>
</file>