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9" r:id="rId3"/>
    <p:sldId id="284" r:id="rId4"/>
    <p:sldId id="285" r:id="rId5"/>
    <p:sldId id="290" r:id="rId6"/>
    <p:sldId id="286" r:id="rId7"/>
    <p:sldId id="287" r:id="rId8"/>
    <p:sldId id="288" r:id="rId9"/>
    <p:sldId id="294" r:id="rId10"/>
    <p:sldId id="289" r:id="rId11"/>
    <p:sldId id="280" r:id="rId12"/>
    <p:sldId id="291" r:id="rId13"/>
    <p:sldId id="292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6699FF"/>
    <a:srgbClr val="3366FF"/>
    <a:srgbClr val="333399"/>
    <a:srgbClr val="0066CC"/>
    <a:srgbClr val="C4ADF3"/>
    <a:srgbClr val="CBB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53" autoAdjust="0"/>
    <p:restoredTop sz="94660"/>
  </p:normalViewPr>
  <p:slideViewPr>
    <p:cSldViewPr>
      <p:cViewPr varScale="1">
        <p:scale>
          <a:sx n="98" d="100"/>
          <a:sy n="98" d="100"/>
        </p:scale>
        <p:origin x="102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68BBD-D9CB-4D23-92C6-CF368EE8B1D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21D19-375E-479D-A50D-C705DCB8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2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</a:t>
            </a:r>
            <a:r>
              <a:rPr lang="en-US" smtClean="0"/>
              <a:t>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2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59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</a:t>
            </a:r>
            <a:r>
              <a:rPr lang="en-US" smtClean="0"/>
              <a:t>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99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1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</a:t>
            </a:r>
            <a:r>
              <a:rPr lang="en-US" smtClean="0"/>
              <a:t>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35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</a:t>
            </a:r>
            <a:r>
              <a:rPr lang="en-US" smtClean="0"/>
              <a:t>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5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AD94-70B5-496F-AF23-E434F4B438FE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D143-6BC4-45CF-B6A6-EE467D76B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4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6BD4-15B0-4DBF-94B0-2F5599B769BF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D143-6BC4-45CF-B6A6-EE467D76B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0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6344-92C1-43EB-9744-211F7BC6CDB3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D143-6BC4-45CF-B6A6-EE467D76B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5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2E01-1944-4E13-90B8-BC9F21B49104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D143-6BC4-45CF-B6A6-EE467D76B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4C4C-ECE7-495F-8AA0-D65F921ADDEC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D143-6BC4-45CF-B6A6-EE467D76B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D276-EC5D-4C91-8AED-1DAA2F09E83D}" type="datetime1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D143-6BC4-45CF-B6A6-EE467D76B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1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06D5-7F89-4E30-AF83-A3908EA877D2}" type="datetime1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D143-6BC4-45CF-B6A6-EE467D76B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3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B4CC-F4F1-41A9-91A3-28EA4492D041}" type="datetime1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D143-6BC4-45CF-B6A6-EE467D76B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8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DB78-FF78-407F-8B46-008259F5E1D5}" type="datetime1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D143-6BC4-45CF-B6A6-EE467D76B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5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C73A-5684-441C-8646-CACED70FF587}" type="datetime1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D143-6BC4-45CF-B6A6-EE467D76B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2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E6FD-85F8-4F63-98E8-EBDA71471EB9}" type="datetime1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D143-6BC4-45CF-B6A6-EE467D76B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6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F633E-1BB3-4157-95D3-9CE5EF0F96DC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3D143-6BC4-45CF-B6A6-EE467D76B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4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Bubble Chamber  – Beam Requirements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4400" dirty="0" smtClean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 smtClean="0"/>
              <a:t>January 5,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9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719512"/>
            <a:ext cx="8768862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514350">
              <a:buFont typeface="+mj-lt"/>
              <a:buAutoNum type="romanUcPeriod"/>
            </a:pPr>
            <a:r>
              <a:rPr lang="en-US" sz="2000" dirty="0" smtClean="0"/>
              <a:t>For Bubble Chamber experiment: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1600" dirty="0" smtClean="0"/>
              <a:t>Installed new higher field dipole with better uniformity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1600" dirty="0" smtClean="0"/>
              <a:t>Installed new Hall probe: </a:t>
            </a:r>
            <a:r>
              <a:rPr lang="en-US" sz="1600" dirty="0"/>
              <a:t>0.01% accuracy, resolution to </a:t>
            </a:r>
            <a:r>
              <a:rPr lang="en-US" sz="1600" dirty="0" smtClean="0"/>
              <a:t>2 ppm, and </a:t>
            </a:r>
            <a:r>
              <a:rPr lang="en-US" sz="1600" dirty="0"/>
              <a:t>a temperature stability of </a:t>
            </a:r>
            <a:r>
              <a:rPr lang="en-US" sz="1600" dirty="0" smtClean="0"/>
              <a:t>10 ppm</a:t>
            </a:r>
            <a:r>
              <a:rPr lang="en-US" sz="1600" dirty="0"/>
              <a:t>/°</a:t>
            </a:r>
            <a:r>
              <a:rPr lang="en-US" sz="1600" dirty="0" smtClean="0"/>
              <a:t>C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1600" dirty="0" smtClean="0"/>
              <a:t>Better shielding of Earth’s and other stray magnetic fields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1600" dirty="0" smtClean="0"/>
              <a:t>Implemented </a:t>
            </a:r>
            <a:r>
              <a:rPr lang="en-US" sz="1600" dirty="0"/>
              <a:t>5 MeV dipole precision DCCT current </a:t>
            </a:r>
            <a:r>
              <a:rPr lang="en-US" sz="1600" dirty="0" err="1" smtClean="0"/>
              <a:t>readback</a:t>
            </a:r>
            <a:endParaRPr lang="en-US" sz="1600" dirty="0" smtClean="0"/>
          </a:p>
          <a:p>
            <a:pPr marL="1314450" lvl="2" indent="-514350">
              <a:buFont typeface="+mj-lt"/>
              <a:buAutoNum type="arabicPeriod"/>
            </a:pPr>
            <a:endParaRPr lang="en-US" sz="1600" dirty="0" smtClean="0"/>
          </a:p>
          <a:p>
            <a:pPr marL="914400" lvl="1" indent="-514350">
              <a:buFont typeface="+mj-lt"/>
              <a:buAutoNum type="romanUcPeriod"/>
            </a:pPr>
            <a:r>
              <a:rPr lang="en-US" sz="2000" dirty="0" smtClean="0"/>
              <a:t>Relative </a:t>
            </a:r>
            <a:r>
              <a:rPr lang="en-US" sz="2000" dirty="0" smtClean="0"/>
              <a:t>beam energy uncertainty &lt;0.02</a:t>
            </a:r>
            <a:r>
              <a:rPr lang="en-US" sz="2000" dirty="0" smtClean="0"/>
              <a:t>% is required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364788"/>
              </p:ext>
            </p:extLst>
          </p:nvPr>
        </p:nvGraphicFramePr>
        <p:xfrm>
          <a:off x="457200" y="304800"/>
          <a:ext cx="7795846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8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8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Parameter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Term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Before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Goal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Dipole – </a:t>
                      </a:r>
                      <a:r>
                        <a:rPr lang="en-US" sz="2000" baseline="0" dirty="0" smtClean="0"/>
                        <a:t>field map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</a:t>
                      </a:r>
                      <a:r>
                        <a:rPr lang="en-US" sz="2000" dirty="0" smtClean="0"/>
                        <a:t>B/B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0.20%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0.02%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Dipole – power</a:t>
                      </a:r>
                      <a:r>
                        <a:rPr lang="en-US" sz="2000" baseline="0" dirty="0" smtClean="0"/>
                        <a:t> supply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δ</a:t>
                      </a:r>
                      <a:r>
                        <a:rPr lang="en-US" sz="2000" dirty="0" smtClean="0"/>
                        <a:t>I/I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0.20%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Position – surveys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δθ</a:t>
                      </a:r>
                      <a:r>
                        <a:rPr lang="en-US" sz="2000" dirty="0" smtClean="0"/>
                        <a:t>/</a:t>
                      </a:r>
                      <a:r>
                        <a:rPr lang="el-GR" sz="2000" dirty="0" smtClean="0"/>
                        <a:t>θ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0.01%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Position – BPM</a:t>
                      </a:r>
                      <a:r>
                        <a:rPr lang="en-US" sz="2000" baseline="0" dirty="0" smtClean="0"/>
                        <a:t> calibration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δθ</a:t>
                      </a:r>
                      <a:r>
                        <a:rPr lang="en-US" sz="2000" dirty="0" smtClean="0"/>
                        <a:t>/</a:t>
                      </a:r>
                      <a:r>
                        <a:rPr lang="el-GR" sz="2000" dirty="0" smtClean="0"/>
                        <a:t>θ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0.05%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Stray magnetic field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δθ</a:t>
                      </a:r>
                      <a:r>
                        <a:rPr lang="en-US" sz="2000" dirty="0" smtClean="0"/>
                        <a:t>/</a:t>
                      </a:r>
                      <a:r>
                        <a:rPr lang="el-GR" sz="2000" dirty="0" smtClean="0"/>
                        <a:t>θ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0.05%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Total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/>
                        <a:t>δ</a:t>
                      </a:r>
                      <a:r>
                        <a:rPr lang="en-US" sz="2000" b="1" dirty="0" smtClean="0"/>
                        <a:t>P/P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0.30%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&lt;0.10%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7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81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Keep beam centered on collimator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Measure </a:t>
            </a:r>
            <a:r>
              <a:rPr lang="en-US" sz="2400" dirty="0" smtClean="0"/>
              <a:t>beam position on radiator – use x-ray fluorescent </a:t>
            </a:r>
            <a:r>
              <a:rPr lang="en-US" sz="2400" dirty="0" smtClean="0"/>
              <a:t>screen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Survey </a:t>
            </a:r>
            <a:r>
              <a:rPr lang="en-US" sz="2400" dirty="0"/>
              <a:t>5D line (radiator and collimator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D143-6BC4-45CF-B6A6-EE467D76B815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Beam Position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1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740" y="1118390"/>
            <a:ext cx="3886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x-ray </a:t>
            </a:r>
            <a:r>
              <a:rPr lang="en-US" dirty="0"/>
              <a:t>fluorescent screen </a:t>
            </a:r>
            <a:r>
              <a:rPr lang="en-US" dirty="0" smtClean="0"/>
              <a:t>was installed </a:t>
            </a:r>
            <a:r>
              <a:rPr lang="en-US" dirty="0"/>
              <a:t>in front of </a:t>
            </a:r>
            <a:r>
              <a:rPr lang="en-US" dirty="0" smtClean="0"/>
              <a:t>radiator on Nov 2, 2015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screen has a special coating that illuminates under x-rays and emits a green </a:t>
            </a:r>
            <a:r>
              <a:rPr lang="en-US" dirty="0" smtClean="0"/>
              <a:t>light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26869"/>
            <a:ext cx="4576157" cy="3416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53665"/>
            <a:ext cx="4576157" cy="34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13</a:t>
            </a:fld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914400" y="277338"/>
            <a:ext cx="5181600" cy="627908"/>
          </a:xfrm>
          <a:prstGeom prst="wedgeRoundRectCallout">
            <a:avLst>
              <a:gd name="adj1" fmla="val -16452"/>
              <a:gd name="adj2" fmla="val 7638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 0.5 </a:t>
            </a:r>
            <a:r>
              <a:rPr lang="en-US" sz="2800" dirty="0" smtClean="0"/>
              <a:t>μA </a:t>
            </a:r>
            <a:r>
              <a:rPr lang="en-US" sz="2800" dirty="0"/>
              <a:t>centered on x-ray screen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6553200" cy="4495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181100" y="5638800"/>
            <a:ext cx="6019800" cy="1066800"/>
          </a:xfrm>
          <a:prstGeom prst="wedgeRoundRectCallout">
            <a:avLst>
              <a:gd name="adj1" fmla="val -50367"/>
              <a:gd name="adj2" fmla="val 2615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Need to develop procedure to center beam on radiator using 5D line BPMs and viewers for different beam energies while accounting for earth’s magnetic field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26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716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Approved </a:t>
            </a:r>
            <a:r>
              <a:rPr lang="en-US" sz="2400" dirty="0"/>
              <a:t>to run 10 </a:t>
            </a:r>
            <a:r>
              <a:rPr lang="en-US" sz="2400" dirty="0" err="1"/>
              <a:t>μA</a:t>
            </a:r>
            <a:r>
              <a:rPr lang="en-US" sz="2400" dirty="0"/>
              <a:t> CW and total energy of 10 MeV – </a:t>
            </a:r>
            <a:r>
              <a:rPr lang="en-US" sz="2400" dirty="0" smtClean="0"/>
              <a:t>needs approval to </a:t>
            </a:r>
            <a:r>
              <a:rPr lang="en-US" sz="2400" dirty="0"/>
              <a:t>run at 100 </a:t>
            </a:r>
            <a:r>
              <a:rPr lang="en-US" sz="2400" dirty="0" err="1" smtClean="0"/>
              <a:t>μA</a:t>
            </a:r>
            <a:endParaRPr lang="en-US" sz="2400" dirty="0"/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Calibrate </a:t>
            </a:r>
            <a:r>
              <a:rPr lang="en-US" sz="2400" dirty="0"/>
              <a:t>BCM and measure </a:t>
            </a:r>
            <a:r>
              <a:rPr lang="en-US" sz="2400" dirty="0" err="1"/>
              <a:t>nA</a:t>
            </a:r>
            <a:r>
              <a:rPr lang="en-US" sz="2400" dirty="0"/>
              <a:t> beam currents </a:t>
            </a:r>
            <a:endParaRPr lang="en-US" sz="2400" dirty="0"/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Re-isolate </a:t>
            </a:r>
            <a:r>
              <a:rPr lang="en-US" sz="2400" dirty="0"/>
              <a:t>radiator to measure beam </a:t>
            </a:r>
            <a:r>
              <a:rPr lang="en-US" sz="2400" dirty="0" smtClean="0"/>
              <a:t>current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Stop beam when chamber is unstable while quenching a bubble</a:t>
            </a:r>
            <a:endParaRPr lang="en-US" sz="2400" dirty="0"/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D143-6BC4-45CF-B6A6-EE467D76B815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Beam Current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79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46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Bubble Chamber Experiment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45003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Plan</a:t>
            </a:r>
            <a:r>
              <a:rPr lang="en-US" sz="2400" dirty="0" smtClean="0"/>
              <a:t> </a:t>
            </a:r>
            <a:r>
              <a:rPr lang="en-US" sz="2400" dirty="0" smtClean="0"/>
              <a:t>to be installed on March 26, 2018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April run plan: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2</a:t>
            </a:r>
            <a:r>
              <a:rPr lang="en-US" sz="2400" dirty="0" smtClean="0"/>
              <a:t> weeks </a:t>
            </a:r>
            <a:r>
              <a:rPr lang="en-US" sz="2400" dirty="0" smtClean="0"/>
              <a:t>of beam </a:t>
            </a:r>
            <a:r>
              <a:rPr lang="en-US" sz="2400" dirty="0" smtClean="0"/>
              <a:t>(</a:t>
            </a:r>
            <a:r>
              <a:rPr lang="en-US" sz="2400" dirty="0" smtClean="0"/>
              <a:t>2 shifts per day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Active liquid is C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8</a:t>
            </a:r>
            <a:endParaRPr lang="en-US" sz="2400" dirty="0" smtClean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Beam energy: </a:t>
            </a:r>
            <a:r>
              <a:rPr lang="en-US" sz="2400" dirty="0" smtClean="0"/>
              <a:t>4.5 </a:t>
            </a:r>
            <a:r>
              <a:rPr lang="en-US" sz="2400" dirty="0" smtClean="0"/>
              <a:t>– </a:t>
            </a:r>
            <a:r>
              <a:rPr lang="en-US" sz="2400" dirty="0" smtClean="0"/>
              <a:t>5.5 </a:t>
            </a:r>
            <a:r>
              <a:rPr lang="en-US" sz="2400" dirty="0" smtClean="0"/>
              <a:t>MeV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Beam current: 1 </a:t>
            </a:r>
            <a:r>
              <a:rPr lang="en-US" sz="2400" dirty="0" err="1" smtClean="0"/>
              <a:t>nA</a:t>
            </a:r>
            <a:r>
              <a:rPr lang="en-US" sz="2400" dirty="0" smtClean="0"/>
              <a:t> – 100 µA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Prefer to run with RF at 2K but willing to try 4K</a:t>
            </a:r>
          </a:p>
          <a:p>
            <a:pPr marL="971550" lvl="1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Keep chamber installed at 5D line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Plan to run again </a:t>
            </a:r>
            <a:r>
              <a:rPr lang="en-US" sz="2400" dirty="0" smtClean="0"/>
              <a:t>in </a:t>
            </a:r>
            <a:r>
              <a:rPr lang="en-US" sz="2400" dirty="0" smtClean="0"/>
              <a:t>August: 2 weeks of </a:t>
            </a:r>
            <a:r>
              <a:rPr lang="en-US" sz="2400" dirty="0" smtClean="0"/>
              <a:t>beam</a:t>
            </a: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D143-6BC4-45CF-B6A6-EE467D76B81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hoto 3-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09850" y="1230656"/>
            <a:ext cx="6217920" cy="46634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77587" y="3525751"/>
            <a:ext cx="1066800" cy="762000"/>
          </a:xfrm>
          <a:prstGeom prst="wedgeRoundRectCallout">
            <a:avLst>
              <a:gd name="adj1" fmla="val 120696"/>
              <a:gd name="adj2" fmla="val -326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 MeV</a:t>
            </a:r>
          </a:p>
          <a:p>
            <a:pPr algn="ctr"/>
            <a:r>
              <a:rPr lang="en-US" sz="2000" dirty="0" smtClean="0"/>
              <a:t>Dipole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113317" y="6092468"/>
            <a:ext cx="1866900" cy="677959"/>
          </a:xfrm>
          <a:prstGeom prst="wedgeRoundRectCallout">
            <a:avLst>
              <a:gd name="adj1" fmla="val -17008"/>
              <a:gd name="adj2" fmla="val -26797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5D Spectrometer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371668" y="3067076"/>
            <a:ext cx="1600200" cy="990600"/>
          </a:xfrm>
          <a:prstGeom prst="wedgeRoundRectCallout">
            <a:avLst>
              <a:gd name="adj1" fmla="val -85784"/>
              <a:gd name="adj2" fmla="val 1121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Bubble</a:t>
            </a:r>
          </a:p>
          <a:p>
            <a:pPr algn="ctr"/>
            <a:r>
              <a:rPr lang="en-US" sz="2000" dirty="0" smtClean="0"/>
              <a:t>Chamber</a:t>
            </a:r>
          </a:p>
          <a:p>
            <a:pPr algn="ctr"/>
            <a:r>
              <a:rPr lang="en-US" sz="2000" dirty="0" smtClean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474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photo 2-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t="15341" r="3332" b="3795"/>
          <a:stretch/>
        </p:blipFill>
        <p:spPr>
          <a:xfrm>
            <a:off x="226621" y="680283"/>
            <a:ext cx="4849435" cy="3138077"/>
          </a:xfrm>
          <a:prstGeom prst="rect">
            <a:avLst/>
          </a:prstGeom>
        </p:spPr>
      </p:pic>
      <p:pic>
        <p:nvPicPr>
          <p:cNvPr id="7" name="Picture 6" descr="photo 5-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1" y="4154837"/>
            <a:ext cx="3422184" cy="2566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20" y="1406174"/>
            <a:ext cx="3087347" cy="411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IMG_324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47075"/>
            <a:ext cx="7779634" cy="583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35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344" y="1055078"/>
            <a:ext cx="6286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ower </a:t>
            </a:r>
            <a:r>
              <a:rPr lang="en-US" dirty="0">
                <a:solidFill>
                  <a:prstClr val="black"/>
                </a:solidFill>
              </a:rPr>
              <a:t>deposited in </a:t>
            </a:r>
            <a:r>
              <a:rPr lang="en-US" dirty="0" smtClean="0">
                <a:solidFill>
                  <a:prstClr val="black"/>
                </a:solidFill>
              </a:rPr>
              <a:t>radiator (100 µA </a:t>
            </a:r>
            <a:r>
              <a:rPr lang="en-US" dirty="0">
                <a:solidFill>
                  <a:prstClr val="black"/>
                </a:solidFill>
              </a:rPr>
              <a:t>and 8.5 </a:t>
            </a:r>
            <a:r>
              <a:rPr lang="en-US" dirty="0" smtClean="0">
                <a:solidFill>
                  <a:prstClr val="black"/>
                </a:solidFill>
              </a:rPr>
              <a:t>MeV) :</a:t>
            </a:r>
            <a:endParaRPr lang="en-US" dirty="0">
              <a:solidFill>
                <a:prstClr val="black"/>
              </a:solidFill>
            </a:endParaRPr>
          </a:p>
          <a:p>
            <a:pPr marL="857250" lvl="1" indent="-400050">
              <a:buFont typeface="+mj-lt"/>
              <a:buAutoNum type="romanUcPeriod"/>
            </a:pPr>
            <a:r>
              <a:rPr lang="en-US" dirty="0">
                <a:solidFill>
                  <a:prstClr val="black"/>
                </a:solidFill>
              </a:rPr>
              <a:t>  6</a:t>
            </a:r>
            <a:r>
              <a:rPr lang="en-US" dirty="0" smtClean="0">
                <a:solidFill>
                  <a:prstClr val="black"/>
                </a:solidFill>
              </a:rPr>
              <a:t> mm: </a:t>
            </a:r>
            <a:r>
              <a:rPr lang="en-US" dirty="0">
                <a:solidFill>
                  <a:prstClr val="black"/>
                </a:solidFill>
              </a:rPr>
              <a:t>E</a:t>
            </a:r>
            <a:r>
              <a:rPr lang="en-US" dirty="0" smtClean="0">
                <a:solidFill>
                  <a:prstClr val="black"/>
                </a:solidFill>
              </a:rPr>
              <a:t>nergy </a:t>
            </a:r>
            <a:r>
              <a:rPr lang="en-US" dirty="0">
                <a:solidFill>
                  <a:prstClr val="black"/>
                </a:solidFill>
              </a:rPr>
              <a:t>loss =</a:t>
            </a:r>
            <a:r>
              <a:rPr lang="en-US" dirty="0" smtClean="0">
                <a:solidFill>
                  <a:prstClr val="black"/>
                </a:solidFill>
              </a:rPr>
              <a:t> 8.5 MeV</a:t>
            </a:r>
            <a:r>
              <a:rPr lang="en-US" dirty="0">
                <a:solidFill>
                  <a:prstClr val="black"/>
                </a:solidFill>
              </a:rPr>
              <a:t>, P = </a:t>
            </a:r>
            <a:r>
              <a:rPr lang="en-US" dirty="0" smtClean="0">
                <a:solidFill>
                  <a:prstClr val="black"/>
                </a:solidFill>
              </a:rPr>
              <a:t>850 W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Pure Copper and Aluminum (high neutron threshold):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baseline="30000" dirty="0" smtClean="0">
                <a:solidFill>
                  <a:prstClr val="black"/>
                </a:solidFill>
              </a:rPr>
              <a:t>63</a:t>
            </a:r>
            <a:r>
              <a:rPr lang="en-US" dirty="0" smtClean="0">
                <a:solidFill>
                  <a:prstClr val="black"/>
                </a:solidFill>
              </a:rPr>
              <a:t>C(</a:t>
            </a:r>
            <a:r>
              <a:rPr lang="en-US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g</a:t>
            </a:r>
            <a:r>
              <a:rPr lang="en-US" dirty="0" err="1" smtClean="0">
                <a:solidFill>
                  <a:prstClr val="black"/>
                </a:solidFill>
              </a:rPr>
              <a:t>,n</a:t>
            </a:r>
            <a:r>
              <a:rPr lang="en-US" dirty="0" smtClean="0">
                <a:solidFill>
                  <a:prstClr val="black"/>
                </a:solidFill>
              </a:rPr>
              <a:t>) threshold = 10.86 MeV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baseline="30000" dirty="0" smtClean="0">
                <a:solidFill>
                  <a:prstClr val="black"/>
                </a:solidFill>
              </a:rPr>
              <a:t>27</a:t>
            </a:r>
            <a:r>
              <a:rPr lang="en-US" dirty="0" smtClean="0">
                <a:solidFill>
                  <a:prstClr val="black"/>
                </a:solidFill>
              </a:rPr>
              <a:t>Al(</a:t>
            </a:r>
            <a:r>
              <a:rPr lang="en-US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g</a:t>
            </a:r>
            <a:r>
              <a:rPr lang="en-US" dirty="0" err="1" smtClean="0">
                <a:solidFill>
                  <a:prstClr val="black"/>
                </a:solidFill>
              </a:rPr>
              <a:t>,n</a:t>
            </a:r>
            <a:r>
              <a:rPr lang="en-US" dirty="0">
                <a:solidFill>
                  <a:prstClr val="black"/>
                </a:solidFill>
              </a:rPr>
              <a:t>) threshold = </a:t>
            </a:r>
            <a:r>
              <a:rPr lang="en-US" dirty="0" smtClean="0">
                <a:solidFill>
                  <a:prstClr val="black"/>
                </a:solidFill>
              </a:rPr>
              <a:t>13.06 MeV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95826" y="3073554"/>
            <a:ext cx="8083278" cy="3321770"/>
            <a:chOff x="95826" y="3073554"/>
            <a:chExt cx="8083278" cy="3321770"/>
          </a:xfrm>
        </p:grpSpPr>
        <p:grpSp>
          <p:nvGrpSpPr>
            <p:cNvPr id="54" name="Group 53"/>
            <p:cNvGrpSpPr/>
            <p:nvPr/>
          </p:nvGrpSpPr>
          <p:grpSpPr>
            <a:xfrm>
              <a:off x="95826" y="3073554"/>
              <a:ext cx="8083278" cy="3321770"/>
              <a:chOff x="752482" y="2397695"/>
              <a:chExt cx="8083278" cy="332177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3962400" y="3886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1066800" y="4114799"/>
                <a:ext cx="2895600" cy="1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7772400" y="3657600"/>
                <a:ext cx="914400" cy="91440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>
                <a:off x="1658815" y="3534370"/>
                <a:ext cx="1" cy="3384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752482" y="2449177"/>
                <a:ext cx="11304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0.001 </a:t>
                </a:r>
                <a:r>
                  <a:rPr lang="en-US" sz="1200" dirty="0" smtClean="0"/>
                  <a:t>– </a:t>
                </a:r>
                <a:r>
                  <a:rPr lang="en-US" sz="1200" dirty="0"/>
                  <a:t>1</a:t>
                </a:r>
                <a:r>
                  <a:rPr lang="en-US" sz="1200" dirty="0" smtClean="0"/>
                  <a:t>00 µA</a:t>
                </a:r>
                <a:endParaRPr lang="en-US" sz="12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195754" y="3257371"/>
                <a:ext cx="10102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Al Beam Pipe</a:t>
                </a:r>
                <a:endParaRPr lang="en-US" sz="1200" dirty="0"/>
              </a:p>
            </p:txBody>
          </p:sp>
          <p:cxnSp>
            <p:nvCxnSpPr>
              <p:cNvPr id="68" name="Straight Arrow Connector 67"/>
              <p:cNvCxnSpPr/>
              <p:nvPr/>
            </p:nvCxnSpPr>
            <p:spPr>
              <a:xfrm>
                <a:off x="1230759" y="2794307"/>
                <a:ext cx="0" cy="12976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3386601" y="2397695"/>
                <a:ext cx="11515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Cu </a:t>
                </a:r>
              </a:p>
              <a:p>
                <a:pPr algn="ctr"/>
                <a:r>
                  <a:rPr lang="en-US" sz="1200" dirty="0" smtClean="0"/>
                  <a:t>Radiator/Dump</a:t>
                </a:r>
              </a:p>
              <a:p>
                <a:pPr algn="ctr"/>
                <a:r>
                  <a:rPr lang="en-US" sz="1200" dirty="0"/>
                  <a:t>6</a:t>
                </a:r>
                <a:r>
                  <a:rPr lang="en-US" sz="1200" dirty="0" smtClean="0"/>
                  <a:t> mm</a:t>
                </a:r>
              </a:p>
            </p:txBody>
          </p:sp>
          <p:cxnSp>
            <p:nvCxnSpPr>
              <p:cNvPr id="70" name="Straight Arrow Connector 69"/>
              <p:cNvCxnSpPr/>
              <p:nvPr/>
            </p:nvCxnSpPr>
            <p:spPr>
              <a:xfrm flipV="1">
                <a:off x="5943600" y="4429541"/>
                <a:ext cx="0" cy="828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5334000" y="5257800"/>
                <a:ext cx="12700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Bubble Chamber</a:t>
                </a:r>
              </a:p>
              <a:p>
                <a:r>
                  <a:rPr lang="en-US" sz="1200" dirty="0" smtClean="0"/>
                  <a:t>Superheated</a:t>
                </a:r>
                <a:endParaRPr lang="en-US" sz="1200" dirty="0" smtClean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623440" y="5068669"/>
                <a:ext cx="12123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Al Photon Dump</a:t>
                </a:r>
              </a:p>
              <a:p>
                <a:r>
                  <a:rPr lang="en-US" sz="1200" dirty="0"/>
                  <a:t>4</a:t>
                </a:r>
                <a:r>
                  <a:rPr lang="en-US" sz="1200" dirty="0" smtClean="0"/>
                  <a:t>0 cm long</a:t>
                </a:r>
              </a:p>
            </p:txBody>
          </p:sp>
          <p:cxnSp>
            <p:nvCxnSpPr>
              <p:cNvPr id="73" name="Straight Arrow Connector 72"/>
              <p:cNvCxnSpPr>
                <a:endCxn id="64" idx="2"/>
              </p:cNvCxnSpPr>
              <p:nvPr/>
            </p:nvCxnSpPr>
            <p:spPr>
              <a:xfrm flipV="1">
                <a:off x="8229600" y="4572000"/>
                <a:ext cx="0" cy="55569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962400" y="3886200"/>
                <a:ext cx="0" cy="45720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3962400" y="3048000"/>
                <a:ext cx="1" cy="838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75"/>
              <p:cNvSpPr/>
              <p:nvPr/>
            </p:nvSpPr>
            <p:spPr>
              <a:xfrm>
                <a:off x="4038600" y="3962400"/>
                <a:ext cx="533400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032739" y="4091940"/>
                <a:ext cx="5334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762000" y="4114800"/>
                <a:ext cx="79248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V="1">
                <a:off x="4456639" y="4267200"/>
                <a:ext cx="1" cy="609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3999440" y="4930169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Cu  Photon</a:t>
                </a:r>
              </a:p>
              <a:p>
                <a:r>
                  <a:rPr lang="en-US" sz="1200" dirty="0" smtClean="0"/>
                  <a:t>Collimator</a:t>
                </a: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1371600" y="3886200"/>
                <a:ext cx="25908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714945" y="4548664"/>
              <a:ext cx="4824410" cy="1657529"/>
              <a:chOff x="714945" y="4548664"/>
              <a:chExt cx="4824410" cy="1657529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714945" y="5019259"/>
                <a:ext cx="25908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5082155" y="4572000"/>
                <a:ext cx="457200" cy="4572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2285724" y="5019259"/>
                <a:ext cx="732857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295709" y="4548664"/>
                <a:ext cx="732857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flipV="1">
                <a:off x="2650403" y="5134928"/>
                <a:ext cx="1" cy="609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2204937" y="5744528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Ceramic</a:t>
                </a:r>
              </a:p>
              <a:p>
                <a:r>
                  <a:rPr lang="en-US" sz="1200" dirty="0" smtClean="0"/>
                  <a:t>Insulator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0144" y="1537"/>
            <a:ext cx="8229600" cy="815001"/>
          </a:xfrm>
        </p:spPr>
        <p:txBody>
          <a:bodyPr>
            <a:noAutofit/>
          </a:bodyPr>
          <a:lstStyle/>
          <a:p>
            <a:r>
              <a:rPr lang="en-US" dirty="0" smtClean="0"/>
              <a:t>Schematics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77798"/>
            <a:ext cx="6437376" cy="49743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26912"/>
              </p:ext>
            </p:extLst>
          </p:nvPr>
        </p:nvGraphicFramePr>
        <p:xfrm>
          <a:off x="4827321" y="3943726"/>
          <a:ext cx="3859479" cy="23469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83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154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Beam Kinetic Energy, (MeV)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smtClean="0"/>
                        <a:t>4.5–5.5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 Current (µA)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0.001</a:t>
                      </a:r>
                      <a:r>
                        <a:rPr lang="en-US" sz="1400" b="0" baseline="0" dirty="0" smtClean="0"/>
                        <a:t>–1</a:t>
                      </a:r>
                      <a:r>
                        <a:rPr lang="en-US" sz="1400" dirty="0" smtClean="0"/>
                        <a:t>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1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Absolute Beam Energy Uncertainty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&lt;0.1%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1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Relative Beam Energy </a:t>
                      </a:r>
                      <a:r>
                        <a:rPr lang="en-US" sz="1400" dirty="0" smtClean="0"/>
                        <a:t>Uncertainty (0.1 MeV steps)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&lt;0.02%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1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Energy Resolution (Spread),</a:t>
                      </a:r>
                      <a:r>
                        <a:rPr lang="el-GR" sz="1400" dirty="0" smtClean="0"/>
                        <a:t> σ</a:t>
                      </a:r>
                      <a:r>
                        <a:rPr lang="en-US" sz="1400" baseline="-25000" dirty="0" smtClean="0"/>
                        <a:t>T </a:t>
                      </a:r>
                      <a:r>
                        <a:rPr lang="en-US" sz="1400" baseline="0" dirty="0" smtClean="0"/>
                        <a:t>/T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&lt;0.06%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1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 Size, </a:t>
                      </a:r>
                      <a:r>
                        <a:rPr lang="el-GR" sz="1400" dirty="0" smtClean="0"/>
                        <a:t>σ</a:t>
                      </a:r>
                      <a:r>
                        <a:rPr lang="en-US" sz="1400" baseline="-25000" dirty="0" err="1" smtClean="0"/>
                        <a:t>x,y</a:t>
                      </a:r>
                      <a:r>
                        <a:rPr lang="en-US" sz="1400" dirty="0" smtClean="0"/>
                        <a:t> (mm)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1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Polarization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" name="Rounded Rectangular Callout 19"/>
          <p:cNvSpPr/>
          <p:nvPr/>
        </p:nvSpPr>
        <p:spPr>
          <a:xfrm>
            <a:off x="5860474" y="3048441"/>
            <a:ext cx="2970067" cy="686743"/>
          </a:xfrm>
          <a:prstGeom prst="wedgeRoundRectCallout">
            <a:avLst>
              <a:gd name="adj1" fmla="val -17623"/>
              <a:gd name="adj2" fmla="val 7689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Electron Beam Requirements at Radiator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Beam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19" y="1747139"/>
            <a:ext cx="6437376" cy="4974336"/>
          </a:xfrm>
        </p:spPr>
      </p:pic>
      <p:sp>
        <p:nvSpPr>
          <p:cNvPr id="6" name="Rounded Rectangle 5"/>
          <p:cNvSpPr/>
          <p:nvPr/>
        </p:nvSpPr>
        <p:spPr>
          <a:xfrm>
            <a:off x="1181085" y="2205031"/>
            <a:ext cx="304800" cy="228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02216" y="2213978"/>
            <a:ext cx="304800" cy="228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1794859">
            <a:off x="3174920" y="2617651"/>
            <a:ext cx="304800" cy="228600"/>
          </a:xfrm>
          <a:prstGeom prst="round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8119" y="3983029"/>
            <a:ext cx="1992864" cy="646331"/>
            <a:chOff x="152400" y="1143000"/>
            <a:chExt cx="1992864" cy="646331"/>
          </a:xfrm>
        </p:grpSpPr>
        <p:sp>
          <p:nvSpPr>
            <p:cNvPr id="9" name="Rounded Rectangle 8"/>
            <p:cNvSpPr/>
            <p:nvPr/>
          </p:nvSpPr>
          <p:spPr>
            <a:xfrm>
              <a:off x="152400" y="1219200"/>
              <a:ext cx="3048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1143000"/>
              <a:ext cx="1611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Beam Position Monitor (BPM)</a:t>
              </a:r>
              <a:endParaRPr lang="en-US" dirty="0"/>
            </a:p>
          </p:txBody>
        </p:sp>
      </p:grpSp>
      <p:sp>
        <p:nvSpPr>
          <p:cNvPr id="11" name="Rounded Rectangular Callout 10"/>
          <p:cNvSpPr/>
          <p:nvPr/>
        </p:nvSpPr>
        <p:spPr>
          <a:xfrm>
            <a:off x="1333485" y="1268603"/>
            <a:ext cx="1066800" cy="762000"/>
          </a:xfrm>
          <a:prstGeom prst="wedgeRoundRectCallout">
            <a:avLst>
              <a:gd name="adj1" fmla="val 44009"/>
              <a:gd name="adj2" fmla="val 7670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 MeV</a:t>
            </a:r>
          </a:p>
          <a:p>
            <a:pPr algn="ctr"/>
            <a:r>
              <a:rPr lang="en-US" sz="2000" dirty="0" smtClean="0"/>
              <a:t>Dipole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12519" y="2328278"/>
            <a:ext cx="6299596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 rot="1794859">
            <a:off x="4489662" y="3197342"/>
            <a:ext cx="304800" cy="228600"/>
          </a:xfrm>
          <a:prstGeom prst="round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453634" y="2328278"/>
            <a:ext cx="5032254" cy="2316874"/>
          </a:xfrm>
          <a:prstGeom prst="straightConnector1">
            <a:avLst/>
          </a:prstGeom>
          <a:ln>
            <a:prstDash val="sysDash"/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2090982" y="5416080"/>
          <a:ext cx="1639887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5" imgW="634680" imgH="469800" progId="Equation.3">
                  <p:embed/>
                </p:oleObj>
              </mc:Choice>
              <mc:Fallback>
                <p:oleObj name="Equation" r:id="rId5" imgW="634680" imgH="46980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982" y="5416080"/>
                        <a:ext cx="1639887" cy="98266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8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ular Callout 17"/>
          <p:cNvSpPr/>
          <p:nvPr/>
        </p:nvSpPr>
        <p:spPr>
          <a:xfrm>
            <a:off x="98119" y="5907411"/>
            <a:ext cx="1828800" cy="612648"/>
          </a:xfrm>
          <a:prstGeom prst="wedgeRoundRectCallout">
            <a:avLst>
              <a:gd name="adj1" fmla="val 57918"/>
              <a:gd name="adj2" fmla="val -3180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Electron Beam</a:t>
            </a:r>
          </a:p>
          <a:p>
            <a:pPr algn="ctr"/>
            <a:r>
              <a:rPr lang="en-US" dirty="0" smtClean="0"/>
              <a:t>Momentum</a:t>
            </a:r>
            <a:endParaRPr lang="en-US" dirty="0"/>
          </a:p>
        </p:txBody>
      </p:sp>
      <p:sp>
        <p:nvSpPr>
          <p:cNvPr id="19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Beam Energy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4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D143-6BC4-45CF-B6A6-EE467D76B815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26" y="17206"/>
            <a:ext cx="4434348" cy="682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04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539</Words>
  <Application>Microsoft Office PowerPoint</Application>
  <PresentationFormat>On-screen Show (4:3)</PresentationFormat>
  <Paragraphs>141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Symbol</vt:lpstr>
      <vt:lpstr>Wingdings</vt:lpstr>
      <vt:lpstr>Office Theme</vt:lpstr>
      <vt:lpstr>Equation</vt:lpstr>
      <vt:lpstr>Bubble Chamber  – Beam Requirements</vt:lpstr>
      <vt:lpstr>Bubble Chamber Experiment</vt:lpstr>
      <vt:lpstr>PowerPoint Presentation</vt:lpstr>
      <vt:lpstr>PowerPoint Presentation</vt:lpstr>
      <vt:lpstr>PowerPoint Presentation</vt:lpstr>
      <vt:lpstr>Schematics</vt:lpstr>
      <vt:lpstr>Beam Requirements</vt:lpstr>
      <vt:lpstr>Beam Energy Measurement</vt:lpstr>
      <vt:lpstr>PowerPoint Presentation</vt:lpstr>
      <vt:lpstr>PowerPoint Presentation</vt:lpstr>
      <vt:lpstr>Beam Position Measurement</vt:lpstr>
      <vt:lpstr>PowerPoint Presentation</vt:lpstr>
      <vt:lpstr>PowerPoint Presentation</vt:lpstr>
      <vt:lpstr>Beam Current Measurement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Dipole Field</dc:title>
  <dc:creator>suleiman</dc:creator>
  <cp:lastModifiedBy>Riad Suleiman</cp:lastModifiedBy>
  <cp:revision>210</cp:revision>
  <dcterms:created xsi:type="dcterms:W3CDTF">2016-05-10T13:00:12Z</dcterms:created>
  <dcterms:modified xsi:type="dcterms:W3CDTF">2017-12-18T18:26:59Z</dcterms:modified>
</cp:coreProperties>
</file>