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4" r:id="rId1"/>
  </p:sldMasterIdLst>
  <p:notesMasterIdLst>
    <p:notesMasterId r:id="rId16"/>
  </p:notesMasterIdLst>
  <p:handoutMasterIdLst>
    <p:handoutMasterId r:id="rId17"/>
  </p:handoutMasterIdLst>
  <p:sldIdLst>
    <p:sldId id="258" r:id="rId2"/>
    <p:sldId id="443" r:id="rId3"/>
    <p:sldId id="477" r:id="rId4"/>
    <p:sldId id="479" r:id="rId5"/>
    <p:sldId id="478" r:id="rId6"/>
    <p:sldId id="476" r:id="rId7"/>
    <p:sldId id="468" r:id="rId8"/>
    <p:sldId id="469" r:id="rId9"/>
    <p:sldId id="449" r:id="rId10"/>
    <p:sldId id="461" r:id="rId11"/>
    <p:sldId id="470" r:id="rId12"/>
    <p:sldId id="472" r:id="rId13"/>
    <p:sldId id="473" r:id="rId14"/>
    <p:sldId id="474" r:id="rId1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1DB3"/>
    <a:srgbClr val="33CCCC"/>
    <a:srgbClr val="00CC99"/>
    <a:srgbClr val="33CCFF"/>
    <a:srgbClr val="00FFFF"/>
    <a:srgbClr val="FF9900"/>
    <a:srgbClr val="3333CC"/>
    <a:srgbClr val="3366FF"/>
    <a:srgbClr val="0000FF"/>
    <a:srgbClr val="BFF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43" autoAdjust="0"/>
    <p:restoredTop sz="86482" autoAdjust="0"/>
  </p:normalViewPr>
  <p:slideViewPr>
    <p:cSldViewPr snapToGrid="0">
      <p:cViewPr varScale="1">
        <p:scale>
          <a:sx n="74" d="100"/>
          <a:sy n="74" d="100"/>
        </p:scale>
        <p:origin x="-13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4" y="5"/>
            <a:ext cx="3037839" cy="464820"/>
          </a:xfrm>
          <a:prstGeom prst="rect">
            <a:avLst/>
          </a:prstGeom>
          <a:noFill/>
          <a:ln w="9525">
            <a:noFill/>
            <a:miter lim="800000"/>
            <a:headEnd/>
            <a:tailEnd/>
          </a:ln>
          <a:effectLst/>
        </p:spPr>
        <p:txBody>
          <a:bodyPr vert="horz" wrap="square" lIns="93149" tIns="46573" rIns="93149" bIns="46573" numCol="1" anchor="t" anchorCtr="0" compatLnSpc="1">
            <a:prstTxWarp prst="textNoShape">
              <a:avLst/>
            </a:prstTxWarp>
          </a:bodyPr>
          <a:lstStyle>
            <a:lvl1pPr>
              <a:defRPr sz="1200"/>
            </a:lvl1pPr>
          </a:lstStyle>
          <a:p>
            <a:endParaRPr lang="en-US" dirty="0"/>
          </a:p>
        </p:txBody>
      </p:sp>
      <p:sp>
        <p:nvSpPr>
          <p:cNvPr id="130051" name="Rectangle 3"/>
          <p:cNvSpPr>
            <a:spLocks noGrp="1" noChangeArrowheads="1"/>
          </p:cNvSpPr>
          <p:nvPr>
            <p:ph type="dt" sz="quarter" idx="1"/>
          </p:nvPr>
        </p:nvSpPr>
        <p:spPr bwMode="auto">
          <a:xfrm>
            <a:off x="3970941" y="5"/>
            <a:ext cx="3037839" cy="464820"/>
          </a:xfrm>
          <a:prstGeom prst="rect">
            <a:avLst/>
          </a:prstGeom>
          <a:noFill/>
          <a:ln w="9525">
            <a:noFill/>
            <a:miter lim="800000"/>
            <a:headEnd/>
            <a:tailEnd/>
          </a:ln>
          <a:effectLst/>
        </p:spPr>
        <p:txBody>
          <a:bodyPr vert="horz" wrap="square" lIns="93149" tIns="46573" rIns="93149" bIns="46573" numCol="1" anchor="t" anchorCtr="0" compatLnSpc="1">
            <a:prstTxWarp prst="textNoShape">
              <a:avLst/>
            </a:prstTxWarp>
          </a:bodyPr>
          <a:lstStyle>
            <a:lvl1pPr algn="r">
              <a:defRPr sz="1200"/>
            </a:lvl1pPr>
          </a:lstStyle>
          <a:p>
            <a:endParaRPr lang="en-US" dirty="0"/>
          </a:p>
        </p:txBody>
      </p:sp>
      <p:sp>
        <p:nvSpPr>
          <p:cNvPr id="130052" name="Rectangle 4"/>
          <p:cNvSpPr>
            <a:spLocks noGrp="1" noChangeArrowheads="1"/>
          </p:cNvSpPr>
          <p:nvPr>
            <p:ph type="ftr" sz="quarter" idx="2"/>
          </p:nvPr>
        </p:nvSpPr>
        <p:spPr bwMode="auto">
          <a:xfrm>
            <a:off x="4" y="8829967"/>
            <a:ext cx="3037839" cy="464820"/>
          </a:xfrm>
          <a:prstGeom prst="rect">
            <a:avLst/>
          </a:prstGeom>
          <a:noFill/>
          <a:ln w="9525">
            <a:noFill/>
            <a:miter lim="800000"/>
            <a:headEnd/>
            <a:tailEnd/>
          </a:ln>
          <a:effectLst/>
        </p:spPr>
        <p:txBody>
          <a:bodyPr vert="horz" wrap="square" lIns="93149" tIns="46573" rIns="93149" bIns="46573" numCol="1" anchor="b" anchorCtr="0" compatLnSpc="1">
            <a:prstTxWarp prst="textNoShape">
              <a:avLst/>
            </a:prstTxWarp>
          </a:bodyPr>
          <a:lstStyle>
            <a:lvl1pPr>
              <a:defRPr sz="1200"/>
            </a:lvl1pPr>
          </a:lstStyle>
          <a:p>
            <a:endParaRPr lang="en-US" dirty="0"/>
          </a:p>
        </p:txBody>
      </p:sp>
      <p:sp>
        <p:nvSpPr>
          <p:cNvPr id="130053" name="Rectangle 5"/>
          <p:cNvSpPr>
            <a:spLocks noGrp="1" noChangeArrowheads="1"/>
          </p:cNvSpPr>
          <p:nvPr>
            <p:ph type="sldNum" sz="quarter" idx="3"/>
          </p:nvPr>
        </p:nvSpPr>
        <p:spPr bwMode="auto">
          <a:xfrm>
            <a:off x="3970941" y="8829967"/>
            <a:ext cx="3037839" cy="464820"/>
          </a:xfrm>
          <a:prstGeom prst="rect">
            <a:avLst/>
          </a:prstGeom>
          <a:noFill/>
          <a:ln w="9525">
            <a:noFill/>
            <a:miter lim="800000"/>
            <a:headEnd/>
            <a:tailEnd/>
          </a:ln>
          <a:effectLst/>
        </p:spPr>
        <p:txBody>
          <a:bodyPr vert="horz" wrap="square" lIns="93149" tIns="46573" rIns="93149" bIns="46573" numCol="1" anchor="b" anchorCtr="0" compatLnSpc="1">
            <a:prstTxWarp prst="textNoShape">
              <a:avLst/>
            </a:prstTxWarp>
          </a:bodyPr>
          <a:lstStyle>
            <a:lvl1pPr algn="r">
              <a:defRPr sz="1200"/>
            </a:lvl1pPr>
          </a:lstStyle>
          <a:p>
            <a:fld id="{FF7E05F9-F29D-4F1C-8D0D-49BEF7252C3A}" type="slidenum">
              <a:rPr lang="en-US"/>
              <a:pPr/>
              <a:t>‹#›</a:t>
            </a:fld>
            <a:endParaRPr lang="en-US" dirty="0"/>
          </a:p>
        </p:txBody>
      </p:sp>
    </p:spTree>
    <p:extLst>
      <p:ext uri="{BB962C8B-B14F-4D97-AF65-F5344CB8AC3E}">
        <p14:creationId xmlns:p14="http://schemas.microsoft.com/office/powerpoint/2010/main" val="256255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4" y="5"/>
            <a:ext cx="3037839" cy="464820"/>
          </a:xfrm>
          <a:prstGeom prst="rect">
            <a:avLst/>
          </a:prstGeom>
          <a:noFill/>
          <a:ln w="9525">
            <a:noFill/>
            <a:miter lim="800000"/>
            <a:headEnd/>
            <a:tailEnd/>
          </a:ln>
          <a:effectLst/>
        </p:spPr>
        <p:txBody>
          <a:bodyPr vert="horz" wrap="square" lIns="93149" tIns="46573" rIns="93149" bIns="46573" numCol="1" anchor="t" anchorCtr="0" compatLnSpc="1">
            <a:prstTxWarp prst="textNoShape">
              <a:avLst/>
            </a:prstTxWarp>
          </a:bodyPr>
          <a:lstStyle>
            <a:lvl1pPr>
              <a:defRPr sz="1200"/>
            </a:lvl1pPr>
          </a:lstStyle>
          <a:p>
            <a:endParaRPr lang="en-US" dirty="0"/>
          </a:p>
        </p:txBody>
      </p:sp>
      <p:sp>
        <p:nvSpPr>
          <p:cNvPr id="119811" name="Rectangle 3"/>
          <p:cNvSpPr>
            <a:spLocks noGrp="1" noChangeArrowheads="1"/>
          </p:cNvSpPr>
          <p:nvPr>
            <p:ph type="dt" idx="1"/>
          </p:nvPr>
        </p:nvSpPr>
        <p:spPr bwMode="auto">
          <a:xfrm>
            <a:off x="3970941" y="5"/>
            <a:ext cx="3037839" cy="464820"/>
          </a:xfrm>
          <a:prstGeom prst="rect">
            <a:avLst/>
          </a:prstGeom>
          <a:noFill/>
          <a:ln w="9525">
            <a:noFill/>
            <a:miter lim="800000"/>
            <a:headEnd/>
            <a:tailEnd/>
          </a:ln>
          <a:effectLst/>
        </p:spPr>
        <p:txBody>
          <a:bodyPr vert="horz" wrap="square" lIns="93149" tIns="46573" rIns="93149" bIns="46573" numCol="1" anchor="t" anchorCtr="0" compatLnSpc="1">
            <a:prstTxWarp prst="textNoShape">
              <a:avLst/>
            </a:prstTxWarp>
          </a:bodyPr>
          <a:lstStyle>
            <a:lvl1pPr algn="r">
              <a:defRPr sz="1200"/>
            </a:lvl1pPr>
          </a:lstStyle>
          <a:p>
            <a:endParaRPr lang="en-US" dirty="0"/>
          </a:p>
        </p:txBody>
      </p:sp>
      <p:sp>
        <p:nvSpPr>
          <p:cNvPr id="11981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p:spPr>
      </p:sp>
      <p:sp>
        <p:nvSpPr>
          <p:cNvPr id="119813" name="Rectangle 5"/>
          <p:cNvSpPr>
            <a:spLocks noGrp="1" noChangeArrowheads="1"/>
          </p:cNvSpPr>
          <p:nvPr>
            <p:ph type="body" sz="quarter" idx="3"/>
          </p:nvPr>
        </p:nvSpPr>
        <p:spPr bwMode="auto">
          <a:xfrm>
            <a:off x="701040" y="4415791"/>
            <a:ext cx="5608320" cy="4183380"/>
          </a:xfrm>
          <a:prstGeom prst="rect">
            <a:avLst/>
          </a:prstGeom>
          <a:noFill/>
          <a:ln w="9525">
            <a:noFill/>
            <a:miter lim="800000"/>
            <a:headEnd/>
            <a:tailEnd/>
          </a:ln>
          <a:effectLst/>
        </p:spPr>
        <p:txBody>
          <a:bodyPr vert="horz" wrap="square" lIns="93149" tIns="46573" rIns="93149" bIns="465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814" name="Rectangle 6"/>
          <p:cNvSpPr>
            <a:spLocks noGrp="1" noChangeArrowheads="1"/>
          </p:cNvSpPr>
          <p:nvPr>
            <p:ph type="ftr" sz="quarter" idx="4"/>
          </p:nvPr>
        </p:nvSpPr>
        <p:spPr bwMode="auto">
          <a:xfrm>
            <a:off x="4" y="8829967"/>
            <a:ext cx="3037839" cy="464820"/>
          </a:xfrm>
          <a:prstGeom prst="rect">
            <a:avLst/>
          </a:prstGeom>
          <a:noFill/>
          <a:ln w="9525">
            <a:noFill/>
            <a:miter lim="800000"/>
            <a:headEnd/>
            <a:tailEnd/>
          </a:ln>
          <a:effectLst/>
        </p:spPr>
        <p:txBody>
          <a:bodyPr vert="horz" wrap="square" lIns="93149" tIns="46573" rIns="93149" bIns="46573" numCol="1" anchor="b" anchorCtr="0" compatLnSpc="1">
            <a:prstTxWarp prst="textNoShape">
              <a:avLst/>
            </a:prstTxWarp>
          </a:bodyPr>
          <a:lstStyle>
            <a:lvl1pPr>
              <a:defRPr sz="1200"/>
            </a:lvl1pPr>
          </a:lstStyle>
          <a:p>
            <a:endParaRPr lang="en-US" dirty="0"/>
          </a:p>
        </p:txBody>
      </p:sp>
      <p:sp>
        <p:nvSpPr>
          <p:cNvPr id="119815" name="Rectangle 7"/>
          <p:cNvSpPr>
            <a:spLocks noGrp="1" noChangeArrowheads="1"/>
          </p:cNvSpPr>
          <p:nvPr>
            <p:ph type="sldNum" sz="quarter" idx="5"/>
          </p:nvPr>
        </p:nvSpPr>
        <p:spPr bwMode="auto">
          <a:xfrm>
            <a:off x="3970941" y="8829967"/>
            <a:ext cx="3037839" cy="464820"/>
          </a:xfrm>
          <a:prstGeom prst="rect">
            <a:avLst/>
          </a:prstGeom>
          <a:noFill/>
          <a:ln w="9525">
            <a:noFill/>
            <a:miter lim="800000"/>
            <a:headEnd/>
            <a:tailEnd/>
          </a:ln>
          <a:effectLst/>
        </p:spPr>
        <p:txBody>
          <a:bodyPr vert="horz" wrap="square" lIns="93149" tIns="46573" rIns="93149" bIns="46573" numCol="1" anchor="b" anchorCtr="0" compatLnSpc="1">
            <a:prstTxWarp prst="textNoShape">
              <a:avLst/>
            </a:prstTxWarp>
          </a:bodyPr>
          <a:lstStyle>
            <a:lvl1pPr algn="r">
              <a:defRPr sz="1200"/>
            </a:lvl1pPr>
          </a:lstStyle>
          <a:p>
            <a:fld id="{C4BD3DE7-FC57-4980-9591-3F478B9FE9DD}" type="slidenum">
              <a:rPr lang="en-US"/>
              <a:pPr/>
              <a:t>‹#›</a:t>
            </a:fld>
            <a:endParaRPr lang="en-US" dirty="0"/>
          </a:p>
        </p:txBody>
      </p:sp>
    </p:spTree>
    <p:extLst>
      <p:ext uri="{BB962C8B-B14F-4D97-AF65-F5344CB8AC3E}">
        <p14:creationId xmlns:p14="http://schemas.microsoft.com/office/powerpoint/2010/main" val="481863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a:noFill/>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0" y="822960"/>
            <a:ext cx="9144000" cy="552069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2860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76200"/>
            <a:ext cx="6705600" cy="6248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914400"/>
            <a:ext cx="9144000" cy="5410200"/>
          </a:xfrm>
          <a:prstGeom prst="rect">
            <a:avLst/>
          </a:prstGeom>
        </p:spPr>
        <p:txBody>
          <a:bodyPr/>
          <a:lstStyle/>
          <a:p>
            <a:r>
              <a:rPr lang="en-US" dirty="0" smtClean="0"/>
              <a:t>Click icon to add table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0" y="914400"/>
            <a:ext cx="4495800" cy="5410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495800" cy="5410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0" y="814812"/>
            <a:ext cx="9144000" cy="5549774"/>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a:noFill/>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914400"/>
            <a:ext cx="4495800" cy="5410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495800" cy="5410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76200"/>
            <a:ext cx="9144000" cy="746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33" name="Rectangle 9"/>
          <p:cNvSpPr>
            <a:spLocks noChangeArrowheads="1"/>
          </p:cNvSpPr>
          <p:nvPr/>
        </p:nvSpPr>
        <p:spPr bwMode="auto">
          <a:xfrm>
            <a:off x="0" y="698500"/>
            <a:ext cx="9144000" cy="185738"/>
          </a:xfrm>
          <a:prstGeom prst="rect">
            <a:avLst/>
          </a:prstGeom>
          <a:solidFill>
            <a:schemeClr val="bg1"/>
          </a:solidFill>
          <a:ln w="9525">
            <a:noFill/>
            <a:miter lim="800000"/>
            <a:headEnd/>
            <a:tailEnd/>
          </a:ln>
          <a:effectLst/>
        </p:spPr>
        <p:txBody>
          <a:bodyPr wrap="none" anchor="ctr"/>
          <a:lstStyle/>
          <a:p>
            <a:endParaRPr lang="en-US" dirty="0"/>
          </a:p>
        </p:txBody>
      </p:sp>
      <p:sp>
        <p:nvSpPr>
          <p:cNvPr id="1034" name="Rectangle 10"/>
          <p:cNvSpPr>
            <a:spLocks noChangeArrowheads="1"/>
          </p:cNvSpPr>
          <p:nvPr/>
        </p:nvSpPr>
        <p:spPr bwMode="auto">
          <a:xfrm>
            <a:off x="0" y="777875"/>
            <a:ext cx="9144000" cy="46038"/>
          </a:xfrm>
          <a:prstGeom prst="rect">
            <a:avLst/>
          </a:prstGeom>
          <a:solidFill>
            <a:srgbClr val="0000CC"/>
          </a:solidFill>
          <a:ln w="9525">
            <a:noFill/>
            <a:miter lim="800000"/>
            <a:headEnd/>
            <a:tailEnd/>
          </a:ln>
          <a:effectLst/>
        </p:spPr>
        <p:txBody>
          <a:bodyPr wrap="none" anchor="ctr"/>
          <a:lstStyle/>
          <a:p>
            <a:pPr algn="ctr"/>
            <a:endParaRPr lang="en-US" dirty="0">
              <a:solidFill>
                <a:srgbClr val="0000CC"/>
              </a:solidFill>
            </a:endParaRPr>
          </a:p>
        </p:txBody>
      </p:sp>
      <p:sp>
        <p:nvSpPr>
          <p:cNvPr id="6" name="Rectangle 9"/>
          <p:cNvSpPr>
            <a:spLocks noChangeArrowheads="1"/>
          </p:cNvSpPr>
          <p:nvPr userDrawn="1"/>
        </p:nvSpPr>
        <p:spPr bwMode="auto">
          <a:xfrm>
            <a:off x="0" y="698500"/>
            <a:ext cx="9144000" cy="185738"/>
          </a:xfrm>
          <a:prstGeom prst="rect">
            <a:avLst/>
          </a:prstGeom>
          <a:solidFill>
            <a:schemeClr val="bg1"/>
          </a:solidFill>
          <a:ln w="9525">
            <a:noFill/>
            <a:miter lim="800000"/>
            <a:headEnd/>
            <a:tailEnd/>
          </a:ln>
          <a:effectLst/>
        </p:spPr>
        <p:txBody>
          <a:bodyPr wrap="none" anchor="ctr"/>
          <a:lstStyle/>
          <a:p>
            <a:endParaRPr lang="en-US" dirty="0"/>
          </a:p>
        </p:txBody>
      </p:sp>
      <p:sp>
        <p:nvSpPr>
          <p:cNvPr id="7" name="Rectangle 10"/>
          <p:cNvSpPr>
            <a:spLocks noChangeArrowheads="1"/>
          </p:cNvSpPr>
          <p:nvPr userDrawn="1"/>
        </p:nvSpPr>
        <p:spPr bwMode="auto">
          <a:xfrm>
            <a:off x="0" y="777875"/>
            <a:ext cx="9144000" cy="46038"/>
          </a:xfrm>
          <a:prstGeom prst="rect">
            <a:avLst/>
          </a:prstGeom>
          <a:solidFill>
            <a:srgbClr val="0000CC"/>
          </a:solidFill>
          <a:ln w="9525">
            <a:noFill/>
            <a:miter lim="800000"/>
            <a:headEnd/>
            <a:tailEnd/>
          </a:ln>
          <a:effectLst/>
        </p:spPr>
        <p:txBody>
          <a:bodyPr wrap="none" anchor="ctr"/>
          <a:lstStyle/>
          <a:p>
            <a:pPr algn="ctr"/>
            <a:endParaRPr lang="en-US" dirty="0">
              <a:solidFill>
                <a:srgbClr val="0000CC"/>
              </a:solidFill>
            </a:endParaRP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xStyles>
    <p:titleStyle>
      <a:lvl1pPr algn="ctr" rtl="0" eaLnBrk="1" fontAlgn="base" hangingPunct="1">
        <a:spcBef>
          <a:spcPct val="0"/>
        </a:spcBef>
        <a:spcAft>
          <a:spcPct val="0"/>
        </a:spcAft>
        <a:defRPr sz="3200" b="1">
          <a:solidFill>
            <a:srgbClr val="FF0000"/>
          </a:solidFill>
          <a:latin typeface="+mj-lt"/>
          <a:ea typeface="+mj-ea"/>
          <a:cs typeface="+mj-cs"/>
        </a:defRPr>
      </a:lvl1pPr>
      <a:lvl2pPr algn="ctr" rtl="0" eaLnBrk="1" fontAlgn="base" hangingPunct="1">
        <a:spcBef>
          <a:spcPct val="0"/>
        </a:spcBef>
        <a:spcAft>
          <a:spcPct val="0"/>
        </a:spcAft>
        <a:defRPr sz="3200" b="1">
          <a:solidFill>
            <a:srgbClr val="FF0000"/>
          </a:solidFill>
          <a:latin typeface="Arial" charset="0"/>
        </a:defRPr>
      </a:lvl2pPr>
      <a:lvl3pPr algn="ctr" rtl="0" eaLnBrk="1" fontAlgn="base" hangingPunct="1">
        <a:spcBef>
          <a:spcPct val="0"/>
        </a:spcBef>
        <a:spcAft>
          <a:spcPct val="0"/>
        </a:spcAft>
        <a:defRPr sz="3200" b="1">
          <a:solidFill>
            <a:srgbClr val="FF0000"/>
          </a:solidFill>
          <a:latin typeface="Arial" charset="0"/>
        </a:defRPr>
      </a:lvl3pPr>
      <a:lvl4pPr algn="ctr" rtl="0" eaLnBrk="1" fontAlgn="base" hangingPunct="1">
        <a:spcBef>
          <a:spcPct val="0"/>
        </a:spcBef>
        <a:spcAft>
          <a:spcPct val="0"/>
        </a:spcAft>
        <a:defRPr sz="3200" b="1">
          <a:solidFill>
            <a:srgbClr val="FF0000"/>
          </a:solidFill>
          <a:latin typeface="Arial" charset="0"/>
        </a:defRPr>
      </a:lvl4pPr>
      <a:lvl5pPr algn="ctr" rtl="0" eaLnBrk="1" fontAlgn="base" hangingPunct="1">
        <a:spcBef>
          <a:spcPct val="0"/>
        </a:spcBef>
        <a:spcAft>
          <a:spcPct val="0"/>
        </a:spcAft>
        <a:defRPr sz="3200" b="1">
          <a:solidFill>
            <a:srgbClr val="FF0000"/>
          </a:solidFill>
          <a:latin typeface="Arial" charset="0"/>
        </a:defRPr>
      </a:lvl5pPr>
      <a:lvl6pPr marL="457200" algn="ctr" rtl="0" eaLnBrk="1" fontAlgn="base" hangingPunct="1">
        <a:spcBef>
          <a:spcPct val="0"/>
        </a:spcBef>
        <a:spcAft>
          <a:spcPct val="0"/>
        </a:spcAft>
        <a:defRPr sz="3200" b="1">
          <a:solidFill>
            <a:srgbClr val="FF0000"/>
          </a:solidFill>
          <a:latin typeface="Arial" charset="0"/>
        </a:defRPr>
      </a:lvl6pPr>
      <a:lvl7pPr marL="914400" algn="ctr" rtl="0" eaLnBrk="1" fontAlgn="base" hangingPunct="1">
        <a:spcBef>
          <a:spcPct val="0"/>
        </a:spcBef>
        <a:spcAft>
          <a:spcPct val="0"/>
        </a:spcAft>
        <a:defRPr sz="3200" b="1">
          <a:solidFill>
            <a:srgbClr val="FF0000"/>
          </a:solidFill>
          <a:latin typeface="Arial" charset="0"/>
        </a:defRPr>
      </a:lvl7pPr>
      <a:lvl8pPr marL="1371600" algn="ctr" rtl="0" eaLnBrk="1" fontAlgn="base" hangingPunct="1">
        <a:spcBef>
          <a:spcPct val="0"/>
        </a:spcBef>
        <a:spcAft>
          <a:spcPct val="0"/>
        </a:spcAft>
        <a:defRPr sz="3200" b="1">
          <a:solidFill>
            <a:srgbClr val="FF0000"/>
          </a:solidFill>
          <a:latin typeface="Arial" charset="0"/>
        </a:defRPr>
      </a:lvl8pPr>
      <a:lvl9pPr marL="1828800" algn="ctr" rtl="0" eaLnBrk="1" fontAlgn="base" hangingPunct="1">
        <a:spcBef>
          <a:spcPct val="0"/>
        </a:spcBef>
        <a:spcAft>
          <a:spcPct val="0"/>
        </a:spcAft>
        <a:defRPr sz="3200" b="1">
          <a:solidFill>
            <a:srgbClr val="FF0000"/>
          </a:solidFill>
          <a:latin typeface="Arial" charset="0"/>
        </a:defRPr>
      </a:lvl9pPr>
    </p:titleStyle>
    <p:bodyStyle>
      <a:lvl1pPr marL="342900" indent="-342900" algn="l" rtl="0" eaLnBrk="1" fontAlgn="base" hangingPunct="1">
        <a:spcBef>
          <a:spcPct val="20000"/>
        </a:spcBef>
        <a:spcAft>
          <a:spcPct val="0"/>
        </a:spcAft>
        <a:buChar char="•"/>
        <a:defRPr sz="2400" b="1">
          <a:solidFill>
            <a:srgbClr val="3333CC"/>
          </a:solidFill>
          <a:latin typeface="+mn-lt"/>
          <a:ea typeface="+mn-ea"/>
          <a:cs typeface="+mn-cs"/>
        </a:defRPr>
      </a:lvl1pPr>
      <a:lvl2pPr marL="742950" indent="-285750" algn="l" rtl="0" eaLnBrk="1" fontAlgn="base" hangingPunct="1">
        <a:spcBef>
          <a:spcPct val="20000"/>
        </a:spcBef>
        <a:spcAft>
          <a:spcPct val="0"/>
        </a:spcAft>
        <a:buChar char="•"/>
        <a:defRPr sz="2400" b="1">
          <a:solidFill>
            <a:srgbClr val="663300"/>
          </a:solidFill>
          <a:latin typeface="+mn-lt"/>
        </a:defRPr>
      </a:lvl2pPr>
      <a:lvl3pPr marL="1143000" indent="-228600" algn="l" rtl="0" eaLnBrk="1" fontAlgn="base" hangingPunct="1">
        <a:spcBef>
          <a:spcPct val="20000"/>
        </a:spcBef>
        <a:spcAft>
          <a:spcPct val="0"/>
        </a:spcAft>
        <a:buChar char="•"/>
        <a:defRPr sz="2400" b="1">
          <a:solidFill>
            <a:srgbClr val="660066"/>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har char="•"/>
        <a:defRPr sz="1600">
          <a:solidFill>
            <a:srgbClr val="009999"/>
          </a:solidFill>
          <a:latin typeface="+mn-lt"/>
        </a:defRPr>
      </a:lvl5pPr>
      <a:lvl6pPr marL="2514600" indent="-228600" algn="l" rtl="0" eaLnBrk="1" fontAlgn="base" hangingPunct="1">
        <a:spcBef>
          <a:spcPct val="20000"/>
        </a:spcBef>
        <a:spcAft>
          <a:spcPct val="0"/>
        </a:spcAft>
        <a:buChar char="•"/>
        <a:defRPr sz="1600">
          <a:solidFill>
            <a:srgbClr val="009999"/>
          </a:solidFill>
          <a:latin typeface="+mn-lt"/>
        </a:defRPr>
      </a:lvl6pPr>
      <a:lvl7pPr marL="2971800" indent="-228600" algn="l" rtl="0" eaLnBrk="1" fontAlgn="base" hangingPunct="1">
        <a:spcBef>
          <a:spcPct val="20000"/>
        </a:spcBef>
        <a:spcAft>
          <a:spcPct val="0"/>
        </a:spcAft>
        <a:buChar char="•"/>
        <a:defRPr sz="1600">
          <a:solidFill>
            <a:srgbClr val="009999"/>
          </a:solidFill>
          <a:latin typeface="+mn-lt"/>
        </a:defRPr>
      </a:lvl7pPr>
      <a:lvl8pPr marL="3429000" indent="-228600" algn="l" rtl="0" eaLnBrk="1" fontAlgn="base" hangingPunct="1">
        <a:spcBef>
          <a:spcPct val="20000"/>
        </a:spcBef>
        <a:spcAft>
          <a:spcPct val="0"/>
        </a:spcAft>
        <a:buChar char="•"/>
        <a:defRPr sz="1600">
          <a:solidFill>
            <a:srgbClr val="009999"/>
          </a:solidFill>
          <a:latin typeface="+mn-lt"/>
        </a:defRPr>
      </a:lvl8pPr>
      <a:lvl9pPr marL="3886200" indent="-228600" algn="l" rtl="0" eaLnBrk="1" fontAlgn="base" hangingPunct="1">
        <a:spcBef>
          <a:spcPct val="20000"/>
        </a:spcBef>
        <a:spcAft>
          <a:spcPct val="0"/>
        </a:spcAft>
        <a:buChar char="•"/>
        <a:defRPr sz="1600">
          <a:solidFill>
            <a:srgbClr val="0099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720969" y="1055077"/>
            <a:ext cx="7772400" cy="1383323"/>
          </a:xfrm>
        </p:spPr>
        <p:txBody>
          <a:bodyPr/>
          <a:lstStyle/>
          <a:p>
            <a:r>
              <a:rPr lang="en-US" sz="3600" dirty="0" smtClean="0">
                <a:effectLst>
                  <a:outerShdw blurRad="38100" dist="38100" dir="2700000" algn="tl">
                    <a:srgbClr val="000000">
                      <a:alpha val="43137"/>
                    </a:srgbClr>
                  </a:outerShdw>
                </a:effectLst>
              </a:rPr>
              <a:t>Injector Update</a:t>
            </a:r>
            <a:endParaRPr lang="en-US" dirty="0">
              <a:effectLst>
                <a:outerShdw blurRad="38100" dist="38100" dir="2700000" algn="tl">
                  <a:srgbClr val="C0C0C0"/>
                </a:outerShdw>
              </a:effectLst>
            </a:endParaRPr>
          </a:p>
        </p:txBody>
      </p:sp>
      <p:sp>
        <p:nvSpPr>
          <p:cNvPr id="53253" name="Text Box 5"/>
          <p:cNvSpPr txBox="1">
            <a:spLocks noChangeArrowheads="1"/>
          </p:cNvSpPr>
          <p:nvPr/>
        </p:nvSpPr>
        <p:spPr bwMode="auto">
          <a:xfrm>
            <a:off x="2678722" y="5494703"/>
            <a:ext cx="4050324" cy="646331"/>
          </a:xfrm>
          <a:prstGeom prst="rect">
            <a:avLst/>
          </a:prstGeom>
          <a:noFill/>
          <a:ln w="12699">
            <a:noFill/>
            <a:miter lim="800000"/>
            <a:headEnd/>
            <a:tailEnd/>
          </a:ln>
          <a:effectLst/>
        </p:spPr>
        <p:txBody>
          <a:bodyPr wrap="square">
            <a:spAutoFit/>
          </a:bodyPr>
          <a:lstStyle/>
          <a:p>
            <a:pPr algn="ctr"/>
            <a:r>
              <a:rPr lang="en-US" sz="1800" b="1" dirty="0" smtClean="0">
                <a:latin typeface="Arial" charset="0"/>
              </a:rPr>
              <a:t>QWeak Collaboration Meeting</a:t>
            </a:r>
            <a:endParaRPr lang="en-US" sz="1800" b="1" dirty="0">
              <a:latin typeface="Arial" charset="0"/>
            </a:endParaRPr>
          </a:p>
          <a:p>
            <a:pPr algn="ctr"/>
            <a:r>
              <a:rPr lang="en-US" sz="1800" b="1" dirty="0" smtClean="0">
                <a:latin typeface="Arial" charset="0"/>
              </a:rPr>
              <a:t>September 17, 2010</a:t>
            </a:r>
            <a:endParaRPr lang="en-US" sz="1800" dirty="0"/>
          </a:p>
        </p:txBody>
      </p:sp>
      <p:sp>
        <p:nvSpPr>
          <p:cNvPr id="5" name="Text Box 5"/>
          <p:cNvSpPr txBox="1">
            <a:spLocks noChangeArrowheads="1"/>
          </p:cNvSpPr>
          <p:nvPr/>
        </p:nvSpPr>
        <p:spPr bwMode="auto">
          <a:xfrm>
            <a:off x="804161" y="2666999"/>
            <a:ext cx="7802137" cy="707886"/>
          </a:xfrm>
          <a:prstGeom prst="rect">
            <a:avLst/>
          </a:prstGeom>
          <a:noFill/>
          <a:ln w="9525">
            <a:noFill/>
            <a:miter lim="800000"/>
            <a:headEnd/>
            <a:tailEnd/>
          </a:ln>
        </p:spPr>
        <p:txBody>
          <a:bodyPr wrap="none">
            <a:spAutoFit/>
          </a:bodyPr>
          <a:lstStyle/>
          <a:p>
            <a:pPr algn="ctr" eaLnBrk="0" hangingPunct="0"/>
            <a:r>
              <a:rPr lang="en-US" sz="2000" dirty="0">
                <a:solidFill>
                  <a:srgbClr val="000000"/>
                </a:solidFill>
                <a:latin typeface="Comic Sans MS" pitchFamily="66" charset="0"/>
                <a:cs typeface="Times New Roman" pitchFamily="18" charset="0"/>
              </a:rPr>
              <a:t>P. Adderley, J. Clark, </a:t>
            </a:r>
            <a:r>
              <a:rPr lang="en-US" sz="2000" dirty="0" smtClean="0">
                <a:solidFill>
                  <a:srgbClr val="000000"/>
                </a:solidFill>
                <a:latin typeface="Comic Sans MS" pitchFamily="66" charset="0"/>
                <a:cs typeface="Times New Roman" pitchFamily="18" charset="0"/>
              </a:rPr>
              <a:t>S. Covert, J</a:t>
            </a:r>
            <a:r>
              <a:rPr lang="en-US" sz="2000" dirty="0">
                <a:solidFill>
                  <a:srgbClr val="000000"/>
                </a:solidFill>
                <a:latin typeface="Comic Sans MS" pitchFamily="66" charset="0"/>
                <a:cs typeface="Times New Roman" pitchFamily="18" charset="0"/>
              </a:rPr>
              <a:t>. Grames, J. Hansknecht, </a:t>
            </a:r>
            <a:endParaRPr lang="en-US" sz="2000" dirty="0" smtClean="0">
              <a:solidFill>
                <a:srgbClr val="000000"/>
              </a:solidFill>
              <a:latin typeface="Comic Sans MS" pitchFamily="66" charset="0"/>
              <a:cs typeface="Times New Roman" pitchFamily="18" charset="0"/>
            </a:endParaRPr>
          </a:p>
          <a:p>
            <a:pPr algn="ctr" eaLnBrk="0" hangingPunct="0"/>
            <a:r>
              <a:rPr lang="en-US" sz="2000" dirty="0" smtClean="0">
                <a:solidFill>
                  <a:srgbClr val="000000"/>
                </a:solidFill>
                <a:latin typeface="Comic Sans MS" pitchFamily="66" charset="0"/>
                <a:cs typeface="Times New Roman" pitchFamily="18" charset="0"/>
              </a:rPr>
              <a:t>R. Mammei, M</a:t>
            </a:r>
            <a:r>
              <a:rPr lang="en-US" sz="2000" dirty="0">
                <a:solidFill>
                  <a:srgbClr val="000000"/>
                </a:solidFill>
                <a:latin typeface="Comic Sans MS" pitchFamily="66" charset="0"/>
                <a:cs typeface="Times New Roman" pitchFamily="18" charset="0"/>
              </a:rPr>
              <a:t>. </a:t>
            </a:r>
            <a:r>
              <a:rPr lang="en-US" sz="2000" dirty="0" smtClean="0">
                <a:solidFill>
                  <a:srgbClr val="000000"/>
                </a:solidFill>
                <a:latin typeface="Comic Sans MS" pitchFamily="66" charset="0"/>
                <a:cs typeface="Times New Roman" pitchFamily="18" charset="0"/>
              </a:rPr>
              <a:t>Poelker, M</a:t>
            </a:r>
            <a:r>
              <a:rPr lang="en-US" sz="2000" dirty="0">
                <a:solidFill>
                  <a:srgbClr val="000000"/>
                </a:solidFill>
                <a:latin typeface="Comic Sans MS" pitchFamily="66" charset="0"/>
                <a:cs typeface="Times New Roman" pitchFamily="18" charset="0"/>
              </a:rPr>
              <a:t>. Stutzman, R. Suleiman, K. Surles-Law</a:t>
            </a:r>
            <a:endParaRPr lang="en-US" sz="2000" dirty="0">
              <a:solidFill>
                <a:srgbClr val="000000"/>
              </a:solidFill>
              <a:latin typeface="Comic Sans MS" pitchFamily="66" charset="0"/>
            </a:endParaRPr>
          </a:p>
        </p:txBody>
      </p:sp>
      <p:pic>
        <p:nvPicPr>
          <p:cNvPr id="7" name="Picture 4" descr="CIlogo.jpg"/>
          <p:cNvPicPr>
            <a:picLocks noChangeAspect="1"/>
          </p:cNvPicPr>
          <p:nvPr/>
        </p:nvPicPr>
        <p:blipFill>
          <a:blip r:embed="rId2" cstate="print"/>
          <a:srcRect/>
          <a:stretch>
            <a:fillRect/>
          </a:stretch>
        </p:blipFill>
        <p:spPr bwMode="auto">
          <a:xfrm>
            <a:off x="3253154" y="3698632"/>
            <a:ext cx="2928938"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814811"/>
            <a:ext cx="9144000" cy="5562543"/>
          </a:xfrm>
        </p:spPr>
        <p:txBody>
          <a:bodyPr/>
          <a:lstStyle/>
          <a:p>
            <a:endParaRPr lang="en-US" dirty="0" smtClean="0"/>
          </a:p>
          <a:p>
            <a:r>
              <a:rPr lang="en-US" dirty="0" smtClean="0"/>
              <a:t>Coordinator: Suleiman</a:t>
            </a:r>
          </a:p>
          <a:p>
            <a:endParaRPr lang="en-US" dirty="0" smtClean="0"/>
          </a:p>
          <a:p>
            <a:r>
              <a:rPr lang="en-US" dirty="0" smtClean="0"/>
              <a:t>Members: Poelker, Grames, Hansknecht, King, Carlini, Paschke, Dalton, Ramsay</a:t>
            </a:r>
          </a:p>
          <a:p>
            <a:endParaRPr lang="en-US" dirty="0" smtClean="0"/>
          </a:p>
          <a:p>
            <a:r>
              <a:rPr lang="en-US" dirty="0" smtClean="0"/>
              <a:t>A student</a:t>
            </a:r>
          </a:p>
        </p:txBody>
      </p:sp>
      <p:sp>
        <p:nvSpPr>
          <p:cNvPr id="2" name="Title 1"/>
          <p:cNvSpPr>
            <a:spLocks noGrp="1"/>
          </p:cNvSpPr>
          <p:nvPr>
            <p:ph type="title"/>
          </p:nvPr>
        </p:nvSpPr>
        <p:spPr/>
        <p:txBody>
          <a:bodyPr/>
          <a:lstStyle/>
          <a:p>
            <a:r>
              <a:rPr lang="en-US" dirty="0" smtClean="0"/>
              <a:t>Injector Team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814811"/>
            <a:ext cx="9144000" cy="5562543"/>
          </a:xfrm>
        </p:spPr>
        <p:txBody>
          <a:bodyPr/>
          <a:lstStyle/>
          <a:p>
            <a:pPr marL="514350" indent="-514350">
              <a:buNone/>
            </a:pPr>
            <a:endParaRPr lang="en-US" dirty="0" smtClean="0">
              <a:solidFill>
                <a:srgbClr val="002060"/>
              </a:solidFill>
            </a:endParaRPr>
          </a:p>
          <a:p>
            <a:pPr marL="514350" indent="-514350">
              <a:buFont typeface="+mj-lt"/>
              <a:buAutoNum type="arabicPeriod"/>
            </a:pPr>
            <a:r>
              <a:rPr lang="en-US" dirty="0" smtClean="0"/>
              <a:t>Heated &amp; re-activated photocathode: Good QE &amp; polarization 85%</a:t>
            </a:r>
            <a:endParaRPr lang="en-US" dirty="0" smtClean="0">
              <a:solidFill>
                <a:srgbClr val="002060"/>
              </a:solidFill>
            </a:endParaRPr>
          </a:p>
          <a:p>
            <a:pPr marL="514350" indent="-514350">
              <a:buFont typeface="+mj-lt"/>
              <a:buAutoNum type="arabicPeriod"/>
            </a:pPr>
            <a:endParaRPr lang="en-US" dirty="0" smtClean="0">
              <a:solidFill>
                <a:srgbClr val="002060"/>
              </a:solidFill>
            </a:endParaRPr>
          </a:p>
          <a:p>
            <a:pPr marL="514350" indent="-514350">
              <a:buFont typeface="+mj-lt"/>
              <a:buAutoNum type="arabicPeriod"/>
            </a:pPr>
            <a:r>
              <a:rPr lang="en-US" dirty="0" smtClean="0"/>
              <a:t>Characterized RHWP</a:t>
            </a:r>
          </a:p>
          <a:p>
            <a:pPr marL="514350" indent="-514350">
              <a:buFont typeface="+mj-lt"/>
              <a:buAutoNum type="arabicPeriod"/>
            </a:pPr>
            <a:endParaRPr lang="en-US" dirty="0" smtClean="0"/>
          </a:p>
          <a:p>
            <a:pPr marL="514350" indent="-514350">
              <a:buFont typeface="+mj-lt"/>
              <a:buAutoNum type="arabicPeriod"/>
            </a:pPr>
            <a:r>
              <a:rPr lang="en-US" dirty="0" smtClean="0"/>
              <a:t>Studies Pockels Cell (PC) ringing</a:t>
            </a:r>
          </a:p>
          <a:p>
            <a:pPr marL="514350" indent="-514350">
              <a:buFont typeface="+mj-lt"/>
              <a:buAutoNum type="arabicPeriod"/>
            </a:pPr>
            <a:endParaRPr lang="en-US" dirty="0" smtClean="0"/>
          </a:p>
          <a:p>
            <a:pPr marL="514350" indent="-514350">
              <a:buFont typeface="+mj-lt"/>
              <a:buAutoNum type="arabicPeriod"/>
            </a:pPr>
            <a:r>
              <a:rPr lang="en-US" dirty="0" smtClean="0"/>
              <a:t>Devise a means to quantify ringing on once a week basis.  An access to laser table can be made, but remote measurement preferable.</a:t>
            </a:r>
          </a:p>
          <a:p>
            <a:pPr marL="514350" indent="-514350">
              <a:buFont typeface="+mj-lt"/>
              <a:buAutoNum type="arabicPeriod"/>
            </a:pPr>
            <a:endParaRPr lang="en-US" dirty="0" smtClean="0"/>
          </a:p>
          <a:p>
            <a:pPr marL="514350" indent="-514350">
              <a:buFont typeface="+mj-lt"/>
              <a:buAutoNum type="arabicPeriod"/>
            </a:pPr>
            <a:r>
              <a:rPr lang="en-US" dirty="0" smtClean="0"/>
              <a:t>Measure Laser Spot-size asymmetries</a:t>
            </a:r>
          </a:p>
        </p:txBody>
      </p:sp>
      <p:sp>
        <p:nvSpPr>
          <p:cNvPr id="2" name="Title 1"/>
          <p:cNvSpPr>
            <a:spLocks noGrp="1"/>
          </p:cNvSpPr>
          <p:nvPr>
            <p:ph type="title"/>
          </p:nvPr>
        </p:nvSpPr>
        <p:spPr/>
        <p:txBody>
          <a:bodyPr/>
          <a:lstStyle/>
          <a:p>
            <a:r>
              <a:rPr lang="en-US" dirty="0" smtClean="0"/>
              <a:t>Commissioning Plan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814811"/>
            <a:ext cx="9144000" cy="5562543"/>
          </a:xfrm>
        </p:spPr>
        <p:txBody>
          <a:bodyPr/>
          <a:lstStyle/>
          <a:p>
            <a:pPr>
              <a:buNone/>
            </a:pPr>
            <a:endParaRPr lang="en-US" dirty="0" smtClean="0"/>
          </a:p>
          <a:p>
            <a:pPr marL="514350" indent="-514350">
              <a:buFont typeface="+mj-lt"/>
              <a:buAutoNum type="arabicPeriod" startAt="6"/>
            </a:pPr>
            <a:r>
              <a:rPr lang="en-US" dirty="0" smtClean="0"/>
              <a:t>Rotate photocathode to reduce effect of vacuum window birefringence</a:t>
            </a:r>
          </a:p>
          <a:p>
            <a:pPr marL="514350" indent="-514350">
              <a:buFont typeface="+mj-lt"/>
              <a:buAutoNum type="arabicPeriod" startAt="6"/>
            </a:pPr>
            <a:endParaRPr lang="en-US" dirty="0" smtClean="0"/>
          </a:p>
          <a:p>
            <a:pPr marL="514350" indent="-514350">
              <a:buFont typeface="+mj-lt"/>
              <a:buAutoNum type="arabicPeriod" startAt="6"/>
            </a:pPr>
            <a:r>
              <a:rPr lang="en-US" dirty="0" smtClean="0"/>
              <a:t>Study beam phase-space when using Wien Flip. Quantify the difference between Vertical Wien and Solenoid method with beam to Hall and large position differences. </a:t>
            </a:r>
            <a:r>
              <a:rPr lang="en-US" u="sng" dirty="0" smtClean="0"/>
              <a:t>Use the Solenoids, until someone makes definite measurements to use V-Wien</a:t>
            </a:r>
          </a:p>
          <a:p>
            <a:pPr marL="514350" indent="-514350">
              <a:buFont typeface="+mj-lt"/>
              <a:buAutoNum type="arabicPeriod" startAt="6"/>
            </a:pPr>
            <a:endParaRPr lang="en-US" dirty="0" smtClean="0"/>
          </a:p>
          <a:p>
            <a:pPr marL="514350" indent="-514350">
              <a:buFont typeface="+mj-lt"/>
              <a:buAutoNum type="arabicPeriod" startAt="6"/>
            </a:pPr>
            <a:r>
              <a:rPr lang="en-US" dirty="0" smtClean="0"/>
              <a:t>Zero vertical polarization using 5 MeV Mott Polarimeter in Injector – requirement: P</a:t>
            </a:r>
            <a:r>
              <a:rPr lang="en-US" sz="2000" baseline="-25000" dirty="0" smtClean="0"/>
              <a:t>y</a:t>
            </a:r>
            <a:r>
              <a:rPr lang="en-US" sz="2000" dirty="0" smtClean="0"/>
              <a:t> &lt; 4% </a:t>
            </a:r>
            <a:endParaRPr lang="en-US" dirty="0" smtClean="0"/>
          </a:p>
          <a:p>
            <a:pPr marL="514350" indent="-514350">
              <a:buFont typeface="+mj-lt"/>
              <a:buAutoNum type="arabicPeriod" startAt="8"/>
            </a:pPr>
            <a:endParaRPr lang="en-US" dirty="0" smtClean="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814811"/>
            <a:ext cx="9144000" cy="5562543"/>
          </a:xfrm>
        </p:spPr>
        <p:txBody>
          <a:bodyPr/>
          <a:lstStyle/>
          <a:p>
            <a:pPr>
              <a:buNone/>
            </a:pPr>
            <a:endParaRPr lang="en-US" dirty="0" smtClean="0"/>
          </a:p>
          <a:p>
            <a:pPr marL="457200" indent="-457200">
              <a:buFont typeface="+mj-lt"/>
              <a:buAutoNum type="arabicPeriod" startAt="8"/>
            </a:pPr>
            <a:r>
              <a:rPr lang="en-US" dirty="0" smtClean="0"/>
              <a:t>Spin dance to zero transverse polarization using Hall C Polarimeter – requirement: P</a:t>
            </a:r>
            <a:r>
              <a:rPr lang="en-US" baseline="-25000" dirty="0" smtClean="0"/>
              <a:t>x</a:t>
            </a:r>
            <a:r>
              <a:rPr lang="en-US" sz="2000" dirty="0" smtClean="0"/>
              <a:t> &lt; 4% </a:t>
            </a:r>
            <a:endParaRPr lang="en-US" dirty="0" smtClean="0"/>
          </a:p>
          <a:p>
            <a:pPr marL="457200" indent="-457200">
              <a:buFont typeface="+mj-lt"/>
              <a:buAutoNum type="arabicPeriod" startAt="8"/>
            </a:pPr>
            <a:endParaRPr lang="en-US" dirty="0" smtClean="0"/>
          </a:p>
          <a:p>
            <a:pPr marL="457200" indent="-457200">
              <a:buFont typeface="+mj-lt"/>
              <a:buAutoNum type="arabicPeriod" startAt="8"/>
            </a:pPr>
            <a:r>
              <a:rPr lang="en-US" dirty="0" smtClean="0"/>
              <a:t>Optimize Helicity Board settings: T_Settle, T_Stable, and Pattern. Need hydrogen target and Lumi</a:t>
            </a:r>
          </a:p>
          <a:p>
            <a:pPr marL="457200" indent="-457200">
              <a:buFont typeface="+mj-lt"/>
              <a:buAutoNum type="arabicPeriod" startAt="8"/>
            </a:pPr>
            <a:endParaRPr lang="en-US" dirty="0" smtClean="0">
              <a:solidFill>
                <a:srgbClr val="002060"/>
              </a:solidFill>
            </a:endParaRPr>
          </a:p>
          <a:p>
            <a:pPr marL="457200" indent="-457200">
              <a:buFont typeface="+mj-lt"/>
              <a:buAutoNum type="arabicPeriod" startAt="8"/>
            </a:pPr>
            <a:r>
              <a:rPr lang="en-US" dirty="0" smtClean="0"/>
              <a:t>Commission Charge Feedback with the new QIA </a:t>
            </a:r>
            <a:endParaRPr lang="en-US" dirty="0" smtClean="0">
              <a:solidFill>
                <a:srgbClr val="002060"/>
              </a:solidFill>
            </a:endParaRPr>
          </a:p>
          <a:p>
            <a:pPr marL="457200" indent="-457200">
              <a:buFont typeface="+mj-lt"/>
              <a:buAutoNum type="arabicPeriod" startAt="8"/>
            </a:pPr>
            <a:endParaRPr lang="en-US" dirty="0" smtClean="0"/>
          </a:p>
          <a:p>
            <a:pPr marL="457200" indent="-457200">
              <a:buFont typeface="+mj-lt"/>
              <a:buAutoNum type="arabicPeriod" startAt="8"/>
            </a:pPr>
            <a:r>
              <a:rPr lang="en-US" dirty="0" smtClean="0"/>
              <a:t>Try 32 MHz beam for background studies and Moller Polarimeter in Hall C. </a:t>
            </a:r>
            <a:r>
              <a:rPr lang="en-US" u="sng" dirty="0" smtClean="0"/>
              <a:t>Not Ready yet, QWeak must talk to Engineering if it is really needed.</a:t>
            </a:r>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814811"/>
            <a:ext cx="9144000" cy="5562543"/>
          </a:xfrm>
        </p:spPr>
        <p:txBody>
          <a:bodyPr/>
          <a:lstStyle/>
          <a:p>
            <a:endParaRPr lang="en-US" dirty="0" smtClean="0"/>
          </a:p>
          <a:p>
            <a:r>
              <a:rPr lang="en-US" dirty="0" smtClean="0"/>
              <a:t>It is important to get to a stable beam delivery of 150 </a:t>
            </a:r>
            <a:r>
              <a:rPr lang="el-GR" dirty="0" smtClean="0"/>
              <a:t>μ</a:t>
            </a:r>
            <a:r>
              <a:rPr lang="en-US" dirty="0" smtClean="0"/>
              <a:t>A for days, without modifying the injector configuration (i.e., flipping spin direction, or going to nA beam, where we don't pay attention to beam loss, which must always be maintained small via steering magnets ...)</a:t>
            </a:r>
          </a:p>
          <a:p>
            <a:endParaRPr lang="en-US" dirty="0" smtClean="0"/>
          </a:p>
          <a:p>
            <a:r>
              <a:rPr lang="en-US" dirty="0" smtClean="0"/>
              <a:t>If things drift away from optimum and beam quality degrades, Operators need to learn which steering knobs to adjust to get back to acceptable injector configuration.</a:t>
            </a:r>
          </a:p>
          <a:p>
            <a:endParaRPr lang="en-US" dirty="0" smtClean="0"/>
          </a:p>
          <a:p>
            <a:pPr>
              <a:buNone/>
            </a:pPr>
            <a:r>
              <a:rPr lang="en-US" dirty="0" smtClean="0"/>
              <a:t>            Need Online display in MCC of parity data (Injector and Hall C BPMs &amp; BCMs)</a:t>
            </a:r>
          </a:p>
        </p:txBody>
      </p:sp>
      <p:sp>
        <p:nvSpPr>
          <p:cNvPr id="4" name="Title 3"/>
          <p:cNvSpPr>
            <a:spLocks noGrp="1"/>
          </p:cNvSpPr>
          <p:nvPr>
            <p:ph type="title"/>
          </p:nvPr>
        </p:nvSpPr>
        <p:spPr/>
        <p:txBody>
          <a:bodyPr/>
          <a:lstStyle/>
          <a:p>
            <a:r>
              <a:rPr lang="en-US" dirty="0" smtClean="0"/>
              <a:t>Maintaining Good Beam Quality</a:t>
            </a:r>
            <a:endParaRPr lang="en-US" dirty="0"/>
          </a:p>
        </p:txBody>
      </p:sp>
      <p:sp>
        <p:nvSpPr>
          <p:cNvPr id="6" name="Right Arrow 5"/>
          <p:cNvSpPr/>
          <p:nvPr/>
        </p:nvSpPr>
        <p:spPr bwMode="auto">
          <a:xfrm>
            <a:off x="468923" y="5298831"/>
            <a:ext cx="492369" cy="234461"/>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814811"/>
            <a:ext cx="9144000" cy="5562543"/>
          </a:xfrm>
        </p:spPr>
        <p:txBody>
          <a:bodyPr/>
          <a:lstStyle/>
          <a:p>
            <a:pPr marL="176213" indent="-176213">
              <a:buFont typeface="Arial" pitchFamily="34" charset="0"/>
              <a:buChar char="•"/>
            </a:pPr>
            <a:endParaRPr lang="en-US" dirty="0" smtClean="0"/>
          </a:p>
          <a:p>
            <a:pPr marL="457200" indent="-457200">
              <a:buFont typeface="Arial" pitchFamily="34" charset="0"/>
              <a:buChar char="•"/>
            </a:pPr>
            <a:r>
              <a:rPr lang="en-US" dirty="0" smtClean="0"/>
              <a:t>CEBAF Inverted Gun (with Stainless Steel Cathode) delivered beam to Hall C at 130 kV on August 13, 2010</a:t>
            </a:r>
          </a:p>
          <a:p>
            <a:pPr marL="457200" indent="-457200">
              <a:buFont typeface="Arial" pitchFamily="34" charset="0"/>
              <a:buChar char="•"/>
            </a:pPr>
            <a:endParaRPr lang="en-US" dirty="0" smtClean="0"/>
          </a:p>
          <a:p>
            <a:pPr marL="457200" indent="-457200">
              <a:buFont typeface="Arial" pitchFamily="34" charset="0"/>
              <a:buChar char="•"/>
            </a:pPr>
            <a:r>
              <a:rPr lang="en-US" dirty="0" smtClean="0"/>
              <a:t>Conditioned to 150 kV with no FE in September 2010</a:t>
            </a:r>
          </a:p>
          <a:p>
            <a:pPr marL="457200" indent="-457200">
              <a:buFont typeface="Arial" pitchFamily="34" charset="0"/>
              <a:buChar char="•"/>
            </a:pPr>
            <a:endParaRPr lang="en-US" dirty="0" smtClean="0"/>
          </a:p>
          <a:p>
            <a:pPr marL="457200" indent="-457200">
              <a:buFont typeface="Arial" pitchFamily="34" charset="0"/>
              <a:buChar char="•"/>
            </a:pPr>
            <a:r>
              <a:rPr lang="en-US" dirty="0" smtClean="0"/>
              <a:t>Beam is being restored at 130 kV – This is the new Gun HV</a:t>
            </a:r>
            <a:endParaRPr lang="en-US" sz="1800" dirty="0" smtClean="0">
              <a:solidFill>
                <a:schemeClr val="tx1"/>
              </a:solidFill>
            </a:endParaRPr>
          </a:p>
          <a:p>
            <a:pPr marL="457200" indent="-457200">
              <a:buNone/>
            </a:pPr>
            <a:endParaRPr lang="en-US" dirty="0" smtClean="0"/>
          </a:p>
          <a:p>
            <a:pPr marL="457200" indent="-457200">
              <a:buFont typeface="Arial" pitchFamily="34" charset="0"/>
              <a:buChar char="•"/>
            </a:pPr>
            <a:r>
              <a:rPr lang="en-US" dirty="0" smtClean="0"/>
              <a:t>Maximum possible Gun Voltage is 140 kV (limited by Safety System and HV Power Supplies)</a:t>
            </a:r>
          </a:p>
        </p:txBody>
      </p:sp>
      <p:sp>
        <p:nvSpPr>
          <p:cNvPr id="2" name="Title 1"/>
          <p:cNvSpPr>
            <a:spLocks noGrp="1"/>
          </p:cNvSpPr>
          <p:nvPr>
            <p:ph type="title"/>
          </p:nvPr>
        </p:nvSpPr>
        <p:spPr/>
        <p:txBody>
          <a:bodyPr/>
          <a:lstStyle/>
          <a:p>
            <a:r>
              <a:rPr lang="en-US" dirty="0" smtClean="0"/>
              <a:t>Gun HV at CEBAF</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70115" y="1834697"/>
            <a:ext cx="4443273" cy="3657600"/>
          </a:xfrm>
          <a:prstGeom prst="rect">
            <a:avLst/>
          </a:prstGeom>
          <a:noFill/>
        </p:spPr>
      </p:pic>
      <p:pic>
        <p:nvPicPr>
          <p:cNvPr id="7" name="Content Placeholder 6"/>
          <p:cNvPicPr>
            <a:picLocks noGrp="1" noChangeAspect="1"/>
          </p:cNvPicPr>
          <p:nvPr>
            <p:ph idx="1"/>
          </p:nvPr>
        </p:nvPicPr>
        <p:blipFill>
          <a:blip r:embed="rId3" cstate="print"/>
          <a:srcRect/>
          <a:stretch>
            <a:fillRect/>
          </a:stretch>
        </p:blipFill>
        <p:spPr bwMode="auto">
          <a:xfrm>
            <a:off x="5407713" y="2534498"/>
            <a:ext cx="2989645" cy="2651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1" name="Picture 10"/>
          <p:cNvPicPr/>
          <p:nvPr/>
        </p:nvPicPr>
        <p:blipFill>
          <a:blip r:embed="rId2" cstate="print"/>
          <a:srcRect/>
          <a:stretch>
            <a:fillRect/>
          </a:stretch>
        </p:blipFill>
        <p:spPr bwMode="auto">
          <a:xfrm>
            <a:off x="798739" y="2292078"/>
            <a:ext cx="2647950" cy="2360930"/>
          </a:xfrm>
          <a:prstGeom prst="rect">
            <a:avLst/>
          </a:prstGeom>
          <a:noFill/>
          <a:ln w="9525">
            <a:noFill/>
            <a:miter lim="800000"/>
            <a:headEnd/>
            <a:tailEnd/>
          </a:ln>
        </p:spPr>
      </p:pic>
      <p:pic>
        <p:nvPicPr>
          <p:cNvPr id="12" name="Content Placeholder 11" descr="C:\Users\Mike\Documents\muonsinc\10-PhaseIIs\DCGun\Figure5c.jpg"/>
          <p:cNvPicPr>
            <a:picLocks noGrp="1"/>
          </p:cNvPicPr>
          <p:nvPr>
            <p:ph idx="1"/>
          </p:nvPr>
        </p:nvPicPr>
        <p:blipFill>
          <a:blip r:embed="rId3" cstate="print"/>
          <a:srcRect/>
          <a:stretch>
            <a:fillRect/>
          </a:stretch>
        </p:blipFill>
        <p:spPr bwMode="auto">
          <a:xfrm>
            <a:off x="3869190" y="2108882"/>
            <a:ext cx="2581275" cy="2895600"/>
          </a:xfrm>
          <a:prstGeom prst="rect">
            <a:avLst/>
          </a:prstGeom>
          <a:noFill/>
          <a:ln w="9525">
            <a:noFill/>
            <a:miter lim="800000"/>
            <a:headEnd/>
            <a:tailEnd/>
          </a:ln>
        </p:spPr>
      </p:pic>
      <p:pic>
        <p:nvPicPr>
          <p:cNvPr id="13" name="Picture 12" descr="C:\Users\Mike\Documents\muonsinc\10-PhaseIIs\DCGun\Figure5d.jpg"/>
          <p:cNvPicPr>
            <a:picLocks noChangeAspect="1"/>
          </p:cNvPicPr>
          <p:nvPr/>
        </p:nvPicPr>
        <p:blipFill>
          <a:blip r:embed="rId4" cstate="print"/>
          <a:srcRect/>
          <a:stretch>
            <a:fillRect/>
          </a:stretch>
        </p:blipFill>
        <p:spPr bwMode="auto">
          <a:xfrm>
            <a:off x="6749140" y="2243901"/>
            <a:ext cx="703383"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dirty="0"/>
          </a:p>
        </p:txBody>
      </p:sp>
      <p:pic>
        <p:nvPicPr>
          <p:cNvPr id="4" name="Picture 3" descr="fe.png"/>
          <p:cNvPicPr>
            <a:picLocks noChangeAspect="1"/>
          </p:cNvPicPr>
          <p:nvPr/>
        </p:nvPicPr>
        <p:blipFill>
          <a:blip r:embed="rId2" cstate="print"/>
          <a:stretch>
            <a:fillRect/>
          </a:stretch>
        </p:blipFill>
        <p:spPr>
          <a:xfrm>
            <a:off x="636109" y="1399692"/>
            <a:ext cx="7784325" cy="4572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814811"/>
            <a:ext cx="9144000" cy="5562543"/>
          </a:xfrm>
        </p:spPr>
        <p:txBody>
          <a:bodyPr/>
          <a:lstStyle/>
          <a:p>
            <a:pPr marL="176213" indent="-176213">
              <a:buFont typeface="Arial" pitchFamily="34" charset="0"/>
              <a:buChar char="•"/>
            </a:pPr>
            <a:endParaRPr lang="en-US" dirty="0" smtClean="0"/>
          </a:p>
          <a:p>
            <a:pPr marL="457200" indent="-457200">
              <a:buFont typeface="Arial" pitchFamily="34" charset="0"/>
              <a:buChar char="•"/>
            </a:pPr>
            <a:r>
              <a:rPr lang="en-US" dirty="0" smtClean="0"/>
              <a:t>Injector Two-Wien Flipper (INJTWF) commissioned during PREx</a:t>
            </a:r>
          </a:p>
          <a:p>
            <a:pPr marL="457200" indent="-457200">
              <a:buFont typeface="Arial" pitchFamily="34" charset="0"/>
              <a:buChar char="•"/>
            </a:pPr>
            <a:endParaRPr lang="en-US" dirty="0" smtClean="0"/>
          </a:p>
          <a:p>
            <a:pPr marL="457200" indent="-457200">
              <a:buFont typeface="Arial" pitchFamily="34" charset="0"/>
              <a:buChar char="•"/>
            </a:pPr>
            <a:r>
              <a:rPr lang="en-US" dirty="0" smtClean="0"/>
              <a:t>Will be re-calibrated at 130 kV</a:t>
            </a:r>
          </a:p>
        </p:txBody>
      </p:sp>
      <p:sp>
        <p:nvSpPr>
          <p:cNvPr id="2" name="Title 1"/>
          <p:cNvSpPr>
            <a:spLocks noGrp="1"/>
          </p:cNvSpPr>
          <p:nvPr>
            <p:ph type="title"/>
          </p:nvPr>
        </p:nvSpPr>
        <p:spPr/>
        <p:txBody>
          <a:bodyPr/>
          <a:lstStyle/>
          <a:p>
            <a:r>
              <a:rPr lang="en-US" dirty="0" smtClean="0"/>
              <a:t>INJTWF Slow Helicity Reversal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814811"/>
            <a:ext cx="9144000" cy="5562543"/>
          </a:xfrm>
        </p:spPr>
        <p:txBody>
          <a:bodyPr/>
          <a:lstStyle/>
          <a:p>
            <a:pPr marL="457200" indent="-457200">
              <a:buNone/>
            </a:pPr>
            <a:endParaRPr lang="en-US" dirty="0" smtClean="0"/>
          </a:p>
          <a:p>
            <a:pPr marL="457200" indent="-457200">
              <a:buNone/>
            </a:pPr>
            <a:r>
              <a:rPr lang="en-US" dirty="0" smtClean="0"/>
              <a:t>New detectors to replace old ones:</a:t>
            </a:r>
          </a:p>
          <a:p>
            <a:pPr marL="457200" indent="-457200">
              <a:buNone/>
            </a:pPr>
            <a:r>
              <a:rPr lang="en-US" dirty="0" smtClean="0"/>
              <a:t> </a:t>
            </a:r>
          </a:p>
          <a:p>
            <a:pPr marL="457200" indent="-457200">
              <a:buFont typeface="Arial" pitchFamily="34" charset="0"/>
              <a:buChar char="•"/>
            </a:pPr>
            <a:r>
              <a:rPr lang="en-US" dirty="0" smtClean="0"/>
              <a:t>Detectors are ready</a:t>
            </a:r>
          </a:p>
          <a:p>
            <a:pPr marL="457200" indent="-457200">
              <a:buFont typeface="Arial" pitchFamily="34" charset="0"/>
              <a:buChar char="•"/>
            </a:pPr>
            <a:endParaRPr lang="en-US" dirty="0" smtClean="0"/>
          </a:p>
          <a:p>
            <a:pPr marL="457200" indent="-457200">
              <a:buFont typeface="Arial" pitchFamily="34" charset="0"/>
              <a:buChar char="•"/>
            </a:pPr>
            <a:r>
              <a:rPr lang="en-US" dirty="0" smtClean="0"/>
              <a:t>Will be installed next week</a:t>
            </a:r>
          </a:p>
          <a:p>
            <a:pPr marL="457200" indent="-457200">
              <a:buFont typeface="Arial" pitchFamily="34" charset="0"/>
              <a:buChar char="•"/>
            </a:pPr>
            <a:endParaRPr lang="en-US" dirty="0" smtClean="0"/>
          </a:p>
          <a:p>
            <a:pPr marL="457200" indent="-457200">
              <a:buFont typeface="Arial" pitchFamily="34" charset="0"/>
              <a:buChar char="•"/>
            </a:pPr>
            <a:r>
              <a:rPr lang="en-US" dirty="0" smtClean="0"/>
              <a:t>Might improve response </a:t>
            </a:r>
          </a:p>
          <a:p>
            <a:pPr marL="457200" indent="-457200">
              <a:buNone/>
            </a:pPr>
            <a:r>
              <a:rPr lang="en-US" dirty="0" smtClean="0"/>
              <a:t>to Mott electrons</a:t>
            </a:r>
          </a:p>
          <a:p>
            <a:pPr marL="457200" indent="-457200">
              <a:buFont typeface="Arial" pitchFamily="34" charset="0"/>
              <a:buChar char="•"/>
            </a:pPr>
            <a:endParaRPr lang="en-US" dirty="0" smtClean="0"/>
          </a:p>
          <a:p>
            <a:pPr marL="457200" indent="-457200">
              <a:buNone/>
            </a:pPr>
            <a:endParaRPr lang="en-US" dirty="0" smtClean="0"/>
          </a:p>
        </p:txBody>
      </p:sp>
      <p:sp>
        <p:nvSpPr>
          <p:cNvPr id="4" name="Title 3"/>
          <p:cNvSpPr>
            <a:spLocks noGrp="1"/>
          </p:cNvSpPr>
          <p:nvPr>
            <p:ph type="title"/>
          </p:nvPr>
        </p:nvSpPr>
        <p:spPr/>
        <p:txBody>
          <a:bodyPr/>
          <a:lstStyle/>
          <a:p>
            <a:r>
              <a:rPr lang="en-US" dirty="0" smtClean="0"/>
              <a:t>5 MeV Mott Polarimeter</a:t>
            </a:r>
            <a:endParaRPr lang="en-US" dirty="0"/>
          </a:p>
        </p:txBody>
      </p:sp>
      <p:pic>
        <p:nvPicPr>
          <p:cNvPr id="7" name="Picture 6" descr="P1000119_1.JPG"/>
          <p:cNvPicPr>
            <a:picLocks noChangeAspect="1"/>
          </p:cNvPicPr>
          <p:nvPr/>
        </p:nvPicPr>
        <p:blipFill>
          <a:blip r:embed="rId2" cstate="print"/>
          <a:stretch>
            <a:fillRect/>
          </a:stretch>
        </p:blipFill>
        <p:spPr>
          <a:xfrm>
            <a:off x="4806460" y="2125512"/>
            <a:ext cx="3851354" cy="1828800"/>
          </a:xfrm>
          <a:prstGeom prst="rect">
            <a:avLst/>
          </a:prstGeom>
        </p:spPr>
      </p:pic>
      <p:pic>
        <p:nvPicPr>
          <p:cNvPr id="8" name="Picture 7" descr="P1000122_1.JPG"/>
          <p:cNvPicPr>
            <a:picLocks noChangeAspect="1"/>
          </p:cNvPicPr>
          <p:nvPr/>
        </p:nvPicPr>
        <p:blipFill>
          <a:blip r:embed="rId3" cstate="print"/>
          <a:stretch>
            <a:fillRect/>
          </a:stretch>
        </p:blipFill>
        <p:spPr>
          <a:xfrm>
            <a:off x="3188682" y="4387182"/>
            <a:ext cx="5475230" cy="1828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814811"/>
            <a:ext cx="9144000" cy="5562543"/>
          </a:xfrm>
        </p:spPr>
        <p:txBody>
          <a:bodyPr/>
          <a:lstStyle/>
          <a:p>
            <a:pPr marL="457200" indent="-457200">
              <a:buNone/>
            </a:pPr>
            <a:endParaRPr lang="en-US" dirty="0" smtClean="0"/>
          </a:p>
          <a:p>
            <a:pPr marL="457200" indent="-457200">
              <a:buFont typeface="Arial" pitchFamily="34" charset="0"/>
              <a:buChar char="•"/>
            </a:pPr>
            <a:r>
              <a:rPr lang="en-US" dirty="0" smtClean="0"/>
              <a:t>Installed for all 3 Halls</a:t>
            </a:r>
          </a:p>
          <a:p>
            <a:pPr marL="457200" indent="-457200">
              <a:buFont typeface="Arial" pitchFamily="34" charset="0"/>
              <a:buChar char="•"/>
            </a:pPr>
            <a:endParaRPr lang="en-US" dirty="0" smtClean="0"/>
          </a:p>
          <a:p>
            <a:pPr marL="457200" indent="-457200">
              <a:buFont typeface="Arial" pitchFamily="34" charset="0"/>
              <a:buChar char="•"/>
            </a:pPr>
            <a:r>
              <a:rPr lang="en-US" dirty="0" smtClean="0"/>
              <a:t>New 16-bit DAC (QIA, PC, WF HV)</a:t>
            </a:r>
          </a:p>
        </p:txBody>
      </p:sp>
      <p:sp>
        <p:nvSpPr>
          <p:cNvPr id="4" name="Title 3"/>
          <p:cNvSpPr>
            <a:spLocks noGrp="1"/>
          </p:cNvSpPr>
          <p:nvPr>
            <p:ph type="title"/>
          </p:nvPr>
        </p:nvSpPr>
        <p:spPr/>
        <p:txBody>
          <a:bodyPr/>
          <a:lstStyle/>
          <a:p>
            <a:r>
              <a:rPr lang="en-US" dirty="0" smtClean="0"/>
              <a:t>Quad Intensity Attenuator (QIA)</a:t>
            </a:r>
            <a:endParaRPr lang="en-US" dirty="0"/>
          </a:p>
        </p:txBody>
      </p:sp>
      <p:pic>
        <p:nvPicPr>
          <p:cNvPr id="6" name="Picture 5" descr="TEK0339.BMP"/>
          <p:cNvPicPr>
            <a:picLocks noChangeAspect="1"/>
          </p:cNvPicPr>
          <p:nvPr/>
        </p:nvPicPr>
        <p:blipFill>
          <a:blip r:embed="rId2" cstate="print"/>
          <a:stretch>
            <a:fillRect/>
          </a:stretch>
        </p:blipFill>
        <p:spPr>
          <a:xfrm>
            <a:off x="410308" y="2766646"/>
            <a:ext cx="4572000" cy="3429000"/>
          </a:xfrm>
          <a:prstGeom prst="rect">
            <a:avLst/>
          </a:prstGeom>
        </p:spPr>
      </p:pic>
      <p:graphicFrame>
        <p:nvGraphicFramePr>
          <p:cNvPr id="7" name="Table 6"/>
          <p:cNvGraphicFramePr>
            <a:graphicFrameLocks noGrp="1"/>
          </p:cNvGraphicFramePr>
          <p:nvPr/>
        </p:nvGraphicFramePr>
        <p:xfrm>
          <a:off x="5263660" y="2790091"/>
          <a:ext cx="2344617" cy="1289540"/>
        </p:xfrm>
        <a:graphic>
          <a:graphicData uri="http://schemas.openxmlformats.org/drawingml/2006/table">
            <a:tbl>
              <a:tblPr firstRow="1" bandRow="1">
                <a:tableStyleId>{0505E3EF-67EA-436B-97B2-0124C06EBD24}</a:tableStyleId>
              </a:tblPr>
              <a:tblGrid>
                <a:gridCol w="781539"/>
                <a:gridCol w="781539"/>
                <a:gridCol w="781539"/>
              </a:tblGrid>
              <a:tr h="322385">
                <a:tc>
                  <a:txBody>
                    <a:bodyPr/>
                    <a:lstStyle/>
                    <a:p>
                      <a:r>
                        <a:rPr lang="en-US" sz="1200" b="1" dirty="0" smtClean="0">
                          <a:solidFill>
                            <a:srgbClr val="FFC000"/>
                          </a:solidFill>
                        </a:rPr>
                        <a:t>Orange</a:t>
                      </a:r>
                      <a:endParaRPr lang="en-US" sz="1200" b="1" dirty="0">
                        <a:solidFill>
                          <a:srgbClr val="FFC000"/>
                        </a:solidFill>
                      </a:endParaRPr>
                    </a:p>
                  </a:txBody>
                  <a:tcPr/>
                </a:tc>
                <a:tc>
                  <a:txBody>
                    <a:bodyPr/>
                    <a:lstStyle/>
                    <a:p>
                      <a:r>
                        <a:rPr lang="en-US" sz="1200" b="1" dirty="0" smtClean="0">
                          <a:solidFill>
                            <a:srgbClr val="FFC000"/>
                          </a:solidFill>
                        </a:rPr>
                        <a:t>CH 1</a:t>
                      </a:r>
                      <a:endParaRPr lang="en-US" sz="1200" b="1" dirty="0">
                        <a:solidFill>
                          <a:srgbClr val="FFC000"/>
                        </a:solidFill>
                      </a:endParaRPr>
                    </a:p>
                  </a:txBody>
                  <a:tcPr/>
                </a:tc>
                <a:tc>
                  <a:txBody>
                    <a:bodyPr/>
                    <a:lstStyle/>
                    <a:p>
                      <a:r>
                        <a:rPr lang="en-US" sz="1200" b="1" dirty="0" smtClean="0">
                          <a:solidFill>
                            <a:srgbClr val="FFC000"/>
                          </a:solidFill>
                        </a:rPr>
                        <a:t>Helicity</a:t>
                      </a:r>
                      <a:endParaRPr lang="en-US" sz="1200" b="1" dirty="0">
                        <a:solidFill>
                          <a:srgbClr val="FFC000"/>
                        </a:solidFill>
                      </a:endParaRPr>
                    </a:p>
                  </a:txBody>
                  <a:tcPr/>
                </a:tc>
              </a:tr>
              <a:tr h="322385">
                <a:tc>
                  <a:txBody>
                    <a:bodyPr/>
                    <a:lstStyle/>
                    <a:p>
                      <a:r>
                        <a:rPr lang="en-US" sz="1200" b="1" dirty="0" smtClean="0">
                          <a:solidFill>
                            <a:srgbClr val="33CCCC"/>
                          </a:solidFill>
                        </a:rPr>
                        <a:t>Blue</a:t>
                      </a:r>
                      <a:endParaRPr lang="en-US" sz="1200" b="1" dirty="0">
                        <a:solidFill>
                          <a:srgbClr val="33CCCC"/>
                        </a:solidFill>
                      </a:endParaRPr>
                    </a:p>
                  </a:txBody>
                  <a:tcPr/>
                </a:tc>
                <a:tc>
                  <a:txBody>
                    <a:bodyPr/>
                    <a:lstStyle/>
                    <a:p>
                      <a:r>
                        <a:rPr lang="en-US" sz="1200" b="1" dirty="0" smtClean="0">
                          <a:solidFill>
                            <a:srgbClr val="33CCCC"/>
                          </a:solidFill>
                        </a:rPr>
                        <a:t>CH 2</a:t>
                      </a:r>
                      <a:endParaRPr lang="en-US" sz="1200" b="1" dirty="0">
                        <a:solidFill>
                          <a:srgbClr val="33CCCC"/>
                        </a:solidFill>
                      </a:endParaRPr>
                    </a:p>
                  </a:txBody>
                  <a:tcPr/>
                </a:tc>
                <a:tc>
                  <a:txBody>
                    <a:bodyPr/>
                    <a:lstStyle/>
                    <a:p>
                      <a:r>
                        <a:rPr lang="en-US" sz="1200" b="1" dirty="0" smtClean="0">
                          <a:solidFill>
                            <a:srgbClr val="33CCCC"/>
                          </a:solidFill>
                        </a:rPr>
                        <a:t>IA0</a:t>
                      </a:r>
                      <a:endParaRPr lang="en-US" sz="1200" b="1" dirty="0">
                        <a:solidFill>
                          <a:srgbClr val="33CCCC"/>
                        </a:solidFill>
                      </a:endParaRPr>
                    </a:p>
                  </a:txBody>
                  <a:tcPr/>
                </a:tc>
              </a:tr>
              <a:tr h="322385">
                <a:tc>
                  <a:txBody>
                    <a:bodyPr/>
                    <a:lstStyle/>
                    <a:p>
                      <a:r>
                        <a:rPr lang="en-US" sz="1200" b="1" dirty="0" smtClean="0">
                          <a:solidFill>
                            <a:srgbClr val="8F1DB3"/>
                          </a:solidFill>
                        </a:rPr>
                        <a:t>Violet</a:t>
                      </a:r>
                      <a:endParaRPr lang="en-US" sz="1200" b="1" dirty="0">
                        <a:solidFill>
                          <a:srgbClr val="8F1DB3"/>
                        </a:solidFill>
                      </a:endParaRPr>
                    </a:p>
                  </a:txBody>
                  <a:tcPr/>
                </a:tc>
                <a:tc>
                  <a:txBody>
                    <a:bodyPr/>
                    <a:lstStyle/>
                    <a:p>
                      <a:r>
                        <a:rPr lang="en-US" sz="1200" b="1" dirty="0" smtClean="0">
                          <a:solidFill>
                            <a:srgbClr val="8F1DB3"/>
                          </a:solidFill>
                        </a:rPr>
                        <a:t>CH</a:t>
                      </a:r>
                      <a:r>
                        <a:rPr lang="en-US" sz="1200" b="1" baseline="0" dirty="0" smtClean="0">
                          <a:solidFill>
                            <a:srgbClr val="8F1DB3"/>
                          </a:solidFill>
                        </a:rPr>
                        <a:t> 3</a:t>
                      </a:r>
                      <a:endParaRPr lang="en-US" sz="1200" b="1" dirty="0">
                        <a:solidFill>
                          <a:srgbClr val="8F1DB3"/>
                        </a:solidFill>
                      </a:endParaRPr>
                    </a:p>
                  </a:txBody>
                  <a:tcPr/>
                </a:tc>
                <a:tc>
                  <a:txBody>
                    <a:bodyPr/>
                    <a:lstStyle/>
                    <a:p>
                      <a:r>
                        <a:rPr lang="en-US" sz="1200" b="1" dirty="0" smtClean="0">
                          <a:solidFill>
                            <a:srgbClr val="8F1DB3"/>
                          </a:solidFill>
                        </a:rPr>
                        <a:t>IA1</a:t>
                      </a:r>
                      <a:endParaRPr lang="en-US" sz="1200" b="1" dirty="0">
                        <a:solidFill>
                          <a:srgbClr val="8F1DB3"/>
                        </a:solidFill>
                      </a:endParaRPr>
                    </a:p>
                  </a:txBody>
                  <a:tcPr/>
                </a:tc>
              </a:tr>
              <a:tr h="322385">
                <a:tc>
                  <a:txBody>
                    <a:bodyPr/>
                    <a:lstStyle/>
                    <a:p>
                      <a:r>
                        <a:rPr lang="en-US" sz="1200" b="1" dirty="0" smtClean="0">
                          <a:solidFill>
                            <a:srgbClr val="00B050"/>
                          </a:solidFill>
                        </a:rPr>
                        <a:t>Green</a:t>
                      </a:r>
                      <a:endParaRPr lang="en-US" sz="1200" b="1" dirty="0">
                        <a:solidFill>
                          <a:srgbClr val="00B050"/>
                        </a:solidFill>
                      </a:endParaRPr>
                    </a:p>
                  </a:txBody>
                  <a:tcPr/>
                </a:tc>
                <a:tc>
                  <a:txBody>
                    <a:bodyPr/>
                    <a:lstStyle/>
                    <a:p>
                      <a:r>
                        <a:rPr lang="en-US" sz="1200" b="1" dirty="0" smtClean="0">
                          <a:solidFill>
                            <a:srgbClr val="00B050"/>
                          </a:solidFill>
                        </a:rPr>
                        <a:t>CH 4</a:t>
                      </a:r>
                      <a:endParaRPr lang="en-US" sz="1200" b="1" dirty="0">
                        <a:solidFill>
                          <a:srgbClr val="00B050"/>
                        </a:solidFill>
                      </a:endParaRPr>
                    </a:p>
                  </a:txBody>
                  <a:tcPr/>
                </a:tc>
                <a:tc>
                  <a:txBody>
                    <a:bodyPr/>
                    <a:lstStyle/>
                    <a:p>
                      <a:r>
                        <a:rPr lang="en-US" sz="1200" b="1" dirty="0" smtClean="0">
                          <a:solidFill>
                            <a:srgbClr val="00B050"/>
                          </a:solidFill>
                        </a:rPr>
                        <a:t>Voltage</a:t>
                      </a:r>
                      <a:endParaRPr lang="en-US" sz="1200" b="1" dirty="0">
                        <a:solidFill>
                          <a:srgbClr val="00B050"/>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0" y="814811"/>
            <a:ext cx="9144000" cy="5562543"/>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rgbClr val="3333CC"/>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r>
              <a:rPr lang="en-US" b="1" kern="0" dirty="0" smtClean="0">
                <a:solidFill>
                  <a:srgbClr val="3333CC"/>
                </a:solidFill>
                <a:latin typeface="+mn-lt"/>
              </a:rPr>
              <a:t>Fast Pockels Cell (PC) Reversal:</a:t>
            </a: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2400" b="1" i="0" u="none" strike="noStrike" kern="0" cap="none" spc="0" normalizeH="0" baseline="0" noProof="0" dirty="0" smtClean="0">
              <a:ln>
                <a:noFill/>
              </a:ln>
              <a:solidFill>
                <a:srgbClr val="3333CC"/>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endParaRPr lang="en-US" b="1" kern="0" dirty="0" smtClean="0">
              <a:solidFill>
                <a:srgbClr val="3333CC"/>
              </a:solidFill>
              <a:latin typeface="+mn-lt"/>
            </a:endParaRP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2400" b="1" i="0" u="none" strike="noStrike" kern="0" cap="none" spc="0" normalizeH="0" baseline="0" noProof="0" dirty="0" smtClean="0">
              <a:ln>
                <a:noFill/>
              </a:ln>
              <a:solidFill>
                <a:srgbClr val="3333CC"/>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endParaRPr lang="en-US" b="1" kern="0" dirty="0" smtClean="0">
              <a:solidFill>
                <a:srgbClr val="3333CC"/>
              </a:solidFill>
              <a:latin typeface="+mn-lt"/>
            </a:endParaRP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2400" b="1" i="0" u="none" strike="noStrike" kern="0" cap="none" spc="0" normalizeH="0" baseline="0" noProof="0" dirty="0" smtClean="0">
              <a:ln>
                <a:noFill/>
              </a:ln>
              <a:solidFill>
                <a:srgbClr val="3333CC"/>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endParaRPr lang="en-US" b="1" kern="0" dirty="0" smtClean="0">
              <a:solidFill>
                <a:srgbClr val="3333CC"/>
              </a:solidFill>
              <a:latin typeface="+mn-lt"/>
            </a:endParaRP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r>
              <a:rPr lang="en-US" b="1" kern="0" dirty="0" smtClean="0">
                <a:solidFill>
                  <a:srgbClr val="3333CC"/>
                </a:solidFill>
                <a:latin typeface="+mn-lt"/>
              </a:rPr>
              <a:t>New Helicity Board commissioned during PREx</a:t>
            </a: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r>
              <a:rPr lang="en-US" b="1" kern="0" dirty="0" smtClean="0">
                <a:solidFill>
                  <a:srgbClr val="3333CC"/>
                </a:solidFill>
                <a:latin typeface="+mn-lt"/>
              </a:rPr>
              <a:t>Clock signal is 20 </a:t>
            </a:r>
            <a:r>
              <a:rPr lang="en-US" b="1" kern="0" dirty="0" err="1" smtClean="0">
                <a:solidFill>
                  <a:srgbClr val="3333CC"/>
                </a:solidFill>
                <a:latin typeface="+mn-lt"/>
              </a:rPr>
              <a:t>MHz.</a:t>
            </a:r>
            <a:r>
              <a:rPr lang="en-US" b="1" kern="0" dirty="0" smtClean="0">
                <a:solidFill>
                  <a:srgbClr val="3333CC"/>
                </a:solidFill>
                <a:latin typeface="+mn-lt"/>
              </a:rPr>
              <a:t> Is this OK for DAQ and FR?</a:t>
            </a:r>
          </a:p>
          <a:p>
            <a:pPr marL="457200" lvl="0" indent="-457200" eaLnBrk="1" hangingPunct="1">
              <a:spcBef>
                <a:spcPct val="20000"/>
              </a:spcBef>
              <a:buFont typeface="Arial" pitchFamily="34" charset="0"/>
              <a:buChar char="•"/>
              <a:defRPr/>
            </a:pPr>
            <a:r>
              <a:rPr lang="en-US" b="1" kern="0" dirty="0" smtClean="0">
                <a:solidFill>
                  <a:srgbClr val="3333CC"/>
                </a:solidFill>
                <a:latin typeface="+mn-lt"/>
              </a:rPr>
              <a:t>More patterns: Toggle, Pair, Quartet, Octet, </a:t>
            </a:r>
            <a:r>
              <a:rPr lang="en-US" b="1" u="sng" kern="0" dirty="0" err="1" smtClean="0">
                <a:solidFill>
                  <a:srgbClr val="3333CC"/>
                </a:solidFill>
                <a:latin typeface="+mn-lt"/>
              </a:rPr>
              <a:t>Hexo</a:t>
            </a:r>
            <a:r>
              <a:rPr lang="en-US" b="1" u="sng" kern="0" dirty="0" smtClean="0">
                <a:solidFill>
                  <a:srgbClr val="3333CC"/>
                </a:solidFill>
                <a:latin typeface="+mn-lt"/>
              </a:rPr>
              <a:t>-Quad</a:t>
            </a:r>
            <a:r>
              <a:rPr lang="en-US" b="1" kern="0" dirty="0" smtClean="0">
                <a:solidFill>
                  <a:srgbClr val="3333CC"/>
                </a:solidFill>
                <a:latin typeface="+mn-lt"/>
              </a:rPr>
              <a:t> and </a:t>
            </a:r>
            <a:r>
              <a:rPr lang="en-US" b="1" u="sng" kern="0" dirty="0" err="1" smtClean="0">
                <a:solidFill>
                  <a:srgbClr val="3333CC"/>
                </a:solidFill>
                <a:latin typeface="+mn-lt"/>
              </a:rPr>
              <a:t>Octo</a:t>
            </a:r>
            <a:r>
              <a:rPr lang="en-US" b="1" u="sng" kern="0" dirty="0" smtClean="0">
                <a:solidFill>
                  <a:srgbClr val="3333CC"/>
                </a:solidFill>
                <a:latin typeface="+mn-lt"/>
              </a:rPr>
              <a:t>-Quad</a:t>
            </a:r>
            <a:r>
              <a:rPr lang="en-US" b="1" kern="0" dirty="0" smtClean="0">
                <a:solidFill>
                  <a:srgbClr val="3333CC"/>
                </a:solidFill>
                <a:latin typeface="+mn-lt"/>
              </a:rPr>
              <a:t> </a:t>
            </a:r>
            <a:endParaRPr kumimoji="0" lang="en-US" b="1" i="0" u="none" strike="noStrike" kern="0" cap="none" spc="0" normalizeH="0" baseline="0" noProof="0" dirty="0" smtClean="0">
              <a:ln>
                <a:noFill/>
              </a:ln>
              <a:solidFill>
                <a:srgbClr val="3333CC"/>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rgbClr val="3333CC"/>
              </a:solidFill>
              <a:effectLst/>
              <a:uLnTx/>
              <a:uFillTx/>
              <a:latin typeface="+mn-lt"/>
              <a:ea typeface="+mn-ea"/>
              <a:cs typeface="+mn-cs"/>
            </a:endParaRPr>
          </a:p>
        </p:txBody>
      </p:sp>
      <p:graphicFrame>
        <p:nvGraphicFramePr>
          <p:cNvPr id="4" name="Table 3"/>
          <p:cNvGraphicFramePr>
            <a:graphicFrameLocks noGrp="1"/>
          </p:cNvGraphicFramePr>
          <p:nvPr/>
        </p:nvGraphicFramePr>
        <p:xfrm>
          <a:off x="1846385" y="1922582"/>
          <a:ext cx="4887597" cy="1811217"/>
        </p:xfrm>
        <a:graphic>
          <a:graphicData uri="http://schemas.openxmlformats.org/drawingml/2006/table">
            <a:tbl>
              <a:tblPr firstRow="1" bandRow="1">
                <a:tableStyleId>{5C22544A-7EE6-4342-B048-85BDC9FD1C3A}</a:tableStyleId>
              </a:tblPr>
              <a:tblGrid>
                <a:gridCol w="1761809"/>
                <a:gridCol w="1136651"/>
                <a:gridCol w="1193483"/>
                <a:gridCol w="795654"/>
              </a:tblGrid>
              <a:tr h="451339">
                <a:tc>
                  <a:txBody>
                    <a:bodyPr/>
                    <a:lstStyle/>
                    <a:p>
                      <a:r>
                        <a:rPr lang="en-US" sz="1200" dirty="0" smtClean="0">
                          <a:solidFill>
                            <a:schemeClr val="tx1"/>
                          </a:solidFill>
                          <a:latin typeface="Arial" pitchFamily="34" charset="0"/>
                        </a:rPr>
                        <a:t>Experiment</a:t>
                      </a:r>
                      <a:endParaRPr lang="en-US" sz="1200" dirty="0">
                        <a:solidFill>
                          <a:schemeClr val="tx1"/>
                        </a:solidFill>
                        <a:latin typeface="Arial" pitchFamily="34" charset="0"/>
                      </a:endParaRPr>
                    </a:p>
                  </a:txBody>
                  <a:tcPr/>
                </a:tc>
                <a:tc>
                  <a:txBody>
                    <a:bodyPr/>
                    <a:lstStyle/>
                    <a:p>
                      <a:r>
                        <a:rPr lang="en-US" sz="1200" dirty="0" smtClean="0">
                          <a:solidFill>
                            <a:schemeClr val="tx1"/>
                          </a:solidFill>
                          <a:latin typeface="Arial" pitchFamily="34" charset="0"/>
                        </a:rPr>
                        <a:t>Rate</a:t>
                      </a:r>
                      <a:endParaRPr lang="en-US" sz="1200" dirty="0">
                        <a:solidFill>
                          <a:schemeClr val="tx1"/>
                        </a:solidFill>
                        <a:latin typeface="Arial" pitchFamily="34" charset="0"/>
                      </a:endParaRPr>
                    </a:p>
                  </a:txBody>
                  <a:tcPr/>
                </a:tc>
                <a:tc>
                  <a:txBody>
                    <a:bodyPr/>
                    <a:lstStyle/>
                    <a:p>
                      <a:r>
                        <a:rPr lang="en-US" sz="1200" dirty="0" smtClean="0">
                          <a:solidFill>
                            <a:schemeClr val="tx1"/>
                          </a:solidFill>
                          <a:latin typeface="Arial" pitchFamily="34" charset="0"/>
                        </a:rPr>
                        <a:t>Clock</a:t>
                      </a:r>
                      <a:endParaRPr lang="en-US" sz="1200" dirty="0">
                        <a:solidFill>
                          <a:schemeClr val="tx1"/>
                        </a:solidFill>
                        <a:latin typeface="Arial" pitchFamily="34" charset="0"/>
                      </a:endParaRPr>
                    </a:p>
                  </a:txBody>
                  <a:tcPr/>
                </a:tc>
                <a:tc>
                  <a:txBody>
                    <a:bodyPr/>
                    <a:lstStyle/>
                    <a:p>
                      <a:r>
                        <a:rPr lang="en-US" sz="1200" dirty="0" smtClean="0">
                          <a:solidFill>
                            <a:schemeClr val="tx1"/>
                          </a:solidFill>
                          <a:latin typeface="Arial" pitchFamily="34" charset="0"/>
                        </a:rPr>
                        <a:t>Pattern</a:t>
                      </a:r>
                      <a:endParaRPr lang="en-US" sz="1200" dirty="0">
                        <a:solidFill>
                          <a:schemeClr val="tx1"/>
                        </a:solidFill>
                        <a:latin typeface="Arial" pitchFamily="34" charset="0"/>
                      </a:endParaRPr>
                    </a:p>
                  </a:txBody>
                  <a:tcPr/>
                </a:tc>
              </a:tr>
              <a:tr h="451339">
                <a:tc>
                  <a:txBody>
                    <a:bodyPr/>
                    <a:lstStyle/>
                    <a:p>
                      <a:r>
                        <a:rPr lang="en-US" sz="1200" dirty="0" smtClean="0">
                          <a:latin typeface="Arial" pitchFamily="34" charset="0"/>
                        </a:rPr>
                        <a:t>HAPPEx</a:t>
                      </a:r>
                      <a:r>
                        <a:rPr lang="en-US" sz="1200" baseline="0" dirty="0" smtClean="0">
                          <a:latin typeface="Arial" pitchFamily="34" charset="0"/>
                        </a:rPr>
                        <a:t> III &amp; PVDIS</a:t>
                      </a:r>
                      <a:endParaRPr lang="en-US" sz="1200" dirty="0">
                        <a:latin typeface="Arial" pitchFamily="34" charset="0"/>
                      </a:endParaRPr>
                    </a:p>
                  </a:txBody>
                  <a:tcPr/>
                </a:tc>
                <a:tc>
                  <a:txBody>
                    <a:bodyPr/>
                    <a:lstStyle/>
                    <a:p>
                      <a:r>
                        <a:rPr lang="en-US" sz="1200" dirty="0" smtClean="0">
                          <a:latin typeface="Arial" pitchFamily="34" charset="0"/>
                        </a:rPr>
                        <a:t>30 Hz</a:t>
                      </a:r>
                      <a:endParaRPr lang="en-US" sz="1200" dirty="0">
                        <a:latin typeface="Arial" pitchFamily="34" charset="0"/>
                      </a:endParaRPr>
                    </a:p>
                  </a:txBody>
                  <a:tcPr/>
                </a:tc>
                <a:tc>
                  <a:txBody>
                    <a:bodyPr/>
                    <a:lstStyle/>
                    <a:p>
                      <a:r>
                        <a:rPr lang="en-US" sz="1200" dirty="0" smtClean="0">
                          <a:latin typeface="Arial" pitchFamily="34" charset="0"/>
                        </a:rPr>
                        <a:t>Free</a:t>
                      </a:r>
                      <a:endParaRPr lang="en-US" sz="1200" dirty="0">
                        <a:latin typeface="Arial" pitchFamily="34" charset="0"/>
                      </a:endParaRPr>
                    </a:p>
                  </a:txBody>
                  <a:tcPr/>
                </a:tc>
                <a:tc>
                  <a:txBody>
                    <a:bodyPr/>
                    <a:lstStyle/>
                    <a:p>
                      <a:r>
                        <a:rPr lang="en-US" sz="1200" dirty="0" smtClean="0">
                          <a:latin typeface="Arial" pitchFamily="34" charset="0"/>
                        </a:rPr>
                        <a:t>Quartet</a:t>
                      </a:r>
                      <a:endParaRPr lang="en-US" sz="1200" dirty="0">
                        <a:latin typeface="Arial" pitchFamily="34" charset="0"/>
                      </a:endParaRPr>
                    </a:p>
                  </a:txBody>
                  <a:tcPr/>
                </a:tc>
              </a:tr>
              <a:tr h="451339">
                <a:tc>
                  <a:txBody>
                    <a:bodyPr/>
                    <a:lstStyle/>
                    <a:p>
                      <a:r>
                        <a:rPr lang="en-US" sz="1200" dirty="0" smtClean="0">
                          <a:latin typeface="Arial" pitchFamily="34" charset="0"/>
                        </a:rPr>
                        <a:t>PREx</a:t>
                      </a:r>
                      <a:endParaRPr lang="en-US" sz="1200" dirty="0">
                        <a:latin typeface="Arial" pitchFamily="34" charset="0"/>
                      </a:endParaRPr>
                    </a:p>
                  </a:txBody>
                  <a:tcPr/>
                </a:tc>
                <a:tc>
                  <a:txBody>
                    <a:bodyPr/>
                    <a:lstStyle/>
                    <a:p>
                      <a:r>
                        <a:rPr lang="en-US" sz="1200" dirty="0" smtClean="0">
                          <a:latin typeface="Arial" pitchFamily="34" charset="0"/>
                        </a:rPr>
                        <a:t>120 Hz</a:t>
                      </a:r>
                    </a:p>
                    <a:p>
                      <a:r>
                        <a:rPr lang="en-US" sz="1200" dirty="0" smtClean="0">
                          <a:latin typeface="Arial" pitchFamily="34" charset="0"/>
                        </a:rPr>
                        <a:t>240 Hz</a:t>
                      </a:r>
                      <a:endParaRPr lang="en-US" sz="1200" dirty="0">
                        <a:latin typeface="Arial" pitchFamily="34" charset="0"/>
                      </a:endParaRPr>
                    </a:p>
                  </a:txBody>
                  <a:tcPr/>
                </a:tc>
                <a:tc>
                  <a:txBody>
                    <a:bodyPr/>
                    <a:lstStyle/>
                    <a:p>
                      <a:r>
                        <a:rPr lang="en-US" sz="1200" dirty="0" smtClean="0">
                          <a:latin typeface="Arial" pitchFamily="34" charset="0"/>
                        </a:rPr>
                        <a:t>Free</a:t>
                      </a:r>
                    </a:p>
                    <a:p>
                      <a:r>
                        <a:rPr lang="en-US" sz="1200" dirty="0" smtClean="0">
                          <a:latin typeface="Arial" pitchFamily="34" charset="0"/>
                        </a:rPr>
                        <a:t>Free</a:t>
                      </a:r>
                      <a:endParaRPr lang="en-US" sz="1200" dirty="0">
                        <a:latin typeface="Arial" pitchFamily="34" charset="0"/>
                      </a:endParaRPr>
                    </a:p>
                  </a:txBody>
                  <a:tcPr/>
                </a:tc>
                <a:tc>
                  <a:txBody>
                    <a:bodyPr/>
                    <a:lstStyle/>
                    <a:p>
                      <a:r>
                        <a:rPr lang="en-US" sz="1200" dirty="0" smtClean="0">
                          <a:latin typeface="Arial" pitchFamily="34" charset="0"/>
                        </a:rPr>
                        <a:t>Quartet</a:t>
                      </a:r>
                    </a:p>
                    <a:p>
                      <a:r>
                        <a:rPr lang="en-US" sz="1200" dirty="0" smtClean="0">
                          <a:latin typeface="Arial" pitchFamily="34" charset="0"/>
                        </a:rPr>
                        <a:t>Octet</a:t>
                      </a:r>
                      <a:endParaRPr lang="en-US" sz="1200" dirty="0">
                        <a:latin typeface="Arial" pitchFamily="34" charset="0"/>
                      </a:endParaRPr>
                    </a:p>
                  </a:txBody>
                  <a:tcPr/>
                </a:tc>
              </a:tr>
              <a:tr h="451339">
                <a:tc>
                  <a:txBody>
                    <a:bodyPr/>
                    <a:lstStyle/>
                    <a:p>
                      <a:r>
                        <a:rPr lang="en-US" sz="1200" dirty="0" smtClean="0">
                          <a:latin typeface="Arial" pitchFamily="34" charset="0"/>
                        </a:rPr>
                        <a:t>QWeak (Preliminary)</a:t>
                      </a:r>
                      <a:endParaRPr lang="en-US" sz="1200" dirty="0">
                        <a:latin typeface="Arial" pitchFamily="34" charset="0"/>
                      </a:endParaRPr>
                    </a:p>
                  </a:txBody>
                  <a:tcPr/>
                </a:tc>
                <a:tc>
                  <a:txBody>
                    <a:bodyPr/>
                    <a:lstStyle/>
                    <a:p>
                      <a:r>
                        <a:rPr lang="en-US" sz="1200" dirty="0" smtClean="0">
                          <a:latin typeface="Arial" pitchFamily="34" charset="0"/>
                        </a:rPr>
                        <a:t>1 kHz</a:t>
                      </a:r>
                      <a:endParaRPr lang="en-US" sz="1200" dirty="0">
                        <a:latin typeface="Arial" pitchFamily="34" charset="0"/>
                      </a:endParaRPr>
                    </a:p>
                  </a:txBody>
                  <a:tcPr/>
                </a:tc>
                <a:tc>
                  <a:txBody>
                    <a:bodyPr/>
                    <a:lstStyle/>
                    <a:p>
                      <a:r>
                        <a:rPr lang="en-US" sz="1200" dirty="0" smtClean="0">
                          <a:latin typeface="Arial" pitchFamily="34" charset="0"/>
                        </a:rPr>
                        <a:t>Free</a:t>
                      </a:r>
                      <a:endParaRPr lang="en-US" sz="1200" dirty="0">
                        <a:latin typeface="Arial" pitchFamily="34" charset="0"/>
                      </a:endParaRPr>
                    </a:p>
                  </a:txBody>
                  <a:tcPr/>
                </a:tc>
                <a:tc>
                  <a:txBody>
                    <a:bodyPr/>
                    <a:lstStyle/>
                    <a:p>
                      <a:r>
                        <a:rPr lang="en-US" sz="1200" dirty="0" smtClean="0">
                          <a:latin typeface="Arial" pitchFamily="34" charset="0"/>
                        </a:rPr>
                        <a:t>Quartet</a:t>
                      </a:r>
                      <a:endParaRPr lang="en-US" sz="1200" dirty="0">
                        <a:latin typeface="Arial" pitchFamily="34" charset="0"/>
                      </a:endParaRPr>
                    </a:p>
                  </a:txBody>
                  <a:tcPr/>
                </a:tc>
              </a:tr>
            </a:tbl>
          </a:graphicData>
        </a:graphic>
      </p:graphicFrame>
      <p:sp>
        <p:nvSpPr>
          <p:cNvPr id="5" name="Title 1"/>
          <p:cNvSpPr txBox="1">
            <a:spLocks/>
          </p:cNvSpPr>
          <p:nvPr/>
        </p:nvSpPr>
        <p:spPr>
          <a:xfrm>
            <a:off x="0" y="76200"/>
            <a:ext cx="9144000" cy="6858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rgbClr val="FF0000"/>
                </a:solidFill>
                <a:latin typeface="+mj-lt"/>
                <a:ea typeface="+mj-ea"/>
                <a:cs typeface="+mj-cs"/>
              </a:rPr>
              <a:t>Helicity Reversal</a:t>
            </a:r>
            <a:endParaRPr kumimoji="0" lang="en-US" sz="3200" b="1" i="0" u="none" strike="noStrike" kern="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JSA">
  <a:themeElements>
    <a:clrScheme name="JLab_PowerPoint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Lab_PowerPoint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JLab_PowerPoint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Lab_PowerPoint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Lab_PowerPoint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Lab_PowerPoint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Lab_PowerPoint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Lab_PowerPoint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Lab_PowerPoint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Lab_PowerPoint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Lab_PowerPoint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Lab_PowerPoint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Lab_PowerPoint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Lab_PowerPoint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9749</TotalTime>
  <Words>585</Words>
  <Application>Microsoft Office PowerPoint</Application>
  <PresentationFormat>On-screen Show (4:3)</PresentationFormat>
  <Paragraphs>116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JSA</vt:lpstr>
      <vt:lpstr>Injector Update</vt:lpstr>
      <vt:lpstr>Gun HV at CEBAF</vt:lpstr>
      <vt:lpstr>PowerPoint Presentation</vt:lpstr>
      <vt:lpstr>PowerPoint Presentation</vt:lpstr>
      <vt:lpstr>PowerPoint Presentation</vt:lpstr>
      <vt:lpstr>INJTWF Slow Helicity Reversal</vt:lpstr>
      <vt:lpstr>5 MeV Mott Polarimeter</vt:lpstr>
      <vt:lpstr>Quad Intensity Attenuator (QIA)</vt:lpstr>
      <vt:lpstr>PowerPoint Presentation</vt:lpstr>
      <vt:lpstr>Injector Team</vt:lpstr>
      <vt:lpstr>Commissioning Plan</vt:lpstr>
      <vt:lpstr>PowerPoint Presentation</vt:lpstr>
      <vt:lpstr>PowerPoint Presentation</vt:lpstr>
      <vt:lpstr>Maintaining Good Beam Quality</vt:lpstr>
    </vt:vector>
  </TitlesOfParts>
  <Company>Jefferson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sthomas</dc:creator>
  <cp:lastModifiedBy>traveluser</cp:lastModifiedBy>
  <cp:revision>561</cp:revision>
  <dcterms:created xsi:type="dcterms:W3CDTF">2007-01-08T14:19:28Z</dcterms:created>
  <dcterms:modified xsi:type="dcterms:W3CDTF">2014-06-01T16:42:52Z</dcterms:modified>
</cp:coreProperties>
</file>