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71" r:id="rId6"/>
    <p:sldId id="273" r:id="rId7"/>
    <p:sldId id="259" r:id="rId8"/>
    <p:sldId id="269" r:id="rId9"/>
    <p:sldId id="272" r:id="rId10"/>
    <p:sldId id="262" r:id="rId11"/>
    <p:sldId id="263" r:id="rId12"/>
    <p:sldId id="275" r:id="rId13"/>
    <p:sldId id="264" r:id="rId14"/>
    <p:sldId id="27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AFF"/>
    <a:srgbClr val="1A44F6"/>
    <a:srgbClr val="F90516"/>
    <a:srgbClr val="81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31" d="100"/>
          <a:sy n="131" d="100"/>
        </p:scale>
        <p:origin x="906" y="12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October 17,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October 17,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October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6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0.png"/><Relationship Id="rId7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6" y="216131"/>
            <a:ext cx="7937298" cy="907302"/>
          </a:xfrm>
        </p:spPr>
        <p:txBody>
          <a:bodyPr/>
          <a:lstStyle/>
          <a:p>
            <a:r>
              <a:rPr lang="en-US" dirty="0" smtClean="0"/>
              <a:t>New Simulations for Ion-Production and Back-Bombardment in GaAs Photo-guns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Motivation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Ion Production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Ion Tracking </a:t>
            </a:r>
            <a:r>
              <a:rPr lang="en-US" dirty="0"/>
              <a:t>using GPT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QE Degradation of the CEBAF Photocathode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Conclusions/Future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Questions?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63657" y="4751682"/>
            <a:ext cx="6292701" cy="122476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Josh Yoskowitz</a:t>
            </a:r>
            <a:r>
              <a:rPr lang="en-US" sz="2000" dirty="0" smtClean="0"/>
              <a:t>, Joe </a:t>
            </a:r>
            <a:r>
              <a:rPr lang="en-US" sz="2000" dirty="0" err="1" smtClean="0"/>
              <a:t>Grames</a:t>
            </a:r>
            <a:r>
              <a:rPr lang="en-US" sz="2000" dirty="0" smtClean="0"/>
              <a:t>, John </a:t>
            </a:r>
            <a:r>
              <a:rPr lang="en-US" sz="2000" dirty="0" err="1" smtClean="0"/>
              <a:t>Hansknecht</a:t>
            </a:r>
            <a:r>
              <a:rPr lang="en-US" sz="2000" dirty="0" smtClean="0"/>
              <a:t>, Carlos Hernandez-Garcia, Geoffrey </a:t>
            </a:r>
            <a:r>
              <a:rPr lang="en-US" sz="2000" dirty="0" err="1" smtClean="0"/>
              <a:t>Krafft</a:t>
            </a:r>
            <a:r>
              <a:rPr lang="en-US" sz="2000" dirty="0" smtClean="0"/>
              <a:t>, Gabriel Palacios-</a:t>
            </a:r>
            <a:r>
              <a:rPr lang="en-US" sz="2000" dirty="0" err="1" smtClean="0"/>
              <a:t>Seranno</a:t>
            </a:r>
            <a:r>
              <a:rPr lang="en-US" sz="2000" dirty="0" smtClean="0"/>
              <a:t>, Matthew </a:t>
            </a:r>
            <a:r>
              <a:rPr lang="en-US" sz="2000" dirty="0" err="1" smtClean="0"/>
              <a:t>Poelker</a:t>
            </a:r>
            <a:r>
              <a:rPr lang="en-US" sz="2000" dirty="0" smtClean="0"/>
              <a:t>, Sebastian Van Der Geer, </a:t>
            </a:r>
            <a:r>
              <a:rPr lang="en-US" sz="2000" dirty="0" err="1" smtClean="0"/>
              <a:t>Riad</a:t>
            </a:r>
            <a:r>
              <a:rPr lang="en-US" sz="2000" dirty="0" smtClean="0"/>
              <a:t> Suleiman, </a:t>
            </a:r>
            <a:r>
              <a:rPr lang="en-US" sz="2000" dirty="0" err="1" smtClean="0"/>
              <a:t>Sajini</a:t>
            </a:r>
            <a:r>
              <a:rPr lang="en-US" sz="2000" dirty="0" smtClean="0"/>
              <a:t> </a:t>
            </a:r>
            <a:r>
              <a:rPr lang="en-US" sz="2000" dirty="0" err="1" smtClean="0"/>
              <a:t>Wijethunga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Thursday, October 17, 2019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t="288" r="16618" b="1537"/>
          <a:stretch/>
        </p:blipFill>
        <p:spPr>
          <a:xfrm>
            <a:off x="5116834" y="6107906"/>
            <a:ext cx="1357118" cy="75009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46" y="1651570"/>
            <a:ext cx="4424412" cy="28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060704"/>
            <a:ext cx="3657600" cy="27432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Position-Energy Distribution at the Photocathode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4968" y="763357"/>
            <a:ext cx="274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/>
              <a:t>130 kV </a:t>
            </a:r>
            <a:r>
              <a:rPr lang="en-US" u="sng" dirty="0"/>
              <a:t>Cathode, </a:t>
            </a:r>
            <a:r>
              <a:rPr lang="en-US" u="sng" dirty="0" smtClean="0"/>
              <a:t>0 V </a:t>
            </a:r>
            <a:r>
              <a:rPr lang="en-US" u="sng" dirty="0"/>
              <a:t>Anode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36156" y="1928003"/>
            <a:ext cx="404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eV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836156" y="4948099"/>
            <a:ext cx="404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eV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682870" y="3711171"/>
            <a:ext cx="284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/>
              <a:t>130 kV </a:t>
            </a:r>
            <a:r>
              <a:rPr lang="en-US" u="sng" dirty="0"/>
              <a:t>Cathode, </a:t>
            </a:r>
            <a:r>
              <a:rPr lang="en-US" u="sng" dirty="0" smtClean="0"/>
              <a:t>1 kV </a:t>
            </a:r>
            <a:r>
              <a:rPr lang="en-US" u="sng" dirty="0"/>
              <a:t>Anode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idx="1"/>
          </p:nvPr>
        </p:nvSpPr>
        <p:spPr>
          <a:xfrm>
            <a:off x="4269937" y="1838348"/>
            <a:ext cx="4698533" cy="3745645"/>
          </a:xfrm>
        </p:spPr>
        <p:txBody>
          <a:bodyPr/>
          <a:lstStyle/>
          <a:p>
            <a:r>
              <a:rPr lang="en-US" dirty="0" smtClean="0"/>
              <a:t>Ions created near the cathode are </a:t>
            </a:r>
            <a:r>
              <a:rPr lang="en-US" u="sng" dirty="0" smtClean="0"/>
              <a:t>least focused</a:t>
            </a:r>
            <a:r>
              <a:rPr lang="en-US" dirty="0" smtClean="0"/>
              <a:t> and have </a:t>
            </a:r>
            <a:r>
              <a:rPr lang="en-US" u="sng" dirty="0" smtClean="0"/>
              <a:t>lowest</a:t>
            </a:r>
            <a:r>
              <a:rPr lang="en-US" dirty="0" smtClean="0"/>
              <a:t> kinetic energy</a:t>
            </a:r>
          </a:p>
          <a:p>
            <a:r>
              <a:rPr lang="en-US" dirty="0" smtClean="0"/>
              <a:t>Ions created near the anode (upstream) are </a:t>
            </a:r>
            <a:r>
              <a:rPr lang="en-US" u="sng" dirty="0" smtClean="0"/>
              <a:t>most focused</a:t>
            </a:r>
            <a:r>
              <a:rPr lang="en-US" dirty="0" smtClean="0"/>
              <a:t> due to the cathode geometry and have </a:t>
            </a:r>
            <a:r>
              <a:rPr lang="en-US" u="sng" dirty="0" smtClean="0"/>
              <a:t>highest</a:t>
            </a:r>
            <a:r>
              <a:rPr lang="en-US" dirty="0" smtClean="0"/>
              <a:t> kinetic energy</a:t>
            </a:r>
          </a:p>
          <a:p>
            <a:r>
              <a:rPr lang="en-US" dirty="0" smtClean="0"/>
              <a:t>Ions created near the anode (downstream) are </a:t>
            </a:r>
            <a:r>
              <a:rPr lang="en-US" u="sng" dirty="0" smtClean="0"/>
              <a:t>repelled</a:t>
            </a:r>
            <a:r>
              <a:rPr lang="en-US" dirty="0" smtClean="0"/>
              <a:t> for a biased anode or behave similarly to the grounded anode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402336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Ion Position-Number Distribution at the Laser Spot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02277" y="818056"/>
            <a:ext cx="3099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130kV Cathode, 0V Anode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95810" y="814157"/>
            <a:ext cx="29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/>
              <a:t>130kV Cathode, </a:t>
            </a:r>
            <a:r>
              <a:rPr lang="en-US" u="sng" dirty="0" smtClean="0"/>
              <a:t>1000V </a:t>
            </a:r>
            <a:r>
              <a:rPr lang="en-US" u="sng" dirty="0"/>
              <a:t>Anode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5681" r="5371" b="23965"/>
          <a:stretch/>
        </p:blipFill>
        <p:spPr>
          <a:xfrm>
            <a:off x="893265" y="1140157"/>
            <a:ext cx="3151253" cy="2413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4457" r="4022" b="22232"/>
          <a:stretch/>
        </p:blipFill>
        <p:spPr>
          <a:xfrm>
            <a:off x="5116986" y="1140156"/>
            <a:ext cx="3200400" cy="2498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4382" r="5107" b="23810"/>
          <a:stretch/>
        </p:blipFill>
        <p:spPr>
          <a:xfrm>
            <a:off x="916177" y="3725256"/>
            <a:ext cx="3146370" cy="2476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3620" r="6769" b="24572"/>
          <a:stretch/>
        </p:blipFill>
        <p:spPr>
          <a:xfrm>
            <a:off x="5167533" y="3756363"/>
            <a:ext cx="3113464" cy="2508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2082" y="6088095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x (mm)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371611" y="3435987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x (mm)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619906" y="3498827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x (mm)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626985" y="6187106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x (mm)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 rot="-5400000">
            <a:off x="-234952" y="215153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</a:t>
            </a:r>
            <a:r>
              <a:rPr lang="en-US" sz="1200" dirty="0" smtClean="0"/>
              <a:t> (mm)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 rot="-5400000">
            <a:off x="-234952" y="477794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</a:t>
            </a:r>
            <a:r>
              <a:rPr lang="en-US" sz="1200" dirty="0" smtClean="0"/>
              <a:t> (mm)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-5400000">
            <a:off x="4070253" y="4871898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</a:t>
            </a:r>
            <a:r>
              <a:rPr lang="en-US" sz="1200" dirty="0" smtClean="0"/>
              <a:t> (mm)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 rot="-5400000">
            <a:off x="4069660" y="2200207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</a:t>
            </a:r>
            <a:r>
              <a:rPr lang="en-US" sz="1200" dirty="0" smtClean="0"/>
              <a:t> (mm)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09516" y="4825773"/>
                <a:ext cx="2194560" cy="283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ions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ions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516" y="4825773"/>
                <a:ext cx="2194560" cy="283989"/>
              </a:xfrm>
              <a:prstGeom prst="rect">
                <a:avLst/>
              </a:prstGeom>
              <a:blipFill>
                <a:blip r:embed="rId6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15905" y="4916448"/>
                <a:ext cx="2194560" cy="283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ions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ions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905" y="4916448"/>
                <a:ext cx="2194560" cy="283989"/>
              </a:xfrm>
              <a:prstGeom prst="rect">
                <a:avLst/>
              </a:prstGeom>
              <a:blipFill>
                <a:blip r:embed="rId7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29528" y="2225687"/>
                <a:ext cx="2194560" cy="283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ions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528" y="2225687"/>
                <a:ext cx="2194560" cy="283989"/>
              </a:xfrm>
              <a:prstGeom prst="rect">
                <a:avLst/>
              </a:prstGeom>
              <a:blipFill>
                <a:blip r:embed="rId8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04824" y="2220688"/>
                <a:ext cx="2194560" cy="283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ions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824" y="2220688"/>
                <a:ext cx="2194560" cy="283989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7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Biased Anode vs. Grounded Anode Comparison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8241997"/>
                  </p:ext>
                </p:extLst>
              </p:nvPr>
            </p:nvGraphicFramePr>
            <p:xfrm>
              <a:off x="1499221" y="799108"/>
              <a:ext cx="6527487" cy="5643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5829">
                      <a:extLst>
                        <a:ext uri="{9D8B030D-6E8A-4147-A177-3AD203B41FA5}">
                          <a16:colId xmlns:a16="http://schemas.microsoft.com/office/drawing/2014/main" val="2688866930"/>
                        </a:ext>
                      </a:extLst>
                    </a:gridCol>
                    <a:gridCol w="2175829">
                      <a:extLst>
                        <a:ext uri="{9D8B030D-6E8A-4147-A177-3AD203B41FA5}">
                          <a16:colId xmlns:a16="http://schemas.microsoft.com/office/drawing/2014/main" val="1314888535"/>
                        </a:ext>
                      </a:extLst>
                    </a:gridCol>
                    <a:gridCol w="2175829">
                      <a:extLst>
                        <a:ext uri="{9D8B030D-6E8A-4147-A177-3AD203B41FA5}">
                          <a16:colId xmlns:a16="http://schemas.microsoft.com/office/drawing/2014/main" val="2642251752"/>
                        </a:ext>
                      </a:extLst>
                    </a:gridCol>
                  </a:tblGrid>
                  <a:tr h="419262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Description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Ratio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Value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7199065"/>
                      </a:ext>
                    </a:extLst>
                  </a:tr>
                  <a:tr h="5858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ions at the photocathode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∑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0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∑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1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kV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1.59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0671618"/>
                      </a:ext>
                    </a:extLst>
                  </a:tr>
                  <a:tr h="8270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ions at the photocathode,</a:t>
                          </a:r>
                          <a:r>
                            <a:rPr lang="en-US" sz="1600" baseline="0" dirty="0" smtClean="0"/>
                            <a:t> weighted by incident energy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0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1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kV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1.97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87420655"/>
                      </a:ext>
                    </a:extLst>
                  </a:tr>
                  <a:tr h="6782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ions </a:t>
                          </a:r>
                          <a:r>
                            <a:rPr lang="en-US" sz="1600" baseline="0" dirty="0" smtClean="0"/>
                            <a:t>within the laser spot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∑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0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∑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1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kV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0.994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9855674"/>
                      </a:ext>
                    </a:extLst>
                  </a:tr>
                  <a:tr h="827038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Total ions within</a:t>
                          </a:r>
                          <a:r>
                            <a:rPr lang="en-US" sz="1600" baseline="0" dirty="0" smtClean="0"/>
                            <a:t> the laser spot, weighted by incident energy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0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ion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, 1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kV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0.934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3427555"/>
                      </a:ext>
                    </a:extLst>
                  </a:tr>
                  <a:tr h="65997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Laser A average</a:t>
                          </a:r>
                          <a:r>
                            <a:rPr lang="en-US" sz="1600" baseline="0" dirty="0" smtClean="0"/>
                            <a:t> charge lifetime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1 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kV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avg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avg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  <m:t>1.55±0.18</m:t>
                                </m:r>
                              </m:oMath>
                            </m:oMathPara>
                          </a14:m>
                          <a:endParaRPr lang="en-US" sz="1600" b="0" dirty="0" smtClean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48568734"/>
                      </a:ext>
                    </a:extLst>
                  </a:tr>
                  <a:tr h="6599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Laser B average</a:t>
                          </a:r>
                          <a:r>
                            <a:rPr lang="en-US" sz="1600" baseline="0" dirty="0" smtClean="0"/>
                            <a:t> charge lifetime</a:t>
                          </a:r>
                          <a:endParaRPr lang="en-US" sz="16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 smtClean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1 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kV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avg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avg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  <m:t>1.49±0.07</m:t>
                                </m:r>
                              </m:oMath>
                            </m:oMathPara>
                          </a14:m>
                          <a:endParaRPr lang="en-US" sz="1600" b="0" dirty="0" smtClean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1960275"/>
                      </a:ext>
                    </a:extLst>
                  </a:tr>
                  <a:tr h="6599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Laser C average</a:t>
                          </a:r>
                          <a:r>
                            <a:rPr lang="en-US" sz="1600" baseline="0" dirty="0" smtClean="0"/>
                            <a:t> charge lifetime</a:t>
                          </a:r>
                          <a:endParaRPr lang="en-US" sz="16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 smtClean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1 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kV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avg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avg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  <m:t>1.42±0.05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942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8241997"/>
                  </p:ext>
                </p:extLst>
              </p:nvPr>
            </p:nvGraphicFramePr>
            <p:xfrm>
              <a:off x="1499221" y="799108"/>
              <a:ext cx="6527487" cy="5643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5829">
                      <a:extLst>
                        <a:ext uri="{9D8B030D-6E8A-4147-A177-3AD203B41FA5}">
                          <a16:colId xmlns:a16="http://schemas.microsoft.com/office/drawing/2014/main" val="2688866930"/>
                        </a:ext>
                      </a:extLst>
                    </a:gridCol>
                    <a:gridCol w="2175829">
                      <a:extLst>
                        <a:ext uri="{9D8B030D-6E8A-4147-A177-3AD203B41FA5}">
                          <a16:colId xmlns:a16="http://schemas.microsoft.com/office/drawing/2014/main" val="1314888535"/>
                        </a:ext>
                      </a:extLst>
                    </a:gridCol>
                    <a:gridCol w="2175829">
                      <a:extLst>
                        <a:ext uri="{9D8B030D-6E8A-4147-A177-3AD203B41FA5}">
                          <a16:colId xmlns:a16="http://schemas.microsoft.com/office/drawing/2014/main" val="2642251752"/>
                        </a:ext>
                      </a:extLst>
                    </a:gridCol>
                  </a:tblGrid>
                  <a:tr h="419262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Description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Ratio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Value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7199065"/>
                      </a:ext>
                    </a:extLst>
                  </a:tr>
                  <a:tr h="67246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ions at the photocathode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63636" r="-100838" b="-68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1.59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0671618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ions at the photocathode,</a:t>
                          </a:r>
                          <a:r>
                            <a:rPr lang="en-US" sz="1600" baseline="0" dirty="0" smtClean="0"/>
                            <a:t> weighted by incident energy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102857" r="-100838" b="-330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1.97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87420655"/>
                      </a:ext>
                    </a:extLst>
                  </a:tr>
                  <a:tr h="6782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ions </a:t>
                          </a:r>
                          <a:r>
                            <a:rPr lang="en-US" sz="1600" baseline="0" dirty="0" smtClean="0"/>
                            <a:t>within the laser spot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319820" r="-100838" b="-420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0.994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9855674"/>
                      </a:ext>
                    </a:extLst>
                  </a:tr>
                  <a:tr h="827038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Total ions within</a:t>
                          </a:r>
                          <a:r>
                            <a:rPr lang="en-US" sz="1600" baseline="0" dirty="0" smtClean="0"/>
                            <a:t> the laser spot, weighted by incident energy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342647" r="-100838" b="-2433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0.934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3427555"/>
                      </a:ext>
                    </a:extLst>
                  </a:tr>
                  <a:tr h="65997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Laser A average</a:t>
                          </a:r>
                          <a:r>
                            <a:rPr lang="en-US" sz="1600" baseline="0" dirty="0" smtClean="0"/>
                            <a:t> charge lifetime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557407" r="-100838" b="-206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560" t="-557407" r="-1120" b="-206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8568734"/>
                      </a:ext>
                    </a:extLst>
                  </a:tr>
                  <a:tr h="6599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Laser B average</a:t>
                          </a:r>
                          <a:r>
                            <a:rPr lang="en-US" sz="1600" baseline="0" dirty="0" smtClean="0"/>
                            <a:t> charge lifetime</a:t>
                          </a:r>
                          <a:endParaRPr lang="en-US" sz="16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651376" r="-100838" b="-104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560" t="-651376" r="-1120" b="-104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960275"/>
                      </a:ext>
                    </a:extLst>
                  </a:tr>
                  <a:tr h="6599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Laser C average</a:t>
                          </a:r>
                          <a:r>
                            <a:rPr lang="en-US" sz="1600" baseline="0" dirty="0" smtClean="0"/>
                            <a:t> charge lifetime</a:t>
                          </a:r>
                          <a:endParaRPr lang="en-US" sz="16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758333" r="-100838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560" t="-758333" r="-1120" b="-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9424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97386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60947" y="1604006"/>
            <a:ext cx="7867877" cy="2980011"/>
          </a:xfrm>
        </p:spPr>
        <p:txBody>
          <a:bodyPr>
            <a:normAutofit/>
          </a:bodyPr>
          <a:lstStyle/>
          <a:p>
            <a:r>
              <a:rPr lang="en-US" dirty="0" smtClean="0"/>
              <a:t>Higher photocathode lifetimes are observed when the anode is biased.</a:t>
            </a:r>
          </a:p>
          <a:p>
            <a:r>
              <a:rPr lang="en-US" dirty="0" smtClean="0"/>
              <a:t>The charge lifetime </a:t>
            </a:r>
            <a:r>
              <a:rPr lang="en-US" u="sng" dirty="0" smtClean="0"/>
              <a:t>increase </a:t>
            </a:r>
            <a:r>
              <a:rPr lang="en-US" dirty="0" smtClean="0"/>
              <a:t>for the biased anode compared to the grounded anode is similar to the </a:t>
            </a:r>
            <a:r>
              <a:rPr lang="en-US" u="sng" dirty="0" smtClean="0"/>
              <a:t>decrease</a:t>
            </a:r>
            <a:r>
              <a:rPr lang="en-US" dirty="0" smtClean="0"/>
              <a:t> in the number of ions incident </a:t>
            </a:r>
            <a:r>
              <a:rPr lang="en-US" u="sng" dirty="0" smtClean="0"/>
              <a:t>on the photocathode</a:t>
            </a:r>
            <a:r>
              <a:rPr lang="en-US" dirty="0"/>
              <a:t> </a:t>
            </a:r>
            <a:r>
              <a:rPr lang="en-US" dirty="0" smtClean="0"/>
              <a:t>(not necessarily on the laser spot).</a:t>
            </a:r>
          </a:p>
          <a:p>
            <a:r>
              <a:rPr lang="en-US" dirty="0" smtClean="0"/>
              <a:t>No significant difference in the number of ions incident on the laser spot for the biased and unbiased cases.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work: GPT Ionization Custom Element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11"/>
          <p:cNvSpPr>
            <a:spLocks noGrp="1"/>
          </p:cNvSpPr>
          <p:nvPr>
            <p:ph idx="14"/>
          </p:nvPr>
        </p:nvSpPr>
        <p:spPr>
          <a:xfrm>
            <a:off x="193087" y="1643197"/>
            <a:ext cx="3523035" cy="2277750"/>
          </a:xfrm>
        </p:spPr>
        <p:txBody>
          <a:bodyPr>
            <a:noAutofit/>
          </a:bodyPr>
          <a:lstStyle/>
          <a:p>
            <a:r>
              <a:rPr lang="en-US" dirty="0" smtClean="0"/>
              <a:t>Working </a:t>
            </a:r>
            <a:r>
              <a:rPr lang="en-US" dirty="0"/>
              <a:t>on GPT custom element that allows for </a:t>
            </a:r>
            <a:r>
              <a:rPr lang="en-US" dirty="0" smtClean="0"/>
              <a:t>the real-time </a:t>
            </a:r>
            <a:r>
              <a:rPr lang="en-US" dirty="0"/>
              <a:t>production of </a:t>
            </a:r>
            <a:r>
              <a:rPr lang="en-US" dirty="0" smtClean="0">
                <a:solidFill>
                  <a:srgbClr val="FF0000"/>
                </a:solidFill>
              </a:rPr>
              <a:t>ions</a:t>
            </a:r>
            <a:r>
              <a:rPr lang="en-US" dirty="0" smtClean="0"/>
              <a:t> and secondary </a:t>
            </a:r>
            <a:r>
              <a:rPr lang="en-US" dirty="0" smtClean="0">
                <a:solidFill>
                  <a:srgbClr val="1A44F6"/>
                </a:solidFill>
              </a:rPr>
              <a:t>electrons</a:t>
            </a:r>
            <a:r>
              <a:rPr lang="en-US" dirty="0" smtClean="0"/>
              <a:t> based </a:t>
            </a:r>
            <a:r>
              <a:rPr lang="en-US" dirty="0"/>
              <a:t>on the ion production rate </a:t>
            </a:r>
            <a:r>
              <a:rPr lang="en-US" dirty="0" smtClean="0"/>
              <a:t>formula</a:t>
            </a:r>
            <a:endParaRPr lang="en-US" dirty="0"/>
          </a:p>
        </p:txBody>
      </p:sp>
      <p:pic>
        <p:nvPicPr>
          <p:cNvPr id="10" name="2ncBunch_IPR_Preview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2701" y="1187657"/>
            <a:ext cx="4982679" cy="2410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1693" y="1100663"/>
            <a:ext cx="350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Future Work</a:t>
            </a:r>
            <a:endParaRPr lang="en-US" u="sng" dirty="0"/>
          </a:p>
        </p:txBody>
      </p:sp>
      <p:pic>
        <p:nvPicPr>
          <p:cNvPr id="13" name="SE_PreviewMovi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9866" y="3973462"/>
            <a:ext cx="5088347" cy="22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r="23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yoskowij@jlab.org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Thursday, October 17, 2019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Josh Yoskowitz		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0" y="1725953"/>
            <a:ext cx="3909548" cy="1199723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This material is based upon work supported by the U.S. Department of Energy, Office of Science, Office of Nuclear Physics under contract DE-AC05-06OR23177.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8920" y="108865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Motivation: Ion Back-Bombardment leads to QE Reduction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8918" y="4119327"/>
            <a:ext cx="8835082" cy="22284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Residual gas in the photo-gun or adjacent beam line may be ionized by the </a:t>
            </a:r>
            <a:r>
              <a:rPr lang="en-US" dirty="0" smtClean="0"/>
              <a:t>electron beam</a:t>
            </a:r>
            <a:endParaRPr lang="en-US" dirty="0"/>
          </a:p>
          <a:p>
            <a:r>
              <a:rPr lang="en-US" dirty="0"/>
              <a:t>These ions may strike the photocathode, generate secondary electrons or x-rays, and desorb gas from surfaces; </a:t>
            </a:r>
            <a:r>
              <a:rPr lang="en-US" u="sng" dirty="0"/>
              <a:t>all leading to a reduction of the photocathode quantum efficiency (QE)</a:t>
            </a:r>
            <a:r>
              <a:rPr lang="en-US" dirty="0"/>
              <a:t>.</a:t>
            </a:r>
          </a:p>
          <a:p>
            <a:r>
              <a:rPr lang="en-US" dirty="0"/>
              <a:t>A positively biased anode should improve photocathode lifetime by </a:t>
            </a:r>
            <a:r>
              <a:rPr lang="en-US" dirty="0" smtClean="0"/>
              <a:t>limiting ion </a:t>
            </a:r>
            <a:r>
              <a:rPr lang="en-US" dirty="0"/>
              <a:t>back-bombardment of the GaAs photocathode.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1384296" y="884384"/>
            <a:ext cx="6684325" cy="3115356"/>
            <a:chOff x="428099" y="1166703"/>
            <a:chExt cx="6684325" cy="311535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99" y="1166703"/>
              <a:ext cx="6521104" cy="3115356"/>
            </a:xfrm>
            <a:prstGeom prst="rect">
              <a:avLst/>
            </a:prstGeom>
          </p:spPr>
        </p:pic>
        <p:grpSp>
          <p:nvGrpSpPr>
            <p:cNvPr id="81" name="Group 80"/>
            <p:cNvGrpSpPr/>
            <p:nvPr/>
          </p:nvGrpSpPr>
          <p:grpSpPr>
            <a:xfrm>
              <a:off x="3529926" y="1809869"/>
              <a:ext cx="3582498" cy="2020075"/>
              <a:chOff x="2840578" y="1383754"/>
              <a:chExt cx="3582498" cy="2020075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840578" y="1383754"/>
                <a:ext cx="3582498" cy="2020075"/>
                <a:chOff x="2937325" y="2549140"/>
                <a:chExt cx="3302605" cy="1922709"/>
              </a:xfrm>
            </p:grpSpPr>
            <p:cxnSp>
              <p:nvCxnSpPr>
                <p:cNvPr id="9" name="Straight Arrow Connector 8"/>
                <p:cNvCxnSpPr/>
                <p:nvPr/>
              </p:nvCxnSpPr>
              <p:spPr>
                <a:xfrm flipH="1">
                  <a:off x="3819603" y="3678600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4200524" y="3809844"/>
                  <a:ext cx="2286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3517824" y="3584543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oup 10"/>
                <p:cNvGrpSpPr/>
                <p:nvPr/>
              </p:nvGrpSpPr>
              <p:grpSpPr>
                <a:xfrm>
                  <a:off x="2937325" y="2549140"/>
                  <a:ext cx="3302605" cy="1922709"/>
                  <a:chOff x="2937325" y="2549140"/>
                  <a:chExt cx="3302605" cy="192270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F2DA644F-06C2-4F0E-ADA3-26C2684ED59E}"/>
                      </a:ext>
                    </a:extLst>
                  </p:cNvPr>
                  <p:cNvGrpSpPr/>
                  <p:nvPr/>
                </p:nvGrpSpPr>
                <p:grpSpPr>
                  <a:xfrm>
                    <a:off x="2937325" y="2549140"/>
                    <a:ext cx="3158674" cy="1922709"/>
                    <a:chOff x="2937325" y="2549140"/>
                    <a:chExt cx="3158674" cy="1922709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7E19D13C-C0E2-4EFE-82EC-12CB0ACEDF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37325" y="2549140"/>
                      <a:ext cx="3158674" cy="1922709"/>
                      <a:chOff x="2937325" y="2549140"/>
                      <a:chExt cx="3158674" cy="1922709"/>
                    </a:xfrm>
                  </p:grpSpPr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115B2CDB-8C30-40DB-A091-515E6F0597A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44148" y="2549140"/>
                        <a:ext cx="121050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rPr>
                          <a:t>Anode</a:t>
                        </a:r>
                      </a:p>
                    </p:txBody>
                  </p:sp>
                  <p:grpSp>
                    <p:nvGrpSpPr>
                      <p:cNvPr id="54" name="Group 53">
                        <a:extLst>
                          <a:ext uri="{FF2B5EF4-FFF2-40B4-BE49-F238E27FC236}">
                            <a16:creationId xmlns:a16="http://schemas.microsoft.com/office/drawing/2014/main" id="{6E36E4A5-D853-4D50-9421-0C5EB65CCB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71849" y="3571718"/>
                        <a:ext cx="2724150" cy="900131"/>
                        <a:chOff x="3371850" y="3682361"/>
                        <a:chExt cx="2724150" cy="900131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F0FB10-3FB3-4B0C-A83A-2D43543CF9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371850" y="4067175"/>
                          <a:ext cx="2724150" cy="396884"/>
                          <a:chOff x="3371850" y="4067175"/>
                          <a:chExt cx="2724150" cy="396884"/>
                        </a:xfrm>
                      </p:grpSpPr>
                      <p:cxnSp>
                        <p:nvCxnSpPr>
                          <p:cNvPr id="77" name="Straight Arrow Connector 76">
                            <a:extLst>
                              <a:ext uri="{FF2B5EF4-FFF2-40B4-BE49-F238E27FC236}">
                                <a16:creationId xmlns:a16="http://schemas.microsoft.com/office/drawing/2014/main" id="{D4772AA7-749A-47EC-9B61-102516BF41F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371850" y="4067175"/>
                            <a:ext cx="2724150" cy="0"/>
                          </a:xfrm>
                          <a:prstGeom prst="straightConnector1">
                            <a:avLst/>
                          </a:prstGeom>
                          <a:noFill/>
                          <a:ln w="92075" cap="flat" cmpd="sng" algn="ctr">
                            <a:solidFill>
                              <a:srgbClr val="4472C4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A02C24CC-E832-48B2-A323-2F4F137AA45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09975" y="4094727"/>
                            <a:ext cx="1123950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8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</a:rPr>
                              <a:t>e-beam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C9474C95-5AB2-482D-A262-66D4A6838C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975" y="37737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" name="Oval 58">
                          <a:extLst>
                            <a:ext uri="{FF2B5EF4-FFF2-40B4-BE49-F238E27FC236}">
                              <a16:creationId xmlns:a16="http://schemas.microsoft.com/office/drawing/2014/main" id="{47B41EE6-BF36-4BC3-BD8A-E30DAA9DDC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86200" y="387476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Oval 59">
                          <a:extLst>
                            <a:ext uri="{FF2B5EF4-FFF2-40B4-BE49-F238E27FC236}">
                              <a16:creationId xmlns:a16="http://schemas.microsoft.com/office/drawing/2014/main" id="{E880F6C9-A26F-4111-8D2E-FD6E7C7108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4800" y="37737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" name="Oval 60">
                          <a:extLst>
                            <a:ext uri="{FF2B5EF4-FFF2-40B4-BE49-F238E27FC236}">
                              <a16:creationId xmlns:a16="http://schemas.microsoft.com/office/drawing/2014/main" id="{24BB0B25-F22C-478E-9AAB-77DA772280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9050" y="3682361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Oval 61">
                          <a:extLst>
                            <a:ext uri="{FF2B5EF4-FFF2-40B4-BE49-F238E27FC236}">
                              <a16:creationId xmlns:a16="http://schemas.microsoft.com/office/drawing/2014/main" id="{37C9D70E-2B7B-4B3F-A851-1685AE23EA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1400" y="438437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" name="Oval 62">
                          <a:extLst>
                            <a:ext uri="{FF2B5EF4-FFF2-40B4-BE49-F238E27FC236}">
                              <a16:creationId xmlns:a16="http://schemas.microsoft.com/office/drawing/2014/main" id="{2A9D2D79-DD24-475A-AE69-4624E33298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3703" y="44411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" name="Oval 63">
                          <a:extLst>
                            <a:ext uri="{FF2B5EF4-FFF2-40B4-BE49-F238E27FC236}">
                              <a16:creationId xmlns:a16="http://schemas.microsoft.com/office/drawing/2014/main" id="{E0A9EC09-D84A-4EB7-9876-6DFE62F0AD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6750" y="389762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" name="Oval 64">
                          <a:extLst>
                            <a:ext uri="{FF2B5EF4-FFF2-40B4-BE49-F238E27FC236}">
                              <a16:creationId xmlns:a16="http://schemas.microsoft.com/office/drawing/2014/main" id="{B6FAC9E9-DCDB-4286-A925-EA388719C0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1400" y="4213864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Oval 65">
                          <a:extLst>
                            <a:ext uri="{FF2B5EF4-FFF2-40B4-BE49-F238E27FC236}">
                              <a16:creationId xmlns:a16="http://schemas.microsoft.com/office/drawing/2014/main" id="{9DEA530F-F60C-46DD-BE21-84A9B312EA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43375" y="446405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" name="Oval 66">
                          <a:extLst>
                            <a:ext uri="{FF2B5EF4-FFF2-40B4-BE49-F238E27FC236}">
                              <a16:creationId xmlns:a16="http://schemas.microsoft.com/office/drawing/2014/main" id="{1EEB821F-134E-4D73-874C-76810A5386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01258" y="379665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Oval 67">
                          <a:extLst>
                            <a:ext uri="{FF2B5EF4-FFF2-40B4-BE49-F238E27FC236}">
                              <a16:creationId xmlns:a16="http://schemas.microsoft.com/office/drawing/2014/main" id="{FBB2D2C0-2C69-48A7-9810-7D61E968AB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9833" y="440106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9567A90C-35DF-49D4-8243-F3832285D6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0930" y="375093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" name="Oval 69">
                          <a:extLst>
                            <a:ext uri="{FF2B5EF4-FFF2-40B4-BE49-F238E27FC236}">
                              <a16:creationId xmlns:a16="http://schemas.microsoft.com/office/drawing/2014/main" id="{44FA2AB1-98E7-4478-A36D-4890EC61B5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39396" y="431483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" name="Oval 70">
                          <a:extLst>
                            <a:ext uri="{FF2B5EF4-FFF2-40B4-BE49-F238E27FC236}">
                              <a16:creationId xmlns:a16="http://schemas.microsoft.com/office/drawing/2014/main" id="{93B3BF14-6930-4AD4-BBAE-B239267A6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5558" y="4191005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" name="Oval 71">
                          <a:extLst>
                            <a:ext uri="{FF2B5EF4-FFF2-40B4-BE49-F238E27FC236}">
                              <a16:creationId xmlns:a16="http://schemas.microsoft.com/office/drawing/2014/main" id="{A0BBAE2D-0DF6-486E-B9BC-87B3CB44C5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3696" y="387476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" name="Oval 72">
                          <a:extLst>
                            <a:ext uri="{FF2B5EF4-FFF2-40B4-BE49-F238E27FC236}">
                              <a16:creationId xmlns:a16="http://schemas.microsoft.com/office/drawing/2014/main" id="{E0A74D38-AF52-4DBE-8B58-73D97660C5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2905" y="379665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Oval 73">
                          <a:extLst>
                            <a:ext uri="{FF2B5EF4-FFF2-40B4-BE49-F238E27FC236}">
                              <a16:creationId xmlns:a16="http://schemas.microsoft.com/office/drawing/2014/main" id="{4A106852-C13E-4BE6-B2E6-97117EA9C5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3800" y="453677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Oval 74">
                          <a:extLst>
                            <a:ext uri="{FF2B5EF4-FFF2-40B4-BE49-F238E27FC236}">
                              <a16:creationId xmlns:a16="http://schemas.microsoft.com/office/drawing/2014/main" id="{B3FB3D78-19E6-4AF1-BE27-43C90AE9FB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1637" y="421386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A633220F-DDB4-4FEE-B952-5F347E76FB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37325" y="2697223"/>
                        <a:ext cx="121050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rPr>
                          <a:t>Cathode</a:t>
                        </a:r>
                      </a:p>
                    </p:txBody>
                  </p:sp>
                </p:grpSp>
                <p:cxnSp>
                  <p:nvCxnSpPr>
                    <p:cNvPr id="52" name="Straight Arrow Connector 51">
                      <a:extLst>
                        <a:ext uri="{FF2B5EF4-FFF2-40B4-BE49-F238E27FC236}">
                          <a16:creationId xmlns:a16="http://schemas.microsoft.com/office/drawing/2014/main" id="{6C209497-1F08-418E-9396-00D5F539A4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41633" y="2975320"/>
                      <a:ext cx="170207" cy="294080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53" name="Straight Arrow Connector 52">
                      <a:extLst>
                        <a:ext uri="{FF2B5EF4-FFF2-40B4-BE49-F238E27FC236}">
                          <a16:creationId xmlns:a16="http://schemas.microsoft.com/office/drawing/2014/main" id="{2DD0A83B-70B7-446F-92A3-C3469313C1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733647" y="2870325"/>
                      <a:ext cx="1" cy="340503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BD97D82-E775-4413-A080-333DCC8BFF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1877" y="3301565"/>
                    <a:ext cx="914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A83B89B-3718-4B79-900D-3265360D9D77}"/>
                      </a:ext>
                    </a:extLst>
                  </p:cNvPr>
                  <p:cNvSpPr txBox="1"/>
                  <p:nvPr/>
                </p:nvSpPr>
                <p:spPr>
                  <a:xfrm>
                    <a:off x="5325530" y="3399877"/>
                    <a:ext cx="914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</p:grpSp>
          </p:grpSp>
          <p:cxnSp>
            <p:nvCxnSpPr>
              <p:cNvPr id="80" name="Straight Arrow Connector 79"/>
              <p:cNvCxnSpPr/>
              <p:nvPr/>
            </p:nvCxnSpPr>
            <p:spPr>
              <a:xfrm flipH="1">
                <a:off x="3621895" y="3279400"/>
                <a:ext cx="24797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21" y="4099468"/>
            <a:ext cx="3133344" cy="235000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</a:t>
            </a:r>
            <a:r>
              <a:rPr lang="en-US" dirty="0" smtClean="0"/>
              <a:t>Ionization Cross Section </a:t>
            </a:r>
            <a:r>
              <a:rPr lang="en-US" dirty="0"/>
              <a:t>&amp; Rate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02428" y="1209258"/>
                <a:ext cx="1759263" cy="691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𝜌𝜎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428" y="1209258"/>
                <a:ext cx="1759263" cy="6915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910647" y="845223"/>
            <a:ext cx="3833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Ionization Cross Section For H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3000" y="1879599"/>
                <a:ext cx="369417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 smtClean="0"/>
                  <a:t> = Gas density (m</a:t>
                </a:r>
                <a:r>
                  <a:rPr lang="en-US" sz="1600" baseline="30000" dirty="0" smtClean="0"/>
                  <a:t>-3</a:t>
                </a:r>
                <a:r>
                  <a:rPr lang="en-US" sz="1600" dirty="0"/>
                  <a:t>)</a:t>
                </a:r>
                <a:endParaRPr lang="en-US" sz="1600" baseline="30000" dirty="0" smtClean="0"/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/>
                  <a:t>= Ionization cross </a:t>
                </a:r>
                <a:r>
                  <a:rPr lang="en-US" sz="1600" dirty="0"/>
                  <a:t>s</a:t>
                </a:r>
                <a:r>
                  <a:rPr lang="en-US" sz="1600" dirty="0" smtClean="0"/>
                  <a:t>ection (m</a:t>
                </a:r>
                <a:r>
                  <a:rPr lang="en-US" sz="1600" baseline="30000" dirty="0" smtClean="0"/>
                  <a:t>2</a:t>
                </a:r>
                <a:r>
                  <a:rPr lang="en-US" sz="16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1600" dirty="0" smtClean="0"/>
                  <a:t> = Distance traveled by electron (m)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 smtClean="0"/>
                  <a:t> = Electron current (A)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600" dirty="0" smtClean="0"/>
                  <a:t> = Elementary charge (C)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00" y="1879599"/>
                <a:ext cx="3694177" cy="1323439"/>
              </a:xfrm>
              <a:prstGeom prst="rect">
                <a:avLst/>
              </a:prstGeom>
              <a:blipFill>
                <a:blip r:embed="rId4"/>
                <a:stretch>
                  <a:fillRect t="-1382" b="-5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46854" y="828714"/>
            <a:ext cx="426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Ion Production Rate Per Unit Length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40594" y="3825428"/>
            <a:ext cx="4263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Rate Per Unit Length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6101" y="3500718"/>
            <a:ext cx="2991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Example Calculations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5400426"/>
                  </p:ext>
                </p:extLst>
              </p:nvPr>
            </p:nvGraphicFramePr>
            <p:xfrm>
              <a:off x="246854" y="4503981"/>
              <a:ext cx="3794748" cy="18495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0687">
                      <a:extLst>
                        <a:ext uri="{9D8B030D-6E8A-4147-A177-3AD203B41FA5}">
                          <a16:colId xmlns:a16="http://schemas.microsoft.com/office/drawing/2014/main" val="2712443848"/>
                        </a:ext>
                      </a:extLst>
                    </a:gridCol>
                    <a:gridCol w="1744061">
                      <a:extLst>
                        <a:ext uri="{9D8B030D-6E8A-4147-A177-3AD203B41FA5}">
                          <a16:colId xmlns:a16="http://schemas.microsoft.com/office/drawing/2014/main" val="3979336261"/>
                        </a:ext>
                      </a:extLst>
                    </a:gridCol>
                  </a:tblGrid>
                  <a:tr h="27503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Name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Value</a:t>
                          </a:r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4066531"/>
                      </a:ext>
                    </a:extLst>
                  </a:tr>
                  <a:tr h="27503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Sup>
                                      <m:sSubSup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sub>
                                </m:sSub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 (100</m:t>
                                </m:r>
                                <m:r>
                                  <m:rPr>
                                    <m:nor/>
                                  </m:rPr>
                                  <a:rPr lang="en-US" sz="9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900" b="0" i="0" smtClean="0">
                                    <a:latin typeface="Cambria Math" panose="02040503050406030204" pitchFamily="18" charset="0"/>
                                  </a:rPr>
                                  <m:t>eV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1.08×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−20</m:t>
                                    </m:r>
                                  </m:sup>
                                </m:sSup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99236527"/>
                      </a:ext>
                    </a:extLst>
                  </a:tr>
                  <a:tr h="27503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Sup>
                                      <m:sSubSup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sub>
                                </m:sSub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(100</m:t>
                                </m:r>
                                <m:r>
                                  <m:rPr>
                                    <m:nor/>
                                  </m:rPr>
                                  <a:rPr lang="en-US" sz="9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900" b="0" i="0" smtClean="0">
                                    <a:latin typeface="Cambria Math" panose="02040503050406030204" pitchFamily="18" charset="0"/>
                                  </a:rPr>
                                  <m:t>keV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4.56×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−23</m:t>
                                    </m:r>
                                  </m:sup>
                                </m:sSup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2195232"/>
                      </a:ext>
                    </a:extLst>
                  </a:tr>
                  <a:tr h="51952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sSubSup>
                                          <m:sSubSupPr>
                                            <m:ctrlP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bSup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(100</m:t>
                                </m:r>
                                <m:r>
                                  <m:rPr>
                                    <m:nor/>
                                  </m:rPr>
                                  <a:rPr lang="en-US" sz="9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900" b="0" i="0" smtClean="0">
                                    <a:latin typeface="Cambria Math" panose="02040503050406030204" pitchFamily="18" charset="0"/>
                                  </a:rPr>
                                  <m:t>eV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~2.4×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⋅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dirty="0">
                            <a:latin typeface="+mn-lt"/>
                          </a:endParaRPr>
                        </a:p>
                        <a:p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6510738"/>
                      </a:ext>
                    </a:extLst>
                  </a:tr>
                  <a:tr h="43106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sSubSup>
                                          <m:sSubSupPr>
                                            <m:ctrlP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bSup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(100 </m:t>
                                </m:r>
                                <m:r>
                                  <m:rPr>
                                    <m:nor/>
                                  </m:rPr>
                                  <a:rPr lang="en-US" sz="900" b="0" i="0" smtClean="0">
                                    <a:latin typeface="Cambria Math" panose="02040503050406030204" pitchFamily="18" charset="0"/>
                                  </a:rPr>
                                  <m:t>keV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b="0" i="0" dirty="0" smtClean="0"/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1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⋅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100" b="0" i="0" smtClean="0">
                                        <a:latin typeface="+mn-lt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b="0" i="0" dirty="0" smtClean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12041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5400426"/>
                  </p:ext>
                </p:extLst>
              </p:nvPr>
            </p:nvGraphicFramePr>
            <p:xfrm>
              <a:off x="246854" y="4503981"/>
              <a:ext cx="3794748" cy="18495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0687">
                      <a:extLst>
                        <a:ext uri="{9D8B030D-6E8A-4147-A177-3AD203B41FA5}">
                          <a16:colId xmlns:a16="http://schemas.microsoft.com/office/drawing/2014/main" val="2712443848"/>
                        </a:ext>
                      </a:extLst>
                    </a:gridCol>
                    <a:gridCol w="1744061">
                      <a:extLst>
                        <a:ext uri="{9D8B030D-6E8A-4147-A177-3AD203B41FA5}">
                          <a16:colId xmlns:a16="http://schemas.microsoft.com/office/drawing/2014/main" val="3979336261"/>
                        </a:ext>
                      </a:extLst>
                    </a:gridCol>
                  </a:tblGrid>
                  <a:tr h="27503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Name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Value</a:t>
                          </a:r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4066531"/>
                      </a:ext>
                    </a:extLst>
                  </a:tr>
                  <a:tr h="275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97" t="-100000" r="-86350" b="-4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8182" t="-100000" r="-1748" b="-4695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9236527"/>
                      </a:ext>
                    </a:extLst>
                  </a:tr>
                  <a:tr h="275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97" t="-204444" r="-86350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8182" t="-204444" r="-1748" b="-3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195232"/>
                      </a:ext>
                    </a:extLst>
                  </a:tr>
                  <a:tr h="5934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97" t="-139796" r="-86350" b="-744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8182" t="-139796" r="-1748" b="-744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6510738"/>
                      </a:ext>
                    </a:extLst>
                  </a:tr>
                  <a:tr h="4310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97" t="-330986" r="-86350" b="-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8182" t="-330986" r="-1748" b="-28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2041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7314" y="3839272"/>
                <a:ext cx="4089494" cy="643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600" dirty="0" smtClean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=3.52×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torr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=100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 smtClean="0"/>
                  <a:t>…</a:t>
                </a:r>
                <a:endParaRPr 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14" y="3839272"/>
                <a:ext cx="4089494" cy="643061"/>
              </a:xfrm>
              <a:prstGeom prst="rect">
                <a:avLst/>
              </a:prstGeom>
              <a:blipFill>
                <a:blip r:embed="rId6"/>
                <a:stretch>
                  <a:fillRect l="-896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98" y="1283026"/>
            <a:ext cx="3132989" cy="2349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-5400000">
                <a:off x="4152568" y="2262547"/>
                <a:ext cx="1852274" cy="2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1050" b="0" i="0" smtClean="0"/>
                                <m:t>m</m:t>
                              </m:r>
                            </m:e>
                            <m:sup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152568" y="2262547"/>
                <a:ext cx="1852274" cy="282385"/>
              </a:xfrm>
              <a:prstGeom prst="rect">
                <a:avLst/>
              </a:prstGeom>
              <a:blipFill>
                <a:blip r:embed="rId8"/>
                <a:stretch>
                  <a:fillRect r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 rot="-5400000">
                <a:off x="4244704" y="5097873"/>
                <a:ext cx="1852274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den>
                        </m:f>
                      </m:e>
                    </m:d>
                    <m:r>
                      <a:rPr lang="en-US" sz="1400" b="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num>
                          <m:den>
                            <m:r>
                              <m:rPr>
                                <m:nor/>
                              </m:rPr>
                              <a:rPr lang="en-US" sz="1400"/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⋅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m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244704" y="5097873"/>
                <a:ext cx="1852274" cy="4693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112195" y="3531495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Energy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195" y="3531495"/>
                <a:ext cx="1828800" cy="276999"/>
              </a:xfrm>
              <a:prstGeom prst="rect">
                <a:avLst/>
              </a:prstGeom>
              <a:blipFill>
                <a:blip r:embed="rId10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57793" y="6310976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Energy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93" y="6310976"/>
                <a:ext cx="1828800" cy="276999"/>
              </a:xfrm>
              <a:prstGeom prst="rect">
                <a:avLst/>
              </a:prstGeom>
              <a:blipFill>
                <a:blip r:embed="rId10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5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>
            <a:grpSpLocks noChangeAspect="1"/>
          </p:cNvGrpSpPr>
          <p:nvPr/>
        </p:nvGrpSpPr>
        <p:grpSpPr>
          <a:xfrm>
            <a:off x="-3686" y="1520681"/>
            <a:ext cx="3272103" cy="1696338"/>
            <a:chOff x="428099" y="1166703"/>
            <a:chExt cx="6596025" cy="3115356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99" y="1166703"/>
              <a:ext cx="6521104" cy="3115356"/>
            </a:xfrm>
            <a:prstGeom prst="rect">
              <a:avLst/>
            </a:prstGeom>
          </p:spPr>
        </p:pic>
        <p:grpSp>
          <p:nvGrpSpPr>
            <p:cNvPr id="104" name="Group 103"/>
            <p:cNvGrpSpPr/>
            <p:nvPr/>
          </p:nvGrpSpPr>
          <p:grpSpPr>
            <a:xfrm>
              <a:off x="4001274" y="2600396"/>
              <a:ext cx="3022850" cy="1229547"/>
              <a:chOff x="3311926" y="2174281"/>
              <a:chExt cx="3022850" cy="1229547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3311926" y="2174281"/>
                <a:ext cx="3022850" cy="1229547"/>
                <a:chOff x="3371849" y="3301565"/>
                <a:chExt cx="2786682" cy="1170284"/>
              </a:xfrm>
            </p:grpSpPr>
            <p:cxnSp>
              <p:nvCxnSpPr>
                <p:cNvPr id="107" name="Straight Arrow Connector 106"/>
                <p:cNvCxnSpPr/>
                <p:nvPr/>
              </p:nvCxnSpPr>
              <p:spPr>
                <a:xfrm flipH="1">
                  <a:off x="3819603" y="3678600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/>
                <p:nvPr/>
              </p:nvCxnSpPr>
              <p:spPr>
                <a:xfrm flipH="1">
                  <a:off x="4200524" y="3809844"/>
                  <a:ext cx="2286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/>
                <p:cNvCxnSpPr/>
                <p:nvPr/>
              </p:nvCxnSpPr>
              <p:spPr>
                <a:xfrm flipH="1">
                  <a:off x="3517824" y="3584543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0" name="Group 109"/>
                <p:cNvGrpSpPr/>
                <p:nvPr/>
              </p:nvGrpSpPr>
              <p:grpSpPr>
                <a:xfrm>
                  <a:off x="3371849" y="3301565"/>
                  <a:ext cx="2786682" cy="1170284"/>
                  <a:chOff x="3371849" y="3301565"/>
                  <a:chExt cx="2786682" cy="1170284"/>
                </a:xfrm>
              </p:grpSpPr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6E36E4A5-D853-4D50-9421-0C5EB65CCB5D}"/>
                      </a:ext>
                    </a:extLst>
                  </p:cNvPr>
                  <p:cNvGrpSpPr/>
                  <p:nvPr/>
                </p:nvGrpSpPr>
                <p:grpSpPr>
                  <a:xfrm>
                    <a:off x="3371849" y="3571718"/>
                    <a:ext cx="2658064" cy="900131"/>
                    <a:chOff x="3371850" y="3682361"/>
                    <a:chExt cx="2658065" cy="900131"/>
                  </a:xfrm>
                </p:grpSpPr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F6F0FB10-3FB3-4B0C-A83A-2D43543CF9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1850" y="4067175"/>
                      <a:ext cx="2658065" cy="404148"/>
                      <a:chOff x="3371850" y="4067175"/>
                      <a:chExt cx="2658065" cy="404148"/>
                    </a:xfrm>
                  </p:grpSpPr>
                  <p:cxnSp>
                    <p:nvCxnSpPr>
                      <p:cNvPr id="139" name="Straight Arrow Connector 138">
                        <a:extLst>
                          <a:ext uri="{FF2B5EF4-FFF2-40B4-BE49-F238E27FC236}">
                            <a16:creationId xmlns:a16="http://schemas.microsoft.com/office/drawing/2014/main" id="{D4772AA7-749A-47EC-9B61-102516BF41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371850" y="4067175"/>
                        <a:ext cx="2658065" cy="0"/>
                      </a:xfrm>
                      <a:prstGeom prst="straightConnector1">
                        <a:avLst/>
                      </a:prstGeom>
                      <a:noFill/>
                      <a:ln w="41275" cap="flat" cmpd="sng" algn="ctr">
                        <a:solidFill>
                          <a:srgbClr val="4472C4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sp>
                    <p:nvSpPr>
                      <p:cNvPr id="140" name="TextBox 139">
                        <a:extLst>
                          <a:ext uri="{FF2B5EF4-FFF2-40B4-BE49-F238E27FC236}">
                            <a16:creationId xmlns:a16="http://schemas.microsoft.com/office/drawing/2014/main" id="{A02C24CC-E832-48B2-A323-2F4F137AA45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09975" y="4094727"/>
                        <a:ext cx="1123949" cy="3765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</a:rPr>
                          <a:t>e-beam</a:t>
                        </a:r>
                      </a:p>
                    </p:txBody>
                  </p:sp>
                </p:grpSp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C9474C95-5AB2-482D-A262-66D4A6838C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75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id="{47B41EE6-BF36-4BC3-BD8A-E30DAA9DDC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6200" y="387476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E880F6C9-A26F-4111-8D2E-FD6E7C7108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4800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24BB0B25-F22C-478E-9AAB-77DA77228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9050" y="3682361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5" name="Oval 124">
                      <a:extLst>
                        <a:ext uri="{FF2B5EF4-FFF2-40B4-BE49-F238E27FC236}">
                          <a16:creationId xmlns:a16="http://schemas.microsoft.com/office/drawing/2014/main" id="{37C9D70E-2B7B-4B3F-A851-1685AE23E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3843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2A9D2D79-DD24-475A-AE69-4624E33298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3703" y="44411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E0A9EC09-D84A-4EB7-9876-6DFE62F0AD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750" y="389762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B6FAC9E9-DCDB-4286-A925-EA388719C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213864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9DEA530F-F60C-46DD-BE21-84A9B312E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375" y="446405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" name="Oval 129">
                      <a:extLst>
                        <a:ext uri="{FF2B5EF4-FFF2-40B4-BE49-F238E27FC236}">
                          <a16:creationId xmlns:a16="http://schemas.microsoft.com/office/drawing/2014/main" id="{1EEB821F-134E-4D73-874C-76810A538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1258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FBB2D2C0-2C69-48A7-9810-7D61E968A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9833" y="44010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9567A90C-35DF-49D4-8243-F3832285D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0930" y="375093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44FA2AB1-98E7-4478-A36D-4890EC61B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9396" y="431483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93B3BF14-6930-4AD4-BBAE-B239267A69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558" y="4191005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A0BBAE2D-0DF6-486E-B9BC-87B3CB44C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3696" y="38747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E0A74D38-AF52-4DBE-8B58-73D97660C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905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Oval 136">
                      <a:extLst>
                        <a:ext uri="{FF2B5EF4-FFF2-40B4-BE49-F238E27FC236}">
                          <a16:creationId xmlns:a16="http://schemas.microsoft.com/office/drawing/2014/main" id="{4A106852-C13E-4BE6-B2E6-97117EA9C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33800" y="45367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" name="Oval 137">
                      <a:extLst>
                        <a:ext uri="{FF2B5EF4-FFF2-40B4-BE49-F238E27FC236}">
                          <a16:creationId xmlns:a16="http://schemas.microsoft.com/office/drawing/2014/main" id="{B3FB3D78-19E6-4AF1-BE27-43C90AE9F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1637" y="421386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1BD97D82-E775-4413-A080-333DCC8BFF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1877" y="3301565"/>
                    <a:ext cx="914400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EA83B89B-3718-4B79-900D-3265360D9D77}"/>
                      </a:ext>
                    </a:extLst>
                  </p:cNvPr>
                  <p:cNvSpPr txBox="1"/>
                  <p:nvPr/>
                </p:nvSpPr>
                <p:spPr>
                  <a:xfrm>
                    <a:off x="5244131" y="3375175"/>
                    <a:ext cx="914400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</p:grpSp>
          </p:grpSp>
          <p:cxnSp>
            <p:nvCxnSpPr>
              <p:cNvPr id="106" name="Straight Arrow Connector 105"/>
              <p:cNvCxnSpPr/>
              <p:nvPr/>
            </p:nvCxnSpPr>
            <p:spPr>
              <a:xfrm flipH="1">
                <a:off x="3621895" y="3279400"/>
                <a:ext cx="24797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371600"/>
            <a:ext cx="2926080" cy="219456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06" y="1371600"/>
            <a:ext cx="2926079" cy="21945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 Ion Tracking CEBAF Gun (-130 kV Cathode, 0 kV Anode)</a:t>
            </a:r>
          </a:p>
        </p:txBody>
      </p:sp>
      <p:pic>
        <p:nvPicPr>
          <p:cNvPr id="6" name="130kVCathode_0VAnode_IonDistribution_1mm_Extended_result_shorten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6544" y="3666744"/>
            <a:ext cx="5068959" cy="2286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1784443" y="3749040"/>
            <a:ext cx="5107707" cy="2685217"/>
            <a:chOff x="-51711" y="2827732"/>
            <a:chExt cx="5107707" cy="290445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364246" y="2831545"/>
              <a:ext cx="0" cy="265067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81263" y="2827732"/>
              <a:ext cx="0" cy="265289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-51711" y="5399281"/>
              <a:ext cx="1226790" cy="332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Photocathode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0542" y="5399281"/>
              <a:ext cx="8705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Anode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33690" y="5260747"/>
              <a:ext cx="1077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Drift Space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14" idx="3"/>
            </p:cNvCxnSpPr>
            <p:nvPr/>
          </p:nvCxnSpPr>
          <p:spPr>
            <a:xfrm flipV="1">
              <a:off x="3910835" y="5402640"/>
              <a:ext cx="11451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4" idx="1"/>
            </p:cNvCxnSpPr>
            <p:nvPr/>
          </p:nvCxnSpPr>
          <p:spPr>
            <a:xfrm flipH="1" flipV="1">
              <a:off x="1533904" y="5402640"/>
              <a:ext cx="12997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6344" y="779103"/>
            <a:ext cx="8023176" cy="2516397"/>
            <a:chOff x="36344" y="779103"/>
            <a:chExt cx="8023176" cy="2516397"/>
          </a:xfrm>
        </p:grpSpPr>
        <p:sp>
          <p:nvSpPr>
            <p:cNvPr id="75" name="TextBox 74"/>
            <p:cNvSpPr txBox="1"/>
            <p:nvPr/>
          </p:nvSpPr>
          <p:spPr>
            <a:xfrm>
              <a:off x="7291424" y="1143000"/>
              <a:ext cx="768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Anode</a:t>
              </a:r>
              <a:endParaRPr lang="en-US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6812280" y="1371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690104" y="1371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6273488" y="1143000"/>
              <a:ext cx="1102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Photocathode</a:t>
              </a:r>
              <a:endParaRPr lang="en-US" dirty="0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36344" y="779103"/>
              <a:ext cx="7711281" cy="2516397"/>
              <a:chOff x="36344" y="779103"/>
              <a:chExt cx="7711281" cy="2516397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1200522" y="779103"/>
                <a:ext cx="6547103" cy="2516397"/>
                <a:chOff x="6657396" y="952235"/>
                <a:chExt cx="6547103" cy="2516397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9869397" y="1316132"/>
                  <a:ext cx="7680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/>
                    <a:t>Anode</a:t>
                  </a:r>
                  <a:endParaRPr lang="en-US" dirty="0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6657396" y="952235"/>
                  <a:ext cx="6547103" cy="2516397"/>
                  <a:chOff x="6657396" y="952235"/>
                  <a:chExt cx="6547103" cy="2516397"/>
                </a:xfrm>
              </p:grpSpPr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6657396" y="952235"/>
                    <a:ext cx="6547103" cy="2512737"/>
                    <a:chOff x="6657396" y="952235"/>
                    <a:chExt cx="6547103" cy="2512737"/>
                  </a:xfrm>
                </p:grpSpPr>
                <p:grpSp>
                  <p:nvGrpSpPr>
                    <p:cNvPr id="46" name="Group 45"/>
                    <p:cNvGrpSpPr/>
                    <p:nvPr/>
                  </p:nvGrpSpPr>
                  <p:grpSpPr>
                    <a:xfrm>
                      <a:off x="7553443" y="952235"/>
                      <a:ext cx="5651056" cy="2421297"/>
                      <a:chOff x="7553443" y="952235"/>
                      <a:chExt cx="5651056" cy="2421297"/>
                    </a:xfrm>
                  </p:grpSpPr>
                  <p:sp>
                    <p:nvSpPr>
                      <p:cNvPr id="39" name="TextBox 38"/>
                      <p:cNvSpPr txBox="1"/>
                      <p:nvPr/>
                    </p:nvSpPr>
                    <p:spPr>
                      <a:xfrm>
                        <a:off x="9938867" y="952235"/>
                        <a:ext cx="3265632" cy="3721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u="sng" dirty="0" err="1" smtClean="0"/>
                          <a:t>Ez</a:t>
                        </a:r>
                        <a:r>
                          <a:rPr lang="en-US" u="sng" dirty="0" smtClean="0"/>
                          <a:t> vs z On Axis</a:t>
                        </a:r>
                        <a:endParaRPr lang="en-US" u="sng" dirty="0"/>
                      </a:p>
                    </p:txBody>
                  </p:sp>
                  <p:cxnSp>
                    <p:nvCxnSpPr>
                      <p:cNvPr id="42" name="Straight Connector 41"/>
                      <p:cNvCxnSpPr/>
                      <p:nvPr/>
                    </p:nvCxnSpPr>
                    <p:spPr>
                      <a:xfrm>
                        <a:off x="9407081" y="1544732"/>
                        <a:ext cx="0" cy="182880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/>
                      <p:cNvCxnSpPr/>
                      <p:nvPr/>
                    </p:nvCxnSpPr>
                    <p:spPr>
                      <a:xfrm>
                        <a:off x="10248328" y="1544732"/>
                        <a:ext cx="0" cy="182880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TextBox 43"/>
                      <p:cNvSpPr txBox="1"/>
                      <p:nvPr/>
                    </p:nvSpPr>
                    <p:spPr>
                      <a:xfrm>
                        <a:off x="8841687" y="1316132"/>
                        <a:ext cx="1186472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/>
                          <a:t>Photoc</a:t>
                        </a:r>
                        <a:r>
                          <a:rPr lang="en-US" sz="1200" dirty="0" smtClean="0"/>
                          <a:t>athode</a:t>
                        </a:r>
                        <a:endParaRPr lang="en-US" dirty="0"/>
                      </a:p>
                    </p:txBody>
                  </p:sp>
                  <p:sp>
                    <p:nvSpPr>
                      <p:cNvPr id="38" name="TextBox 37"/>
                      <p:cNvSpPr txBox="1"/>
                      <p:nvPr/>
                    </p:nvSpPr>
                    <p:spPr>
                      <a:xfrm>
                        <a:off x="7553443" y="1316132"/>
                        <a:ext cx="768096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 smtClean="0"/>
                          <a:t>Anode</a:t>
                        </a:r>
                        <a:endParaRPr lang="en-US" dirty="0"/>
                      </a:p>
                    </p:txBody>
                  </p:sp>
                </p:grp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>
                      <a:off x="7239011" y="1544732"/>
                      <a:ext cx="0" cy="1920240"/>
                    </a:xfrm>
                    <a:prstGeom prst="line">
                      <a:avLst/>
                    </a:prstGeom>
                    <a:ln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6657396" y="1316002"/>
                      <a:ext cx="112011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 smtClean="0"/>
                        <a:t>Photocathode</a:t>
                      </a:r>
                      <a:endParaRPr lang="en-US" dirty="0"/>
                    </a:p>
                  </p:txBody>
                </p:sp>
              </p:grp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7869342" y="1548392"/>
                    <a:ext cx="0" cy="192024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1" name="TextBox 80"/>
              <p:cNvSpPr txBox="1"/>
              <p:nvPr/>
            </p:nvSpPr>
            <p:spPr>
              <a:xfrm>
                <a:off x="36344" y="784340"/>
                <a:ext cx="32656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 smtClean="0"/>
                  <a:t>Side View of CEBAF Photo-gun</a:t>
                </a:r>
                <a:endParaRPr lang="en-US" u="sng" dirty="0"/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3909539" y="1485114"/>
            <a:ext cx="96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CST Model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783515" y="1493389"/>
            <a:ext cx="96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CST Model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14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-3686" y="1520681"/>
            <a:ext cx="3236319" cy="1696338"/>
            <a:chOff x="428099" y="1166703"/>
            <a:chExt cx="6523890" cy="311535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99" y="1166703"/>
              <a:ext cx="6521104" cy="3115356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4001274" y="2600396"/>
              <a:ext cx="2950715" cy="1229547"/>
              <a:chOff x="3311926" y="2174281"/>
              <a:chExt cx="2950715" cy="1229547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311926" y="2174281"/>
                <a:ext cx="2950715" cy="1229547"/>
                <a:chOff x="3371849" y="3301565"/>
                <a:chExt cx="2720181" cy="1170284"/>
              </a:xfrm>
            </p:grpSpPr>
            <p:cxnSp>
              <p:nvCxnSpPr>
                <p:cNvPr id="54" name="Straight Arrow Connector 53"/>
                <p:cNvCxnSpPr/>
                <p:nvPr/>
              </p:nvCxnSpPr>
              <p:spPr>
                <a:xfrm flipH="1">
                  <a:off x="3819603" y="3678600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flipH="1">
                  <a:off x="4200524" y="3809844"/>
                  <a:ext cx="2286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3517824" y="3584543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/>
                <p:cNvGrpSpPr/>
                <p:nvPr/>
              </p:nvGrpSpPr>
              <p:grpSpPr>
                <a:xfrm>
                  <a:off x="3371849" y="3301565"/>
                  <a:ext cx="2720181" cy="1170284"/>
                  <a:chOff x="3371849" y="3301565"/>
                  <a:chExt cx="2720181" cy="1170284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6E36E4A5-D853-4D50-9421-0C5EB65CCB5D}"/>
                      </a:ext>
                    </a:extLst>
                  </p:cNvPr>
                  <p:cNvGrpSpPr/>
                  <p:nvPr/>
                </p:nvGrpSpPr>
                <p:grpSpPr>
                  <a:xfrm>
                    <a:off x="3371849" y="3522160"/>
                    <a:ext cx="2658064" cy="949689"/>
                    <a:chOff x="3371850" y="3632803"/>
                    <a:chExt cx="2658065" cy="949689"/>
                  </a:xfrm>
                </p:grpSpPr>
                <p:grpSp>
                  <p:nvGrpSpPr>
                    <p:cNvPr id="61" name="Group 60">
                      <a:extLst>
                        <a:ext uri="{FF2B5EF4-FFF2-40B4-BE49-F238E27FC236}">
                          <a16:creationId xmlns:a16="http://schemas.microsoft.com/office/drawing/2014/main" id="{F6F0FB10-3FB3-4B0C-A83A-2D43543CF9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1850" y="4067175"/>
                      <a:ext cx="2658065" cy="404148"/>
                      <a:chOff x="3371850" y="4067175"/>
                      <a:chExt cx="2658065" cy="404148"/>
                    </a:xfrm>
                  </p:grpSpPr>
                  <p:cxnSp>
                    <p:nvCxnSpPr>
                      <p:cNvPr id="80" name="Straight Arrow Connector 79">
                        <a:extLst>
                          <a:ext uri="{FF2B5EF4-FFF2-40B4-BE49-F238E27FC236}">
                            <a16:creationId xmlns:a16="http://schemas.microsoft.com/office/drawing/2014/main" id="{D4772AA7-749A-47EC-9B61-102516BF41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371850" y="4067175"/>
                        <a:ext cx="2658065" cy="0"/>
                      </a:xfrm>
                      <a:prstGeom prst="straightConnector1">
                        <a:avLst/>
                      </a:prstGeom>
                      <a:noFill/>
                      <a:ln w="41275" cap="flat" cmpd="sng" algn="ctr">
                        <a:solidFill>
                          <a:srgbClr val="4472C4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sp>
                    <p:nvSpPr>
                      <p:cNvPr id="81" name="TextBox 80">
                        <a:extLst>
                          <a:ext uri="{FF2B5EF4-FFF2-40B4-BE49-F238E27FC236}">
                            <a16:creationId xmlns:a16="http://schemas.microsoft.com/office/drawing/2014/main" id="{A02C24CC-E832-48B2-A323-2F4F137AA45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09975" y="4094727"/>
                        <a:ext cx="1123949" cy="3765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</a:rPr>
                          <a:t>e-beam</a:t>
                        </a:r>
                      </a:p>
                    </p:txBody>
                  </p:sp>
                </p:grp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C9474C95-5AB2-482D-A262-66D4A6838C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75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47B41EE6-BF36-4BC3-BD8A-E30DAA9DDC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6200" y="387476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E880F6C9-A26F-4111-8D2E-FD6E7C7108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4800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24BB0B25-F22C-478E-9AAB-77DA77228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9050" y="3682361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37C9D70E-2B7B-4B3F-A851-1685AE23E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3843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id="{2A9D2D79-DD24-475A-AE69-4624E33298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3703" y="44411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E0A9EC09-D84A-4EB7-9876-6DFE62F0AD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750" y="389762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B6FAC9E9-DCDB-4286-A925-EA388719C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213864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9DEA530F-F60C-46DD-BE21-84A9B312E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375" y="446405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1EEB821F-134E-4D73-874C-76810A538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1258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FBB2D2C0-2C69-48A7-9810-7D61E968A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9833" y="44010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9567A90C-35DF-49D4-8243-F3832285D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6600" y="363280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44FA2AB1-98E7-4478-A36D-4890EC61B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9396" y="431483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93B3BF14-6930-4AD4-BBAE-B239267A69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558" y="4191005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A0BBAE2D-0DF6-486E-B9BC-87B3CB44C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3696" y="38747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Oval 76">
                      <a:extLst>
                        <a:ext uri="{FF2B5EF4-FFF2-40B4-BE49-F238E27FC236}">
                          <a16:creationId xmlns:a16="http://schemas.microsoft.com/office/drawing/2014/main" id="{E0A74D38-AF52-4DBE-8B58-73D97660C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905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4A106852-C13E-4BE6-B2E6-97117EA9C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33800" y="45367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B3FB3D78-19E6-4AF1-BE27-43C90AE9F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1637" y="421386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1BD97D82-E775-4413-A080-333DCC8BFF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1877" y="3301565"/>
                    <a:ext cx="914400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EA83B89B-3718-4B79-900D-3265360D9D77}"/>
                      </a:ext>
                    </a:extLst>
                  </p:cNvPr>
                  <p:cNvSpPr txBox="1"/>
                  <p:nvPr/>
                </p:nvSpPr>
                <p:spPr>
                  <a:xfrm>
                    <a:off x="5333718" y="3375175"/>
                    <a:ext cx="758312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</p:grpSp>
          </p:grpSp>
          <p:cxnSp>
            <p:nvCxnSpPr>
              <p:cNvPr id="53" name="Straight Arrow Connector 52"/>
              <p:cNvCxnSpPr/>
              <p:nvPr/>
            </p:nvCxnSpPr>
            <p:spPr>
              <a:xfrm flipH="1">
                <a:off x="3621895" y="3279400"/>
                <a:ext cx="24797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71600"/>
            <a:ext cx="2926080" cy="2194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371600"/>
            <a:ext cx="2926080" cy="21945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 Ion Tracking CEBAF Gun (-130 kV Cathode, </a:t>
            </a:r>
            <a:r>
              <a:rPr lang="en-US" dirty="0" smtClean="0"/>
              <a:t>1 </a:t>
            </a:r>
            <a:r>
              <a:rPr lang="en-US" dirty="0"/>
              <a:t>kV Anode)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130kVCathode_1000VAnode_IonDistribution_1mm_Extended_result_shorte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6544" y="3666744"/>
            <a:ext cx="5068268" cy="2286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84443" y="3749040"/>
            <a:ext cx="5107707" cy="2685217"/>
            <a:chOff x="-51711" y="2827732"/>
            <a:chExt cx="5107707" cy="290445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364246" y="2831545"/>
              <a:ext cx="0" cy="265067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81263" y="2827732"/>
              <a:ext cx="0" cy="265289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-51711" y="5399281"/>
              <a:ext cx="1226790" cy="332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Photocathode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0542" y="5399281"/>
              <a:ext cx="8705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Anode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33690" y="5260747"/>
              <a:ext cx="1077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Drift Space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3"/>
            </p:cNvCxnSpPr>
            <p:nvPr/>
          </p:nvCxnSpPr>
          <p:spPr>
            <a:xfrm flipV="1">
              <a:off x="3910835" y="5402640"/>
              <a:ext cx="11451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2" idx="1"/>
            </p:cNvCxnSpPr>
            <p:nvPr/>
          </p:nvCxnSpPr>
          <p:spPr>
            <a:xfrm flipH="1" flipV="1">
              <a:off x="1533904" y="5402640"/>
              <a:ext cx="12997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6344" y="779103"/>
            <a:ext cx="8023176" cy="2516397"/>
            <a:chOff x="36344" y="779103"/>
            <a:chExt cx="8023176" cy="2516397"/>
          </a:xfrm>
        </p:grpSpPr>
        <p:sp>
          <p:nvSpPr>
            <p:cNvPr id="26" name="TextBox 25"/>
            <p:cNvSpPr txBox="1"/>
            <p:nvPr/>
          </p:nvSpPr>
          <p:spPr>
            <a:xfrm>
              <a:off x="7291424" y="1143000"/>
              <a:ext cx="768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Anode</a:t>
              </a:r>
              <a:endParaRPr lang="en-US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812280" y="1371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690104" y="1371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273488" y="1143000"/>
              <a:ext cx="1102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Photocathode</a:t>
              </a:r>
              <a:endParaRPr lang="en-US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6344" y="779103"/>
              <a:ext cx="7711281" cy="2516397"/>
              <a:chOff x="36344" y="779103"/>
              <a:chExt cx="7711281" cy="251639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200522" y="779103"/>
                <a:ext cx="6547103" cy="2516397"/>
                <a:chOff x="6657396" y="952235"/>
                <a:chExt cx="6547103" cy="2516397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9869397" y="1316132"/>
                  <a:ext cx="7680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/>
                    <a:t>Anode</a:t>
                  </a:r>
                  <a:endParaRPr lang="en-US" dirty="0"/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6657396" y="952235"/>
                  <a:ext cx="6547103" cy="2516397"/>
                  <a:chOff x="6657396" y="952235"/>
                  <a:chExt cx="6547103" cy="2516397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6657396" y="952235"/>
                    <a:ext cx="6547103" cy="2512737"/>
                    <a:chOff x="6657396" y="952235"/>
                    <a:chExt cx="6547103" cy="2512737"/>
                  </a:xfrm>
                </p:grpSpPr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7538813" y="952235"/>
                      <a:ext cx="5665686" cy="2421297"/>
                      <a:chOff x="7538813" y="952235"/>
                      <a:chExt cx="5665686" cy="2421297"/>
                    </a:xfrm>
                  </p:grpSpPr>
                  <p:sp>
                    <p:nvSpPr>
                      <p:cNvPr id="41" name="TextBox 40"/>
                      <p:cNvSpPr txBox="1"/>
                      <p:nvPr/>
                    </p:nvSpPr>
                    <p:spPr>
                      <a:xfrm>
                        <a:off x="9938867" y="952235"/>
                        <a:ext cx="3265632" cy="3721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u="sng" dirty="0" err="1" smtClean="0"/>
                          <a:t>Ez</a:t>
                        </a:r>
                        <a:r>
                          <a:rPr lang="en-US" u="sng" dirty="0" smtClean="0"/>
                          <a:t> vs z On Axis</a:t>
                        </a:r>
                        <a:endParaRPr lang="en-US" u="sng" dirty="0"/>
                      </a:p>
                    </p:txBody>
                  </p:sp>
                  <p:cxnSp>
                    <p:nvCxnSpPr>
                      <p:cNvPr id="42" name="Straight Connector 41"/>
                      <p:cNvCxnSpPr/>
                      <p:nvPr/>
                    </p:nvCxnSpPr>
                    <p:spPr>
                      <a:xfrm>
                        <a:off x="9407081" y="1544732"/>
                        <a:ext cx="0" cy="182880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/>
                      <p:cNvCxnSpPr/>
                      <p:nvPr/>
                    </p:nvCxnSpPr>
                    <p:spPr>
                      <a:xfrm>
                        <a:off x="10248328" y="1544732"/>
                        <a:ext cx="0" cy="182880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TextBox 43"/>
                      <p:cNvSpPr txBox="1"/>
                      <p:nvPr/>
                    </p:nvSpPr>
                    <p:spPr>
                      <a:xfrm>
                        <a:off x="8841687" y="1316132"/>
                        <a:ext cx="1186472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/>
                          <a:t>Photoc</a:t>
                        </a:r>
                        <a:r>
                          <a:rPr lang="en-US" sz="1200" dirty="0" smtClean="0"/>
                          <a:t>athode</a:t>
                        </a:r>
                        <a:endParaRPr lang="en-US" dirty="0"/>
                      </a:p>
                    </p:txBody>
                  </p:sp>
                  <p:sp>
                    <p:nvSpPr>
                      <p:cNvPr id="45" name="TextBox 44"/>
                      <p:cNvSpPr txBox="1"/>
                      <p:nvPr/>
                    </p:nvSpPr>
                    <p:spPr>
                      <a:xfrm>
                        <a:off x="7538813" y="1316132"/>
                        <a:ext cx="768096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 smtClean="0"/>
                          <a:t>Anode</a:t>
                        </a:r>
                        <a:endParaRPr lang="en-US" dirty="0"/>
                      </a:p>
                    </p:txBody>
                  </p:sp>
                </p:grpSp>
                <p:cxnSp>
                  <p:nvCxnSpPr>
                    <p:cNvPr id="39" name="Straight Connector 38"/>
                    <p:cNvCxnSpPr/>
                    <p:nvPr/>
                  </p:nvCxnSpPr>
                  <p:spPr>
                    <a:xfrm>
                      <a:off x="7246326" y="1544732"/>
                      <a:ext cx="0" cy="1920240"/>
                    </a:xfrm>
                    <a:prstGeom prst="line">
                      <a:avLst/>
                    </a:prstGeom>
                    <a:ln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6657396" y="1316002"/>
                      <a:ext cx="112011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 smtClean="0"/>
                        <a:t>Photocathode</a:t>
                      </a:r>
                      <a:endParaRPr lang="en-US" dirty="0"/>
                    </a:p>
                  </p:txBody>
                </p:sp>
              </p:grp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7869342" y="1548392"/>
                    <a:ext cx="0" cy="192024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2" name="TextBox 31"/>
              <p:cNvSpPr txBox="1"/>
              <p:nvPr/>
            </p:nvSpPr>
            <p:spPr>
              <a:xfrm>
                <a:off x="36344" y="784340"/>
                <a:ext cx="32656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 smtClean="0"/>
                  <a:t>Side View of CEBAF Photo-gun</a:t>
                </a:r>
                <a:endParaRPr lang="en-US" u="sng" dirty="0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3909539" y="1485114"/>
            <a:ext cx="96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CST Model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6783515" y="1493389"/>
            <a:ext cx="96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CST Model</a:t>
            </a:r>
            <a:endParaRPr lang="en-US" sz="1400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2808307" y="2744517"/>
            <a:ext cx="137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2772434" y="2875300"/>
            <a:ext cx="137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2768017" y="2529178"/>
            <a:ext cx="137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1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3867912"/>
            <a:ext cx="3072384" cy="2304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Biased Anode Experiments during CEBAF Summer Run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096144"/>
            <a:ext cx="5581822" cy="3846981"/>
            <a:chOff x="156898" y="1335967"/>
            <a:chExt cx="5581822" cy="38469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96" y="1335967"/>
              <a:ext cx="2883465" cy="38469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909500" y="1425469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HV Cable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09500" y="2660429"/>
              <a:ext cx="182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Gun Chamber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00902" y="3771178"/>
              <a:ext cx="1829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Anode Bias Feedthrough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6898" y="4039884"/>
              <a:ext cx="797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E-Beam Direction</a:t>
              </a:r>
              <a:endParaRPr lang="en-US" sz="1200" dirty="0"/>
            </a:p>
          </p:txBody>
        </p:sp>
        <p:cxnSp>
          <p:nvCxnSpPr>
            <p:cNvPr id="14" name="Straight Arrow Connector 13"/>
            <p:cNvCxnSpPr>
              <a:stCxn id="10" idx="1"/>
            </p:cNvCxnSpPr>
            <p:nvPr/>
          </p:nvCxnSpPr>
          <p:spPr>
            <a:xfrm flipH="1">
              <a:off x="2785730" y="1610135"/>
              <a:ext cx="1123770" cy="378153"/>
            </a:xfrm>
            <a:prstGeom prst="straightConnector1">
              <a:avLst/>
            </a:prstGeom>
            <a:ln w="50800">
              <a:solidFill>
                <a:srgbClr val="F90516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1" idx="1"/>
            </p:cNvCxnSpPr>
            <p:nvPr/>
          </p:nvCxnSpPr>
          <p:spPr>
            <a:xfrm flipH="1">
              <a:off x="3221665" y="2845095"/>
              <a:ext cx="687835" cy="167647"/>
            </a:xfrm>
            <a:prstGeom prst="straightConnector1">
              <a:avLst/>
            </a:prstGeom>
            <a:ln w="50800">
              <a:solidFill>
                <a:srgbClr val="F90516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498651" y="3895389"/>
              <a:ext cx="1421172" cy="151236"/>
            </a:xfrm>
            <a:prstGeom prst="straightConnector1">
              <a:avLst/>
            </a:prstGeom>
            <a:ln w="50800">
              <a:solidFill>
                <a:srgbClr val="F90516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69159" y="4109972"/>
              <a:ext cx="983494" cy="670625"/>
            </a:xfrm>
            <a:prstGeom prst="straightConnector1">
              <a:avLst/>
            </a:prstGeom>
            <a:ln w="50800">
              <a:solidFill>
                <a:srgbClr val="F90516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300540" y="898578"/>
            <a:ext cx="3765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Ran Halls A, B &amp; C (3 lasers) from June 15 – Sep 9.</a:t>
            </a: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Lasers positioned about 1 mm off axis (GaAs active area 5 mm dia.)</a:t>
            </a: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Measured the quantum efficiency at laser position each morning, using each of the lasers.</a:t>
            </a: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Alternated the anode potential between 0 V and +1 kV every 2-3 weeks (every 50-60 C).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73097" y="3760900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6/15</a:t>
            </a:r>
            <a:endParaRPr lang="en-US" sz="900" dirty="0"/>
          </a:p>
        </p:txBody>
      </p:sp>
      <p:sp>
        <p:nvSpPr>
          <p:cNvPr id="31" name="TextBox 30"/>
          <p:cNvSpPr txBox="1"/>
          <p:nvPr/>
        </p:nvSpPr>
        <p:spPr>
          <a:xfrm>
            <a:off x="6411388" y="3760900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7/1</a:t>
            </a:r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7215885" y="3760900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8/1</a:t>
            </a:r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8020382" y="3765877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</a:t>
            </a:r>
            <a:r>
              <a:rPr lang="en-US" sz="900" dirty="0" smtClean="0"/>
              <a:t>/1</a:t>
            </a:r>
            <a:endParaRPr lang="en-US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8265352" y="3765877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9/9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42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QE vs Charge for the CEBAF Photocathode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0" b="13084"/>
          <a:stretch/>
        </p:blipFill>
        <p:spPr>
          <a:xfrm>
            <a:off x="0" y="804609"/>
            <a:ext cx="6234851" cy="3449390"/>
          </a:xfrm>
        </p:spPr>
      </p:pic>
      <p:sp>
        <p:nvSpPr>
          <p:cNvPr id="3" name="TextBox 2"/>
          <p:cNvSpPr txBox="1"/>
          <p:nvPr/>
        </p:nvSpPr>
        <p:spPr>
          <a:xfrm>
            <a:off x="1243599" y="1022643"/>
            <a:ext cx="25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16738" y="1022643"/>
            <a:ext cx="25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0797" y="1022643"/>
            <a:ext cx="25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05892" y="1024206"/>
            <a:ext cx="25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35340"/>
              </p:ext>
            </p:extLst>
          </p:nvPr>
        </p:nvGraphicFramePr>
        <p:xfrm>
          <a:off x="93651" y="4320509"/>
          <a:ext cx="5271321" cy="132047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92979">
                  <a:extLst>
                    <a:ext uri="{9D8B030D-6E8A-4147-A177-3AD203B41FA5}">
                      <a16:colId xmlns:a16="http://schemas.microsoft.com/office/drawing/2014/main" val="3292649724"/>
                    </a:ext>
                  </a:extLst>
                </a:gridCol>
                <a:gridCol w="930618">
                  <a:extLst>
                    <a:ext uri="{9D8B030D-6E8A-4147-A177-3AD203B41FA5}">
                      <a16:colId xmlns:a16="http://schemas.microsoft.com/office/drawing/2014/main" val="1572390933"/>
                    </a:ext>
                  </a:extLst>
                </a:gridCol>
                <a:gridCol w="1286728">
                  <a:extLst>
                    <a:ext uri="{9D8B030D-6E8A-4147-A177-3AD203B41FA5}">
                      <a16:colId xmlns:a16="http://schemas.microsoft.com/office/drawing/2014/main" val="420577943"/>
                    </a:ext>
                  </a:extLst>
                </a:gridCol>
                <a:gridCol w="1281388">
                  <a:extLst>
                    <a:ext uri="{9D8B030D-6E8A-4147-A177-3AD203B41FA5}">
                      <a16:colId xmlns:a16="http://schemas.microsoft.com/office/drawing/2014/main" val="865777297"/>
                    </a:ext>
                  </a:extLst>
                </a:gridCol>
                <a:gridCol w="1279608">
                  <a:extLst>
                    <a:ext uri="{9D8B030D-6E8A-4147-A177-3AD203B41FA5}">
                      <a16:colId xmlns:a16="http://schemas.microsoft.com/office/drawing/2014/main" val="598244116"/>
                    </a:ext>
                  </a:extLst>
                </a:gridCol>
              </a:tblGrid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Region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Anode </a:t>
                      </a:r>
                      <a:r>
                        <a:rPr lang="en-US" sz="1200" u="none" strike="noStrike" dirty="0" smtClean="0">
                          <a:effectLst/>
                        </a:rPr>
                        <a:t>Bias (V)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Laser A </a:t>
                      </a:r>
                      <a:r>
                        <a:rPr lang="en-US" sz="1200" u="none" strike="noStrike" dirty="0" smtClean="0">
                          <a:effectLst/>
                        </a:rPr>
                        <a:t>Lifetime (C)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Laser B </a:t>
                      </a:r>
                      <a:r>
                        <a:rPr lang="en-US" sz="1200" u="none" strike="noStrike" dirty="0" smtClean="0">
                          <a:effectLst/>
                        </a:rPr>
                        <a:t>Lifetime (C)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Laser C </a:t>
                      </a:r>
                      <a:r>
                        <a:rPr lang="en-US" sz="1200" u="none" strike="noStrike" dirty="0" smtClean="0">
                          <a:effectLst/>
                        </a:rPr>
                        <a:t>Lifetime (C)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498341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± 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161 ± 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169 ± 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710550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961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424 ± 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392 ± 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346 ± 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86536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288 ± 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304 ± 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297 ±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97317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961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303 ± 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302 ± 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314 ± 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51206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93445" y="4299308"/>
                <a:ext cx="3279852" cy="170604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0" dirty="0" smtClean="0"/>
                  <a:t>Laser 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/>
                              <m:t>τ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400" b="0" i="0" smtClean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1400" b="0" i="0" smtClean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400" b="0" i="0" smtClean="0"/>
                              <m:t>kV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avg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/>
                              <m:t>τ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400"/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1400" b="0" i="0" smtClean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V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1400"/>
                              <m:t>avg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≈1.55±0.18</m:t>
                    </m:r>
                  </m:oMath>
                </a14:m>
                <a:endParaRPr lang="en-US" b="0" dirty="0" smtClean="0"/>
              </a:p>
              <a:p>
                <a:pPr>
                  <a:lnSpc>
                    <a:spcPct val="110000"/>
                  </a:lnSpc>
                </a:pPr>
                <a:r>
                  <a:rPr lang="en-US" dirty="0" smtClean="0"/>
                  <a:t>Laser B: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kV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avg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avg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1.49±0.07</m:t>
                    </m:r>
                  </m:oMath>
                </a14:m>
                <a:endParaRPr lang="en-US" b="0" dirty="0" smtClean="0"/>
              </a:p>
              <a:p>
                <a:pPr>
                  <a:lnSpc>
                    <a:spcPct val="110000"/>
                  </a:lnSpc>
                </a:pPr>
                <a:r>
                  <a:rPr lang="en-US" dirty="0" smtClean="0"/>
                  <a:t>Laser 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kV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avg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avg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1.42±0.05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445" y="4299308"/>
                <a:ext cx="3279852" cy="1706044"/>
              </a:xfrm>
              <a:prstGeom prst="rect">
                <a:avLst/>
              </a:prstGeom>
              <a:blipFill>
                <a:blip r:embed="rId3"/>
                <a:stretch>
                  <a:fillRect l="-919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9"/>
          <p:cNvSpPr>
            <a:spLocks noGrp="1"/>
          </p:cNvSpPr>
          <p:nvPr>
            <p:ph idx="14"/>
          </p:nvPr>
        </p:nvSpPr>
        <p:spPr>
          <a:xfrm>
            <a:off x="6234850" y="1029719"/>
            <a:ext cx="2909149" cy="158180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Photocathode lifetime improved on average by ~1.5x with anode biased.</a:t>
            </a:r>
          </a:p>
          <a:p>
            <a:r>
              <a:rPr lang="en-US" sz="1600" dirty="0" smtClean="0"/>
              <a:t>Effect is most pronounced during periods 1-3 (most of the run).</a:t>
            </a:r>
          </a:p>
        </p:txBody>
      </p:sp>
    </p:spTree>
    <p:extLst>
      <p:ext uri="{BB962C8B-B14F-4D97-AF65-F5344CB8AC3E}">
        <p14:creationId xmlns:p14="http://schemas.microsoft.com/office/powerpoint/2010/main" val="11678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QE Degradation of the CEBAF Photocathode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2372" y="1228221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QE Scan Before Run (5/24/19)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5405628" y="1222703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QE Scan After Run (9/9/19)</a:t>
            </a:r>
            <a:endParaRPr lang="en-US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048"/>
            <a:ext cx="4227971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4" y="1527048"/>
            <a:ext cx="4227971" cy="3886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570" y="5565936"/>
            <a:ext cx="868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Red Circle = Photocathode Active Area =&gt; NEG region 5 mm diameter at (0 mm, 0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Green Circle = Laser Spot =&gt; FWHM 1 mm positioned at (-1 mm, -1 mm)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6323" y="3291840"/>
            <a:ext cx="316485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39800" y="2260600"/>
            <a:ext cx="2374900" cy="2019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34558" y="2260600"/>
            <a:ext cx="2374900" cy="2019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300232" y="3692775"/>
            <a:ext cx="426968" cy="460125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62732" y="3692775"/>
            <a:ext cx="426968" cy="460125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Ion </a:t>
            </a:r>
            <a:r>
              <a:rPr lang="en-US" dirty="0" smtClean="0"/>
              <a:t>Simulations </a:t>
            </a:r>
            <a:r>
              <a:rPr lang="en-US" dirty="0"/>
              <a:t>for CEBAF -</a:t>
            </a:r>
            <a:r>
              <a:rPr lang="en-US" dirty="0" smtClean="0"/>
              <a:t>130 kV </a:t>
            </a:r>
            <a:r>
              <a:rPr lang="en-US" dirty="0"/>
              <a:t>Cathode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Simulations for Ion-Production and Back-Bombardment in GaAs Photo-guns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697964"/>
              </p:ext>
            </p:extLst>
          </p:nvPr>
        </p:nvGraphicFramePr>
        <p:xfrm>
          <a:off x="5607654" y="2802525"/>
          <a:ext cx="3292163" cy="2228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375">
                  <a:extLst>
                    <a:ext uri="{9D8B030D-6E8A-4147-A177-3AD203B41FA5}">
                      <a16:colId xmlns:a16="http://schemas.microsoft.com/office/drawing/2014/main" val="740477353"/>
                    </a:ext>
                  </a:extLst>
                </a:gridCol>
                <a:gridCol w="1370788">
                  <a:extLst>
                    <a:ext uri="{9D8B030D-6E8A-4147-A177-3AD203B41FA5}">
                      <a16:colId xmlns:a16="http://schemas.microsoft.com/office/drawing/2014/main" val="1254675178"/>
                    </a:ext>
                  </a:extLst>
                </a:gridCol>
              </a:tblGrid>
              <a:tr h="35903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121915"/>
                  </a:ext>
                </a:extLst>
              </a:tr>
              <a:tr h="399985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Macro-particle</a:t>
                      </a:r>
                      <a:r>
                        <a:rPr lang="en-US" sz="1800" baseline="0" dirty="0" smtClean="0"/>
                        <a:t> #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10</a:t>
                      </a:r>
                      <a:r>
                        <a:rPr lang="en-US" sz="1800" baseline="30000" dirty="0" smtClean="0"/>
                        <a:t>5</a:t>
                      </a:r>
                      <a:endParaRPr lang="en-US" sz="1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009403"/>
                  </a:ext>
                </a:extLst>
              </a:tr>
              <a:tr h="359037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Cathode</a:t>
                      </a:r>
                      <a:r>
                        <a:rPr lang="en-US" sz="1800" baseline="0" dirty="0" smtClean="0"/>
                        <a:t> Position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Z = 0 m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58407"/>
                  </a:ext>
                </a:extLst>
              </a:tr>
              <a:tr h="359037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Anode Position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Z</a:t>
                      </a:r>
                      <a:r>
                        <a:rPr lang="en-US" sz="1800" baseline="0" dirty="0" smtClean="0"/>
                        <a:t> = 0.06 m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632502"/>
                  </a:ext>
                </a:extLst>
              </a:tr>
              <a:tr h="359037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Ion Species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H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baseline="30000" dirty="0" smtClean="0"/>
                        <a:t>+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246548"/>
                  </a:ext>
                </a:extLst>
              </a:tr>
              <a:tr h="359037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Ion Initial KE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38 </a:t>
                      </a:r>
                      <a:r>
                        <a:rPr lang="en-US" sz="1800" dirty="0" err="1" smtClean="0"/>
                        <a:t>meV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00077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656426" y="2340860"/>
            <a:ext cx="3274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Initial Conditions</a:t>
            </a:r>
            <a:endParaRPr lang="en-US" sz="2400" u="sng" dirty="0"/>
          </a:p>
        </p:txBody>
      </p:sp>
      <p:sp>
        <p:nvSpPr>
          <p:cNvPr id="21" name="Rectangle 20"/>
          <p:cNvSpPr/>
          <p:nvPr/>
        </p:nvSpPr>
        <p:spPr>
          <a:xfrm>
            <a:off x="894988" y="823701"/>
            <a:ext cx="274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/>
              <a:t>130 kV </a:t>
            </a:r>
            <a:r>
              <a:rPr lang="en-US" u="sng" dirty="0"/>
              <a:t>Cathode, </a:t>
            </a:r>
            <a:r>
              <a:rPr lang="en-US" u="sng" dirty="0" smtClean="0"/>
              <a:t>0 V </a:t>
            </a:r>
            <a:r>
              <a:rPr lang="en-US" u="sng" dirty="0"/>
              <a:t>Anode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2890" y="3685923"/>
            <a:ext cx="284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/>
              <a:t>130 kV </a:t>
            </a:r>
            <a:r>
              <a:rPr lang="en-US" u="sng" dirty="0"/>
              <a:t>Cathode, </a:t>
            </a:r>
            <a:r>
              <a:rPr lang="en-US" u="sng" dirty="0" smtClean="0"/>
              <a:t>1 kV </a:t>
            </a:r>
            <a:r>
              <a:rPr lang="en-US" u="sng" dirty="0"/>
              <a:t>Anode</a:t>
            </a:r>
          </a:p>
        </p:txBody>
      </p:sp>
      <p:pic>
        <p:nvPicPr>
          <p:cNvPr id="7" name="130kVCathode_0VAnode_IonDistribution_LaserSpot_realistic_1e5_result_shortened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93475"/>
            <a:ext cx="5486400" cy="2194560"/>
          </a:xfrm>
          <a:prstGeom prst="rect">
            <a:avLst/>
          </a:prstGeom>
        </p:spPr>
      </p:pic>
      <p:pic>
        <p:nvPicPr>
          <p:cNvPr id="8" name="130kVCathode_1kVAnode_IonDistribution_LaserSpot_realistic_1e5_result_shortened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055255"/>
            <a:ext cx="5473727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(1)</Template>
  <TotalTime>9835</TotalTime>
  <Words>1046</Words>
  <Application>Microsoft Office PowerPoint</Application>
  <PresentationFormat>On-screen Show (4:3)</PresentationFormat>
  <Paragraphs>234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.PingFangSC-Regular</vt:lpstr>
      <vt:lpstr>Arial</vt:lpstr>
      <vt:lpstr>Calibri</vt:lpstr>
      <vt:lpstr>Cambria Math</vt:lpstr>
      <vt:lpstr>PingFangSC-Regular</vt:lpstr>
      <vt:lpstr>Office Theme</vt:lpstr>
      <vt:lpstr>New Simulations for Ion-Production and Back-Bombardment in GaAs Photo-guns</vt:lpstr>
      <vt:lpstr>Motivation: Ion Back-Bombardment leads to QE Reduction</vt:lpstr>
      <vt:lpstr>Theory: Ionization Cross Section &amp; Rate</vt:lpstr>
      <vt:lpstr>GPT Ion Tracking CEBAF Gun (-130 kV Cathode, 0 kV Anode)</vt:lpstr>
      <vt:lpstr>GPT Ion Tracking CEBAF Gun (-130 kV Cathode, 1 kV Anode)</vt:lpstr>
      <vt:lpstr>Biased Anode Experiments during CEBAF Summer Run</vt:lpstr>
      <vt:lpstr>QE vs Charge for the CEBAF Photocathode</vt:lpstr>
      <vt:lpstr>QE Degradation of the CEBAF Photocathode</vt:lpstr>
      <vt:lpstr>GPT Ion Simulations for CEBAF -130 kV Cathode</vt:lpstr>
      <vt:lpstr>Ion Position-Energy Distribution at the Photocathode</vt:lpstr>
      <vt:lpstr>Ion Position-Number Distribution at the Laser Spot</vt:lpstr>
      <vt:lpstr>Biased Anode vs. Grounded Anode Comparison</vt:lpstr>
      <vt:lpstr>Conclusions</vt:lpstr>
      <vt:lpstr>Ongoing work: GPT Ionization Custom Element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Yoskowitz</dc:creator>
  <cp:lastModifiedBy>Joshua Yoskowitz</cp:lastModifiedBy>
  <cp:revision>206</cp:revision>
  <dcterms:created xsi:type="dcterms:W3CDTF">2019-09-06T17:17:53Z</dcterms:created>
  <dcterms:modified xsi:type="dcterms:W3CDTF">2019-10-17T19:30:19Z</dcterms:modified>
</cp:coreProperties>
</file>