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306" r:id="rId3"/>
    <p:sldId id="307" r:id="rId4"/>
    <p:sldId id="308" r:id="rId5"/>
    <p:sldId id="309" r:id="rId6"/>
    <p:sldId id="316" r:id="rId7"/>
    <p:sldId id="317" r:id="rId8"/>
    <p:sldId id="310" r:id="rId9"/>
    <p:sldId id="290" r:id="rId10"/>
    <p:sldId id="300" r:id="rId11"/>
    <p:sldId id="298" r:id="rId12"/>
    <p:sldId id="303" r:id="rId13"/>
    <p:sldId id="301" r:id="rId14"/>
    <p:sldId id="295" r:id="rId15"/>
    <p:sldId id="296" r:id="rId16"/>
    <p:sldId id="297" r:id="rId17"/>
    <p:sldId id="289" r:id="rId18"/>
    <p:sldId id="304" r:id="rId19"/>
    <p:sldId id="294" r:id="rId20"/>
    <p:sldId id="302" r:id="rId21"/>
    <p:sldId id="293" r:id="rId22"/>
    <p:sldId id="311" r:id="rId23"/>
    <p:sldId id="312" r:id="rId24"/>
    <p:sldId id="313" r:id="rId25"/>
    <p:sldId id="299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CC"/>
    <a:srgbClr val="99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3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23F8-323C-443D-B5B1-B3ECBD10DF78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9BE-490E-41C0-9C0B-AC03F8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AE0797-0CB9-024F-8B33-D8A3770A4A3D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35892" indent="-283035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32142" indent="-226428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584998" indent="-226428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37855" indent="-226428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90711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43568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96425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49281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48FA86-3702-42AD-A976-B0C1C62AAC1F}" type="slidenum">
              <a:rPr lang="en-US" altLang="zh-CN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35892" indent="-283035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32142" indent="-226428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584998" indent="-226428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37855" indent="-226428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90711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43568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96425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49281" indent="-226428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4B774C-389F-4449-BA0B-56F009F59AAB}" type="slidenum">
              <a:rPr lang="en-US" altLang="zh-CN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416D-CC70-244F-94B5-0FEB6067ED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C477-58D3-1F4C-B6DE-494A1AB69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1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315200" y="662940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RK,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720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>
            <a:lvl1pPr>
              <a:defRPr sz="4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</a:defRPr>
            </a:lvl3pPr>
            <a:lvl4pPr>
              <a:defRPr sz="2800">
                <a:latin typeface="Calibri" panose="020F0502020204030204" pitchFamily="34" charset="0"/>
              </a:defRPr>
            </a:lvl4pPr>
            <a:lvl5pPr>
              <a:defRPr sz="2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6300-7483-3F42-BFBB-2ECA1656B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6D4-B84D-914C-9906-FEBD5D516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5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B5E-5710-0142-BE4E-2534E2ADB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CEB6-65BD-4E42-935B-439B6F4D2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70F7-337D-A840-8410-D0D54A0A9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3CF1-8B11-8641-8A7A-DB355CA45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6EF2-87DD-C643-932E-DD2666262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C420-B375-A246-8103-77C6A737A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77000"/>
            <a:ext cx="2133600" cy="33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338500-6E32-6242-B3E4-7152BC23BA6B}" type="slidenum">
              <a:rPr lang="en-US"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990600" y="6491728"/>
            <a:ext cx="2209800" cy="331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Reza </a:t>
            </a: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Kazimi</a:t>
            </a:r>
            <a:r>
              <a:rPr lang="en-US" sz="1400" baseline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  04/11/2018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8350"/>
            <a:ext cx="9067800" cy="22796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CEBAF Injector Overview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3255" y="3124200"/>
            <a:ext cx="349157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0070C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Reza Kazimi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3F02C4-E95A-704A-A529-DADFA23490E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PEPPo at CEBAF injector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en-US" sz="2400" dirty="0"/>
              <a:t>. We held a workshop in 2009 to get people involved</a:t>
            </a:r>
          </a:p>
          <a:p>
            <a:r>
              <a:rPr lang="en-US" sz="2400" dirty="0"/>
              <a:t>2. Then we submitted </a:t>
            </a:r>
            <a:r>
              <a:rPr lang="en-US" sz="2400" dirty="0" err="1"/>
              <a:t>LOI</a:t>
            </a:r>
            <a:r>
              <a:rPr lang="en-US" sz="2400" dirty="0"/>
              <a:t> to PAC, and recommended we submit full proposal following year</a:t>
            </a:r>
          </a:p>
          <a:p>
            <a:r>
              <a:rPr lang="en-US" sz="2400" dirty="0"/>
              <a:t>3. We submitted to PAC asking for 6 weeks, they rated experiment A, so...</a:t>
            </a:r>
          </a:p>
          <a:p>
            <a:r>
              <a:rPr lang="en-US" sz="2400" dirty="0"/>
              <a:t>4. Experiment scheduling committee recommended 6 weeks before 12 GeV upgrade</a:t>
            </a:r>
          </a:p>
          <a:p>
            <a:r>
              <a:rPr lang="en-US" sz="2400" dirty="0"/>
              <a:t>5. We pretty much followed the same readiness/reviews process of hall experiments</a:t>
            </a:r>
          </a:p>
          <a:p>
            <a:r>
              <a:rPr lang="en-US" sz="2400" dirty="0"/>
              <a:t>6. Arne was doing Beam Studies campaigns at that time, definitely benefitted being ready</a:t>
            </a:r>
          </a:p>
          <a:p>
            <a:r>
              <a:rPr lang="en-US" sz="2400" dirty="0"/>
              <a:t>7. Ran for ~6 weeks May-June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grames\Desktop\images\install_111222\photo.JPG"/>
          <p:cNvPicPr>
            <a:picLocks noChangeAspect="1" noChangeArrowheads="1"/>
          </p:cNvPicPr>
          <p:nvPr/>
        </p:nvPicPr>
        <p:blipFill rotWithShape="1">
          <a:blip r:embed="rId2" cstate="print"/>
          <a:srcRect l="3238" t="17209" r="5143" b="5585"/>
          <a:stretch/>
        </p:blipFill>
        <p:spPr bwMode="auto">
          <a:xfrm>
            <a:off x="1689670" y="1083928"/>
            <a:ext cx="6210269" cy="5233847"/>
          </a:xfrm>
          <a:prstGeom prst="rect">
            <a:avLst/>
          </a:prstGeom>
          <a:noFill/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60896" y="64316"/>
            <a:ext cx="7670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defTabSz="457200"/>
            <a:r>
              <a:rPr lang="fr-FR" altLang="en-US" sz="3200" b="1" dirty="0" err="1">
                <a:solidFill>
                  <a:srgbClr val="000000"/>
                </a:solidFill>
                <a:latin typeface="Arial"/>
                <a:cs typeface="Arial"/>
              </a:rPr>
              <a:t>PEPPo</a:t>
            </a:r>
            <a:r>
              <a:rPr lang="fr-FR" altLang="en-US" sz="3200" b="1" dirty="0">
                <a:solidFill>
                  <a:srgbClr val="000000"/>
                </a:solidFill>
                <a:latin typeface="Arial"/>
                <a:cs typeface="Arial"/>
              </a:rPr>
              <a:t> (E12-11-105) @ CEBAF </a:t>
            </a:r>
            <a:r>
              <a:rPr lang="fr-FR" altLang="en-US" sz="3200" b="1" dirty="0" err="1">
                <a:solidFill>
                  <a:srgbClr val="000000"/>
                </a:solidFill>
                <a:latin typeface="Arial"/>
                <a:cs typeface="Arial"/>
              </a:rPr>
              <a:t>Injector</a:t>
            </a:r>
            <a:endParaRPr lang="fr-FR" alt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1793" r="9944" b="35509"/>
          <a:stretch/>
        </p:blipFill>
        <p:spPr bwMode="auto">
          <a:xfrm>
            <a:off x="1298555" y="930645"/>
            <a:ext cx="1065722" cy="2463445"/>
          </a:xfrm>
          <a:prstGeom prst="rect">
            <a:avLst/>
          </a:prstGeom>
          <a:noFill/>
          <a:ln w="730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03906" y="390669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Compton</a:t>
            </a:r>
          </a:p>
          <a:p>
            <a:pPr algn="ctr" defTabSz="457200"/>
            <a:r>
              <a:rPr lang="en-US" b="1" dirty="0" err="1">
                <a:solidFill>
                  <a:srgbClr val="FFFFFF"/>
                </a:solidFill>
                <a:latin typeface="Arial"/>
                <a:cs typeface="Arial"/>
              </a:rPr>
              <a:t>Polarimeter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(DESY/Cornell)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532113" y="3394089"/>
            <a:ext cx="537363" cy="51260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58813" y="5018153"/>
            <a:ext cx="2095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Positron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Spectrometer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(Princeton/SLAC)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005793" y="3797917"/>
            <a:ext cx="87231" cy="128234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93197" y="4854010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Positron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15058" y="3797915"/>
            <a:ext cx="405682" cy="103210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88440" y="136948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Mott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Polarimeter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473310" y="2015811"/>
            <a:ext cx="896700" cy="78287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93024" y="2015810"/>
            <a:ext cx="1675330" cy="94795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68353" y="2015811"/>
            <a:ext cx="0" cy="78287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8828" y="1369480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Shielding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42258" y="4291764"/>
            <a:ext cx="123468" cy="788493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45709" y="513550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Polarized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Electron Beam</a:t>
            </a:r>
          </a:p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(3-10 MeV)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776001" y="3692093"/>
            <a:ext cx="665754" cy="145745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40566" y="5080255"/>
            <a:ext cx="121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Positron Annihilation Counters</a:t>
            </a:r>
          </a:p>
        </p:txBody>
      </p:sp>
    </p:spTree>
    <p:extLst>
      <p:ext uri="{BB962C8B-B14F-4D97-AF65-F5344CB8AC3E}">
        <p14:creationId xmlns:p14="http://schemas.microsoft.com/office/powerpoint/2010/main" val="11021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2D, 3D, 5D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7" name="Picture 3" descr="C:\E_My Documents\Dark Light\Support Files\2D3D5D drawi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99325" cy="57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</a:t>
            </a:r>
            <a:r>
              <a:rPr lang="en-US" dirty="0" smtClean="0"/>
              <a:t>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experiment will be staged in the exact place of the completed PEPPo experiment and will re-use the same beamline. The experiment will measure the </a:t>
            </a:r>
            <a:r>
              <a:rPr lang="en-US" baseline="30000" dirty="0"/>
              <a:t>16</a:t>
            </a:r>
            <a:r>
              <a:rPr lang="en-US" dirty="0"/>
              <a:t>O(γ,α)</a:t>
            </a:r>
            <a:r>
              <a:rPr lang="en-US" baseline="30000" dirty="0"/>
              <a:t>12</a:t>
            </a:r>
            <a:r>
              <a:rPr lang="en-US" dirty="0"/>
              <a:t>C reaction with bremsstrahlung photons at 7 different electron beam kinetic energies ranging from 7.9 MeV to 8.5 MeV.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5D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0" name="Picture 2" descr="C:\E_My Documents\Dark Light\Support Files\Bubble5DLine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9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5D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 descr="C:\E_My Documents\Dark Light\Support Files\Bubble5DLine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5974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5D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218" name="Picture 2" descr="C:\E_My Documents\Dark Light\Support Files\Bubble5DLine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53276" cy="54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087" y="152400"/>
            <a:ext cx="739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6.3 MeV Setup w/ SRF 0L02 @ 4K (beam to FC#2)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0594" y="1395151"/>
            <a:ext cx="43493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operated the injector </a:t>
            </a:r>
            <a:r>
              <a:rPr lang="en-US" sz="1600" dirty="0" err="1" smtClean="0"/>
              <a:t>cryounit</a:t>
            </a:r>
            <a:r>
              <a:rPr lang="en-US" sz="1600" dirty="0" smtClean="0"/>
              <a:t> (0L02) w/ SRF at 4K a few times over the past 2-3 years.</a:t>
            </a:r>
          </a:p>
          <a:p>
            <a:endParaRPr lang="en-US" sz="1600" dirty="0"/>
          </a:p>
          <a:p>
            <a:r>
              <a:rPr lang="en-US" sz="1600" dirty="0" smtClean="0"/>
              <a:t>Our SRF setup steps have been essentially the same: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Maintain JT flow greater than 70%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Maintain LL greater than 90%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Tune cavities (resonance different at 4K vs. 2K)</a:t>
            </a:r>
          </a:p>
          <a:p>
            <a:endParaRPr lang="en-US" sz="1600" dirty="0"/>
          </a:p>
          <a:p>
            <a:r>
              <a:rPr lang="en-US" sz="1600" dirty="0" smtClean="0"/>
              <a:t>Last year we compared standard injector setup of 6.3 MeV beam (beam to FC#2) with SRF @ 4K vs. 2K, and found similar beam quality.</a:t>
            </a:r>
          </a:p>
          <a:p>
            <a:endParaRPr lang="en-US" sz="1600" dirty="0"/>
          </a:p>
          <a:p>
            <a:r>
              <a:rPr lang="en-US" sz="1600" dirty="0" smtClean="0"/>
              <a:t>The momentum spread was determined to be somewhat larger at 4K, but still relatively small.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07216" y="2037179"/>
            <a:ext cx="3577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252525"/>
                </a:solidFill>
                <a:effectLst/>
                <a:latin typeface="Times" charset="0"/>
                <a:ea typeface="Times" charset="0"/>
                <a:cs typeface="Times" charset="0"/>
              </a:rPr>
              <a:t>28th Linear Accelerator Conference, LINAC 16, East Lansing, Michigan, 25-30 September 2016</a:t>
            </a:r>
            <a:endParaRPr lang="en-US" sz="14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8"/>
          <a:stretch/>
        </p:blipFill>
        <p:spPr>
          <a:xfrm>
            <a:off x="4888975" y="2514602"/>
            <a:ext cx="4013768" cy="4210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21" y="1228896"/>
            <a:ext cx="4355276" cy="8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290" name="Picture 2" descr="C:\E_My Documents\Dark Light\Support Files\4D draw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84850" cy="56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438400" cy="5878097"/>
          </a:xfrm>
        </p:spPr>
        <p:txBody>
          <a:bodyPr/>
          <a:lstStyle/>
          <a:p>
            <a:pPr algn="l"/>
            <a:r>
              <a:rPr lang="en-US" sz="2000" dirty="0" smtClean="0"/>
              <a:t>4D Spectrometer line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0.1% precision momentum measurement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Typical Beam parameters: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dE</a:t>
            </a:r>
            <a:r>
              <a:rPr lang="en-US" sz="2000" dirty="0" smtClean="0"/>
              <a:t>/E&lt;1e-3</a:t>
            </a:r>
            <a:br>
              <a:rPr lang="en-US" sz="2000" dirty="0" smtClean="0"/>
            </a:br>
            <a:r>
              <a:rPr lang="en-US" sz="2000" dirty="0" err="1" smtClean="0"/>
              <a:t>dE</a:t>
            </a:r>
            <a:r>
              <a:rPr lang="en-US" sz="2000" dirty="0" smtClean="0"/>
              <a:t>&gt;50keV</a:t>
            </a:r>
            <a:br>
              <a:rPr lang="en-US" sz="2000" dirty="0" smtClean="0"/>
            </a:br>
            <a:r>
              <a:rPr lang="en-US" sz="2000" dirty="0" err="1" smtClean="0"/>
              <a:t>rms</a:t>
            </a:r>
            <a:r>
              <a:rPr lang="en-US" sz="2000" dirty="0" smtClean="0"/>
              <a:t> Bunch L.&lt; 0.5ps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Production 4D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6" name="Picture 2" descr="C:\E_My Documents\Dark Light\Support Files\Isotope Production 4D 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9053441" cy="59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12 GeV </a:t>
            </a:r>
            <a:r>
              <a:rPr lang="en-US" altLang="zh-CN" dirty="0" smtClean="0">
                <a:ea typeface="宋体" pitchFamily="2" charset="-122"/>
              </a:rPr>
              <a:t>CEBAF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75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7888526">
            <a:off x="1570165" y="2825593"/>
            <a:ext cx="1089134" cy="1794283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</a:rPr>
              <a:t>Injector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28600" y="3810000"/>
            <a:ext cx="1970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2400">
                <a:solidFill>
                  <a:srgbClr val="0070C0"/>
                </a:solidFill>
                <a:latin typeface="Times" pitchFamily="18" charset="0"/>
                <a:ea typeface="宋体" pitchFamily="2" charset="-122"/>
              </a:rPr>
              <a:t>11.25% of </a:t>
            </a:r>
          </a:p>
          <a:p>
            <a:pPr algn="l"/>
            <a:r>
              <a:rPr lang="en-US" altLang="zh-CN" sz="2400">
                <a:solidFill>
                  <a:srgbClr val="0070C0"/>
                </a:solidFill>
                <a:latin typeface="Times" pitchFamily="18" charset="0"/>
                <a:ea typeface="宋体" pitchFamily="2" charset="-122"/>
              </a:rPr>
              <a:t>Linac Energy</a:t>
            </a:r>
          </a:p>
        </p:txBody>
      </p:sp>
    </p:spTree>
    <p:extLst>
      <p:ext uri="{BB962C8B-B14F-4D97-AF65-F5344CB8AC3E}">
        <p14:creationId xmlns:p14="http://schemas.microsoft.com/office/powerpoint/2010/main" val="35244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08579"/>
              </p:ext>
            </p:extLst>
          </p:nvPr>
        </p:nvGraphicFramePr>
        <p:xfrm>
          <a:off x="2438400" y="838199"/>
          <a:ext cx="6310853" cy="816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838199"/>
                        <a:ext cx="6310853" cy="816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1600200" cy="5181600"/>
          </a:xfrm>
        </p:spPr>
        <p:txBody>
          <a:bodyPr/>
          <a:lstStyle/>
          <a:p>
            <a:r>
              <a:rPr lang="en-US" sz="1800" dirty="0" smtClean="0"/>
              <a:t>4D Isotope Production Quick Reference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83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Power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609600"/>
            <a:ext cx="8935905" cy="5715000"/>
            <a:chOff x="152400" y="609600"/>
            <a:chExt cx="8935905" cy="5715000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609600"/>
              <a:ext cx="8935905" cy="5715000"/>
              <a:chOff x="152400" y="609600"/>
              <a:chExt cx="8935905" cy="5715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2400" y="609600"/>
                <a:ext cx="8935905" cy="5715000"/>
                <a:chOff x="152400" y="609600"/>
                <a:chExt cx="8935905" cy="5715000"/>
              </a:xfrm>
            </p:grpSpPr>
            <p:pic>
              <p:nvPicPr>
                <p:cNvPr id="5122" name="Picture 2" descr="C:\E_My Documents\Dark Light\Support Files\Current and Power limits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609600"/>
                  <a:ext cx="8935905" cy="5715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 bwMode="auto">
                <a:xfrm>
                  <a:off x="228600" y="2992395"/>
                  <a:ext cx="8610600" cy="1524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 bwMode="auto">
              <a:xfrm>
                <a:off x="228600" y="2992396"/>
                <a:ext cx="8610600" cy="5890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8600" y="5105400"/>
                <a:ext cx="8610600" cy="152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05586" y="2233825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4D Line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9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83348"/>
              </p:ext>
            </p:extLst>
          </p:nvPr>
        </p:nvGraphicFramePr>
        <p:xfrm>
          <a:off x="762000" y="148973"/>
          <a:ext cx="7926387" cy="612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Acrobat Document" r:id="rId3" imgW="30175200" imgH="23317200" progId="AcroExch.Document.DC">
                  <p:embed/>
                </p:oleObj>
              </mc:Choice>
              <mc:Fallback>
                <p:oleObj name="Acrobat Document" r:id="rId3" imgW="30175200" imgH="23317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48973"/>
                        <a:ext cx="7926387" cy="612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0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38" y="914400"/>
            <a:ext cx="692792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71329"/>
              </p:ext>
            </p:extLst>
          </p:nvPr>
        </p:nvGraphicFramePr>
        <p:xfrm>
          <a:off x="-263028" y="0"/>
          <a:ext cx="887521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Acrobat Document" r:id="rId3" imgW="30175200" imgH="23317200" progId="AcroExch.Document.DC">
                  <p:embed/>
                </p:oleObj>
              </mc:Choice>
              <mc:Fallback>
                <p:oleObj name="Acrobat Document" r:id="rId3" imgW="30175200" imgH="23317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3028" y="0"/>
                        <a:ext cx="887521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0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Matt </a:t>
            </a:r>
            <a:r>
              <a:rPr lang="en-US" dirty="0" err="1" smtClean="0"/>
              <a:t>Poelker</a:t>
            </a:r>
            <a:r>
              <a:rPr lang="en-US" dirty="0" smtClean="0"/>
              <a:t>, </a:t>
            </a:r>
            <a:r>
              <a:rPr lang="en-US" dirty="0" err="1" smtClean="0"/>
              <a:t>Riad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uleiman,</a:t>
            </a:r>
            <a:r>
              <a:rPr lang="en-US" dirty="0"/>
              <a:t> Joe </a:t>
            </a:r>
            <a:r>
              <a:rPr lang="en-US" dirty="0" err="1" smtClean="0"/>
              <a:t>Grames</a:t>
            </a:r>
            <a:r>
              <a:rPr lang="en-US" dirty="0" smtClean="0"/>
              <a:t>, Joseph </a:t>
            </a:r>
            <a:r>
              <a:rPr lang="en-US" dirty="0" err="1" smtClean="0"/>
              <a:t>Gubeli</a:t>
            </a:r>
            <a:r>
              <a:rPr lang="en-US" dirty="0"/>
              <a:t> </a:t>
            </a:r>
            <a:r>
              <a:rPr lang="en-US" dirty="0" smtClean="0"/>
              <a:t>and others for injector experiments’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86000"/>
            <a:ext cx="60583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Arial" charset="0"/>
              </a:rPr>
              <a:t>End of Presentation</a:t>
            </a:r>
          </a:p>
          <a:p>
            <a:pPr>
              <a:defRPr/>
            </a:pPr>
            <a:r>
              <a:rPr lang="en-US" sz="54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64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Beam quality and Injector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In CEBAF many of critical beam parameters are set in the injector and some remain unchanged through the accelerator. Therefore, the injector plays a significant role in setting the final beam qualities such as bunch structure, energy spread, current stability, etc.</a:t>
            </a:r>
          </a:p>
          <a:p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8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5"/>
          <p:cNvGrpSpPr>
            <a:grpSpLocks/>
          </p:cNvGrpSpPr>
          <p:nvPr/>
        </p:nvGrpSpPr>
        <p:grpSpPr bwMode="auto">
          <a:xfrm>
            <a:off x="107950" y="2019300"/>
            <a:ext cx="8951913" cy="2614613"/>
            <a:chOff x="338138" y="2408570"/>
            <a:chExt cx="8512175" cy="2203792"/>
          </a:xfrm>
        </p:grpSpPr>
        <p:grpSp>
          <p:nvGrpSpPr>
            <p:cNvPr id="20499" name="Group 110"/>
            <p:cNvGrpSpPr>
              <a:grpSpLocks/>
            </p:cNvGrpSpPr>
            <p:nvPr/>
          </p:nvGrpSpPr>
          <p:grpSpPr bwMode="auto">
            <a:xfrm>
              <a:off x="338138" y="2408570"/>
              <a:ext cx="8512175" cy="2203792"/>
              <a:chOff x="338138" y="2469345"/>
              <a:chExt cx="8512175" cy="2203450"/>
            </a:xfrm>
          </p:grpSpPr>
          <p:grpSp>
            <p:nvGrpSpPr>
              <p:cNvPr id="20503" name="Group 4"/>
              <p:cNvGrpSpPr>
                <a:grpSpLocks noChangeAspect="1"/>
              </p:cNvGrpSpPr>
              <p:nvPr/>
            </p:nvGrpSpPr>
            <p:grpSpPr bwMode="auto">
              <a:xfrm>
                <a:off x="338138" y="2469345"/>
                <a:ext cx="8512175" cy="2203450"/>
                <a:chOff x="199" y="1912"/>
                <a:chExt cx="5362" cy="1388"/>
              </a:xfrm>
            </p:grpSpPr>
            <p:sp>
              <p:nvSpPr>
                <p:cNvPr id="2050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9" y="2000"/>
                  <a:ext cx="5362" cy="1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050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1" y="2158"/>
                  <a:ext cx="12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08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7" y="2106"/>
                  <a:ext cx="15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09" name="Freeform 7"/>
                <p:cNvSpPr>
                  <a:spLocks/>
                </p:cNvSpPr>
                <p:nvPr/>
              </p:nvSpPr>
              <p:spPr bwMode="auto">
                <a:xfrm>
                  <a:off x="4877" y="2116"/>
                  <a:ext cx="132" cy="124"/>
                </a:xfrm>
                <a:custGeom>
                  <a:avLst/>
                  <a:gdLst>
                    <a:gd name="T0" fmla="*/ 92 w 132"/>
                    <a:gd name="T1" fmla="*/ 124 h 124"/>
                    <a:gd name="T2" fmla="*/ 0 w 132"/>
                    <a:gd name="T3" fmla="*/ 72 h 124"/>
                    <a:gd name="T4" fmla="*/ 42 w 132"/>
                    <a:gd name="T5" fmla="*/ 0 h 124"/>
                    <a:gd name="T6" fmla="*/ 132 w 132"/>
                    <a:gd name="T7" fmla="*/ 50 h 124"/>
                    <a:gd name="T8" fmla="*/ 92 w 132"/>
                    <a:gd name="T9" fmla="*/ 124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24"/>
                    <a:gd name="T17" fmla="*/ 132 w 132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24">
                      <a:moveTo>
                        <a:pt x="92" y="124"/>
                      </a:moveTo>
                      <a:lnTo>
                        <a:pt x="0" y="72"/>
                      </a:lnTo>
                      <a:lnTo>
                        <a:pt x="42" y="0"/>
                      </a:lnTo>
                      <a:lnTo>
                        <a:pt x="132" y="50"/>
                      </a:lnTo>
                      <a:lnTo>
                        <a:pt x="92" y="124"/>
                      </a:lnTo>
                      <a:close/>
                    </a:path>
                  </a:pathLst>
                </a:custGeom>
                <a:noFill/>
                <a:ln w="2">
                  <a:solidFill>
                    <a:srgbClr val="33A02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0" name="Rectangle 8"/>
                <p:cNvSpPr>
                  <a:spLocks noChangeArrowheads="1"/>
                </p:cNvSpPr>
                <p:nvPr/>
              </p:nvSpPr>
              <p:spPr bwMode="auto">
                <a:xfrm>
                  <a:off x="1425" y="2190"/>
                  <a:ext cx="37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Chopper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11" name="Freeform 9"/>
                <p:cNvSpPr>
                  <a:spLocks/>
                </p:cNvSpPr>
                <p:nvPr/>
              </p:nvSpPr>
              <p:spPr bwMode="auto">
                <a:xfrm>
                  <a:off x="337" y="2308"/>
                  <a:ext cx="384" cy="296"/>
                </a:xfrm>
                <a:custGeom>
                  <a:avLst/>
                  <a:gdLst>
                    <a:gd name="T0" fmla="*/ 384 w 384"/>
                    <a:gd name="T1" fmla="*/ 296 h 296"/>
                    <a:gd name="T2" fmla="*/ 0 w 384"/>
                    <a:gd name="T3" fmla="*/ 0 h 296"/>
                    <a:gd name="T4" fmla="*/ 384 w 38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296"/>
                      </a:moveTo>
                      <a:lnTo>
                        <a:pt x="0" y="0"/>
                      </a:lnTo>
                      <a:lnTo>
                        <a:pt x="384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37" y="2308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11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3952 w 3952"/>
                    <a:gd name="T13" fmla="*/ 290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52"/>
                    <a:gd name="T22" fmla="*/ 0 h 290"/>
                    <a:gd name="T23" fmla="*/ 3952 w 3952"/>
                    <a:gd name="T24" fmla="*/ 290 h 2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  <a:lnTo>
                        <a:pt x="3952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12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52"/>
                    <a:gd name="T19" fmla="*/ 0 h 290"/>
                    <a:gd name="T20" fmla="*/ 3952 w 3952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</a:path>
                  </a:pathLst>
                </a:cu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Line 13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Line 14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7" name="Freeform 15"/>
                <p:cNvSpPr>
                  <a:spLocks/>
                </p:cNvSpPr>
                <p:nvPr/>
              </p:nvSpPr>
              <p:spPr bwMode="auto">
                <a:xfrm>
                  <a:off x="337" y="2604"/>
                  <a:ext cx="384" cy="296"/>
                </a:xfrm>
                <a:custGeom>
                  <a:avLst/>
                  <a:gdLst>
                    <a:gd name="T0" fmla="*/ 384 w 384"/>
                    <a:gd name="T1" fmla="*/ 0 h 296"/>
                    <a:gd name="T2" fmla="*/ 0 w 384"/>
                    <a:gd name="T3" fmla="*/ 296 h 296"/>
                    <a:gd name="T4" fmla="*/ 384 w 384"/>
                    <a:gd name="T5" fmla="*/ 0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0"/>
                      </a:moveTo>
                      <a:lnTo>
                        <a:pt x="0" y="29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37" y="2604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9" name="Freeform 17"/>
                <p:cNvSpPr>
                  <a:spLocks/>
                </p:cNvSpPr>
                <p:nvPr/>
              </p:nvSpPr>
              <p:spPr bwMode="auto">
                <a:xfrm>
                  <a:off x="203" y="2180"/>
                  <a:ext cx="258" cy="250"/>
                </a:xfrm>
                <a:custGeom>
                  <a:avLst/>
                  <a:gdLst>
                    <a:gd name="T0" fmla="*/ 158 w 258"/>
                    <a:gd name="T1" fmla="*/ 250 h 250"/>
                    <a:gd name="T2" fmla="*/ 0 w 258"/>
                    <a:gd name="T3" fmla="*/ 132 h 250"/>
                    <a:gd name="T4" fmla="*/ 100 w 258"/>
                    <a:gd name="T5" fmla="*/ 0 h 250"/>
                    <a:gd name="T6" fmla="*/ 258 w 258"/>
                    <a:gd name="T7" fmla="*/ 118 h 250"/>
                    <a:gd name="T8" fmla="*/ 158 w 258"/>
                    <a:gd name="T9" fmla="*/ 25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0"/>
                    <a:gd name="T17" fmla="*/ 258 w 258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0">
                      <a:moveTo>
                        <a:pt x="158" y="250"/>
                      </a:moveTo>
                      <a:lnTo>
                        <a:pt x="0" y="132"/>
                      </a:lnTo>
                      <a:lnTo>
                        <a:pt x="100" y="0"/>
                      </a:lnTo>
                      <a:lnTo>
                        <a:pt x="258" y="118"/>
                      </a:lnTo>
                      <a:lnTo>
                        <a:pt x="158" y="25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Freeform 18"/>
                <p:cNvSpPr>
                  <a:spLocks/>
                </p:cNvSpPr>
                <p:nvPr/>
              </p:nvSpPr>
              <p:spPr bwMode="auto">
                <a:xfrm>
                  <a:off x="203" y="2778"/>
                  <a:ext cx="258" cy="252"/>
                </a:xfrm>
                <a:custGeom>
                  <a:avLst/>
                  <a:gdLst>
                    <a:gd name="T0" fmla="*/ 158 w 258"/>
                    <a:gd name="T1" fmla="*/ 0 h 252"/>
                    <a:gd name="T2" fmla="*/ 0 w 258"/>
                    <a:gd name="T3" fmla="*/ 118 h 252"/>
                    <a:gd name="T4" fmla="*/ 100 w 258"/>
                    <a:gd name="T5" fmla="*/ 252 h 252"/>
                    <a:gd name="T6" fmla="*/ 258 w 258"/>
                    <a:gd name="T7" fmla="*/ 134 h 252"/>
                    <a:gd name="T8" fmla="*/ 158 w 258"/>
                    <a:gd name="T9" fmla="*/ 0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2"/>
                    <a:gd name="T17" fmla="*/ 258 w 258"/>
                    <a:gd name="T18" fmla="*/ 252 h 2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2">
                      <a:moveTo>
                        <a:pt x="158" y="0"/>
                      </a:moveTo>
                      <a:lnTo>
                        <a:pt x="0" y="118"/>
                      </a:lnTo>
                      <a:lnTo>
                        <a:pt x="100" y="252"/>
                      </a:lnTo>
                      <a:lnTo>
                        <a:pt x="258" y="134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1" name="Freeform 19"/>
                <p:cNvSpPr>
                  <a:spLocks/>
                </p:cNvSpPr>
                <p:nvPr/>
              </p:nvSpPr>
              <p:spPr bwMode="auto">
                <a:xfrm>
                  <a:off x="1551" y="2396"/>
                  <a:ext cx="100" cy="418"/>
                </a:xfrm>
                <a:custGeom>
                  <a:avLst/>
                  <a:gdLst>
                    <a:gd name="T0" fmla="*/ 100 w 100"/>
                    <a:gd name="T1" fmla="*/ 208 h 418"/>
                    <a:gd name="T2" fmla="*/ 100 w 100"/>
                    <a:gd name="T3" fmla="*/ 208 h 418"/>
                    <a:gd name="T4" fmla="*/ 98 w 100"/>
                    <a:gd name="T5" fmla="*/ 250 h 418"/>
                    <a:gd name="T6" fmla="*/ 96 w 100"/>
                    <a:gd name="T7" fmla="*/ 290 h 418"/>
                    <a:gd name="T8" fmla="*/ 90 w 100"/>
                    <a:gd name="T9" fmla="*/ 326 h 418"/>
                    <a:gd name="T10" fmla="*/ 84 w 100"/>
                    <a:gd name="T11" fmla="*/ 356 h 418"/>
                    <a:gd name="T12" fmla="*/ 78 w 100"/>
                    <a:gd name="T13" fmla="*/ 382 h 418"/>
                    <a:gd name="T14" fmla="*/ 70 w 100"/>
                    <a:gd name="T15" fmla="*/ 400 h 418"/>
                    <a:gd name="T16" fmla="*/ 64 w 100"/>
                    <a:gd name="T17" fmla="*/ 408 h 418"/>
                    <a:gd name="T18" fmla="*/ 60 w 100"/>
                    <a:gd name="T19" fmla="*/ 412 h 418"/>
                    <a:gd name="T20" fmla="*/ 56 w 100"/>
                    <a:gd name="T21" fmla="*/ 416 h 418"/>
                    <a:gd name="T22" fmla="*/ 50 w 100"/>
                    <a:gd name="T23" fmla="*/ 418 h 418"/>
                    <a:gd name="T24" fmla="*/ 50 w 100"/>
                    <a:gd name="T25" fmla="*/ 418 h 418"/>
                    <a:gd name="T26" fmla="*/ 44 w 100"/>
                    <a:gd name="T27" fmla="*/ 416 h 418"/>
                    <a:gd name="T28" fmla="*/ 40 w 100"/>
                    <a:gd name="T29" fmla="*/ 412 h 418"/>
                    <a:gd name="T30" fmla="*/ 36 w 100"/>
                    <a:gd name="T31" fmla="*/ 408 h 418"/>
                    <a:gd name="T32" fmla="*/ 30 w 100"/>
                    <a:gd name="T33" fmla="*/ 400 h 418"/>
                    <a:gd name="T34" fmla="*/ 22 w 100"/>
                    <a:gd name="T35" fmla="*/ 382 h 418"/>
                    <a:gd name="T36" fmla="*/ 16 w 100"/>
                    <a:gd name="T37" fmla="*/ 356 h 418"/>
                    <a:gd name="T38" fmla="*/ 10 w 100"/>
                    <a:gd name="T39" fmla="*/ 326 h 418"/>
                    <a:gd name="T40" fmla="*/ 4 w 100"/>
                    <a:gd name="T41" fmla="*/ 290 h 418"/>
                    <a:gd name="T42" fmla="*/ 2 w 100"/>
                    <a:gd name="T43" fmla="*/ 250 h 418"/>
                    <a:gd name="T44" fmla="*/ 0 w 100"/>
                    <a:gd name="T45" fmla="*/ 208 h 418"/>
                    <a:gd name="T46" fmla="*/ 0 w 100"/>
                    <a:gd name="T47" fmla="*/ 208 h 418"/>
                    <a:gd name="T48" fmla="*/ 2 w 100"/>
                    <a:gd name="T49" fmla="*/ 166 h 418"/>
                    <a:gd name="T50" fmla="*/ 4 w 100"/>
                    <a:gd name="T51" fmla="*/ 128 h 418"/>
                    <a:gd name="T52" fmla="*/ 10 w 100"/>
                    <a:gd name="T53" fmla="*/ 92 h 418"/>
                    <a:gd name="T54" fmla="*/ 16 w 100"/>
                    <a:gd name="T55" fmla="*/ 60 h 418"/>
                    <a:gd name="T56" fmla="*/ 22 w 100"/>
                    <a:gd name="T57" fmla="*/ 36 h 418"/>
                    <a:gd name="T58" fmla="*/ 30 w 100"/>
                    <a:gd name="T59" fmla="*/ 16 h 418"/>
                    <a:gd name="T60" fmla="*/ 36 w 100"/>
                    <a:gd name="T61" fmla="*/ 10 h 418"/>
                    <a:gd name="T62" fmla="*/ 40 w 100"/>
                    <a:gd name="T63" fmla="*/ 4 h 418"/>
                    <a:gd name="T64" fmla="*/ 44 w 100"/>
                    <a:gd name="T65" fmla="*/ 0 h 418"/>
                    <a:gd name="T66" fmla="*/ 50 w 100"/>
                    <a:gd name="T67" fmla="*/ 0 h 418"/>
                    <a:gd name="T68" fmla="*/ 50 w 100"/>
                    <a:gd name="T69" fmla="*/ 0 h 418"/>
                    <a:gd name="T70" fmla="*/ 56 w 100"/>
                    <a:gd name="T71" fmla="*/ 0 h 418"/>
                    <a:gd name="T72" fmla="*/ 60 w 100"/>
                    <a:gd name="T73" fmla="*/ 4 h 418"/>
                    <a:gd name="T74" fmla="*/ 64 w 100"/>
                    <a:gd name="T75" fmla="*/ 10 h 418"/>
                    <a:gd name="T76" fmla="*/ 70 w 100"/>
                    <a:gd name="T77" fmla="*/ 16 h 418"/>
                    <a:gd name="T78" fmla="*/ 78 w 100"/>
                    <a:gd name="T79" fmla="*/ 36 h 418"/>
                    <a:gd name="T80" fmla="*/ 84 w 100"/>
                    <a:gd name="T81" fmla="*/ 60 h 418"/>
                    <a:gd name="T82" fmla="*/ 90 w 100"/>
                    <a:gd name="T83" fmla="*/ 92 h 418"/>
                    <a:gd name="T84" fmla="*/ 96 w 100"/>
                    <a:gd name="T85" fmla="*/ 128 h 418"/>
                    <a:gd name="T86" fmla="*/ 98 w 100"/>
                    <a:gd name="T87" fmla="*/ 166 h 418"/>
                    <a:gd name="T88" fmla="*/ 100 w 100"/>
                    <a:gd name="T89" fmla="*/ 208 h 418"/>
                    <a:gd name="T90" fmla="*/ 100 w 100"/>
                    <a:gd name="T91" fmla="*/ 208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0"/>
                    <a:gd name="T139" fmla="*/ 0 h 418"/>
                    <a:gd name="T140" fmla="*/ 100 w 10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0" h="418">
                      <a:moveTo>
                        <a:pt x="100" y="208"/>
                      </a:moveTo>
                      <a:lnTo>
                        <a:pt x="100" y="208"/>
                      </a:lnTo>
                      <a:lnTo>
                        <a:pt x="98" y="250"/>
                      </a:lnTo>
                      <a:lnTo>
                        <a:pt x="96" y="290"/>
                      </a:lnTo>
                      <a:lnTo>
                        <a:pt x="90" y="326"/>
                      </a:lnTo>
                      <a:lnTo>
                        <a:pt x="84" y="356"/>
                      </a:lnTo>
                      <a:lnTo>
                        <a:pt x="78" y="382"/>
                      </a:lnTo>
                      <a:lnTo>
                        <a:pt x="70" y="400"/>
                      </a:lnTo>
                      <a:lnTo>
                        <a:pt x="64" y="408"/>
                      </a:lnTo>
                      <a:lnTo>
                        <a:pt x="60" y="412"/>
                      </a:lnTo>
                      <a:lnTo>
                        <a:pt x="56" y="416"/>
                      </a:lnTo>
                      <a:lnTo>
                        <a:pt x="50" y="418"/>
                      </a:lnTo>
                      <a:lnTo>
                        <a:pt x="44" y="416"/>
                      </a:lnTo>
                      <a:lnTo>
                        <a:pt x="40" y="412"/>
                      </a:lnTo>
                      <a:lnTo>
                        <a:pt x="36" y="408"/>
                      </a:lnTo>
                      <a:lnTo>
                        <a:pt x="30" y="400"/>
                      </a:lnTo>
                      <a:lnTo>
                        <a:pt x="22" y="382"/>
                      </a:lnTo>
                      <a:lnTo>
                        <a:pt x="16" y="356"/>
                      </a:lnTo>
                      <a:lnTo>
                        <a:pt x="10" y="326"/>
                      </a:lnTo>
                      <a:lnTo>
                        <a:pt x="4" y="290"/>
                      </a:lnTo>
                      <a:lnTo>
                        <a:pt x="2" y="250"/>
                      </a:lnTo>
                      <a:lnTo>
                        <a:pt x="0" y="208"/>
                      </a:lnTo>
                      <a:lnTo>
                        <a:pt x="2" y="166"/>
                      </a:lnTo>
                      <a:lnTo>
                        <a:pt x="4" y="128"/>
                      </a:lnTo>
                      <a:lnTo>
                        <a:pt x="10" y="92"/>
                      </a:lnTo>
                      <a:lnTo>
                        <a:pt x="16" y="60"/>
                      </a:lnTo>
                      <a:lnTo>
                        <a:pt x="22" y="36"/>
                      </a:lnTo>
                      <a:lnTo>
                        <a:pt x="30" y="16"/>
                      </a:lnTo>
                      <a:lnTo>
                        <a:pt x="36" y="10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4" y="10"/>
                      </a:lnTo>
                      <a:lnTo>
                        <a:pt x="70" y="16"/>
                      </a:lnTo>
                      <a:lnTo>
                        <a:pt x="78" y="36"/>
                      </a:lnTo>
                      <a:lnTo>
                        <a:pt x="84" y="60"/>
                      </a:lnTo>
                      <a:lnTo>
                        <a:pt x="90" y="92"/>
                      </a:lnTo>
                      <a:lnTo>
                        <a:pt x="96" y="128"/>
                      </a:lnTo>
                      <a:lnTo>
                        <a:pt x="98" y="166"/>
                      </a:lnTo>
                      <a:lnTo>
                        <a:pt x="100" y="208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2" name="Freeform 20"/>
                <p:cNvSpPr>
                  <a:spLocks/>
                </p:cNvSpPr>
                <p:nvPr/>
              </p:nvSpPr>
              <p:spPr bwMode="auto">
                <a:xfrm>
                  <a:off x="1593" y="2420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6 w 18"/>
                    <a:gd name="T5" fmla="*/ 36 h 52"/>
                    <a:gd name="T6" fmla="*/ 14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4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4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4 w 18"/>
                    <a:gd name="T37" fmla="*/ 8 h 52"/>
                    <a:gd name="T38" fmla="*/ 16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4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8"/>
                      </a:lnTo>
                      <a:lnTo>
                        <a:pt x="16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3" name="Freeform 21"/>
                <p:cNvSpPr>
                  <a:spLocks/>
                </p:cNvSpPr>
                <p:nvPr/>
              </p:nvSpPr>
              <p:spPr bwMode="auto">
                <a:xfrm>
                  <a:off x="1565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10 w 18"/>
                    <a:gd name="T11" fmla="*/ 52 h 52"/>
                    <a:gd name="T12" fmla="*/ 10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10 w 18"/>
                    <a:gd name="T31" fmla="*/ 0 h 52"/>
                    <a:gd name="T32" fmla="*/ 10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4" name="Freeform 22"/>
                <p:cNvSpPr>
                  <a:spLocks/>
                </p:cNvSpPr>
                <p:nvPr/>
              </p:nvSpPr>
              <p:spPr bwMode="auto">
                <a:xfrm>
                  <a:off x="1619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0525" name="Picture 2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3" y="2357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6" name="Picture 2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1" y="2362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7" name="Picture 2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8" name="Picture 2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9" name="Picture 2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0" name="Picture 28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1" name="Picture 2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2" name="Picture 3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3" name="Picture 3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4" name="Picture 3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5" name="Picture 3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6" name="Picture 3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7" name="Picture 3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8" name="Picture 36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9" name="Picture 37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0" name="Picture 38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1" name="Picture 39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2" name="Picture 40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43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7" y="2322"/>
                  <a:ext cx="36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44" name="Freeform 42"/>
                <p:cNvSpPr>
                  <a:spLocks/>
                </p:cNvSpPr>
                <p:nvPr/>
              </p:nvSpPr>
              <p:spPr bwMode="auto">
                <a:xfrm>
                  <a:off x="715" y="2604"/>
                  <a:ext cx="886" cy="1"/>
                </a:xfrm>
                <a:custGeom>
                  <a:avLst/>
                  <a:gdLst>
                    <a:gd name="T0" fmla="*/ 886 w 886"/>
                    <a:gd name="T1" fmla="*/ 0 h 1"/>
                    <a:gd name="T2" fmla="*/ 0 w 886"/>
                    <a:gd name="T3" fmla="*/ 0 h 1"/>
                    <a:gd name="T4" fmla="*/ 886 w 88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86"/>
                    <a:gd name="T10" fmla="*/ 0 h 1"/>
                    <a:gd name="T11" fmla="*/ 886 w 88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6" h="1">
                      <a:moveTo>
                        <a:pt x="886" y="0"/>
                      </a:moveTo>
                      <a:lnTo>
                        <a:pt x="0" y="0"/>
                      </a:lnTo>
                      <a:lnTo>
                        <a:pt x="8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715" y="2604"/>
                  <a:ext cx="886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Rectangle 44"/>
                <p:cNvSpPr>
                  <a:spLocks noChangeArrowheads="1"/>
                </p:cNvSpPr>
                <p:nvPr/>
              </p:nvSpPr>
              <p:spPr bwMode="auto">
                <a:xfrm>
                  <a:off x="1501" y="2322"/>
                  <a:ext cx="34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47" name="Freeform 45"/>
                <p:cNvSpPr>
                  <a:spLocks/>
                </p:cNvSpPr>
                <p:nvPr/>
              </p:nvSpPr>
              <p:spPr bwMode="auto">
                <a:xfrm>
                  <a:off x="1149" y="2604"/>
                  <a:ext cx="62" cy="92"/>
                </a:xfrm>
                <a:custGeom>
                  <a:avLst/>
                  <a:gdLst>
                    <a:gd name="T0" fmla="*/ 0 w 62"/>
                    <a:gd name="T1" fmla="*/ 92 h 92"/>
                    <a:gd name="T2" fmla="*/ 32 w 62"/>
                    <a:gd name="T3" fmla="*/ 0 h 92"/>
                    <a:gd name="T4" fmla="*/ 62 w 62"/>
                    <a:gd name="T5" fmla="*/ 92 h 92"/>
                    <a:gd name="T6" fmla="*/ 0 w 62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92"/>
                      </a:moveTo>
                      <a:lnTo>
                        <a:pt x="32" y="0"/>
                      </a:lnTo>
                      <a:lnTo>
                        <a:pt x="62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8" name="Freeform 46"/>
                <p:cNvSpPr>
                  <a:spLocks/>
                </p:cNvSpPr>
                <p:nvPr/>
              </p:nvSpPr>
              <p:spPr bwMode="auto">
                <a:xfrm>
                  <a:off x="1149" y="2508"/>
                  <a:ext cx="62" cy="92"/>
                </a:xfrm>
                <a:custGeom>
                  <a:avLst/>
                  <a:gdLst>
                    <a:gd name="T0" fmla="*/ 0 w 62"/>
                    <a:gd name="T1" fmla="*/ 0 h 92"/>
                    <a:gd name="T2" fmla="*/ 32 w 62"/>
                    <a:gd name="T3" fmla="*/ 92 h 92"/>
                    <a:gd name="T4" fmla="*/ 62 w 62"/>
                    <a:gd name="T5" fmla="*/ 0 h 92"/>
                    <a:gd name="T6" fmla="*/ 0 w 62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0"/>
                      </a:moveTo>
                      <a:lnTo>
                        <a:pt x="32" y="92"/>
                      </a:lnTo>
                      <a:lnTo>
                        <a:pt x="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9" name="Freeform 47"/>
                <p:cNvSpPr>
                  <a:spLocks/>
                </p:cNvSpPr>
                <p:nvPr/>
              </p:nvSpPr>
              <p:spPr bwMode="auto">
                <a:xfrm>
                  <a:off x="1327" y="2604"/>
                  <a:ext cx="60" cy="92"/>
                </a:xfrm>
                <a:custGeom>
                  <a:avLst/>
                  <a:gdLst>
                    <a:gd name="T0" fmla="*/ 0 w 60"/>
                    <a:gd name="T1" fmla="*/ 92 h 92"/>
                    <a:gd name="T2" fmla="*/ 30 w 60"/>
                    <a:gd name="T3" fmla="*/ 0 h 92"/>
                    <a:gd name="T4" fmla="*/ 60 w 60"/>
                    <a:gd name="T5" fmla="*/ 92 h 92"/>
                    <a:gd name="T6" fmla="*/ 0 w 60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92"/>
                      </a:moveTo>
                      <a:lnTo>
                        <a:pt x="30" y="0"/>
                      </a:lnTo>
                      <a:lnTo>
                        <a:pt x="6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0" name="Freeform 48"/>
                <p:cNvSpPr>
                  <a:spLocks/>
                </p:cNvSpPr>
                <p:nvPr/>
              </p:nvSpPr>
              <p:spPr bwMode="auto">
                <a:xfrm>
                  <a:off x="1327" y="2508"/>
                  <a:ext cx="60" cy="92"/>
                </a:xfrm>
                <a:custGeom>
                  <a:avLst/>
                  <a:gdLst>
                    <a:gd name="T0" fmla="*/ 0 w 60"/>
                    <a:gd name="T1" fmla="*/ 0 h 92"/>
                    <a:gd name="T2" fmla="*/ 30 w 60"/>
                    <a:gd name="T3" fmla="*/ 92 h 92"/>
                    <a:gd name="T4" fmla="*/ 60 w 60"/>
                    <a:gd name="T5" fmla="*/ 0 h 92"/>
                    <a:gd name="T6" fmla="*/ 0 w 60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0"/>
                      </a:moveTo>
                      <a:lnTo>
                        <a:pt x="30" y="9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50"/>
                <p:cNvSpPr>
                  <a:spLocks/>
                </p:cNvSpPr>
                <p:nvPr/>
              </p:nvSpPr>
              <p:spPr bwMode="auto">
                <a:xfrm>
                  <a:off x="2047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Rectangle 51"/>
                <p:cNvSpPr>
                  <a:spLocks noChangeArrowheads="1"/>
                </p:cNvSpPr>
                <p:nvPr/>
              </p:nvSpPr>
              <p:spPr bwMode="auto">
                <a:xfrm>
                  <a:off x="1051" y="2481"/>
                  <a:ext cx="52" cy="180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3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1" y="2496"/>
                  <a:ext cx="72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197" y="2496"/>
                  <a:ext cx="226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5" name="Rectangle 55"/>
                <p:cNvSpPr>
                  <a:spLocks noChangeArrowheads="1"/>
                </p:cNvSpPr>
                <p:nvPr/>
              </p:nvSpPr>
              <p:spPr bwMode="auto">
                <a:xfrm>
                  <a:off x="1963" y="2734"/>
                  <a:ext cx="25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FC#1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6" name="Freeform 56"/>
                <p:cNvSpPr>
                  <a:spLocks/>
                </p:cNvSpPr>
                <p:nvPr/>
              </p:nvSpPr>
              <p:spPr bwMode="auto">
                <a:xfrm>
                  <a:off x="3539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Rectangle 57"/>
                <p:cNvSpPr>
                  <a:spLocks noChangeArrowheads="1"/>
                </p:cNvSpPr>
                <p:nvPr/>
              </p:nvSpPr>
              <p:spPr bwMode="auto">
                <a:xfrm>
                  <a:off x="3449" y="2734"/>
                  <a:ext cx="25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FC#2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8" name="Rectangle 60"/>
                <p:cNvSpPr>
                  <a:spLocks noChangeArrowheads="1"/>
                </p:cNvSpPr>
                <p:nvPr/>
              </p:nvSpPr>
              <p:spPr bwMode="auto">
                <a:xfrm>
                  <a:off x="1743" y="2344"/>
                  <a:ext cx="36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Buncher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59" name="Rectangle 61"/>
                <p:cNvSpPr>
                  <a:spLocks noChangeArrowheads="1"/>
                </p:cNvSpPr>
                <p:nvPr/>
              </p:nvSpPr>
              <p:spPr bwMode="auto">
                <a:xfrm>
                  <a:off x="2151" y="2344"/>
                  <a:ext cx="35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Capture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0" name="Rectangle 62"/>
                <p:cNvSpPr>
                  <a:spLocks noChangeArrowheads="1"/>
                </p:cNvSpPr>
                <p:nvPr/>
              </p:nvSpPr>
              <p:spPr bwMode="auto">
                <a:xfrm>
                  <a:off x="2690" y="2654"/>
                  <a:ext cx="52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Bunchlength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1" name="Rectangle 63"/>
                <p:cNvSpPr>
                  <a:spLocks noChangeArrowheads="1"/>
                </p:cNvSpPr>
                <p:nvPr/>
              </p:nvSpPr>
              <p:spPr bwMode="auto">
                <a:xfrm>
                  <a:off x="2873" y="2770"/>
                  <a:ext cx="28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Cavity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2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3" y="2250"/>
                  <a:ext cx="33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Cryounit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3" name="Rectangle 65"/>
                <p:cNvSpPr>
                  <a:spLocks noChangeArrowheads="1"/>
                </p:cNvSpPr>
                <p:nvPr/>
              </p:nvSpPr>
              <p:spPr bwMode="auto">
                <a:xfrm>
                  <a:off x="3815" y="2250"/>
                  <a:ext cx="554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Cryomodules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4" name="Rectangle 66"/>
                <p:cNvSpPr>
                  <a:spLocks noChangeArrowheads="1"/>
                </p:cNvSpPr>
                <p:nvPr/>
              </p:nvSpPr>
              <p:spPr bwMode="auto">
                <a:xfrm>
                  <a:off x="4662" y="1912"/>
                  <a:ext cx="488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Synchrotron </a:t>
                  </a:r>
                </a:p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Light Monitor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5" name="Rectangle 67"/>
                <p:cNvSpPr>
                  <a:spLocks noChangeArrowheads="1"/>
                </p:cNvSpPr>
                <p:nvPr/>
              </p:nvSpPr>
              <p:spPr bwMode="auto">
                <a:xfrm>
                  <a:off x="2637" y="3120"/>
                  <a:ext cx="661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100/500 keV Mott</a:t>
                  </a:r>
                </a:p>
                <a:p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Polarimeter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6" name="Rectangle 68"/>
                <p:cNvSpPr>
                  <a:spLocks noChangeArrowheads="1"/>
                </p:cNvSpPr>
                <p:nvPr/>
              </p:nvSpPr>
              <p:spPr bwMode="auto">
                <a:xfrm>
                  <a:off x="3544" y="1942"/>
                  <a:ext cx="43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5 MeV Mott</a:t>
                  </a:r>
                </a:p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Polarimeter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7" name="Rectangle 69"/>
                <p:cNvSpPr>
                  <a:spLocks noChangeArrowheads="1"/>
                </p:cNvSpPr>
                <p:nvPr/>
              </p:nvSpPr>
              <p:spPr bwMode="auto">
                <a:xfrm>
                  <a:off x="4723" y="2638"/>
                  <a:ext cx="70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Injection Chicane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8" name="Rectangle 70"/>
                <p:cNvSpPr>
                  <a:spLocks noChangeArrowheads="1"/>
                </p:cNvSpPr>
                <p:nvPr/>
              </p:nvSpPr>
              <p:spPr bwMode="auto">
                <a:xfrm>
                  <a:off x="4343" y="3120"/>
                  <a:ext cx="563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45 MeV Dump/</a:t>
                  </a:r>
                </a:p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Spectrometer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69" name="Rectangle 71"/>
                <p:cNvSpPr>
                  <a:spLocks noChangeArrowheads="1"/>
                </p:cNvSpPr>
                <p:nvPr/>
              </p:nvSpPr>
              <p:spPr bwMode="auto">
                <a:xfrm rot="-5400000">
                  <a:off x="860" y="2857"/>
                  <a:ext cx="396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PreBuncher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03" y="2432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Gun#2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1" y="3048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zh-CN" sz="1100" b="0">
                      <a:solidFill>
                        <a:srgbClr val="000000"/>
                      </a:solidFill>
                      <a:latin typeface="Helvetica" pitchFamily="34" charset="0"/>
                      <a:ea typeface="宋体" pitchFamily="2" charset="-122"/>
                    </a:rPr>
                    <a:t>Gun#3</a:t>
                  </a:r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20572" name="Line 74"/>
                <p:cNvSpPr>
                  <a:spLocks noChangeShapeType="1"/>
                </p:cNvSpPr>
                <p:nvPr/>
              </p:nvSpPr>
              <p:spPr bwMode="auto">
                <a:xfrm>
                  <a:off x="252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3" name="Freeform 75"/>
                <p:cNvSpPr>
                  <a:spLocks/>
                </p:cNvSpPr>
                <p:nvPr/>
              </p:nvSpPr>
              <p:spPr bwMode="auto">
                <a:xfrm>
                  <a:off x="2879" y="2954"/>
                  <a:ext cx="112" cy="110"/>
                </a:xfrm>
                <a:custGeom>
                  <a:avLst/>
                  <a:gdLst>
                    <a:gd name="T0" fmla="*/ 112 w 112"/>
                    <a:gd name="T1" fmla="*/ 60 h 110"/>
                    <a:gd name="T2" fmla="*/ 68 w 112"/>
                    <a:gd name="T3" fmla="*/ 110 h 110"/>
                    <a:gd name="T4" fmla="*/ 0 w 112"/>
                    <a:gd name="T5" fmla="*/ 48 h 110"/>
                    <a:gd name="T6" fmla="*/ 44 w 112"/>
                    <a:gd name="T7" fmla="*/ 0 h 110"/>
                    <a:gd name="T8" fmla="*/ 112 w 112"/>
                    <a:gd name="T9" fmla="*/ 6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10"/>
                    <a:gd name="T17" fmla="*/ 112 w 112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10">
                      <a:moveTo>
                        <a:pt x="112" y="60"/>
                      </a:moveTo>
                      <a:lnTo>
                        <a:pt x="68" y="110"/>
                      </a:lnTo>
                      <a:lnTo>
                        <a:pt x="0" y="48"/>
                      </a:lnTo>
                      <a:lnTo>
                        <a:pt x="44" y="0"/>
                      </a:lnTo>
                      <a:lnTo>
                        <a:pt x="112" y="6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3391" y="2180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5" name="Freeform 77"/>
                <p:cNvSpPr>
                  <a:spLocks/>
                </p:cNvSpPr>
                <p:nvPr/>
              </p:nvSpPr>
              <p:spPr bwMode="auto">
                <a:xfrm>
                  <a:off x="3687" y="2134"/>
                  <a:ext cx="176" cy="174"/>
                </a:xfrm>
                <a:custGeom>
                  <a:avLst/>
                  <a:gdLst>
                    <a:gd name="T0" fmla="*/ 176 w 176"/>
                    <a:gd name="T1" fmla="*/ 78 h 174"/>
                    <a:gd name="T2" fmla="*/ 106 w 176"/>
                    <a:gd name="T3" fmla="*/ 0 h 174"/>
                    <a:gd name="T4" fmla="*/ 0 w 176"/>
                    <a:gd name="T5" fmla="*/ 98 h 174"/>
                    <a:gd name="T6" fmla="*/ 70 w 176"/>
                    <a:gd name="T7" fmla="*/ 174 h 174"/>
                    <a:gd name="T8" fmla="*/ 176 w 176"/>
                    <a:gd name="T9" fmla="*/ 78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74"/>
                    <a:gd name="T17" fmla="*/ 176 w 176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74">
                      <a:moveTo>
                        <a:pt x="176" y="78"/>
                      </a:moveTo>
                      <a:lnTo>
                        <a:pt x="106" y="0"/>
                      </a:lnTo>
                      <a:lnTo>
                        <a:pt x="0" y="98"/>
                      </a:lnTo>
                      <a:lnTo>
                        <a:pt x="70" y="174"/>
                      </a:lnTo>
                      <a:lnTo>
                        <a:pt x="176" y="7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6" name="Line 78"/>
                <p:cNvSpPr>
                  <a:spLocks noChangeShapeType="1"/>
                </p:cNvSpPr>
                <p:nvPr/>
              </p:nvSpPr>
              <p:spPr bwMode="auto">
                <a:xfrm>
                  <a:off x="453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7" name="Freeform 79"/>
                <p:cNvSpPr>
                  <a:spLocks/>
                </p:cNvSpPr>
                <p:nvPr/>
              </p:nvSpPr>
              <p:spPr bwMode="auto">
                <a:xfrm>
                  <a:off x="4823" y="2878"/>
                  <a:ext cx="230" cy="228"/>
                </a:xfrm>
                <a:custGeom>
                  <a:avLst/>
                  <a:gdLst>
                    <a:gd name="T0" fmla="*/ 230 w 230"/>
                    <a:gd name="T1" fmla="*/ 128 h 228"/>
                    <a:gd name="T2" fmla="*/ 140 w 230"/>
                    <a:gd name="T3" fmla="*/ 228 h 228"/>
                    <a:gd name="T4" fmla="*/ 0 w 230"/>
                    <a:gd name="T5" fmla="*/ 100 h 228"/>
                    <a:gd name="T6" fmla="*/ 90 w 230"/>
                    <a:gd name="T7" fmla="*/ 0 h 228"/>
                    <a:gd name="T8" fmla="*/ 230 w 230"/>
                    <a:gd name="T9" fmla="*/ 128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"/>
                    <a:gd name="T16" fmla="*/ 0 h 228"/>
                    <a:gd name="T17" fmla="*/ 230 w 230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" h="228">
                      <a:moveTo>
                        <a:pt x="230" y="128"/>
                      </a:moveTo>
                      <a:lnTo>
                        <a:pt x="140" y="228"/>
                      </a:lnTo>
                      <a:lnTo>
                        <a:pt x="0" y="100"/>
                      </a:lnTo>
                      <a:lnTo>
                        <a:pt x="90" y="0"/>
                      </a:lnTo>
                      <a:lnTo>
                        <a:pt x="230" y="1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8" name="Rectangle 80"/>
                <p:cNvSpPr>
                  <a:spLocks noChangeArrowheads="1"/>
                </p:cNvSpPr>
                <p:nvPr/>
              </p:nvSpPr>
              <p:spPr bwMode="auto">
                <a:xfrm>
                  <a:off x="2747" y="2536"/>
                  <a:ext cx="80" cy="114"/>
                </a:xfrm>
                <a:prstGeom prst="rect">
                  <a:avLst/>
                </a:prstGeom>
                <a:solidFill>
                  <a:srgbClr val="811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504" name="Rectangle 80"/>
              <p:cNvSpPr>
                <a:spLocks noChangeArrowheads="1"/>
              </p:cNvSpPr>
              <p:nvPr/>
            </p:nvSpPr>
            <p:spPr bwMode="auto">
              <a:xfrm>
                <a:off x="1265238" y="3466295"/>
                <a:ext cx="127000" cy="1809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0505" name="Rectangle 58"/>
              <p:cNvSpPr>
                <a:spLocks noChangeArrowheads="1"/>
              </p:cNvSpPr>
              <p:nvPr/>
            </p:nvSpPr>
            <p:spPr bwMode="auto">
              <a:xfrm rot="-5400000">
                <a:off x="787678" y="3793435"/>
                <a:ext cx="103925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V-Wien Filter</a:t>
                </a:r>
              </a:p>
            </p:txBody>
          </p:sp>
        </p:grpSp>
        <p:sp>
          <p:nvSpPr>
            <p:cNvPr id="20500" name="Rectangle 80"/>
            <p:cNvSpPr>
              <a:spLocks noChangeArrowheads="1"/>
            </p:cNvSpPr>
            <p:nvPr/>
          </p:nvSpPr>
          <p:spPr bwMode="auto">
            <a:xfrm>
              <a:off x="1958975" y="3423140"/>
              <a:ext cx="127000" cy="1810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endParaRPr lang="en-US" altLang="zh-CN" sz="24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endParaRPr>
            </a:p>
          </p:txBody>
        </p:sp>
        <p:sp>
          <p:nvSpPr>
            <p:cNvPr id="20501" name="Rectangle 58"/>
            <p:cNvSpPr>
              <a:spLocks noChangeArrowheads="1"/>
            </p:cNvSpPr>
            <p:nvPr/>
          </p:nvSpPr>
          <p:spPr bwMode="auto">
            <a:xfrm rot="-5400000">
              <a:off x="1509617" y="3802951"/>
              <a:ext cx="10394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zh-CN" sz="1100" b="0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H-Wien Filter</a:t>
              </a:r>
            </a:p>
          </p:txBody>
        </p:sp>
        <p:sp>
          <p:nvSpPr>
            <p:cNvPr id="20502" name="Rectangle 8"/>
            <p:cNvSpPr>
              <a:spLocks noChangeArrowheads="1"/>
            </p:cNvSpPr>
            <p:nvPr/>
          </p:nvSpPr>
          <p:spPr bwMode="auto">
            <a:xfrm>
              <a:off x="1731963" y="3080030"/>
              <a:ext cx="6107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zh-CN" sz="1100" b="0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Apertures</a:t>
              </a:r>
              <a:endParaRPr lang="en-US" altLang="zh-CN" sz="24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endParaRPr>
            </a:p>
          </p:txBody>
        </p:sp>
      </p:grpSp>
      <p:sp>
        <p:nvSpPr>
          <p:cNvPr id="20483" name="Rounded Rectangular Callout 97"/>
          <p:cNvSpPr>
            <a:spLocks noChangeArrowheads="1"/>
          </p:cNvSpPr>
          <p:nvPr/>
        </p:nvSpPr>
        <p:spPr bwMode="auto">
          <a:xfrm>
            <a:off x="354013" y="641350"/>
            <a:ext cx="1800225" cy="1452563"/>
          </a:xfrm>
          <a:prstGeom prst="wedgeRoundRectCallout">
            <a:avLst>
              <a:gd name="adj1" fmla="val -41685"/>
              <a:gd name="adj2" fmla="val 8472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Polarized Electron Source</a:t>
            </a:r>
          </a:p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(130 kV)</a:t>
            </a:r>
          </a:p>
        </p:txBody>
      </p:sp>
      <p:sp>
        <p:nvSpPr>
          <p:cNvPr id="20484" name="Rounded Rectangular Callout 98"/>
          <p:cNvSpPr>
            <a:spLocks noChangeArrowheads="1"/>
          </p:cNvSpPr>
          <p:nvPr/>
        </p:nvSpPr>
        <p:spPr bwMode="auto">
          <a:xfrm>
            <a:off x="769938" y="5165725"/>
            <a:ext cx="2012950" cy="855663"/>
          </a:xfrm>
          <a:prstGeom prst="wedgeRoundRectCallout">
            <a:avLst>
              <a:gd name="adj1" fmla="val -19435"/>
              <a:gd name="adj2" fmla="val -10781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Electron Spin Manipulation</a:t>
            </a:r>
          </a:p>
        </p:txBody>
      </p:sp>
      <p:sp>
        <p:nvSpPr>
          <p:cNvPr id="20485" name="Rounded Rectangular Callout 100"/>
          <p:cNvSpPr>
            <a:spLocks noChangeArrowheads="1"/>
          </p:cNvSpPr>
          <p:nvPr/>
        </p:nvSpPr>
        <p:spPr bwMode="auto">
          <a:xfrm>
            <a:off x="2943225" y="5149850"/>
            <a:ext cx="1985963" cy="1069975"/>
          </a:xfrm>
          <a:prstGeom prst="wedgeRoundRectCallout">
            <a:avLst>
              <a:gd name="adj1" fmla="val -24255"/>
              <a:gd name="adj2" fmla="val -17310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Bunching &amp; Acceleration</a:t>
            </a:r>
          </a:p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500 keV</a:t>
            </a:r>
          </a:p>
        </p:txBody>
      </p:sp>
      <p:sp>
        <p:nvSpPr>
          <p:cNvPr id="20486" name="Rounded Rectangular Callout 101"/>
          <p:cNvSpPr>
            <a:spLocks noChangeArrowheads="1"/>
          </p:cNvSpPr>
          <p:nvPr/>
        </p:nvSpPr>
        <p:spPr bwMode="auto">
          <a:xfrm>
            <a:off x="5268913" y="5267325"/>
            <a:ext cx="1804987" cy="1069975"/>
          </a:xfrm>
          <a:prstGeom prst="wedgeRoundRectCallout">
            <a:avLst>
              <a:gd name="adj1" fmla="val -47440"/>
              <a:gd name="adj2" fmla="val -1840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SRF Acceleration </a:t>
            </a:r>
          </a:p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(&lt;10 MeV)</a:t>
            </a:r>
          </a:p>
        </p:txBody>
      </p:sp>
      <p:sp>
        <p:nvSpPr>
          <p:cNvPr id="20487" name="Rounded Rectangular Callout 102"/>
          <p:cNvSpPr>
            <a:spLocks noChangeArrowheads="1"/>
          </p:cNvSpPr>
          <p:nvPr/>
        </p:nvSpPr>
        <p:spPr bwMode="auto">
          <a:xfrm>
            <a:off x="5522913" y="641350"/>
            <a:ext cx="1985962" cy="1055688"/>
          </a:xfrm>
          <a:prstGeom prst="wedgeRoundRectCallout">
            <a:avLst>
              <a:gd name="adj1" fmla="val 28852"/>
              <a:gd name="adj2" fmla="val 15121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 dirty="0" err="1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SRF</a:t>
            </a:r>
            <a:r>
              <a:rPr lang="en-US" altLang="zh-CN" sz="2000" b="0" dirty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 Acceleration </a:t>
            </a:r>
          </a:p>
          <a:p>
            <a:r>
              <a:rPr lang="en-US" altLang="zh-CN" sz="2000" b="0" dirty="0" smtClean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(&lt;125 </a:t>
            </a:r>
            <a:r>
              <a:rPr lang="en-US" altLang="zh-CN" sz="2000" b="0" dirty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MeV)</a:t>
            </a:r>
          </a:p>
        </p:txBody>
      </p:sp>
      <p:sp>
        <p:nvSpPr>
          <p:cNvPr id="20488" name="Rounded Rectangular Callout 103"/>
          <p:cNvSpPr>
            <a:spLocks noChangeArrowheads="1"/>
          </p:cNvSpPr>
          <p:nvPr/>
        </p:nvSpPr>
        <p:spPr bwMode="auto">
          <a:xfrm>
            <a:off x="7508875" y="5267325"/>
            <a:ext cx="1404938" cy="754063"/>
          </a:xfrm>
          <a:prstGeom prst="wedgeRoundRectCallout">
            <a:avLst>
              <a:gd name="adj1" fmla="val 40958"/>
              <a:gd name="adj2" fmla="val -28815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Injection</a:t>
            </a:r>
          </a:p>
          <a:p>
            <a:r>
              <a:rPr lang="en-US" altLang="zh-CN" sz="20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rPr>
              <a:t>Chicane</a:t>
            </a:r>
          </a:p>
        </p:txBody>
      </p:sp>
      <p:sp>
        <p:nvSpPr>
          <p:cNvPr id="20489" name="Rectangle 80"/>
          <p:cNvSpPr>
            <a:spLocks noChangeArrowheads="1"/>
          </p:cNvSpPr>
          <p:nvPr/>
        </p:nvSpPr>
        <p:spPr bwMode="auto">
          <a:xfrm>
            <a:off x="1281113" y="3214688"/>
            <a:ext cx="46037" cy="215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0490" name="Rectangle 80"/>
          <p:cNvSpPr>
            <a:spLocks noChangeArrowheads="1"/>
          </p:cNvSpPr>
          <p:nvPr/>
        </p:nvSpPr>
        <p:spPr bwMode="auto">
          <a:xfrm>
            <a:off x="1387475" y="3222625"/>
            <a:ext cx="46038" cy="2143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0491" name="Rectangle 71"/>
          <p:cNvSpPr>
            <a:spLocks noChangeArrowheads="1"/>
          </p:cNvSpPr>
          <p:nvPr/>
        </p:nvSpPr>
        <p:spPr bwMode="auto">
          <a:xfrm rot="-5400000">
            <a:off x="854869" y="3883819"/>
            <a:ext cx="944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100" b="0">
                <a:solidFill>
                  <a:srgbClr val="000000"/>
                </a:solidFill>
                <a:latin typeface="Helvetica" pitchFamily="34" charset="0"/>
                <a:ea typeface="宋体" pitchFamily="2" charset="-122"/>
              </a:rPr>
              <a:t>Spin Solenoids</a:t>
            </a:r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grpSp>
        <p:nvGrpSpPr>
          <p:cNvPr id="20492" name="Group 107"/>
          <p:cNvGrpSpPr>
            <a:grpSpLocks/>
          </p:cNvGrpSpPr>
          <p:nvPr/>
        </p:nvGrpSpPr>
        <p:grpSpPr bwMode="auto">
          <a:xfrm>
            <a:off x="2782888" y="641350"/>
            <a:ext cx="1985962" cy="2124075"/>
            <a:chOff x="2782714" y="641691"/>
            <a:chExt cx="1986624" cy="2123199"/>
          </a:xfrm>
        </p:grpSpPr>
        <p:sp>
          <p:nvSpPr>
            <p:cNvPr id="20494" name="Rounded Rectangular Callout 99"/>
            <p:cNvSpPr>
              <a:spLocks noChangeArrowheads="1"/>
            </p:cNvSpPr>
            <p:nvPr/>
          </p:nvSpPr>
          <p:spPr bwMode="auto">
            <a:xfrm>
              <a:off x="2782714" y="641691"/>
              <a:ext cx="1986624" cy="2123199"/>
            </a:xfrm>
            <a:prstGeom prst="wedgeRoundRectCallout">
              <a:avLst>
                <a:gd name="adj1" fmla="val -63083"/>
                <a:gd name="adj2" fmla="val 38551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0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rPr>
                <a:t>Synchronous Injection</a:t>
              </a:r>
            </a:p>
          </p:txBody>
        </p:sp>
        <p:pic>
          <p:nvPicPr>
            <p:cNvPr id="20495" name="Picture 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11" y="1435719"/>
              <a:ext cx="1194180" cy="128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706947" y="1435114"/>
              <a:ext cx="227088" cy="24754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Times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16245" y="2357071"/>
              <a:ext cx="227089" cy="24754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Times"/>
                </a:rPr>
                <a:t>C</a:t>
              </a:r>
              <a:endParaRPr lang="en-US" sz="10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178591" y="2358658"/>
              <a:ext cx="227089" cy="24596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Times"/>
                </a:rPr>
                <a:t>A</a:t>
              </a:r>
              <a:endParaRPr lang="en-US" sz="1000" dirty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20493" name="Title 1"/>
          <p:cNvSpPr>
            <a:spLocks noGrp="1"/>
          </p:cNvSpPr>
          <p:nvPr>
            <p:ph type="title"/>
          </p:nvPr>
        </p:nvSpPr>
        <p:spPr>
          <a:xfrm>
            <a:off x="366713" y="254794"/>
            <a:ext cx="8077200" cy="914400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Brief description of the CEBAF Injector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06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7213" y="0"/>
            <a:ext cx="7772400" cy="762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Breaking down the problem</a:t>
            </a:r>
          </a:p>
        </p:txBody>
      </p:sp>
      <p:grpSp>
        <p:nvGrpSpPr>
          <p:cNvPr id="22531" name="Group 110"/>
          <p:cNvGrpSpPr>
            <a:grpSpLocks/>
          </p:cNvGrpSpPr>
          <p:nvPr/>
        </p:nvGrpSpPr>
        <p:grpSpPr bwMode="auto">
          <a:xfrm>
            <a:off x="338138" y="2608263"/>
            <a:ext cx="8512175" cy="2144712"/>
            <a:chOff x="338138" y="2609045"/>
            <a:chExt cx="8512175" cy="2144156"/>
          </a:xfrm>
        </p:grpSpPr>
        <p:grpSp>
          <p:nvGrpSpPr>
            <p:cNvPr id="22545" name="Group 4"/>
            <p:cNvGrpSpPr>
              <a:grpSpLocks noChangeAspect="1"/>
            </p:cNvGrpSpPr>
            <p:nvPr/>
          </p:nvGrpSpPr>
          <p:grpSpPr bwMode="auto">
            <a:xfrm>
              <a:off x="338138" y="2609045"/>
              <a:ext cx="8512175" cy="1968500"/>
              <a:chOff x="199" y="2000"/>
              <a:chExt cx="5362" cy="1240"/>
            </a:xfrm>
          </p:grpSpPr>
          <p:sp>
            <p:nvSpPr>
              <p:cNvPr id="2254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9" y="2000"/>
                <a:ext cx="5362" cy="1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4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1" y="2158"/>
                <a:ext cx="12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" y="2106"/>
                <a:ext cx="15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1" name="Freeform 7"/>
              <p:cNvSpPr>
                <a:spLocks/>
              </p:cNvSpPr>
              <p:nvPr/>
            </p:nvSpPr>
            <p:spPr bwMode="auto">
              <a:xfrm>
                <a:off x="4877" y="2116"/>
                <a:ext cx="132" cy="124"/>
              </a:xfrm>
              <a:custGeom>
                <a:avLst/>
                <a:gdLst>
                  <a:gd name="T0" fmla="*/ 92 w 132"/>
                  <a:gd name="T1" fmla="*/ 124 h 124"/>
                  <a:gd name="T2" fmla="*/ 0 w 132"/>
                  <a:gd name="T3" fmla="*/ 72 h 124"/>
                  <a:gd name="T4" fmla="*/ 42 w 132"/>
                  <a:gd name="T5" fmla="*/ 0 h 124"/>
                  <a:gd name="T6" fmla="*/ 132 w 132"/>
                  <a:gd name="T7" fmla="*/ 50 h 124"/>
                  <a:gd name="T8" fmla="*/ 92 w 132"/>
                  <a:gd name="T9" fmla="*/ 124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24"/>
                  <a:gd name="T17" fmla="*/ 132 w 132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24">
                    <a:moveTo>
                      <a:pt x="92" y="124"/>
                    </a:moveTo>
                    <a:lnTo>
                      <a:pt x="0" y="72"/>
                    </a:lnTo>
                    <a:lnTo>
                      <a:pt x="42" y="0"/>
                    </a:lnTo>
                    <a:lnTo>
                      <a:pt x="132" y="50"/>
                    </a:lnTo>
                    <a:lnTo>
                      <a:pt x="92" y="124"/>
                    </a:lnTo>
                    <a:close/>
                  </a:path>
                </a:pathLst>
              </a:custGeom>
              <a:noFill/>
              <a:ln w="2">
                <a:solidFill>
                  <a:srgbClr val="33A0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Rectangle 8"/>
              <p:cNvSpPr>
                <a:spLocks noChangeArrowheads="1"/>
              </p:cNvSpPr>
              <p:nvPr/>
            </p:nvSpPr>
            <p:spPr bwMode="auto">
              <a:xfrm>
                <a:off x="1425" y="2190"/>
                <a:ext cx="37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Chopper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53" name="Freeform 9"/>
              <p:cNvSpPr>
                <a:spLocks/>
              </p:cNvSpPr>
              <p:nvPr/>
            </p:nvSpPr>
            <p:spPr bwMode="auto">
              <a:xfrm>
                <a:off x="337" y="2308"/>
                <a:ext cx="384" cy="296"/>
              </a:xfrm>
              <a:custGeom>
                <a:avLst/>
                <a:gdLst>
                  <a:gd name="T0" fmla="*/ 384 w 384"/>
                  <a:gd name="T1" fmla="*/ 296 h 296"/>
                  <a:gd name="T2" fmla="*/ 0 w 384"/>
                  <a:gd name="T3" fmla="*/ 0 h 296"/>
                  <a:gd name="T4" fmla="*/ 384 w 384"/>
                  <a:gd name="T5" fmla="*/ 296 h 2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96"/>
                  <a:gd name="T11" fmla="*/ 384 w 384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96">
                    <a:moveTo>
                      <a:pt x="384" y="296"/>
                    </a:moveTo>
                    <a:lnTo>
                      <a:pt x="0" y="0"/>
                    </a:lnTo>
                    <a:lnTo>
                      <a:pt x="384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0"/>
              <p:cNvSpPr>
                <a:spLocks noChangeShapeType="1"/>
              </p:cNvSpPr>
              <p:nvPr/>
            </p:nvSpPr>
            <p:spPr bwMode="auto">
              <a:xfrm flipH="1" flipV="1">
                <a:off x="337" y="2308"/>
                <a:ext cx="384" cy="2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1"/>
              <p:cNvSpPr>
                <a:spLocks/>
              </p:cNvSpPr>
              <p:nvPr/>
            </p:nvSpPr>
            <p:spPr bwMode="auto">
              <a:xfrm>
                <a:off x="1601" y="2318"/>
                <a:ext cx="3952" cy="290"/>
              </a:xfrm>
              <a:custGeom>
                <a:avLst/>
                <a:gdLst>
                  <a:gd name="T0" fmla="*/ 3952 w 3952"/>
                  <a:gd name="T1" fmla="*/ 290 h 290"/>
                  <a:gd name="T2" fmla="*/ 3792 w 3952"/>
                  <a:gd name="T3" fmla="*/ 290 h 290"/>
                  <a:gd name="T4" fmla="*/ 3646 w 3952"/>
                  <a:gd name="T5" fmla="*/ 0 h 290"/>
                  <a:gd name="T6" fmla="*/ 3264 w 3952"/>
                  <a:gd name="T7" fmla="*/ 0 h 290"/>
                  <a:gd name="T8" fmla="*/ 3108 w 3952"/>
                  <a:gd name="T9" fmla="*/ 286 h 290"/>
                  <a:gd name="T10" fmla="*/ 0 w 3952"/>
                  <a:gd name="T11" fmla="*/ 286 h 290"/>
                  <a:gd name="T12" fmla="*/ 3952 w 3952"/>
                  <a:gd name="T13" fmla="*/ 290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2"/>
                  <a:gd name="T22" fmla="*/ 0 h 290"/>
                  <a:gd name="T23" fmla="*/ 3952 w 3952"/>
                  <a:gd name="T24" fmla="*/ 290 h 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2" h="290">
                    <a:moveTo>
                      <a:pt x="3952" y="290"/>
                    </a:moveTo>
                    <a:lnTo>
                      <a:pt x="3792" y="290"/>
                    </a:lnTo>
                    <a:lnTo>
                      <a:pt x="3646" y="0"/>
                    </a:lnTo>
                    <a:lnTo>
                      <a:pt x="3264" y="0"/>
                    </a:lnTo>
                    <a:lnTo>
                      <a:pt x="3108" y="286"/>
                    </a:lnTo>
                    <a:lnTo>
                      <a:pt x="0" y="286"/>
                    </a:lnTo>
                    <a:lnTo>
                      <a:pt x="3952" y="2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12"/>
              <p:cNvSpPr>
                <a:spLocks/>
              </p:cNvSpPr>
              <p:nvPr/>
            </p:nvSpPr>
            <p:spPr bwMode="auto">
              <a:xfrm>
                <a:off x="1601" y="2318"/>
                <a:ext cx="3952" cy="290"/>
              </a:xfrm>
              <a:custGeom>
                <a:avLst/>
                <a:gdLst>
                  <a:gd name="T0" fmla="*/ 3952 w 3952"/>
                  <a:gd name="T1" fmla="*/ 290 h 290"/>
                  <a:gd name="T2" fmla="*/ 3792 w 3952"/>
                  <a:gd name="T3" fmla="*/ 290 h 290"/>
                  <a:gd name="T4" fmla="*/ 3646 w 3952"/>
                  <a:gd name="T5" fmla="*/ 0 h 290"/>
                  <a:gd name="T6" fmla="*/ 3264 w 3952"/>
                  <a:gd name="T7" fmla="*/ 0 h 290"/>
                  <a:gd name="T8" fmla="*/ 3108 w 3952"/>
                  <a:gd name="T9" fmla="*/ 286 h 290"/>
                  <a:gd name="T10" fmla="*/ 0 w 3952"/>
                  <a:gd name="T11" fmla="*/ 286 h 2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2"/>
                  <a:gd name="T19" fmla="*/ 0 h 290"/>
                  <a:gd name="T20" fmla="*/ 3952 w 3952"/>
                  <a:gd name="T21" fmla="*/ 290 h 2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2" h="290">
                    <a:moveTo>
                      <a:pt x="3952" y="290"/>
                    </a:moveTo>
                    <a:lnTo>
                      <a:pt x="3792" y="290"/>
                    </a:lnTo>
                    <a:lnTo>
                      <a:pt x="3646" y="0"/>
                    </a:lnTo>
                    <a:lnTo>
                      <a:pt x="3264" y="0"/>
                    </a:lnTo>
                    <a:lnTo>
                      <a:pt x="3108" y="286"/>
                    </a:lnTo>
                    <a:lnTo>
                      <a:pt x="0" y="28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3"/>
              <p:cNvSpPr>
                <a:spLocks noChangeShapeType="1"/>
              </p:cNvSpPr>
              <p:nvPr/>
            </p:nvSpPr>
            <p:spPr bwMode="auto">
              <a:xfrm>
                <a:off x="271" y="2604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4"/>
              <p:cNvSpPr>
                <a:spLocks noChangeShapeType="1"/>
              </p:cNvSpPr>
              <p:nvPr/>
            </p:nvSpPr>
            <p:spPr bwMode="auto">
              <a:xfrm>
                <a:off x="271" y="2604"/>
                <a:ext cx="1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15"/>
              <p:cNvSpPr>
                <a:spLocks/>
              </p:cNvSpPr>
              <p:nvPr/>
            </p:nvSpPr>
            <p:spPr bwMode="auto">
              <a:xfrm>
                <a:off x="337" y="2604"/>
                <a:ext cx="384" cy="296"/>
              </a:xfrm>
              <a:custGeom>
                <a:avLst/>
                <a:gdLst>
                  <a:gd name="T0" fmla="*/ 384 w 384"/>
                  <a:gd name="T1" fmla="*/ 0 h 296"/>
                  <a:gd name="T2" fmla="*/ 0 w 384"/>
                  <a:gd name="T3" fmla="*/ 296 h 296"/>
                  <a:gd name="T4" fmla="*/ 384 w 384"/>
                  <a:gd name="T5" fmla="*/ 0 h 2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96"/>
                  <a:gd name="T11" fmla="*/ 384 w 384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96">
                    <a:moveTo>
                      <a:pt x="384" y="0"/>
                    </a:moveTo>
                    <a:lnTo>
                      <a:pt x="0" y="29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6"/>
              <p:cNvSpPr>
                <a:spLocks noChangeShapeType="1"/>
              </p:cNvSpPr>
              <p:nvPr/>
            </p:nvSpPr>
            <p:spPr bwMode="auto">
              <a:xfrm flipH="1">
                <a:off x="337" y="2604"/>
                <a:ext cx="384" cy="2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17"/>
              <p:cNvSpPr>
                <a:spLocks/>
              </p:cNvSpPr>
              <p:nvPr/>
            </p:nvSpPr>
            <p:spPr bwMode="auto">
              <a:xfrm>
                <a:off x="203" y="2180"/>
                <a:ext cx="258" cy="250"/>
              </a:xfrm>
              <a:custGeom>
                <a:avLst/>
                <a:gdLst>
                  <a:gd name="T0" fmla="*/ 158 w 258"/>
                  <a:gd name="T1" fmla="*/ 250 h 250"/>
                  <a:gd name="T2" fmla="*/ 0 w 258"/>
                  <a:gd name="T3" fmla="*/ 132 h 250"/>
                  <a:gd name="T4" fmla="*/ 100 w 258"/>
                  <a:gd name="T5" fmla="*/ 0 h 250"/>
                  <a:gd name="T6" fmla="*/ 258 w 258"/>
                  <a:gd name="T7" fmla="*/ 118 h 250"/>
                  <a:gd name="T8" fmla="*/ 158 w 258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50"/>
                  <a:gd name="T17" fmla="*/ 258 w 25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50">
                    <a:moveTo>
                      <a:pt x="158" y="250"/>
                    </a:moveTo>
                    <a:lnTo>
                      <a:pt x="0" y="132"/>
                    </a:lnTo>
                    <a:lnTo>
                      <a:pt x="100" y="0"/>
                    </a:lnTo>
                    <a:lnTo>
                      <a:pt x="258" y="118"/>
                    </a:lnTo>
                    <a:lnTo>
                      <a:pt x="158" y="250"/>
                    </a:lnTo>
                    <a:close/>
                  </a:path>
                </a:pathLst>
              </a:custGeom>
              <a:solidFill>
                <a:srgbClr val="33A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18"/>
              <p:cNvSpPr>
                <a:spLocks/>
              </p:cNvSpPr>
              <p:nvPr/>
            </p:nvSpPr>
            <p:spPr bwMode="auto">
              <a:xfrm>
                <a:off x="203" y="2778"/>
                <a:ext cx="258" cy="252"/>
              </a:xfrm>
              <a:custGeom>
                <a:avLst/>
                <a:gdLst>
                  <a:gd name="T0" fmla="*/ 158 w 258"/>
                  <a:gd name="T1" fmla="*/ 0 h 252"/>
                  <a:gd name="T2" fmla="*/ 0 w 258"/>
                  <a:gd name="T3" fmla="*/ 118 h 252"/>
                  <a:gd name="T4" fmla="*/ 100 w 258"/>
                  <a:gd name="T5" fmla="*/ 252 h 252"/>
                  <a:gd name="T6" fmla="*/ 258 w 258"/>
                  <a:gd name="T7" fmla="*/ 134 h 252"/>
                  <a:gd name="T8" fmla="*/ 158 w 258"/>
                  <a:gd name="T9" fmla="*/ 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52"/>
                  <a:gd name="T17" fmla="*/ 258 w 258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52">
                    <a:moveTo>
                      <a:pt x="158" y="0"/>
                    </a:moveTo>
                    <a:lnTo>
                      <a:pt x="0" y="118"/>
                    </a:lnTo>
                    <a:lnTo>
                      <a:pt x="100" y="252"/>
                    </a:lnTo>
                    <a:lnTo>
                      <a:pt x="258" y="13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33A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19"/>
              <p:cNvSpPr>
                <a:spLocks/>
              </p:cNvSpPr>
              <p:nvPr/>
            </p:nvSpPr>
            <p:spPr bwMode="auto">
              <a:xfrm>
                <a:off x="1551" y="2396"/>
                <a:ext cx="100" cy="418"/>
              </a:xfrm>
              <a:custGeom>
                <a:avLst/>
                <a:gdLst>
                  <a:gd name="T0" fmla="*/ 100 w 100"/>
                  <a:gd name="T1" fmla="*/ 208 h 418"/>
                  <a:gd name="T2" fmla="*/ 100 w 100"/>
                  <a:gd name="T3" fmla="*/ 208 h 418"/>
                  <a:gd name="T4" fmla="*/ 98 w 100"/>
                  <a:gd name="T5" fmla="*/ 250 h 418"/>
                  <a:gd name="T6" fmla="*/ 96 w 100"/>
                  <a:gd name="T7" fmla="*/ 290 h 418"/>
                  <a:gd name="T8" fmla="*/ 90 w 100"/>
                  <a:gd name="T9" fmla="*/ 326 h 418"/>
                  <a:gd name="T10" fmla="*/ 84 w 100"/>
                  <a:gd name="T11" fmla="*/ 356 h 418"/>
                  <a:gd name="T12" fmla="*/ 78 w 100"/>
                  <a:gd name="T13" fmla="*/ 382 h 418"/>
                  <a:gd name="T14" fmla="*/ 70 w 100"/>
                  <a:gd name="T15" fmla="*/ 400 h 418"/>
                  <a:gd name="T16" fmla="*/ 64 w 100"/>
                  <a:gd name="T17" fmla="*/ 408 h 418"/>
                  <a:gd name="T18" fmla="*/ 60 w 100"/>
                  <a:gd name="T19" fmla="*/ 412 h 418"/>
                  <a:gd name="T20" fmla="*/ 56 w 100"/>
                  <a:gd name="T21" fmla="*/ 416 h 418"/>
                  <a:gd name="T22" fmla="*/ 50 w 100"/>
                  <a:gd name="T23" fmla="*/ 418 h 418"/>
                  <a:gd name="T24" fmla="*/ 50 w 100"/>
                  <a:gd name="T25" fmla="*/ 418 h 418"/>
                  <a:gd name="T26" fmla="*/ 44 w 100"/>
                  <a:gd name="T27" fmla="*/ 416 h 418"/>
                  <a:gd name="T28" fmla="*/ 40 w 100"/>
                  <a:gd name="T29" fmla="*/ 412 h 418"/>
                  <a:gd name="T30" fmla="*/ 36 w 100"/>
                  <a:gd name="T31" fmla="*/ 408 h 418"/>
                  <a:gd name="T32" fmla="*/ 30 w 100"/>
                  <a:gd name="T33" fmla="*/ 400 h 418"/>
                  <a:gd name="T34" fmla="*/ 22 w 100"/>
                  <a:gd name="T35" fmla="*/ 382 h 418"/>
                  <a:gd name="T36" fmla="*/ 16 w 100"/>
                  <a:gd name="T37" fmla="*/ 356 h 418"/>
                  <a:gd name="T38" fmla="*/ 10 w 100"/>
                  <a:gd name="T39" fmla="*/ 326 h 418"/>
                  <a:gd name="T40" fmla="*/ 4 w 100"/>
                  <a:gd name="T41" fmla="*/ 290 h 418"/>
                  <a:gd name="T42" fmla="*/ 2 w 100"/>
                  <a:gd name="T43" fmla="*/ 250 h 418"/>
                  <a:gd name="T44" fmla="*/ 0 w 100"/>
                  <a:gd name="T45" fmla="*/ 208 h 418"/>
                  <a:gd name="T46" fmla="*/ 0 w 100"/>
                  <a:gd name="T47" fmla="*/ 208 h 418"/>
                  <a:gd name="T48" fmla="*/ 2 w 100"/>
                  <a:gd name="T49" fmla="*/ 166 h 418"/>
                  <a:gd name="T50" fmla="*/ 4 w 100"/>
                  <a:gd name="T51" fmla="*/ 128 h 418"/>
                  <a:gd name="T52" fmla="*/ 10 w 100"/>
                  <a:gd name="T53" fmla="*/ 92 h 418"/>
                  <a:gd name="T54" fmla="*/ 16 w 100"/>
                  <a:gd name="T55" fmla="*/ 60 h 418"/>
                  <a:gd name="T56" fmla="*/ 22 w 100"/>
                  <a:gd name="T57" fmla="*/ 36 h 418"/>
                  <a:gd name="T58" fmla="*/ 30 w 100"/>
                  <a:gd name="T59" fmla="*/ 16 h 418"/>
                  <a:gd name="T60" fmla="*/ 36 w 100"/>
                  <a:gd name="T61" fmla="*/ 10 h 418"/>
                  <a:gd name="T62" fmla="*/ 40 w 100"/>
                  <a:gd name="T63" fmla="*/ 4 h 418"/>
                  <a:gd name="T64" fmla="*/ 44 w 100"/>
                  <a:gd name="T65" fmla="*/ 0 h 418"/>
                  <a:gd name="T66" fmla="*/ 50 w 100"/>
                  <a:gd name="T67" fmla="*/ 0 h 418"/>
                  <a:gd name="T68" fmla="*/ 50 w 100"/>
                  <a:gd name="T69" fmla="*/ 0 h 418"/>
                  <a:gd name="T70" fmla="*/ 56 w 100"/>
                  <a:gd name="T71" fmla="*/ 0 h 418"/>
                  <a:gd name="T72" fmla="*/ 60 w 100"/>
                  <a:gd name="T73" fmla="*/ 4 h 418"/>
                  <a:gd name="T74" fmla="*/ 64 w 100"/>
                  <a:gd name="T75" fmla="*/ 10 h 418"/>
                  <a:gd name="T76" fmla="*/ 70 w 100"/>
                  <a:gd name="T77" fmla="*/ 16 h 418"/>
                  <a:gd name="T78" fmla="*/ 78 w 100"/>
                  <a:gd name="T79" fmla="*/ 36 h 418"/>
                  <a:gd name="T80" fmla="*/ 84 w 100"/>
                  <a:gd name="T81" fmla="*/ 60 h 418"/>
                  <a:gd name="T82" fmla="*/ 90 w 100"/>
                  <a:gd name="T83" fmla="*/ 92 h 418"/>
                  <a:gd name="T84" fmla="*/ 96 w 100"/>
                  <a:gd name="T85" fmla="*/ 128 h 418"/>
                  <a:gd name="T86" fmla="*/ 98 w 100"/>
                  <a:gd name="T87" fmla="*/ 166 h 418"/>
                  <a:gd name="T88" fmla="*/ 100 w 100"/>
                  <a:gd name="T89" fmla="*/ 208 h 418"/>
                  <a:gd name="T90" fmla="*/ 100 w 100"/>
                  <a:gd name="T91" fmla="*/ 208 h 4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0"/>
                  <a:gd name="T139" fmla="*/ 0 h 418"/>
                  <a:gd name="T140" fmla="*/ 100 w 100"/>
                  <a:gd name="T141" fmla="*/ 418 h 4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0" h="418">
                    <a:moveTo>
                      <a:pt x="100" y="208"/>
                    </a:moveTo>
                    <a:lnTo>
                      <a:pt x="100" y="208"/>
                    </a:lnTo>
                    <a:lnTo>
                      <a:pt x="98" y="250"/>
                    </a:lnTo>
                    <a:lnTo>
                      <a:pt x="96" y="290"/>
                    </a:lnTo>
                    <a:lnTo>
                      <a:pt x="90" y="326"/>
                    </a:lnTo>
                    <a:lnTo>
                      <a:pt x="84" y="356"/>
                    </a:lnTo>
                    <a:lnTo>
                      <a:pt x="78" y="382"/>
                    </a:lnTo>
                    <a:lnTo>
                      <a:pt x="70" y="400"/>
                    </a:lnTo>
                    <a:lnTo>
                      <a:pt x="64" y="408"/>
                    </a:lnTo>
                    <a:lnTo>
                      <a:pt x="60" y="412"/>
                    </a:lnTo>
                    <a:lnTo>
                      <a:pt x="56" y="416"/>
                    </a:lnTo>
                    <a:lnTo>
                      <a:pt x="50" y="418"/>
                    </a:lnTo>
                    <a:lnTo>
                      <a:pt x="44" y="416"/>
                    </a:lnTo>
                    <a:lnTo>
                      <a:pt x="40" y="412"/>
                    </a:lnTo>
                    <a:lnTo>
                      <a:pt x="36" y="408"/>
                    </a:lnTo>
                    <a:lnTo>
                      <a:pt x="30" y="400"/>
                    </a:lnTo>
                    <a:lnTo>
                      <a:pt x="22" y="382"/>
                    </a:lnTo>
                    <a:lnTo>
                      <a:pt x="16" y="356"/>
                    </a:lnTo>
                    <a:lnTo>
                      <a:pt x="10" y="326"/>
                    </a:lnTo>
                    <a:lnTo>
                      <a:pt x="4" y="290"/>
                    </a:lnTo>
                    <a:lnTo>
                      <a:pt x="2" y="250"/>
                    </a:lnTo>
                    <a:lnTo>
                      <a:pt x="0" y="208"/>
                    </a:lnTo>
                    <a:lnTo>
                      <a:pt x="2" y="166"/>
                    </a:lnTo>
                    <a:lnTo>
                      <a:pt x="4" y="128"/>
                    </a:lnTo>
                    <a:lnTo>
                      <a:pt x="10" y="92"/>
                    </a:lnTo>
                    <a:lnTo>
                      <a:pt x="16" y="60"/>
                    </a:lnTo>
                    <a:lnTo>
                      <a:pt x="22" y="36"/>
                    </a:lnTo>
                    <a:lnTo>
                      <a:pt x="30" y="16"/>
                    </a:lnTo>
                    <a:lnTo>
                      <a:pt x="36" y="10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4" y="10"/>
                    </a:lnTo>
                    <a:lnTo>
                      <a:pt x="70" y="16"/>
                    </a:lnTo>
                    <a:lnTo>
                      <a:pt x="78" y="36"/>
                    </a:lnTo>
                    <a:lnTo>
                      <a:pt x="84" y="60"/>
                    </a:lnTo>
                    <a:lnTo>
                      <a:pt x="90" y="92"/>
                    </a:lnTo>
                    <a:lnTo>
                      <a:pt x="96" y="128"/>
                    </a:lnTo>
                    <a:lnTo>
                      <a:pt x="98" y="166"/>
                    </a:lnTo>
                    <a:lnTo>
                      <a:pt x="100" y="208"/>
                    </a:lnTo>
                    <a:close/>
                  </a:path>
                </a:pathLst>
              </a:custGeom>
              <a:solidFill>
                <a:srgbClr val="33A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20"/>
              <p:cNvSpPr>
                <a:spLocks/>
              </p:cNvSpPr>
              <p:nvPr/>
            </p:nvSpPr>
            <p:spPr bwMode="auto">
              <a:xfrm>
                <a:off x="1593" y="2420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6 w 18"/>
                  <a:gd name="T5" fmla="*/ 36 h 52"/>
                  <a:gd name="T6" fmla="*/ 14 w 18"/>
                  <a:gd name="T7" fmla="*/ 44 h 52"/>
                  <a:gd name="T8" fmla="*/ 12 w 18"/>
                  <a:gd name="T9" fmla="*/ 50 h 52"/>
                  <a:gd name="T10" fmla="*/ 8 w 18"/>
                  <a:gd name="T11" fmla="*/ 52 h 52"/>
                  <a:gd name="T12" fmla="*/ 8 w 18"/>
                  <a:gd name="T13" fmla="*/ 52 h 52"/>
                  <a:gd name="T14" fmla="*/ 4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4 w 18"/>
                  <a:gd name="T29" fmla="*/ 2 h 52"/>
                  <a:gd name="T30" fmla="*/ 8 w 18"/>
                  <a:gd name="T31" fmla="*/ 0 h 52"/>
                  <a:gd name="T32" fmla="*/ 8 w 18"/>
                  <a:gd name="T33" fmla="*/ 0 h 52"/>
                  <a:gd name="T34" fmla="*/ 12 w 18"/>
                  <a:gd name="T35" fmla="*/ 2 h 52"/>
                  <a:gd name="T36" fmla="*/ 14 w 18"/>
                  <a:gd name="T37" fmla="*/ 8 h 52"/>
                  <a:gd name="T38" fmla="*/ 16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8"/>
                    </a:lnTo>
                    <a:lnTo>
                      <a:pt x="16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21"/>
              <p:cNvSpPr>
                <a:spLocks/>
              </p:cNvSpPr>
              <p:nvPr/>
            </p:nvSpPr>
            <p:spPr bwMode="auto">
              <a:xfrm>
                <a:off x="1565" y="2654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8 w 18"/>
                  <a:gd name="T5" fmla="*/ 36 h 52"/>
                  <a:gd name="T6" fmla="*/ 16 w 18"/>
                  <a:gd name="T7" fmla="*/ 44 h 52"/>
                  <a:gd name="T8" fmla="*/ 12 w 18"/>
                  <a:gd name="T9" fmla="*/ 50 h 52"/>
                  <a:gd name="T10" fmla="*/ 10 w 18"/>
                  <a:gd name="T11" fmla="*/ 52 h 52"/>
                  <a:gd name="T12" fmla="*/ 10 w 18"/>
                  <a:gd name="T13" fmla="*/ 52 h 52"/>
                  <a:gd name="T14" fmla="*/ 6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6 w 18"/>
                  <a:gd name="T29" fmla="*/ 2 h 52"/>
                  <a:gd name="T30" fmla="*/ 10 w 18"/>
                  <a:gd name="T31" fmla="*/ 0 h 52"/>
                  <a:gd name="T32" fmla="*/ 10 w 18"/>
                  <a:gd name="T33" fmla="*/ 0 h 52"/>
                  <a:gd name="T34" fmla="*/ 12 w 18"/>
                  <a:gd name="T35" fmla="*/ 2 h 52"/>
                  <a:gd name="T36" fmla="*/ 16 w 18"/>
                  <a:gd name="T37" fmla="*/ 8 h 52"/>
                  <a:gd name="T38" fmla="*/ 18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8" y="36"/>
                    </a:lnTo>
                    <a:lnTo>
                      <a:pt x="16" y="44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22"/>
              <p:cNvSpPr>
                <a:spLocks/>
              </p:cNvSpPr>
              <p:nvPr/>
            </p:nvSpPr>
            <p:spPr bwMode="auto">
              <a:xfrm>
                <a:off x="1619" y="2654"/>
                <a:ext cx="18" cy="52"/>
              </a:xfrm>
              <a:custGeom>
                <a:avLst/>
                <a:gdLst>
                  <a:gd name="T0" fmla="*/ 18 w 18"/>
                  <a:gd name="T1" fmla="*/ 26 h 52"/>
                  <a:gd name="T2" fmla="*/ 18 w 18"/>
                  <a:gd name="T3" fmla="*/ 26 h 52"/>
                  <a:gd name="T4" fmla="*/ 18 w 18"/>
                  <a:gd name="T5" fmla="*/ 36 h 52"/>
                  <a:gd name="T6" fmla="*/ 16 w 18"/>
                  <a:gd name="T7" fmla="*/ 44 h 52"/>
                  <a:gd name="T8" fmla="*/ 12 w 18"/>
                  <a:gd name="T9" fmla="*/ 50 h 52"/>
                  <a:gd name="T10" fmla="*/ 8 w 18"/>
                  <a:gd name="T11" fmla="*/ 52 h 52"/>
                  <a:gd name="T12" fmla="*/ 8 w 18"/>
                  <a:gd name="T13" fmla="*/ 52 h 52"/>
                  <a:gd name="T14" fmla="*/ 6 w 18"/>
                  <a:gd name="T15" fmla="*/ 50 h 52"/>
                  <a:gd name="T16" fmla="*/ 2 w 18"/>
                  <a:gd name="T17" fmla="*/ 44 h 52"/>
                  <a:gd name="T18" fmla="*/ 0 w 18"/>
                  <a:gd name="T19" fmla="*/ 36 h 52"/>
                  <a:gd name="T20" fmla="*/ 0 w 18"/>
                  <a:gd name="T21" fmla="*/ 26 h 52"/>
                  <a:gd name="T22" fmla="*/ 0 w 18"/>
                  <a:gd name="T23" fmla="*/ 26 h 52"/>
                  <a:gd name="T24" fmla="*/ 0 w 18"/>
                  <a:gd name="T25" fmla="*/ 16 h 52"/>
                  <a:gd name="T26" fmla="*/ 2 w 18"/>
                  <a:gd name="T27" fmla="*/ 8 h 52"/>
                  <a:gd name="T28" fmla="*/ 6 w 18"/>
                  <a:gd name="T29" fmla="*/ 2 h 52"/>
                  <a:gd name="T30" fmla="*/ 8 w 18"/>
                  <a:gd name="T31" fmla="*/ 0 h 52"/>
                  <a:gd name="T32" fmla="*/ 8 w 18"/>
                  <a:gd name="T33" fmla="*/ 0 h 52"/>
                  <a:gd name="T34" fmla="*/ 12 w 18"/>
                  <a:gd name="T35" fmla="*/ 2 h 52"/>
                  <a:gd name="T36" fmla="*/ 16 w 18"/>
                  <a:gd name="T37" fmla="*/ 8 h 52"/>
                  <a:gd name="T38" fmla="*/ 18 w 18"/>
                  <a:gd name="T39" fmla="*/ 16 h 52"/>
                  <a:gd name="T40" fmla="*/ 18 w 18"/>
                  <a:gd name="T41" fmla="*/ 26 h 52"/>
                  <a:gd name="T42" fmla="*/ 18 w 18"/>
                  <a:gd name="T43" fmla="*/ 2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52"/>
                  <a:gd name="T68" fmla="*/ 18 w 18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52">
                    <a:moveTo>
                      <a:pt x="18" y="26"/>
                    </a:moveTo>
                    <a:lnTo>
                      <a:pt x="18" y="26"/>
                    </a:lnTo>
                    <a:lnTo>
                      <a:pt x="18" y="36"/>
                    </a:lnTo>
                    <a:lnTo>
                      <a:pt x="16" y="44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67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" y="2357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8" name="Picture 2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" y="2362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9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0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2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2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9" name="Picture 3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0" name="Picture 3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1" name="Picture 3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2" name="Picture 3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3" name="Picture 3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4" name="Picture 4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" y="2366"/>
                <a:ext cx="54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85" name="Rectangle 41"/>
              <p:cNvSpPr>
                <a:spLocks noChangeArrowheads="1"/>
              </p:cNvSpPr>
              <p:nvPr/>
            </p:nvSpPr>
            <p:spPr bwMode="auto">
              <a:xfrm>
                <a:off x="1667" y="2322"/>
                <a:ext cx="36" cy="560"/>
              </a:xfrm>
              <a:prstGeom prst="rect">
                <a:avLst/>
              </a:prstGeom>
              <a:solidFill>
                <a:srgbClr val="FE9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86" name="Freeform 42"/>
              <p:cNvSpPr>
                <a:spLocks/>
              </p:cNvSpPr>
              <p:nvPr/>
            </p:nvSpPr>
            <p:spPr bwMode="auto">
              <a:xfrm>
                <a:off x="715" y="2604"/>
                <a:ext cx="886" cy="1"/>
              </a:xfrm>
              <a:custGeom>
                <a:avLst/>
                <a:gdLst>
                  <a:gd name="T0" fmla="*/ 886 w 886"/>
                  <a:gd name="T1" fmla="*/ 0 h 1"/>
                  <a:gd name="T2" fmla="*/ 0 w 886"/>
                  <a:gd name="T3" fmla="*/ 0 h 1"/>
                  <a:gd name="T4" fmla="*/ 886 w 88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86"/>
                  <a:gd name="T10" fmla="*/ 0 h 1"/>
                  <a:gd name="T11" fmla="*/ 886 w 88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6" h="1">
                    <a:moveTo>
                      <a:pt x="886" y="0"/>
                    </a:moveTo>
                    <a:lnTo>
                      <a:pt x="0" y="0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Line 43"/>
              <p:cNvSpPr>
                <a:spLocks noChangeShapeType="1"/>
              </p:cNvSpPr>
              <p:nvPr/>
            </p:nvSpPr>
            <p:spPr bwMode="auto">
              <a:xfrm flipH="1">
                <a:off x="715" y="2604"/>
                <a:ext cx="886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Rectangle 44"/>
              <p:cNvSpPr>
                <a:spLocks noChangeArrowheads="1"/>
              </p:cNvSpPr>
              <p:nvPr/>
            </p:nvSpPr>
            <p:spPr bwMode="auto">
              <a:xfrm>
                <a:off x="1501" y="2322"/>
                <a:ext cx="34" cy="560"/>
              </a:xfrm>
              <a:prstGeom prst="rect">
                <a:avLst/>
              </a:prstGeom>
              <a:solidFill>
                <a:srgbClr val="FE9F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89" name="Freeform 45"/>
              <p:cNvSpPr>
                <a:spLocks/>
              </p:cNvSpPr>
              <p:nvPr/>
            </p:nvSpPr>
            <p:spPr bwMode="auto">
              <a:xfrm>
                <a:off x="1149" y="2604"/>
                <a:ext cx="62" cy="92"/>
              </a:xfrm>
              <a:custGeom>
                <a:avLst/>
                <a:gdLst>
                  <a:gd name="T0" fmla="*/ 0 w 62"/>
                  <a:gd name="T1" fmla="*/ 92 h 92"/>
                  <a:gd name="T2" fmla="*/ 32 w 62"/>
                  <a:gd name="T3" fmla="*/ 0 h 92"/>
                  <a:gd name="T4" fmla="*/ 62 w 62"/>
                  <a:gd name="T5" fmla="*/ 92 h 92"/>
                  <a:gd name="T6" fmla="*/ 0 w 62"/>
                  <a:gd name="T7" fmla="*/ 92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92"/>
                  <a:gd name="T14" fmla="*/ 62 w 62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92">
                    <a:moveTo>
                      <a:pt x="0" y="92"/>
                    </a:moveTo>
                    <a:lnTo>
                      <a:pt x="32" y="0"/>
                    </a:lnTo>
                    <a:lnTo>
                      <a:pt x="62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C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46"/>
              <p:cNvSpPr>
                <a:spLocks/>
              </p:cNvSpPr>
              <p:nvPr/>
            </p:nvSpPr>
            <p:spPr bwMode="auto">
              <a:xfrm>
                <a:off x="1149" y="2508"/>
                <a:ext cx="62" cy="92"/>
              </a:xfrm>
              <a:custGeom>
                <a:avLst/>
                <a:gdLst>
                  <a:gd name="T0" fmla="*/ 0 w 62"/>
                  <a:gd name="T1" fmla="*/ 0 h 92"/>
                  <a:gd name="T2" fmla="*/ 32 w 62"/>
                  <a:gd name="T3" fmla="*/ 92 h 92"/>
                  <a:gd name="T4" fmla="*/ 62 w 62"/>
                  <a:gd name="T5" fmla="*/ 0 h 92"/>
                  <a:gd name="T6" fmla="*/ 0 w 62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92"/>
                  <a:gd name="T14" fmla="*/ 62 w 62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92">
                    <a:moveTo>
                      <a:pt x="0" y="0"/>
                    </a:moveTo>
                    <a:lnTo>
                      <a:pt x="32" y="92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47"/>
              <p:cNvSpPr>
                <a:spLocks/>
              </p:cNvSpPr>
              <p:nvPr/>
            </p:nvSpPr>
            <p:spPr bwMode="auto">
              <a:xfrm>
                <a:off x="1327" y="2604"/>
                <a:ext cx="60" cy="92"/>
              </a:xfrm>
              <a:custGeom>
                <a:avLst/>
                <a:gdLst>
                  <a:gd name="T0" fmla="*/ 0 w 60"/>
                  <a:gd name="T1" fmla="*/ 92 h 92"/>
                  <a:gd name="T2" fmla="*/ 30 w 60"/>
                  <a:gd name="T3" fmla="*/ 0 h 92"/>
                  <a:gd name="T4" fmla="*/ 60 w 60"/>
                  <a:gd name="T5" fmla="*/ 92 h 92"/>
                  <a:gd name="T6" fmla="*/ 0 w 60"/>
                  <a:gd name="T7" fmla="*/ 92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92"/>
                  <a:gd name="T14" fmla="*/ 60 w 6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92">
                    <a:moveTo>
                      <a:pt x="0" y="92"/>
                    </a:moveTo>
                    <a:lnTo>
                      <a:pt x="30" y="0"/>
                    </a:lnTo>
                    <a:lnTo>
                      <a:pt x="6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C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48"/>
              <p:cNvSpPr>
                <a:spLocks/>
              </p:cNvSpPr>
              <p:nvPr/>
            </p:nvSpPr>
            <p:spPr bwMode="auto">
              <a:xfrm>
                <a:off x="1327" y="2508"/>
                <a:ext cx="60" cy="92"/>
              </a:xfrm>
              <a:custGeom>
                <a:avLst/>
                <a:gdLst>
                  <a:gd name="T0" fmla="*/ 0 w 60"/>
                  <a:gd name="T1" fmla="*/ 0 h 92"/>
                  <a:gd name="T2" fmla="*/ 30 w 60"/>
                  <a:gd name="T3" fmla="*/ 92 h 92"/>
                  <a:gd name="T4" fmla="*/ 60 w 60"/>
                  <a:gd name="T5" fmla="*/ 0 h 92"/>
                  <a:gd name="T6" fmla="*/ 0 w 60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92"/>
                  <a:gd name="T14" fmla="*/ 60 w 6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92">
                    <a:moveTo>
                      <a:pt x="0" y="0"/>
                    </a:moveTo>
                    <a:lnTo>
                      <a:pt x="30" y="9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49"/>
              <p:cNvSpPr>
                <a:spLocks/>
              </p:cNvSpPr>
              <p:nvPr/>
            </p:nvSpPr>
            <p:spPr bwMode="auto">
              <a:xfrm>
                <a:off x="1017" y="2534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50"/>
              <p:cNvSpPr>
                <a:spLocks/>
              </p:cNvSpPr>
              <p:nvPr/>
            </p:nvSpPr>
            <p:spPr bwMode="auto">
              <a:xfrm>
                <a:off x="2047" y="2536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Rectangle 51"/>
              <p:cNvSpPr>
                <a:spLocks noChangeArrowheads="1"/>
              </p:cNvSpPr>
              <p:nvPr/>
            </p:nvSpPr>
            <p:spPr bwMode="auto">
              <a:xfrm>
                <a:off x="905" y="2496"/>
                <a:ext cx="52" cy="180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96" name="Rectangle 52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72" cy="212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97" name="Rectangle 53"/>
              <p:cNvSpPr>
                <a:spLocks noChangeArrowheads="1"/>
              </p:cNvSpPr>
              <p:nvPr/>
            </p:nvSpPr>
            <p:spPr bwMode="auto">
              <a:xfrm>
                <a:off x="2197" y="2496"/>
                <a:ext cx="226" cy="212"/>
              </a:xfrm>
              <a:prstGeom prst="rect">
                <a:avLst/>
              </a:prstGeom>
              <a:solidFill>
                <a:srgbClr val="F2D000"/>
              </a:solidFill>
              <a:ln w="2">
                <a:solidFill>
                  <a:srgbClr val="AD94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98" name="Rectangle 54"/>
              <p:cNvSpPr>
                <a:spLocks noChangeArrowheads="1"/>
              </p:cNvSpPr>
              <p:nvPr/>
            </p:nvSpPr>
            <p:spPr bwMode="auto">
              <a:xfrm rot="-5400000">
                <a:off x="942" y="2778"/>
                <a:ext cx="25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PCup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599" name="Rectangle 55"/>
              <p:cNvSpPr>
                <a:spLocks noChangeArrowheads="1"/>
              </p:cNvSpPr>
              <p:nvPr/>
            </p:nvSpPr>
            <p:spPr bwMode="auto">
              <a:xfrm>
                <a:off x="1963" y="2734"/>
                <a:ext cx="25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FC#1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0" name="Freeform 56"/>
              <p:cNvSpPr>
                <a:spLocks/>
              </p:cNvSpPr>
              <p:nvPr/>
            </p:nvSpPr>
            <p:spPr bwMode="auto">
              <a:xfrm>
                <a:off x="3539" y="2536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60 w 60"/>
                  <a:gd name="T3" fmla="*/ 66 h 132"/>
                  <a:gd name="T4" fmla="*/ 0 w 6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2"/>
                  <a:gd name="T11" fmla="*/ 60 w 6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2">
                    <a:moveTo>
                      <a:pt x="0" y="132"/>
                    </a:moveTo>
                    <a:lnTo>
                      <a:pt x="60" y="66"/>
                    </a:lnTo>
                    <a:lnTo>
                      <a:pt x="0" y="0"/>
                    </a:lnTo>
                  </a:path>
                </a:pathLst>
              </a:custGeom>
              <a:noFill/>
              <a:ln w="1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Rectangle 57"/>
              <p:cNvSpPr>
                <a:spLocks noChangeArrowheads="1"/>
              </p:cNvSpPr>
              <p:nvPr/>
            </p:nvSpPr>
            <p:spPr bwMode="auto">
              <a:xfrm>
                <a:off x="3449" y="2734"/>
                <a:ext cx="25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FC#2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2" name="Rectangle 60"/>
              <p:cNvSpPr>
                <a:spLocks noChangeArrowheads="1"/>
              </p:cNvSpPr>
              <p:nvPr/>
            </p:nvSpPr>
            <p:spPr bwMode="auto">
              <a:xfrm>
                <a:off x="1743" y="2344"/>
                <a:ext cx="36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Buncher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3" name="Rectangle 61"/>
              <p:cNvSpPr>
                <a:spLocks noChangeArrowheads="1"/>
              </p:cNvSpPr>
              <p:nvPr/>
            </p:nvSpPr>
            <p:spPr bwMode="auto">
              <a:xfrm>
                <a:off x="2151" y="2344"/>
                <a:ext cx="35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Capture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4" name="Rectangle 62"/>
              <p:cNvSpPr>
                <a:spLocks noChangeArrowheads="1"/>
              </p:cNvSpPr>
              <p:nvPr/>
            </p:nvSpPr>
            <p:spPr bwMode="auto">
              <a:xfrm>
                <a:off x="2690" y="2654"/>
                <a:ext cx="52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Bunchlength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5" name="Rectangle 63"/>
              <p:cNvSpPr>
                <a:spLocks noChangeArrowheads="1"/>
              </p:cNvSpPr>
              <p:nvPr/>
            </p:nvSpPr>
            <p:spPr bwMode="auto">
              <a:xfrm>
                <a:off x="2873" y="2770"/>
                <a:ext cx="28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Cavity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6" name="Rectangle 64"/>
              <p:cNvSpPr>
                <a:spLocks noChangeArrowheads="1"/>
              </p:cNvSpPr>
              <p:nvPr/>
            </p:nvSpPr>
            <p:spPr bwMode="auto">
              <a:xfrm>
                <a:off x="3143" y="2250"/>
                <a:ext cx="33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Cryounit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7" name="Rectangle 65"/>
              <p:cNvSpPr>
                <a:spLocks noChangeArrowheads="1"/>
              </p:cNvSpPr>
              <p:nvPr/>
            </p:nvSpPr>
            <p:spPr bwMode="auto">
              <a:xfrm>
                <a:off x="3815" y="2250"/>
                <a:ext cx="55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Cryomodules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8" name="Rectangle 66"/>
              <p:cNvSpPr>
                <a:spLocks noChangeArrowheads="1"/>
              </p:cNvSpPr>
              <p:nvPr/>
            </p:nvSpPr>
            <p:spPr bwMode="auto">
              <a:xfrm>
                <a:off x="4437" y="2002"/>
                <a:ext cx="103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Synchrotron Light Monitor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09" name="Rectangle 67"/>
              <p:cNvSpPr>
                <a:spLocks noChangeArrowheads="1"/>
              </p:cNvSpPr>
              <p:nvPr/>
            </p:nvSpPr>
            <p:spPr bwMode="auto">
              <a:xfrm>
                <a:off x="2637" y="3120"/>
                <a:ext cx="61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500 keV Dump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0" name="Rectangle 68"/>
              <p:cNvSpPr>
                <a:spLocks noChangeArrowheads="1"/>
              </p:cNvSpPr>
              <p:nvPr/>
            </p:nvSpPr>
            <p:spPr bwMode="auto">
              <a:xfrm>
                <a:off x="3553" y="2006"/>
                <a:ext cx="55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 dirty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5 MeV </a:t>
                </a:r>
                <a:r>
                  <a:rPr lang="en-US" altLang="zh-CN" sz="1100" b="0" dirty="0" smtClean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Dump</a:t>
                </a:r>
                <a:endParaRPr lang="en-US" altLang="zh-CN" sz="2400" b="0" dirty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1" name="Rectangle 69"/>
              <p:cNvSpPr>
                <a:spLocks noChangeArrowheads="1"/>
              </p:cNvSpPr>
              <p:nvPr/>
            </p:nvSpPr>
            <p:spPr bwMode="auto">
              <a:xfrm>
                <a:off x="4723" y="2638"/>
                <a:ext cx="7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Injection Chicane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2" name="Rectangle 70"/>
              <p:cNvSpPr>
                <a:spLocks noChangeArrowheads="1"/>
              </p:cNvSpPr>
              <p:nvPr/>
            </p:nvSpPr>
            <p:spPr bwMode="auto">
              <a:xfrm>
                <a:off x="4343" y="3120"/>
                <a:ext cx="93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 dirty="0" smtClean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4D Dump/Spectrometer</a:t>
                </a:r>
                <a:endParaRPr lang="en-US" altLang="zh-CN" sz="2400" b="0" dirty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3" name="Rectangle 71"/>
              <p:cNvSpPr>
                <a:spLocks noChangeArrowheads="1"/>
              </p:cNvSpPr>
              <p:nvPr/>
            </p:nvSpPr>
            <p:spPr bwMode="auto">
              <a:xfrm rot="-5400000">
                <a:off x="712" y="2881"/>
                <a:ext cx="49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Prebuncher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4" name="Rectangle 72"/>
              <p:cNvSpPr>
                <a:spLocks noChangeArrowheads="1"/>
              </p:cNvSpPr>
              <p:nvPr/>
            </p:nvSpPr>
            <p:spPr bwMode="auto">
              <a:xfrm>
                <a:off x="203" y="2432"/>
                <a:ext cx="29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Gun#2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5" name="Rectangle 73"/>
              <p:cNvSpPr>
                <a:spLocks noChangeArrowheads="1"/>
              </p:cNvSpPr>
              <p:nvPr/>
            </p:nvSpPr>
            <p:spPr bwMode="auto">
              <a:xfrm>
                <a:off x="221" y="3048"/>
                <a:ext cx="29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zh-CN" sz="1100" b="0">
                    <a:solidFill>
                      <a:srgbClr val="000000"/>
                    </a:solidFill>
                    <a:latin typeface="Helvetica" pitchFamily="34" charset="0"/>
                    <a:ea typeface="宋体" pitchFamily="2" charset="-122"/>
                  </a:rPr>
                  <a:t>Gun#3</a:t>
                </a:r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  <p:sp>
            <p:nvSpPr>
              <p:cNvPr id="22616" name="Line 74"/>
              <p:cNvSpPr>
                <a:spLocks noChangeShapeType="1"/>
              </p:cNvSpPr>
              <p:nvPr/>
            </p:nvSpPr>
            <p:spPr bwMode="auto">
              <a:xfrm>
                <a:off x="2529" y="2608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75"/>
              <p:cNvSpPr>
                <a:spLocks/>
              </p:cNvSpPr>
              <p:nvPr/>
            </p:nvSpPr>
            <p:spPr bwMode="auto">
              <a:xfrm>
                <a:off x="2879" y="2954"/>
                <a:ext cx="112" cy="110"/>
              </a:xfrm>
              <a:custGeom>
                <a:avLst/>
                <a:gdLst>
                  <a:gd name="T0" fmla="*/ 112 w 112"/>
                  <a:gd name="T1" fmla="*/ 60 h 110"/>
                  <a:gd name="T2" fmla="*/ 68 w 112"/>
                  <a:gd name="T3" fmla="*/ 110 h 110"/>
                  <a:gd name="T4" fmla="*/ 0 w 112"/>
                  <a:gd name="T5" fmla="*/ 48 h 110"/>
                  <a:gd name="T6" fmla="*/ 44 w 112"/>
                  <a:gd name="T7" fmla="*/ 0 h 110"/>
                  <a:gd name="T8" fmla="*/ 112 w 112"/>
                  <a:gd name="T9" fmla="*/ 6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10"/>
                  <a:gd name="T17" fmla="*/ 112 w 112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10">
                    <a:moveTo>
                      <a:pt x="112" y="60"/>
                    </a:moveTo>
                    <a:lnTo>
                      <a:pt x="68" y="110"/>
                    </a:lnTo>
                    <a:lnTo>
                      <a:pt x="0" y="48"/>
                    </a:lnTo>
                    <a:lnTo>
                      <a:pt x="44" y="0"/>
                    </a:lnTo>
                    <a:lnTo>
                      <a:pt x="112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Line 76"/>
              <p:cNvSpPr>
                <a:spLocks noChangeShapeType="1"/>
              </p:cNvSpPr>
              <p:nvPr/>
            </p:nvSpPr>
            <p:spPr bwMode="auto">
              <a:xfrm flipV="1">
                <a:off x="3391" y="2180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77"/>
              <p:cNvSpPr>
                <a:spLocks/>
              </p:cNvSpPr>
              <p:nvPr/>
            </p:nvSpPr>
            <p:spPr bwMode="auto">
              <a:xfrm>
                <a:off x="3687" y="2134"/>
                <a:ext cx="176" cy="174"/>
              </a:xfrm>
              <a:custGeom>
                <a:avLst/>
                <a:gdLst>
                  <a:gd name="T0" fmla="*/ 176 w 176"/>
                  <a:gd name="T1" fmla="*/ 78 h 174"/>
                  <a:gd name="T2" fmla="*/ 106 w 176"/>
                  <a:gd name="T3" fmla="*/ 0 h 174"/>
                  <a:gd name="T4" fmla="*/ 0 w 176"/>
                  <a:gd name="T5" fmla="*/ 98 h 174"/>
                  <a:gd name="T6" fmla="*/ 70 w 176"/>
                  <a:gd name="T7" fmla="*/ 174 h 174"/>
                  <a:gd name="T8" fmla="*/ 176 w 176"/>
                  <a:gd name="T9" fmla="*/ 78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74"/>
                  <a:gd name="T17" fmla="*/ 176 w 176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74">
                    <a:moveTo>
                      <a:pt x="176" y="78"/>
                    </a:moveTo>
                    <a:lnTo>
                      <a:pt x="106" y="0"/>
                    </a:lnTo>
                    <a:lnTo>
                      <a:pt x="0" y="98"/>
                    </a:lnTo>
                    <a:lnTo>
                      <a:pt x="70" y="174"/>
                    </a:lnTo>
                    <a:lnTo>
                      <a:pt x="176" y="7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Line 78"/>
              <p:cNvSpPr>
                <a:spLocks noChangeShapeType="1"/>
              </p:cNvSpPr>
              <p:nvPr/>
            </p:nvSpPr>
            <p:spPr bwMode="auto">
              <a:xfrm>
                <a:off x="4539" y="2608"/>
                <a:ext cx="422" cy="42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79"/>
              <p:cNvSpPr>
                <a:spLocks/>
              </p:cNvSpPr>
              <p:nvPr/>
            </p:nvSpPr>
            <p:spPr bwMode="auto">
              <a:xfrm>
                <a:off x="4823" y="2878"/>
                <a:ext cx="230" cy="228"/>
              </a:xfrm>
              <a:custGeom>
                <a:avLst/>
                <a:gdLst>
                  <a:gd name="T0" fmla="*/ 230 w 230"/>
                  <a:gd name="T1" fmla="*/ 128 h 228"/>
                  <a:gd name="T2" fmla="*/ 140 w 230"/>
                  <a:gd name="T3" fmla="*/ 228 h 228"/>
                  <a:gd name="T4" fmla="*/ 0 w 230"/>
                  <a:gd name="T5" fmla="*/ 100 h 228"/>
                  <a:gd name="T6" fmla="*/ 90 w 230"/>
                  <a:gd name="T7" fmla="*/ 0 h 228"/>
                  <a:gd name="T8" fmla="*/ 230 w 230"/>
                  <a:gd name="T9" fmla="*/ 128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228"/>
                  <a:gd name="T17" fmla="*/ 230 w 230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228">
                    <a:moveTo>
                      <a:pt x="230" y="128"/>
                    </a:moveTo>
                    <a:lnTo>
                      <a:pt x="140" y="228"/>
                    </a:lnTo>
                    <a:lnTo>
                      <a:pt x="0" y="100"/>
                    </a:lnTo>
                    <a:lnTo>
                      <a:pt x="90" y="0"/>
                    </a:lnTo>
                    <a:lnTo>
                      <a:pt x="230" y="12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Rectangle 80"/>
              <p:cNvSpPr>
                <a:spLocks noChangeArrowheads="1"/>
              </p:cNvSpPr>
              <p:nvPr/>
            </p:nvSpPr>
            <p:spPr bwMode="auto">
              <a:xfrm>
                <a:off x="2747" y="2536"/>
                <a:ext cx="80" cy="114"/>
              </a:xfrm>
              <a:prstGeom prst="rect">
                <a:avLst/>
              </a:prstGeom>
              <a:solidFill>
                <a:srgbClr val="811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zh-CN" sz="2400" b="0">
                  <a:solidFill>
                    <a:srgbClr val="000000"/>
                  </a:solidFill>
                  <a:latin typeface="Times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22546" name="Rectangle 80"/>
            <p:cNvSpPr>
              <a:spLocks noChangeArrowheads="1"/>
            </p:cNvSpPr>
            <p:nvPr/>
          </p:nvSpPr>
          <p:spPr bwMode="auto">
            <a:xfrm>
              <a:off x="1265238" y="3466295"/>
              <a:ext cx="127000" cy="1809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endParaRPr lang="en-US" altLang="zh-CN" sz="2400" b="0">
                <a:solidFill>
                  <a:srgbClr val="000000"/>
                </a:solidFill>
                <a:latin typeface="Times" pitchFamily="18" charset="0"/>
                <a:ea typeface="宋体" pitchFamily="2" charset="-122"/>
              </a:endParaRPr>
            </a:p>
          </p:txBody>
        </p:sp>
        <p:sp>
          <p:nvSpPr>
            <p:cNvPr id="22547" name="Rectangle 58"/>
            <p:cNvSpPr>
              <a:spLocks noChangeArrowheads="1"/>
            </p:cNvSpPr>
            <p:nvPr/>
          </p:nvSpPr>
          <p:spPr bwMode="auto">
            <a:xfrm rot="-5400000">
              <a:off x="787678" y="4148935"/>
              <a:ext cx="103925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zh-CN" sz="1100" b="0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V-Wien Filter</a:t>
              </a:r>
            </a:p>
          </p:txBody>
        </p:sp>
      </p:grpSp>
      <p:sp>
        <p:nvSpPr>
          <p:cNvPr id="22532" name="Rectangle 80"/>
          <p:cNvSpPr>
            <a:spLocks noChangeArrowheads="1"/>
          </p:cNvSpPr>
          <p:nvPr/>
        </p:nvSpPr>
        <p:spPr bwMode="auto">
          <a:xfrm>
            <a:off x="1958975" y="3455988"/>
            <a:ext cx="127000" cy="1809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3" name="Rectangle 58"/>
          <p:cNvSpPr>
            <a:spLocks noChangeArrowheads="1"/>
          </p:cNvSpPr>
          <p:nvPr/>
        </p:nvSpPr>
        <p:spPr bwMode="auto">
          <a:xfrm rot="-5400000">
            <a:off x="1509713" y="4148138"/>
            <a:ext cx="10398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100" b="0">
                <a:solidFill>
                  <a:srgbClr val="000000"/>
                </a:solidFill>
                <a:latin typeface="Helvetica" pitchFamily="34" charset="0"/>
                <a:ea typeface="宋体" pitchFamily="2" charset="-122"/>
              </a:rPr>
              <a:t>H-Wien Filter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1731963" y="3079750"/>
            <a:ext cx="6111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100" b="0">
                <a:solidFill>
                  <a:srgbClr val="000000"/>
                </a:solidFill>
                <a:latin typeface="Helvetica" pitchFamily="34" charset="0"/>
                <a:ea typeface="宋体" pitchFamily="2" charset="-122"/>
              </a:rPr>
              <a:t>Apertures</a:t>
            </a:r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996604" y="1429847"/>
            <a:ext cx="18803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400" dirty="0" smtClean="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Beam Creation</a:t>
            </a:r>
          </a:p>
          <a:p>
            <a:pPr algn="l"/>
            <a:r>
              <a:rPr lang="en-US" altLang="zh-CN" sz="1400" dirty="0" smtClean="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Bunch Structure</a:t>
            </a:r>
          </a:p>
          <a:p>
            <a:pPr algn="l"/>
            <a:r>
              <a:rPr lang="en-US" altLang="zh-CN" sz="1400" dirty="0" smtClean="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Spin Angle</a:t>
            </a:r>
          </a:p>
          <a:p>
            <a:pPr algn="l"/>
            <a:r>
              <a:rPr lang="en-US" altLang="zh-CN" sz="1400" dirty="0" smtClean="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Space Charge Control</a:t>
            </a:r>
            <a:endParaRPr lang="en-US" altLang="zh-CN" sz="1400" dirty="0">
              <a:solidFill>
                <a:srgbClr val="FF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6" name="Right Arrow 99"/>
          <p:cNvSpPr>
            <a:spLocks noChangeArrowheads="1"/>
          </p:cNvSpPr>
          <p:nvPr/>
        </p:nvSpPr>
        <p:spPr bwMode="auto">
          <a:xfrm>
            <a:off x="2620963" y="2274888"/>
            <a:ext cx="815975" cy="1698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7" name="Right Arrow 100"/>
          <p:cNvSpPr>
            <a:spLocks noChangeArrowheads="1"/>
          </p:cNvSpPr>
          <p:nvPr/>
        </p:nvSpPr>
        <p:spPr bwMode="auto">
          <a:xfrm flipH="1">
            <a:off x="454025" y="2274888"/>
            <a:ext cx="811213" cy="169862"/>
          </a:xfrm>
          <a:prstGeom prst="rightArrow">
            <a:avLst>
              <a:gd name="adj1" fmla="val 50000"/>
              <a:gd name="adj2" fmla="val 4983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3617913" y="4995863"/>
            <a:ext cx="157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40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Bunching Process</a:t>
            </a:r>
            <a:endParaRPr lang="en-US" altLang="zh-CN" sz="1400">
              <a:solidFill>
                <a:srgbClr val="FF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39" name="Right Arrow 102"/>
          <p:cNvSpPr>
            <a:spLocks noChangeArrowheads="1"/>
          </p:cNvSpPr>
          <p:nvPr/>
        </p:nvSpPr>
        <p:spPr bwMode="auto">
          <a:xfrm>
            <a:off x="5272088" y="5041900"/>
            <a:ext cx="722312" cy="169863"/>
          </a:xfrm>
          <a:prstGeom prst="rightArrow">
            <a:avLst>
              <a:gd name="adj1" fmla="val 50000"/>
              <a:gd name="adj2" fmla="val 4982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40" name="Right Arrow 103"/>
          <p:cNvSpPr>
            <a:spLocks noChangeArrowheads="1"/>
          </p:cNvSpPr>
          <p:nvPr/>
        </p:nvSpPr>
        <p:spPr bwMode="auto">
          <a:xfrm flipH="1">
            <a:off x="3011488" y="5041900"/>
            <a:ext cx="527050" cy="169863"/>
          </a:xfrm>
          <a:prstGeom prst="rightArrow">
            <a:avLst>
              <a:gd name="adj1" fmla="val 50000"/>
              <a:gd name="adj2" fmla="val 4983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5884863" y="2060575"/>
            <a:ext cx="1133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sz="1400">
                <a:solidFill>
                  <a:srgbClr val="FF0000"/>
                </a:solidFill>
                <a:latin typeface="Helvetica" pitchFamily="34" charset="0"/>
                <a:ea typeface="宋体" pitchFamily="2" charset="-122"/>
              </a:rPr>
              <a:t>Acceleration</a:t>
            </a:r>
            <a:endParaRPr lang="en-US" altLang="zh-CN" sz="1400">
              <a:solidFill>
                <a:srgbClr val="FF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42" name="Right Arrow 105"/>
          <p:cNvSpPr>
            <a:spLocks noChangeArrowheads="1"/>
          </p:cNvSpPr>
          <p:nvPr/>
        </p:nvSpPr>
        <p:spPr bwMode="auto">
          <a:xfrm>
            <a:off x="7018338" y="2106613"/>
            <a:ext cx="209550" cy="122237"/>
          </a:xfrm>
          <a:prstGeom prst="rightArrow">
            <a:avLst>
              <a:gd name="adj1" fmla="val 50000"/>
              <a:gd name="adj2" fmla="val 5035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  <p:sp>
        <p:nvSpPr>
          <p:cNvPr id="22543" name="Right Arrow 106"/>
          <p:cNvSpPr>
            <a:spLocks noChangeArrowheads="1"/>
          </p:cNvSpPr>
          <p:nvPr/>
        </p:nvSpPr>
        <p:spPr bwMode="auto">
          <a:xfrm flipH="1">
            <a:off x="5656263" y="2106613"/>
            <a:ext cx="187325" cy="122237"/>
          </a:xfrm>
          <a:prstGeom prst="rightArrow">
            <a:avLst>
              <a:gd name="adj1" fmla="val 50000"/>
              <a:gd name="adj2" fmla="val 5035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zh-CN" sz="2400" b="0">
              <a:solidFill>
                <a:srgbClr val="000000"/>
              </a:solidFill>
              <a:latin typeface="Times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Bunch and Pulse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Four Lasers, creating four beams at 500 MHz or 250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 smtClean="0"/>
              <a:t>Viewer limited mode, 4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/60Hz pulses (very low power for viewers)</a:t>
            </a:r>
          </a:p>
          <a:p>
            <a:r>
              <a:rPr lang="en-US" dirty="0" smtClean="0"/>
              <a:t>Tune mode, 250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/60Hz pulses for low power tune up (long enough to see BPM signals)</a:t>
            </a:r>
          </a:p>
          <a:p>
            <a:r>
              <a:rPr lang="en-US" dirty="0" smtClean="0"/>
              <a:t>CW mode, infinite pulse</a:t>
            </a:r>
          </a:p>
          <a:p>
            <a:r>
              <a:rPr lang="en-US" dirty="0" smtClean="0"/>
              <a:t>User defined </a:t>
            </a:r>
            <a:r>
              <a:rPr lang="en-US" dirty="0"/>
              <a:t>pulse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1D dump, ~ 500 keV, Spectrometer </a:t>
            </a:r>
            <a:r>
              <a:rPr lang="en-US" dirty="0"/>
              <a:t>for beam </a:t>
            </a:r>
            <a:r>
              <a:rPr lang="en-US" dirty="0" smtClean="0"/>
              <a:t>setup, Beam parking place for safety system.</a:t>
            </a:r>
          </a:p>
          <a:p>
            <a:r>
              <a:rPr lang="en-US" dirty="0" smtClean="0"/>
              <a:t>2D dump, ~ 5 MeV, Spectrometer for beam setup</a:t>
            </a:r>
          </a:p>
          <a:p>
            <a:r>
              <a:rPr lang="en-US" dirty="0" smtClean="0"/>
              <a:t>3D dump, ~ 5 MeV, Mott measurement</a:t>
            </a:r>
          </a:p>
          <a:p>
            <a:r>
              <a:rPr lang="en-US" dirty="0" smtClean="0"/>
              <a:t>5D dump, ~ 5 MeV, experimental line</a:t>
            </a:r>
          </a:p>
          <a:p>
            <a:r>
              <a:rPr lang="en-US" dirty="0" smtClean="0"/>
              <a:t>4D dump, ~ 17 MeV to 125 MeV (Final injector energy) Spectrometer for beam setup, Potential experimental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B6300-7483-3F42-BFBB-2ECA1656BA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PEPPo,  Polarized Electrons for Polarized Positrons</a:t>
            </a:r>
            <a:endParaRPr lang="en-US" altLang="zh-CN" sz="3200" dirty="0" smtClean="0">
              <a:ea typeface="宋体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975" y="2139430"/>
            <a:ext cx="8512175" cy="2214265"/>
            <a:chOff x="304800" y="914400"/>
            <a:chExt cx="8512175" cy="2214265"/>
          </a:xfrm>
        </p:grpSpPr>
        <p:grpSp>
          <p:nvGrpSpPr>
            <p:cNvPr id="50178" name="Group 494"/>
            <p:cNvGrpSpPr>
              <a:grpSpLocks noChangeAspect="1"/>
            </p:cNvGrpSpPr>
            <p:nvPr/>
          </p:nvGrpSpPr>
          <p:grpSpPr bwMode="auto">
            <a:xfrm>
              <a:off x="304800" y="914400"/>
              <a:ext cx="8512175" cy="2068513"/>
              <a:chOff x="338138" y="2608467"/>
              <a:chExt cx="8512175" cy="2068284"/>
            </a:xfrm>
          </p:grpSpPr>
          <p:grpSp>
            <p:nvGrpSpPr>
              <p:cNvPr id="50187" name="Group 192"/>
              <p:cNvGrpSpPr>
                <a:grpSpLocks/>
              </p:cNvGrpSpPr>
              <p:nvPr/>
            </p:nvGrpSpPr>
            <p:grpSpPr bwMode="auto">
              <a:xfrm>
                <a:off x="338138" y="2608467"/>
                <a:ext cx="8512175" cy="2068284"/>
                <a:chOff x="338138" y="2608467"/>
                <a:chExt cx="8512175" cy="2068284"/>
              </a:xfrm>
            </p:grpSpPr>
            <p:cxnSp>
              <p:nvCxnSpPr>
                <p:cNvPr id="518" name="Straight Connector 517"/>
                <p:cNvCxnSpPr/>
                <p:nvPr/>
              </p:nvCxnSpPr>
              <p:spPr>
                <a:xfrm flipV="1">
                  <a:off x="1143001" y="3567211"/>
                  <a:ext cx="1420812" cy="1428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>
                  <a:endCxn id="551" idx="3"/>
                </p:cNvCxnSpPr>
                <p:nvPr/>
              </p:nvCxnSpPr>
              <p:spPr>
                <a:xfrm>
                  <a:off x="8583613" y="3573560"/>
                  <a:ext cx="266700" cy="1269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 flipH="1" flipV="1">
                  <a:off x="8351838" y="3113236"/>
                  <a:ext cx="231775" cy="46032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>
                  <a:off x="7745413" y="3113236"/>
                  <a:ext cx="636588" cy="11112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/>
                <p:cNvCxnSpPr/>
                <p:nvPr/>
              </p:nvCxnSpPr>
              <p:spPr>
                <a:xfrm flipV="1">
                  <a:off x="7497763" y="3113236"/>
                  <a:ext cx="247650" cy="45397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609601" y="3124348"/>
                  <a:ext cx="547687" cy="45714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 flipV="1">
                  <a:off x="685801" y="3568799"/>
                  <a:ext cx="471487" cy="39365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>
                  <a:stCxn id="550" idx="0"/>
                </p:cNvCxnSpPr>
                <p:nvPr/>
              </p:nvCxnSpPr>
              <p:spPr>
                <a:xfrm>
                  <a:off x="2643188" y="3567211"/>
                  <a:ext cx="4854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217" name="Group 100"/>
                <p:cNvGrpSpPr>
                  <a:grpSpLocks/>
                </p:cNvGrpSpPr>
                <p:nvPr/>
              </p:nvGrpSpPr>
              <p:grpSpPr bwMode="auto">
                <a:xfrm>
                  <a:off x="338138" y="2608467"/>
                  <a:ext cx="8512175" cy="2068284"/>
                  <a:chOff x="338138" y="2608467"/>
                  <a:chExt cx="8512175" cy="2068284"/>
                </a:xfrm>
              </p:grpSpPr>
              <p:grpSp>
                <p:nvGrpSpPr>
                  <p:cNvPr id="50219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38138" y="2608467"/>
                    <a:ext cx="8512175" cy="2068284"/>
                    <a:chOff x="338138" y="2608467"/>
                    <a:chExt cx="8512175" cy="2068284"/>
                  </a:xfrm>
                </p:grpSpPr>
                <p:grpSp>
                  <p:nvGrpSpPr>
                    <p:cNvPr id="50221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138" y="2608467"/>
                      <a:ext cx="8512175" cy="2068283"/>
                      <a:chOff x="338138" y="2609046"/>
                      <a:chExt cx="8512175" cy="2067955"/>
                    </a:xfrm>
                  </p:grpSpPr>
                  <p:grpSp>
                    <p:nvGrpSpPr>
                      <p:cNvPr id="50225" name="Group 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8138" y="2609046"/>
                        <a:ext cx="8512175" cy="1955800"/>
                        <a:chOff x="199" y="2000"/>
                        <a:chExt cx="5362" cy="1232"/>
                      </a:xfrm>
                    </p:grpSpPr>
                    <p:sp>
                      <p:nvSpPr>
                        <p:cNvPr id="550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51" y="2396"/>
                          <a:ext cx="100" cy="418"/>
                        </a:xfrm>
                        <a:custGeom>
                          <a:avLst/>
                          <a:gdLst>
                            <a:gd name="T0" fmla="*/ 100 w 100"/>
                            <a:gd name="T1" fmla="*/ 208 h 418"/>
                            <a:gd name="T2" fmla="*/ 100 w 100"/>
                            <a:gd name="T3" fmla="*/ 208 h 418"/>
                            <a:gd name="T4" fmla="*/ 98 w 100"/>
                            <a:gd name="T5" fmla="*/ 250 h 418"/>
                            <a:gd name="T6" fmla="*/ 96 w 100"/>
                            <a:gd name="T7" fmla="*/ 290 h 418"/>
                            <a:gd name="T8" fmla="*/ 90 w 100"/>
                            <a:gd name="T9" fmla="*/ 326 h 418"/>
                            <a:gd name="T10" fmla="*/ 84 w 100"/>
                            <a:gd name="T11" fmla="*/ 356 h 418"/>
                            <a:gd name="T12" fmla="*/ 78 w 100"/>
                            <a:gd name="T13" fmla="*/ 382 h 418"/>
                            <a:gd name="T14" fmla="*/ 70 w 100"/>
                            <a:gd name="T15" fmla="*/ 400 h 418"/>
                            <a:gd name="T16" fmla="*/ 64 w 100"/>
                            <a:gd name="T17" fmla="*/ 408 h 418"/>
                            <a:gd name="T18" fmla="*/ 60 w 100"/>
                            <a:gd name="T19" fmla="*/ 412 h 418"/>
                            <a:gd name="T20" fmla="*/ 56 w 100"/>
                            <a:gd name="T21" fmla="*/ 416 h 418"/>
                            <a:gd name="T22" fmla="*/ 50 w 100"/>
                            <a:gd name="T23" fmla="*/ 418 h 418"/>
                            <a:gd name="T24" fmla="*/ 50 w 100"/>
                            <a:gd name="T25" fmla="*/ 418 h 418"/>
                            <a:gd name="T26" fmla="*/ 44 w 100"/>
                            <a:gd name="T27" fmla="*/ 416 h 418"/>
                            <a:gd name="T28" fmla="*/ 40 w 100"/>
                            <a:gd name="T29" fmla="*/ 412 h 418"/>
                            <a:gd name="T30" fmla="*/ 36 w 100"/>
                            <a:gd name="T31" fmla="*/ 408 h 418"/>
                            <a:gd name="T32" fmla="*/ 30 w 100"/>
                            <a:gd name="T33" fmla="*/ 400 h 418"/>
                            <a:gd name="T34" fmla="*/ 22 w 100"/>
                            <a:gd name="T35" fmla="*/ 382 h 418"/>
                            <a:gd name="T36" fmla="*/ 16 w 100"/>
                            <a:gd name="T37" fmla="*/ 356 h 418"/>
                            <a:gd name="T38" fmla="*/ 10 w 100"/>
                            <a:gd name="T39" fmla="*/ 326 h 418"/>
                            <a:gd name="T40" fmla="*/ 4 w 100"/>
                            <a:gd name="T41" fmla="*/ 290 h 418"/>
                            <a:gd name="T42" fmla="*/ 2 w 100"/>
                            <a:gd name="T43" fmla="*/ 250 h 418"/>
                            <a:gd name="T44" fmla="*/ 0 w 100"/>
                            <a:gd name="T45" fmla="*/ 208 h 418"/>
                            <a:gd name="T46" fmla="*/ 0 w 100"/>
                            <a:gd name="T47" fmla="*/ 208 h 418"/>
                            <a:gd name="T48" fmla="*/ 2 w 100"/>
                            <a:gd name="T49" fmla="*/ 166 h 418"/>
                            <a:gd name="T50" fmla="*/ 4 w 100"/>
                            <a:gd name="T51" fmla="*/ 128 h 418"/>
                            <a:gd name="T52" fmla="*/ 10 w 100"/>
                            <a:gd name="T53" fmla="*/ 92 h 418"/>
                            <a:gd name="T54" fmla="*/ 16 w 100"/>
                            <a:gd name="T55" fmla="*/ 60 h 418"/>
                            <a:gd name="T56" fmla="*/ 22 w 100"/>
                            <a:gd name="T57" fmla="*/ 36 h 418"/>
                            <a:gd name="T58" fmla="*/ 30 w 100"/>
                            <a:gd name="T59" fmla="*/ 16 h 418"/>
                            <a:gd name="T60" fmla="*/ 36 w 100"/>
                            <a:gd name="T61" fmla="*/ 10 h 418"/>
                            <a:gd name="T62" fmla="*/ 40 w 100"/>
                            <a:gd name="T63" fmla="*/ 4 h 418"/>
                            <a:gd name="T64" fmla="*/ 44 w 100"/>
                            <a:gd name="T65" fmla="*/ 0 h 418"/>
                            <a:gd name="T66" fmla="*/ 50 w 100"/>
                            <a:gd name="T67" fmla="*/ 0 h 418"/>
                            <a:gd name="T68" fmla="*/ 50 w 100"/>
                            <a:gd name="T69" fmla="*/ 0 h 418"/>
                            <a:gd name="T70" fmla="*/ 56 w 100"/>
                            <a:gd name="T71" fmla="*/ 0 h 418"/>
                            <a:gd name="T72" fmla="*/ 60 w 100"/>
                            <a:gd name="T73" fmla="*/ 4 h 418"/>
                            <a:gd name="T74" fmla="*/ 64 w 100"/>
                            <a:gd name="T75" fmla="*/ 10 h 418"/>
                            <a:gd name="T76" fmla="*/ 70 w 100"/>
                            <a:gd name="T77" fmla="*/ 16 h 418"/>
                            <a:gd name="T78" fmla="*/ 78 w 100"/>
                            <a:gd name="T79" fmla="*/ 36 h 418"/>
                            <a:gd name="T80" fmla="*/ 84 w 100"/>
                            <a:gd name="T81" fmla="*/ 60 h 418"/>
                            <a:gd name="T82" fmla="*/ 90 w 100"/>
                            <a:gd name="T83" fmla="*/ 92 h 418"/>
                            <a:gd name="T84" fmla="*/ 96 w 100"/>
                            <a:gd name="T85" fmla="*/ 128 h 418"/>
                            <a:gd name="T86" fmla="*/ 98 w 100"/>
                            <a:gd name="T87" fmla="*/ 166 h 418"/>
                            <a:gd name="T88" fmla="*/ 100 w 100"/>
                            <a:gd name="T89" fmla="*/ 208 h 418"/>
                            <a:gd name="T90" fmla="*/ 100 w 100"/>
                            <a:gd name="T91" fmla="*/ 208 h 418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w 100"/>
                            <a:gd name="T139" fmla="*/ 0 h 418"/>
                            <a:gd name="T140" fmla="*/ 100 w 100"/>
                            <a:gd name="T141" fmla="*/ 418 h 418"/>
                          </a:gdLst>
                          <a:ahLst/>
                          <a:cxnLst>
                            <a:cxn ang="T92">
                              <a:pos x="T0" y="T1"/>
                            </a:cxn>
                            <a:cxn ang="T93">
                              <a:pos x="T2" y="T3"/>
                            </a:cxn>
                            <a:cxn ang="T94">
                              <a:pos x="T4" y="T5"/>
                            </a:cxn>
                            <a:cxn ang="T95">
                              <a:pos x="T6" y="T7"/>
                            </a:cxn>
                            <a:cxn ang="T96">
                              <a:pos x="T8" y="T9"/>
                            </a:cxn>
                            <a:cxn ang="T97">
                              <a:pos x="T10" y="T11"/>
                            </a:cxn>
                            <a:cxn ang="T98">
                              <a:pos x="T12" y="T13"/>
                            </a:cxn>
                            <a:cxn ang="T99">
                              <a:pos x="T14" y="T15"/>
                            </a:cxn>
                            <a:cxn ang="T100">
                              <a:pos x="T16" y="T17"/>
                            </a:cxn>
                            <a:cxn ang="T101">
                              <a:pos x="T18" y="T19"/>
                            </a:cxn>
                            <a:cxn ang="T102">
                              <a:pos x="T20" y="T21"/>
                            </a:cxn>
                            <a:cxn ang="T103">
                              <a:pos x="T22" y="T23"/>
                            </a:cxn>
                            <a:cxn ang="T104">
                              <a:pos x="T24" y="T25"/>
                            </a:cxn>
                            <a:cxn ang="T105">
                              <a:pos x="T26" y="T27"/>
                            </a:cxn>
                            <a:cxn ang="T106">
                              <a:pos x="T28" y="T29"/>
                            </a:cxn>
                            <a:cxn ang="T107">
                              <a:pos x="T30" y="T31"/>
                            </a:cxn>
                            <a:cxn ang="T108">
                              <a:pos x="T32" y="T33"/>
                            </a:cxn>
                            <a:cxn ang="T109">
                              <a:pos x="T34" y="T35"/>
                            </a:cxn>
                            <a:cxn ang="T110">
                              <a:pos x="T36" y="T37"/>
                            </a:cxn>
                            <a:cxn ang="T111">
                              <a:pos x="T38" y="T39"/>
                            </a:cxn>
                            <a:cxn ang="T112">
                              <a:pos x="T40" y="T41"/>
                            </a:cxn>
                            <a:cxn ang="T113">
                              <a:pos x="T42" y="T43"/>
                            </a:cxn>
                            <a:cxn ang="T114">
                              <a:pos x="T44" y="T45"/>
                            </a:cxn>
                            <a:cxn ang="T115">
                              <a:pos x="T46" y="T47"/>
                            </a:cxn>
                            <a:cxn ang="T116">
                              <a:pos x="T48" y="T49"/>
                            </a:cxn>
                            <a:cxn ang="T117">
                              <a:pos x="T50" y="T51"/>
                            </a:cxn>
                            <a:cxn ang="T118">
                              <a:pos x="T52" y="T53"/>
                            </a:cxn>
                            <a:cxn ang="T119">
                              <a:pos x="T54" y="T55"/>
                            </a:cxn>
                            <a:cxn ang="T120">
                              <a:pos x="T56" y="T57"/>
                            </a:cxn>
                            <a:cxn ang="T121">
                              <a:pos x="T58" y="T59"/>
                            </a:cxn>
                            <a:cxn ang="T122">
                              <a:pos x="T60" y="T61"/>
                            </a:cxn>
                            <a:cxn ang="T123">
                              <a:pos x="T62" y="T63"/>
                            </a:cxn>
                            <a:cxn ang="T124">
                              <a:pos x="T64" y="T65"/>
                            </a:cxn>
                            <a:cxn ang="T125">
                              <a:pos x="T66" y="T67"/>
                            </a:cxn>
                            <a:cxn ang="T126">
                              <a:pos x="T68" y="T69"/>
                            </a:cxn>
                            <a:cxn ang="T127">
                              <a:pos x="T70" y="T71"/>
                            </a:cxn>
                            <a:cxn ang="T128">
                              <a:pos x="T72" y="T73"/>
                            </a:cxn>
                            <a:cxn ang="T129">
                              <a:pos x="T74" y="T75"/>
                            </a:cxn>
                            <a:cxn ang="T130">
                              <a:pos x="T76" y="T77"/>
                            </a:cxn>
                            <a:cxn ang="T131">
                              <a:pos x="T78" y="T79"/>
                            </a:cxn>
                            <a:cxn ang="T132">
                              <a:pos x="T80" y="T81"/>
                            </a:cxn>
                            <a:cxn ang="T133">
                              <a:pos x="T82" y="T83"/>
                            </a:cxn>
                            <a:cxn ang="T134">
                              <a:pos x="T84" y="T85"/>
                            </a:cxn>
                            <a:cxn ang="T135">
                              <a:pos x="T86" y="T87"/>
                            </a:cxn>
                            <a:cxn ang="T136">
                              <a:pos x="T88" y="T89"/>
                            </a:cxn>
                            <a:cxn ang="T137">
                              <a:pos x="T90" y="T91"/>
                            </a:cxn>
                          </a:cxnLst>
                          <a:rect l="T138" t="T139" r="T140" b="T141"/>
                          <a:pathLst>
                            <a:path w="100" h="418">
                              <a:moveTo>
                                <a:pt x="100" y="208"/>
                              </a:moveTo>
                              <a:lnTo>
                                <a:pt x="100" y="208"/>
                              </a:lnTo>
                              <a:lnTo>
                                <a:pt x="98" y="250"/>
                              </a:lnTo>
                              <a:lnTo>
                                <a:pt x="96" y="290"/>
                              </a:lnTo>
                              <a:lnTo>
                                <a:pt x="90" y="326"/>
                              </a:lnTo>
                              <a:lnTo>
                                <a:pt x="84" y="356"/>
                              </a:lnTo>
                              <a:lnTo>
                                <a:pt x="78" y="382"/>
                              </a:lnTo>
                              <a:lnTo>
                                <a:pt x="70" y="400"/>
                              </a:lnTo>
                              <a:lnTo>
                                <a:pt x="64" y="408"/>
                              </a:lnTo>
                              <a:lnTo>
                                <a:pt x="60" y="412"/>
                              </a:lnTo>
                              <a:lnTo>
                                <a:pt x="56" y="416"/>
                              </a:lnTo>
                              <a:lnTo>
                                <a:pt x="50" y="418"/>
                              </a:lnTo>
                              <a:lnTo>
                                <a:pt x="44" y="416"/>
                              </a:lnTo>
                              <a:lnTo>
                                <a:pt x="40" y="412"/>
                              </a:lnTo>
                              <a:lnTo>
                                <a:pt x="36" y="408"/>
                              </a:lnTo>
                              <a:lnTo>
                                <a:pt x="30" y="400"/>
                              </a:lnTo>
                              <a:lnTo>
                                <a:pt x="22" y="382"/>
                              </a:lnTo>
                              <a:lnTo>
                                <a:pt x="16" y="356"/>
                              </a:lnTo>
                              <a:lnTo>
                                <a:pt x="10" y="326"/>
                              </a:lnTo>
                              <a:lnTo>
                                <a:pt x="4" y="290"/>
                              </a:lnTo>
                              <a:lnTo>
                                <a:pt x="2" y="250"/>
                              </a:lnTo>
                              <a:lnTo>
                                <a:pt x="0" y="208"/>
                              </a:lnTo>
                              <a:lnTo>
                                <a:pt x="2" y="166"/>
                              </a:lnTo>
                              <a:lnTo>
                                <a:pt x="4" y="128"/>
                              </a:lnTo>
                              <a:lnTo>
                                <a:pt x="10" y="92"/>
                              </a:lnTo>
                              <a:lnTo>
                                <a:pt x="16" y="60"/>
                              </a:lnTo>
                              <a:lnTo>
                                <a:pt x="22" y="36"/>
                              </a:lnTo>
                              <a:lnTo>
                                <a:pt x="30" y="16"/>
                              </a:lnTo>
                              <a:lnTo>
                                <a:pt x="36" y="10"/>
                              </a:lnTo>
                              <a:lnTo>
                                <a:pt x="40" y="4"/>
                              </a:lnTo>
                              <a:lnTo>
                                <a:pt x="44" y="0"/>
                              </a:lnTo>
                              <a:lnTo>
                                <a:pt x="50" y="0"/>
                              </a:lnTo>
                              <a:lnTo>
                                <a:pt x="56" y="0"/>
                              </a:lnTo>
                              <a:lnTo>
                                <a:pt x="60" y="4"/>
                              </a:lnTo>
                              <a:lnTo>
                                <a:pt x="64" y="10"/>
                              </a:lnTo>
                              <a:lnTo>
                                <a:pt x="70" y="16"/>
                              </a:lnTo>
                              <a:lnTo>
                                <a:pt x="78" y="36"/>
                              </a:lnTo>
                              <a:lnTo>
                                <a:pt x="84" y="60"/>
                              </a:lnTo>
                              <a:lnTo>
                                <a:pt x="90" y="92"/>
                              </a:lnTo>
                              <a:lnTo>
                                <a:pt x="96" y="128"/>
                              </a:lnTo>
                              <a:lnTo>
                                <a:pt x="98" y="166"/>
                              </a:lnTo>
                              <a:lnTo>
                                <a:pt x="100" y="2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A02C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1" name="AutoShape 3"/>
                        <p:cNvSpPr>
                          <a:spLocks noChangeAspect="1" noChangeArrowheads="1" noTextEdit="1"/>
                        </p:cNvSpPr>
                        <p:nvPr/>
                      </p:nvSpPr>
                      <p:spPr bwMode="auto">
                        <a:xfrm>
                          <a:off x="199" y="2000"/>
                          <a:ext cx="5362" cy="12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2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5" y="2190"/>
                          <a:ext cx="341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Chopper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53" name="Freeform 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" y="2308"/>
                          <a:ext cx="384" cy="296"/>
                        </a:xfrm>
                        <a:custGeom>
                          <a:avLst/>
                          <a:gdLst>
                            <a:gd name="T0" fmla="*/ 384 w 384"/>
                            <a:gd name="T1" fmla="*/ 296 h 296"/>
                            <a:gd name="T2" fmla="*/ 0 w 384"/>
                            <a:gd name="T3" fmla="*/ 0 h 296"/>
                            <a:gd name="T4" fmla="*/ 384 w 384"/>
                            <a:gd name="T5" fmla="*/ 296 h 296"/>
                            <a:gd name="T6" fmla="*/ 0 60000 65536"/>
                            <a:gd name="T7" fmla="*/ 0 60000 65536"/>
                            <a:gd name="T8" fmla="*/ 0 60000 65536"/>
                            <a:gd name="T9" fmla="*/ 0 w 384"/>
                            <a:gd name="T10" fmla="*/ 0 h 296"/>
                            <a:gd name="T11" fmla="*/ 384 w 384"/>
                            <a:gd name="T12" fmla="*/ 296 h 29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84" h="296">
                              <a:moveTo>
                                <a:pt x="384" y="296"/>
                              </a:moveTo>
                              <a:lnTo>
                                <a:pt x="0" y="0"/>
                              </a:lnTo>
                              <a:lnTo>
                                <a:pt x="384" y="29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4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1" y="2604"/>
                          <a:ext cx="1" cy="1"/>
                        </a:xfrm>
                        <a:prstGeom prst="lin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5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1" y="2604"/>
                          <a:ext cx="1" cy="1"/>
                        </a:xfrm>
                        <a:prstGeom prst="line">
                          <a:avLst/>
                        </a:prstGeom>
                        <a:noFill/>
                        <a:ln w="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6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" y="2604"/>
                          <a:ext cx="384" cy="296"/>
                        </a:xfrm>
                        <a:custGeom>
                          <a:avLst/>
                          <a:gdLst>
                            <a:gd name="T0" fmla="*/ 384 w 384"/>
                            <a:gd name="T1" fmla="*/ 0 h 296"/>
                            <a:gd name="T2" fmla="*/ 0 w 384"/>
                            <a:gd name="T3" fmla="*/ 296 h 296"/>
                            <a:gd name="T4" fmla="*/ 384 w 384"/>
                            <a:gd name="T5" fmla="*/ 0 h 296"/>
                            <a:gd name="T6" fmla="*/ 0 60000 65536"/>
                            <a:gd name="T7" fmla="*/ 0 60000 65536"/>
                            <a:gd name="T8" fmla="*/ 0 60000 65536"/>
                            <a:gd name="T9" fmla="*/ 0 w 384"/>
                            <a:gd name="T10" fmla="*/ 0 h 296"/>
                            <a:gd name="T11" fmla="*/ 384 w 384"/>
                            <a:gd name="T12" fmla="*/ 296 h 29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84" h="296">
                              <a:moveTo>
                                <a:pt x="384" y="0"/>
                              </a:moveTo>
                              <a:lnTo>
                                <a:pt x="0" y="296"/>
                              </a:lnTo>
                              <a:lnTo>
                                <a:pt x="38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" y="2180"/>
                          <a:ext cx="258" cy="250"/>
                        </a:xfrm>
                        <a:custGeom>
                          <a:avLst/>
                          <a:gdLst>
                            <a:gd name="T0" fmla="*/ 158 w 258"/>
                            <a:gd name="T1" fmla="*/ 250 h 250"/>
                            <a:gd name="T2" fmla="*/ 0 w 258"/>
                            <a:gd name="T3" fmla="*/ 132 h 250"/>
                            <a:gd name="T4" fmla="*/ 100 w 258"/>
                            <a:gd name="T5" fmla="*/ 0 h 250"/>
                            <a:gd name="T6" fmla="*/ 258 w 258"/>
                            <a:gd name="T7" fmla="*/ 118 h 250"/>
                            <a:gd name="T8" fmla="*/ 158 w 258"/>
                            <a:gd name="T9" fmla="*/ 250 h 25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8"/>
                            <a:gd name="T16" fmla="*/ 0 h 250"/>
                            <a:gd name="T17" fmla="*/ 258 w 258"/>
                            <a:gd name="T18" fmla="*/ 250 h 25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8" h="250">
                              <a:moveTo>
                                <a:pt x="158" y="250"/>
                              </a:moveTo>
                              <a:lnTo>
                                <a:pt x="0" y="132"/>
                              </a:lnTo>
                              <a:lnTo>
                                <a:pt x="100" y="0"/>
                              </a:lnTo>
                              <a:lnTo>
                                <a:pt x="258" y="118"/>
                              </a:lnTo>
                              <a:lnTo>
                                <a:pt x="158" y="2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A02C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" y="2778"/>
                          <a:ext cx="258" cy="252"/>
                        </a:xfrm>
                        <a:custGeom>
                          <a:avLst/>
                          <a:gdLst>
                            <a:gd name="T0" fmla="*/ 158 w 258"/>
                            <a:gd name="T1" fmla="*/ 0 h 252"/>
                            <a:gd name="T2" fmla="*/ 0 w 258"/>
                            <a:gd name="T3" fmla="*/ 118 h 252"/>
                            <a:gd name="T4" fmla="*/ 100 w 258"/>
                            <a:gd name="T5" fmla="*/ 252 h 252"/>
                            <a:gd name="T6" fmla="*/ 258 w 258"/>
                            <a:gd name="T7" fmla="*/ 134 h 252"/>
                            <a:gd name="T8" fmla="*/ 158 w 258"/>
                            <a:gd name="T9" fmla="*/ 0 h 25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8"/>
                            <a:gd name="T16" fmla="*/ 0 h 252"/>
                            <a:gd name="T17" fmla="*/ 258 w 258"/>
                            <a:gd name="T18" fmla="*/ 252 h 25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8" h="252">
                              <a:moveTo>
                                <a:pt x="158" y="0"/>
                              </a:moveTo>
                              <a:lnTo>
                                <a:pt x="0" y="118"/>
                              </a:lnTo>
                              <a:lnTo>
                                <a:pt x="100" y="252"/>
                              </a:lnTo>
                              <a:lnTo>
                                <a:pt x="258" y="134"/>
                              </a:lnTo>
                              <a:lnTo>
                                <a:pt x="15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A02C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9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93" y="2420"/>
                          <a:ext cx="18" cy="52"/>
                        </a:xfrm>
                        <a:custGeom>
                          <a:avLst/>
                          <a:gdLst>
                            <a:gd name="T0" fmla="*/ 18 w 18"/>
                            <a:gd name="T1" fmla="*/ 26 h 52"/>
                            <a:gd name="T2" fmla="*/ 18 w 18"/>
                            <a:gd name="T3" fmla="*/ 26 h 52"/>
                            <a:gd name="T4" fmla="*/ 16 w 18"/>
                            <a:gd name="T5" fmla="*/ 36 h 52"/>
                            <a:gd name="T6" fmla="*/ 14 w 18"/>
                            <a:gd name="T7" fmla="*/ 44 h 52"/>
                            <a:gd name="T8" fmla="*/ 12 w 18"/>
                            <a:gd name="T9" fmla="*/ 50 h 52"/>
                            <a:gd name="T10" fmla="*/ 8 w 18"/>
                            <a:gd name="T11" fmla="*/ 52 h 52"/>
                            <a:gd name="T12" fmla="*/ 8 w 18"/>
                            <a:gd name="T13" fmla="*/ 52 h 52"/>
                            <a:gd name="T14" fmla="*/ 4 w 18"/>
                            <a:gd name="T15" fmla="*/ 50 h 52"/>
                            <a:gd name="T16" fmla="*/ 2 w 18"/>
                            <a:gd name="T17" fmla="*/ 44 h 52"/>
                            <a:gd name="T18" fmla="*/ 0 w 18"/>
                            <a:gd name="T19" fmla="*/ 36 h 52"/>
                            <a:gd name="T20" fmla="*/ 0 w 18"/>
                            <a:gd name="T21" fmla="*/ 26 h 52"/>
                            <a:gd name="T22" fmla="*/ 0 w 18"/>
                            <a:gd name="T23" fmla="*/ 26 h 52"/>
                            <a:gd name="T24" fmla="*/ 0 w 18"/>
                            <a:gd name="T25" fmla="*/ 16 h 52"/>
                            <a:gd name="T26" fmla="*/ 2 w 18"/>
                            <a:gd name="T27" fmla="*/ 8 h 52"/>
                            <a:gd name="T28" fmla="*/ 4 w 18"/>
                            <a:gd name="T29" fmla="*/ 2 h 52"/>
                            <a:gd name="T30" fmla="*/ 8 w 18"/>
                            <a:gd name="T31" fmla="*/ 0 h 52"/>
                            <a:gd name="T32" fmla="*/ 8 w 18"/>
                            <a:gd name="T33" fmla="*/ 0 h 52"/>
                            <a:gd name="T34" fmla="*/ 12 w 18"/>
                            <a:gd name="T35" fmla="*/ 2 h 52"/>
                            <a:gd name="T36" fmla="*/ 14 w 18"/>
                            <a:gd name="T37" fmla="*/ 8 h 52"/>
                            <a:gd name="T38" fmla="*/ 16 w 18"/>
                            <a:gd name="T39" fmla="*/ 16 h 52"/>
                            <a:gd name="T40" fmla="*/ 18 w 18"/>
                            <a:gd name="T41" fmla="*/ 26 h 52"/>
                            <a:gd name="T42" fmla="*/ 18 w 18"/>
                            <a:gd name="T43" fmla="*/ 26 h 52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8"/>
                            <a:gd name="T67" fmla="*/ 0 h 52"/>
                            <a:gd name="T68" fmla="*/ 18 w 18"/>
                            <a:gd name="T69" fmla="*/ 52 h 52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8" h="52">
                              <a:moveTo>
                                <a:pt x="18" y="26"/>
                              </a:moveTo>
                              <a:lnTo>
                                <a:pt x="18" y="26"/>
                              </a:lnTo>
                              <a:lnTo>
                                <a:pt x="16" y="36"/>
                              </a:lnTo>
                              <a:lnTo>
                                <a:pt x="14" y="44"/>
                              </a:lnTo>
                              <a:lnTo>
                                <a:pt x="12" y="50"/>
                              </a:lnTo>
                              <a:lnTo>
                                <a:pt x="8" y="52"/>
                              </a:lnTo>
                              <a:lnTo>
                                <a:pt x="4" y="50"/>
                              </a:lnTo>
                              <a:lnTo>
                                <a:pt x="2" y="44"/>
                              </a:lnTo>
                              <a:lnTo>
                                <a:pt x="0" y="36"/>
                              </a:lnTo>
                              <a:lnTo>
                                <a:pt x="0" y="26"/>
                              </a:lnTo>
                              <a:lnTo>
                                <a:pt x="0" y="16"/>
                              </a:lnTo>
                              <a:lnTo>
                                <a:pt x="2" y="8"/>
                              </a:lnTo>
                              <a:lnTo>
                                <a:pt x="4" y="2"/>
                              </a:lnTo>
                              <a:lnTo>
                                <a:pt x="8" y="0"/>
                              </a:lnTo>
                              <a:lnTo>
                                <a:pt x="12" y="2"/>
                              </a:lnTo>
                              <a:lnTo>
                                <a:pt x="14" y="8"/>
                              </a:lnTo>
                              <a:lnTo>
                                <a:pt x="16" y="16"/>
                              </a:lnTo>
                              <a:lnTo>
                                <a:pt x="18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0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65" y="2654"/>
                          <a:ext cx="18" cy="52"/>
                        </a:xfrm>
                        <a:custGeom>
                          <a:avLst/>
                          <a:gdLst>
                            <a:gd name="T0" fmla="*/ 18 w 18"/>
                            <a:gd name="T1" fmla="*/ 26 h 52"/>
                            <a:gd name="T2" fmla="*/ 18 w 18"/>
                            <a:gd name="T3" fmla="*/ 26 h 52"/>
                            <a:gd name="T4" fmla="*/ 18 w 18"/>
                            <a:gd name="T5" fmla="*/ 36 h 52"/>
                            <a:gd name="T6" fmla="*/ 16 w 18"/>
                            <a:gd name="T7" fmla="*/ 44 h 52"/>
                            <a:gd name="T8" fmla="*/ 12 w 18"/>
                            <a:gd name="T9" fmla="*/ 50 h 52"/>
                            <a:gd name="T10" fmla="*/ 10 w 18"/>
                            <a:gd name="T11" fmla="*/ 52 h 52"/>
                            <a:gd name="T12" fmla="*/ 10 w 18"/>
                            <a:gd name="T13" fmla="*/ 52 h 52"/>
                            <a:gd name="T14" fmla="*/ 6 w 18"/>
                            <a:gd name="T15" fmla="*/ 50 h 52"/>
                            <a:gd name="T16" fmla="*/ 2 w 18"/>
                            <a:gd name="T17" fmla="*/ 44 h 52"/>
                            <a:gd name="T18" fmla="*/ 0 w 18"/>
                            <a:gd name="T19" fmla="*/ 36 h 52"/>
                            <a:gd name="T20" fmla="*/ 0 w 18"/>
                            <a:gd name="T21" fmla="*/ 26 h 52"/>
                            <a:gd name="T22" fmla="*/ 0 w 18"/>
                            <a:gd name="T23" fmla="*/ 26 h 52"/>
                            <a:gd name="T24" fmla="*/ 0 w 18"/>
                            <a:gd name="T25" fmla="*/ 16 h 52"/>
                            <a:gd name="T26" fmla="*/ 2 w 18"/>
                            <a:gd name="T27" fmla="*/ 8 h 52"/>
                            <a:gd name="T28" fmla="*/ 6 w 18"/>
                            <a:gd name="T29" fmla="*/ 2 h 52"/>
                            <a:gd name="T30" fmla="*/ 10 w 18"/>
                            <a:gd name="T31" fmla="*/ 0 h 52"/>
                            <a:gd name="T32" fmla="*/ 10 w 18"/>
                            <a:gd name="T33" fmla="*/ 0 h 52"/>
                            <a:gd name="T34" fmla="*/ 12 w 18"/>
                            <a:gd name="T35" fmla="*/ 2 h 52"/>
                            <a:gd name="T36" fmla="*/ 16 w 18"/>
                            <a:gd name="T37" fmla="*/ 8 h 52"/>
                            <a:gd name="T38" fmla="*/ 18 w 18"/>
                            <a:gd name="T39" fmla="*/ 16 h 52"/>
                            <a:gd name="T40" fmla="*/ 18 w 18"/>
                            <a:gd name="T41" fmla="*/ 26 h 52"/>
                            <a:gd name="T42" fmla="*/ 18 w 18"/>
                            <a:gd name="T43" fmla="*/ 26 h 52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8"/>
                            <a:gd name="T67" fmla="*/ 0 h 52"/>
                            <a:gd name="T68" fmla="*/ 18 w 18"/>
                            <a:gd name="T69" fmla="*/ 52 h 52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8" h="52">
                              <a:moveTo>
                                <a:pt x="18" y="26"/>
                              </a:moveTo>
                              <a:lnTo>
                                <a:pt x="18" y="26"/>
                              </a:lnTo>
                              <a:lnTo>
                                <a:pt x="18" y="36"/>
                              </a:lnTo>
                              <a:lnTo>
                                <a:pt x="16" y="44"/>
                              </a:lnTo>
                              <a:lnTo>
                                <a:pt x="12" y="50"/>
                              </a:lnTo>
                              <a:lnTo>
                                <a:pt x="10" y="52"/>
                              </a:lnTo>
                              <a:lnTo>
                                <a:pt x="6" y="50"/>
                              </a:lnTo>
                              <a:lnTo>
                                <a:pt x="2" y="44"/>
                              </a:lnTo>
                              <a:lnTo>
                                <a:pt x="0" y="36"/>
                              </a:lnTo>
                              <a:lnTo>
                                <a:pt x="0" y="26"/>
                              </a:lnTo>
                              <a:lnTo>
                                <a:pt x="0" y="16"/>
                              </a:lnTo>
                              <a:lnTo>
                                <a:pt x="2" y="8"/>
                              </a:lnTo>
                              <a:lnTo>
                                <a:pt x="6" y="2"/>
                              </a:lnTo>
                              <a:lnTo>
                                <a:pt x="10" y="0"/>
                              </a:lnTo>
                              <a:lnTo>
                                <a:pt x="12" y="2"/>
                              </a:lnTo>
                              <a:lnTo>
                                <a:pt x="16" y="8"/>
                              </a:lnTo>
                              <a:lnTo>
                                <a:pt x="18" y="16"/>
                              </a:lnTo>
                              <a:lnTo>
                                <a:pt x="18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1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19" y="2654"/>
                          <a:ext cx="18" cy="52"/>
                        </a:xfrm>
                        <a:custGeom>
                          <a:avLst/>
                          <a:gdLst>
                            <a:gd name="T0" fmla="*/ 18 w 18"/>
                            <a:gd name="T1" fmla="*/ 26 h 52"/>
                            <a:gd name="T2" fmla="*/ 18 w 18"/>
                            <a:gd name="T3" fmla="*/ 26 h 52"/>
                            <a:gd name="T4" fmla="*/ 18 w 18"/>
                            <a:gd name="T5" fmla="*/ 36 h 52"/>
                            <a:gd name="T6" fmla="*/ 16 w 18"/>
                            <a:gd name="T7" fmla="*/ 44 h 52"/>
                            <a:gd name="T8" fmla="*/ 12 w 18"/>
                            <a:gd name="T9" fmla="*/ 50 h 52"/>
                            <a:gd name="T10" fmla="*/ 8 w 18"/>
                            <a:gd name="T11" fmla="*/ 52 h 52"/>
                            <a:gd name="T12" fmla="*/ 8 w 18"/>
                            <a:gd name="T13" fmla="*/ 52 h 52"/>
                            <a:gd name="T14" fmla="*/ 6 w 18"/>
                            <a:gd name="T15" fmla="*/ 50 h 52"/>
                            <a:gd name="T16" fmla="*/ 2 w 18"/>
                            <a:gd name="T17" fmla="*/ 44 h 52"/>
                            <a:gd name="T18" fmla="*/ 0 w 18"/>
                            <a:gd name="T19" fmla="*/ 36 h 52"/>
                            <a:gd name="T20" fmla="*/ 0 w 18"/>
                            <a:gd name="T21" fmla="*/ 26 h 52"/>
                            <a:gd name="T22" fmla="*/ 0 w 18"/>
                            <a:gd name="T23" fmla="*/ 26 h 52"/>
                            <a:gd name="T24" fmla="*/ 0 w 18"/>
                            <a:gd name="T25" fmla="*/ 16 h 52"/>
                            <a:gd name="T26" fmla="*/ 2 w 18"/>
                            <a:gd name="T27" fmla="*/ 8 h 52"/>
                            <a:gd name="T28" fmla="*/ 6 w 18"/>
                            <a:gd name="T29" fmla="*/ 2 h 52"/>
                            <a:gd name="T30" fmla="*/ 8 w 18"/>
                            <a:gd name="T31" fmla="*/ 0 h 52"/>
                            <a:gd name="T32" fmla="*/ 8 w 18"/>
                            <a:gd name="T33" fmla="*/ 0 h 52"/>
                            <a:gd name="T34" fmla="*/ 12 w 18"/>
                            <a:gd name="T35" fmla="*/ 2 h 52"/>
                            <a:gd name="T36" fmla="*/ 16 w 18"/>
                            <a:gd name="T37" fmla="*/ 8 h 52"/>
                            <a:gd name="T38" fmla="*/ 18 w 18"/>
                            <a:gd name="T39" fmla="*/ 16 h 52"/>
                            <a:gd name="T40" fmla="*/ 18 w 18"/>
                            <a:gd name="T41" fmla="*/ 26 h 52"/>
                            <a:gd name="T42" fmla="*/ 18 w 18"/>
                            <a:gd name="T43" fmla="*/ 26 h 52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8"/>
                            <a:gd name="T67" fmla="*/ 0 h 52"/>
                            <a:gd name="T68" fmla="*/ 18 w 18"/>
                            <a:gd name="T69" fmla="*/ 52 h 52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8" h="52">
                              <a:moveTo>
                                <a:pt x="18" y="26"/>
                              </a:moveTo>
                              <a:lnTo>
                                <a:pt x="18" y="26"/>
                              </a:lnTo>
                              <a:lnTo>
                                <a:pt x="18" y="36"/>
                              </a:lnTo>
                              <a:lnTo>
                                <a:pt x="16" y="44"/>
                              </a:lnTo>
                              <a:lnTo>
                                <a:pt x="12" y="50"/>
                              </a:lnTo>
                              <a:lnTo>
                                <a:pt x="8" y="52"/>
                              </a:lnTo>
                              <a:lnTo>
                                <a:pt x="6" y="50"/>
                              </a:lnTo>
                              <a:lnTo>
                                <a:pt x="2" y="44"/>
                              </a:lnTo>
                              <a:lnTo>
                                <a:pt x="0" y="36"/>
                              </a:lnTo>
                              <a:lnTo>
                                <a:pt x="0" y="26"/>
                              </a:lnTo>
                              <a:lnTo>
                                <a:pt x="0" y="16"/>
                              </a:lnTo>
                              <a:lnTo>
                                <a:pt x="2" y="8"/>
                              </a:lnTo>
                              <a:lnTo>
                                <a:pt x="6" y="2"/>
                              </a:lnTo>
                              <a:lnTo>
                                <a:pt x="8" y="0"/>
                              </a:lnTo>
                              <a:lnTo>
                                <a:pt x="12" y="2"/>
                              </a:lnTo>
                              <a:lnTo>
                                <a:pt x="16" y="8"/>
                              </a:lnTo>
                              <a:lnTo>
                                <a:pt x="18" y="16"/>
                              </a:lnTo>
                              <a:lnTo>
                                <a:pt x="18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2" name="Rectangle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67" y="2322"/>
                          <a:ext cx="36" cy="560"/>
                        </a:xfrm>
                        <a:prstGeom prst="rect">
                          <a:avLst/>
                        </a:prstGeom>
                        <a:solidFill>
                          <a:srgbClr val="FE9F34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63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5" y="2604"/>
                          <a:ext cx="886" cy="1"/>
                        </a:xfrm>
                        <a:custGeom>
                          <a:avLst/>
                          <a:gdLst>
                            <a:gd name="T0" fmla="*/ 886 w 886"/>
                            <a:gd name="T1" fmla="*/ 0 h 1"/>
                            <a:gd name="T2" fmla="*/ 0 w 886"/>
                            <a:gd name="T3" fmla="*/ 0 h 1"/>
                            <a:gd name="T4" fmla="*/ 886 w 886"/>
                            <a:gd name="T5" fmla="*/ 0 h 1"/>
                            <a:gd name="T6" fmla="*/ 0 60000 65536"/>
                            <a:gd name="T7" fmla="*/ 0 60000 65536"/>
                            <a:gd name="T8" fmla="*/ 0 60000 65536"/>
                            <a:gd name="T9" fmla="*/ 0 w 886"/>
                            <a:gd name="T10" fmla="*/ 0 h 1"/>
                            <a:gd name="T11" fmla="*/ 886 w 886"/>
                            <a:gd name="T12" fmla="*/ 1 h 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886" h="1">
                              <a:moveTo>
                                <a:pt x="886" y="0"/>
                              </a:moveTo>
                              <a:lnTo>
                                <a:pt x="0" y="0"/>
                              </a:lnTo>
                              <a:lnTo>
                                <a:pt x="8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4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1" y="2322"/>
                          <a:ext cx="34" cy="560"/>
                        </a:xfrm>
                        <a:prstGeom prst="rect">
                          <a:avLst/>
                        </a:prstGeom>
                        <a:solidFill>
                          <a:srgbClr val="FE9F34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65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9" y="2604"/>
                          <a:ext cx="62" cy="92"/>
                        </a:xfrm>
                        <a:custGeom>
                          <a:avLst/>
                          <a:gdLst>
                            <a:gd name="T0" fmla="*/ 0 w 62"/>
                            <a:gd name="T1" fmla="*/ 92 h 92"/>
                            <a:gd name="T2" fmla="*/ 32 w 62"/>
                            <a:gd name="T3" fmla="*/ 0 h 92"/>
                            <a:gd name="T4" fmla="*/ 62 w 62"/>
                            <a:gd name="T5" fmla="*/ 92 h 92"/>
                            <a:gd name="T6" fmla="*/ 0 w 62"/>
                            <a:gd name="T7" fmla="*/ 92 h 9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62"/>
                            <a:gd name="T13" fmla="*/ 0 h 92"/>
                            <a:gd name="T14" fmla="*/ 62 w 62"/>
                            <a:gd name="T15" fmla="*/ 92 h 9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62" h="92">
                              <a:moveTo>
                                <a:pt x="0" y="92"/>
                              </a:moveTo>
                              <a:lnTo>
                                <a:pt x="32" y="0"/>
                              </a:lnTo>
                              <a:lnTo>
                                <a:pt x="62" y="92"/>
                              </a:lnTo>
                              <a:lnTo>
                                <a:pt x="0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CB6D3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6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9" y="2508"/>
                          <a:ext cx="62" cy="92"/>
                        </a:xfrm>
                        <a:custGeom>
                          <a:avLst/>
                          <a:gdLst>
                            <a:gd name="T0" fmla="*/ 0 w 62"/>
                            <a:gd name="T1" fmla="*/ 0 h 92"/>
                            <a:gd name="T2" fmla="*/ 32 w 62"/>
                            <a:gd name="T3" fmla="*/ 92 h 92"/>
                            <a:gd name="T4" fmla="*/ 62 w 62"/>
                            <a:gd name="T5" fmla="*/ 0 h 92"/>
                            <a:gd name="T6" fmla="*/ 0 w 62"/>
                            <a:gd name="T7" fmla="*/ 0 h 9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62"/>
                            <a:gd name="T13" fmla="*/ 0 h 92"/>
                            <a:gd name="T14" fmla="*/ 62 w 62"/>
                            <a:gd name="T15" fmla="*/ 92 h 9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62" h="92">
                              <a:moveTo>
                                <a:pt x="0" y="0"/>
                              </a:moveTo>
                              <a:lnTo>
                                <a:pt x="32" y="92"/>
                              </a:lnTo>
                              <a:lnTo>
                                <a:pt x="6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CB6D3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27" y="2604"/>
                          <a:ext cx="60" cy="92"/>
                        </a:xfrm>
                        <a:custGeom>
                          <a:avLst/>
                          <a:gdLst>
                            <a:gd name="T0" fmla="*/ 0 w 60"/>
                            <a:gd name="T1" fmla="*/ 92 h 92"/>
                            <a:gd name="T2" fmla="*/ 30 w 60"/>
                            <a:gd name="T3" fmla="*/ 0 h 92"/>
                            <a:gd name="T4" fmla="*/ 60 w 60"/>
                            <a:gd name="T5" fmla="*/ 92 h 92"/>
                            <a:gd name="T6" fmla="*/ 0 w 60"/>
                            <a:gd name="T7" fmla="*/ 92 h 9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60"/>
                            <a:gd name="T13" fmla="*/ 0 h 92"/>
                            <a:gd name="T14" fmla="*/ 60 w 60"/>
                            <a:gd name="T15" fmla="*/ 92 h 9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60" h="92">
                              <a:moveTo>
                                <a:pt x="0" y="92"/>
                              </a:moveTo>
                              <a:lnTo>
                                <a:pt x="30" y="0"/>
                              </a:lnTo>
                              <a:lnTo>
                                <a:pt x="60" y="92"/>
                              </a:lnTo>
                              <a:lnTo>
                                <a:pt x="0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CB6D3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8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27" y="2508"/>
                          <a:ext cx="60" cy="92"/>
                        </a:xfrm>
                        <a:custGeom>
                          <a:avLst/>
                          <a:gdLst>
                            <a:gd name="T0" fmla="*/ 0 w 60"/>
                            <a:gd name="T1" fmla="*/ 0 h 92"/>
                            <a:gd name="T2" fmla="*/ 30 w 60"/>
                            <a:gd name="T3" fmla="*/ 92 h 92"/>
                            <a:gd name="T4" fmla="*/ 60 w 60"/>
                            <a:gd name="T5" fmla="*/ 0 h 92"/>
                            <a:gd name="T6" fmla="*/ 0 w 60"/>
                            <a:gd name="T7" fmla="*/ 0 h 9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60"/>
                            <a:gd name="T13" fmla="*/ 0 h 92"/>
                            <a:gd name="T14" fmla="*/ 60 w 60"/>
                            <a:gd name="T15" fmla="*/ 92 h 9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60" h="92">
                              <a:moveTo>
                                <a:pt x="0" y="0"/>
                              </a:moveTo>
                              <a:lnTo>
                                <a:pt x="30" y="92"/>
                              </a:lnTo>
                              <a:lnTo>
                                <a:pt x="6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CB6D3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9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7" y="2534"/>
                          <a:ext cx="60" cy="132"/>
                        </a:xfrm>
                        <a:custGeom>
                          <a:avLst/>
                          <a:gdLst>
                            <a:gd name="T0" fmla="*/ 0 w 60"/>
                            <a:gd name="T1" fmla="*/ 132 h 132"/>
                            <a:gd name="T2" fmla="*/ 60 w 60"/>
                            <a:gd name="T3" fmla="*/ 66 h 132"/>
                            <a:gd name="T4" fmla="*/ 0 w 60"/>
                            <a:gd name="T5" fmla="*/ 0 h 132"/>
                            <a:gd name="T6" fmla="*/ 0 60000 65536"/>
                            <a:gd name="T7" fmla="*/ 0 60000 65536"/>
                            <a:gd name="T8" fmla="*/ 0 60000 65536"/>
                            <a:gd name="T9" fmla="*/ 0 w 60"/>
                            <a:gd name="T10" fmla="*/ 0 h 132"/>
                            <a:gd name="T11" fmla="*/ 60 w 60"/>
                            <a:gd name="T12" fmla="*/ 132 h 13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0" h="132">
                              <a:moveTo>
                                <a:pt x="0" y="132"/>
                              </a:moveTo>
                              <a:lnTo>
                                <a:pt x="60" y="6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70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47" y="2536"/>
                          <a:ext cx="60" cy="132"/>
                        </a:xfrm>
                        <a:custGeom>
                          <a:avLst/>
                          <a:gdLst>
                            <a:gd name="T0" fmla="*/ 0 w 60"/>
                            <a:gd name="T1" fmla="*/ 132 h 132"/>
                            <a:gd name="T2" fmla="*/ 60 w 60"/>
                            <a:gd name="T3" fmla="*/ 66 h 132"/>
                            <a:gd name="T4" fmla="*/ 0 w 60"/>
                            <a:gd name="T5" fmla="*/ 0 h 132"/>
                            <a:gd name="T6" fmla="*/ 0 60000 65536"/>
                            <a:gd name="T7" fmla="*/ 0 60000 65536"/>
                            <a:gd name="T8" fmla="*/ 0 60000 65536"/>
                            <a:gd name="T9" fmla="*/ 0 w 60"/>
                            <a:gd name="T10" fmla="*/ 0 h 132"/>
                            <a:gd name="T11" fmla="*/ 60 w 60"/>
                            <a:gd name="T12" fmla="*/ 132 h 13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0" h="132">
                              <a:moveTo>
                                <a:pt x="0" y="132"/>
                              </a:moveTo>
                              <a:lnTo>
                                <a:pt x="60" y="6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71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05" y="2496"/>
                          <a:ext cx="52" cy="180"/>
                        </a:xfrm>
                        <a:prstGeom prst="rect">
                          <a:avLst/>
                        </a:prstGeom>
                        <a:solidFill>
                          <a:srgbClr val="F2D000"/>
                        </a:solidFill>
                        <a:ln w="2">
                          <a:solidFill>
                            <a:srgbClr val="AD94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2" name="Rectangl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1" y="2496"/>
                          <a:ext cx="72" cy="212"/>
                        </a:xfrm>
                        <a:prstGeom prst="rect">
                          <a:avLst/>
                        </a:prstGeom>
                        <a:solidFill>
                          <a:srgbClr val="F2D000"/>
                        </a:solidFill>
                        <a:ln w="2">
                          <a:solidFill>
                            <a:srgbClr val="AD94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3" name="Rectangl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97" y="2496"/>
                          <a:ext cx="226" cy="212"/>
                        </a:xfrm>
                        <a:prstGeom prst="rect">
                          <a:avLst/>
                        </a:prstGeom>
                        <a:solidFill>
                          <a:srgbClr val="F2D000"/>
                        </a:solidFill>
                        <a:ln w="2">
                          <a:solidFill>
                            <a:srgbClr val="AD94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4" name="Rectangle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>
                          <a:off x="814" y="2870"/>
                          <a:ext cx="514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Faraday Cup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5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3" y="2528"/>
                          <a:ext cx="60" cy="132"/>
                        </a:xfrm>
                        <a:custGeom>
                          <a:avLst/>
                          <a:gdLst>
                            <a:gd name="T0" fmla="*/ 0 w 60"/>
                            <a:gd name="T1" fmla="*/ 132 h 132"/>
                            <a:gd name="T2" fmla="*/ 60 w 60"/>
                            <a:gd name="T3" fmla="*/ 66 h 132"/>
                            <a:gd name="T4" fmla="*/ 0 w 60"/>
                            <a:gd name="T5" fmla="*/ 0 h 132"/>
                            <a:gd name="T6" fmla="*/ 0 60000 65536"/>
                            <a:gd name="T7" fmla="*/ 0 60000 65536"/>
                            <a:gd name="T8" fmla="*/ 0 60000 65536"/>
                            <a:gd name="T9" fmla="*/ 0 w 60"/>
                            <a:gd name="T10" fmla="*/ 0 h 132"/>
                            <a:gd name="T11" fmla="*/ 60 w 60"/>
                            <a:gd name="T12" fmla="*/ 132 h 13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0" h="132">
                              <a:moveTo>
                                <a:pt x="0" y="132"/>
                              </a:moveTo>
                              <a:lnTo>
                                <a:pt x="60" y="6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76" name="Rectangl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43" y="2344"/>
                          <a:ext cx="331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Buncher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7" name="Rectangl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51" y="2344"/>
                          <a:ext cx="316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Capture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8" name="Rectangl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26" y="2133"/>
                          <a:ext cx="667" cy="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Superconducting</a:t>
                          </a:r>
                        </a:p>
                        <a:p>
                          <a:pPr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Booster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79" name="Rectangl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" y="2257"/>
                          <a:ext cx="553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Cryo-modules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0" name="Rectangl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37" y="3120"/>
                          <a:ext cx="588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500 keV Dump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1" name="Rectangl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3" y="2006"/>
                          <a:ext cx="681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 dirty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5 MeV </a:t>
                          </a:r>
                          <a:r>
                            <a:rPr lang="en-US" altLang="zh-CN" sz="1100" b="0" dirty="0" smtClean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Dump, 2D</a:t>
                          </a:r>
                          <a:endParaRPr lang="en-US" altLang="zh-CN" sz="1800" b="0" dirty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2" name="Rectangl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23" y="2638"/>
                          <a:ext cx="683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Injection Chicane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3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43" y="3120"/>
                          <a:ext cx="1050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Spectrometer/Beam Dump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4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>
                          <a:off x="728" y="2888"/>
                          <a:ext cx="459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Prebuncher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5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3" y="2432"/>
                          <a:ext cx="267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Gun#2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6" name="Rectangl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" y="3048"/>
                          <a:ext cx="267" cy="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>
                          <a:lvl1pPr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1200" b="1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l" eaLnBrk="1" hangingPunct="1"/>
                          <a:r>
                            <a:rPr lang="en-US" altLang="zh-CN" sz="1100" b="0">
                              <a:solidFill>
                                <a:srgbClr val="000000"/>
                              </a:solidFill>
                              <a:latin typeface="Helvetica" pitchFamily="34" charset="0"/>
                              <a:ea typeface="宋体" pitchFamily="2" charset="-122"/>
                            </a:rPr>
                            <a:t>Gun#3</a:t>
                          </a:r>
                          <a:endParaRPr lang="en-US" altLang="zh-CN" sz="1800" b="0">
                            <a:solidFill>
                              <a:srgbClr val="000000"/>
                            </a:solidFill>
                            <a:latin typeface="Calibri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587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29" y="2608"/>
                          <a:ext cx="422" cy="422"/>
                        </a:xfrm>
                        <a:prstGeom prst="line">
                          <a:avLst/>
                        </a:prstGeom>
                        <a:noFill/>
                        <a:ln w="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8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9" y="2954"/>
                          <a:ext cx="112" cy="110"/>
                        </a:xfrm>
                        <a:custGeom>
                          <a:avLst/>
                          <a:gdLst>
                            <a:gd name="T0" fmla="*/ 112 w 112"/>
                            <a:gd name="T1" fmla="*/ 60 h 110"/>
                            <a:gd name="T2" fmla="*/ 68 w 112"/>
                            <a:gd name="T3" fmla="*/ 110 h 110"/>
                            <a:gd name="T4" fmla="*/ 0 w 112"/>
                            <a:gd name="T5" fmla="*/ 48 h 110"/>
                            <a:gd name="T6" fmla="*/ 44 w 112"/>
                            <a:gd name="T7" fmla="*/ 0 h 110"/>
                            <a:gd name="T8" fmla="*/ 112 w 112"/>
                            <a:gd name="T9" fmla="*/ 60 h 11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12"/>
                            <a:gd name="T16" fmla="*/ 0 h 110"/>
                            <a:gd name="T17" fmla="*/ 112 w 112"/>
                            <a:gd name="T18" fmla="*/ 110 h 11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12" h="110">
                              <a:moveTo>
                                <a:pt x="112" y="60"/>
                              </a:moveTo>
                              <a:lnTo>
                                <a:pt x="68" y="110"/>
                              </a:lnTo>
                              <a:lnTo>
                                <a:pt x="0" y="48"/>
                              </a:lnTo>
                              <a:lnTo>
                                <a:pt x="44" y="0"/>
                              </a:lnTo>
                              <a:lnTo>
                                <a:pt x="112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999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89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391" y="2180"/>
                          <a:ext cx="422" cy="422"/>
                        </a:xfrm>
                        <a:prstGeom prst="line">
                          <a:avLst/>
                        </a:prstGeom>
                        <a:noFill/>
                        <a:ln w="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90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87" y="2134"/>
                          <a:ext cx="176" cy="174"/>
                        </a:xfrm>
                        <a:custGeom>
                          <a:avLst/>
                          <a:gdLst>
                            <a:gd name="T0" fmla="*/ 176 w 176"/>
                            <a:gd name="T1" fmla="*/ 78 h 174"/>
                            <a:gd name="T2" fmla="*/ 106 w 176"/>
                            <a:gd name="T3" fmla="*/ 0 h 174"/>
                            <a:gd name="T4" fmla="*/ 0 w 176"/>
                            <a:gd name="T5" fmla="*/ 98 h 174"/>
                            <a:gd name="T6" fmla="*/ 70 w 176"/>
                            <a:gd name="T7" fmla="*/ 174 h 174"/>
                            <a:gd name="T8" fmla="*/ 176 w 176"/>
                            <a:gd name="T9" fmla="*/ 78 h 1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6"/>
                            <a:gd name="T16" fmla="*/ 0 h 174"/>
                            <a:gd name="T17" fmla="*/ 176 w 176"/>
                            <a:gd name="T18" fmla="*/ 174 h 1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6" h="174">
                              <a:moveTo>
                                <a:pt x="176" y="78"/>
                              </a:moveTo>
                              <a:lnTo>
                                <a:pt x="106" y="0"/>
                              </a:lnTo>
                              <a:lnTo>
                                <a:pt x="0" y="98"/>
                              </a:lnTo>
                              <a:lnTo>
                                <a:pt x="70" y="174"/>
                              </a:lnTo>
                              <a:lnTo>
                                <a:pt x="176" y="7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999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91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39" y="2608"/>
                          <a:ext cx="422" cy="422"/>
                        </a:xfrm>
                        <a:prstGeom prst="line">
                          <a:avLst/>
                        </a:prstGeom>
                        <a:noFill/>
                        <a:ln w="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92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23" y="2878"/>
                          <a:ext cx="230" cy="228"/>
                        </a:xfrm>
                        <a:custGeom>
                          <a:avLst/>
                          <a:gdLst>
                            <a:gd name="T0" fmla="*/ 230 w 230"/>
                            <a:gd name="T1" fmla="*/ 128 h 228"/>
                            <a:gd name="T2" fmla="*/ 140 w 230"/>
                            <a:gd name="T3" fmla="*/ 228 h 228"/>
                            <a:gd name="T4" fmla="*/ 0 w 230"/>
                            <a:gd name="T5" fmla="*/ 100 h 228"/>
                            <a:gd name="T6" fmla="*/ 90 w 230"/>
                            <a:gd name="T7" fmla="*/ 0 h 228"/>
                            <a:gd name="T8" fmla="*/ 230 w 230"/>
                            <a:gd name="T9" fmla="*/ 128 h 22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0"/>
                            <a:gd name="T16" fmla="*/ 0 h 228"/>
                            <a:gd name="T17" fmla="*/ 230 w 230"/>
                            <a:gd name="T18" fmla="*/ 228 h 22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0" h="228">
                              <a:moveTo>
                                <a:pt x="230" y="128"/>
                              </a:moveTo>
                              <a:lnTo>
                                <a:pt x="140" y="228"/>
                              </a:lnTo>
                              <a:lnTo>
                                <a:pt x="0" y="100"/>
                              </a:lnTo>
                              <a:lnTo>
                                <a:pt x="90" y="0"/>
                              </a:lnTo>
                              <a:lnTo>
                                <a:pt x="230" y="1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999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l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 kern="0" dirty="0">
                            <a:solidFill>
                              <a:sysClr val="windowText" lastClr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4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238" y="3466065"/>
                        <a:ext cx="127000" cy="180926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 b="1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algn="l" eaLnBrk="1" hangingPunct="1"/>
                        <a:endParaRPr lang="en-US" altLang="zh-CN" sz="1800" b="0">
                          <a:solidFill>
                            <a:srgbClr val="000000"/>
                          </a:solidFill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549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787540" y="4072305"/>
                        <a:ext cx="1039533" cy="169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l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100" b="0" kern="0" dirty="0">
                            <a:solidFill>
                              <a:srgbClr val="000000"/>
                            </a:solidFill>
                            <a:latin typeface="Helvetica" pitchFamily="34" charset="0"/>
                          </a:rPr>
                          <a:t>V-Wien Filter</a:t>
                        </a:r>
                      </a:p>
                    </p:txBody>
                  </p:sp>
                </p:grpSp>
                <p:sp>
                  <p:nvSpPr>
                    <p:cNvPr id="53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8976" y="3456098"/>
                      <a:ext cx="127000" cy="180955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eaLnBrk="1" hangingPunct="1"/>
                      <a:endParaRPr lang="en-US" altLang="zh-CN" sz="1800" b="0">
                        <a:solidFill>
                          <a:srgbClr val="000000"/>
                        </a:solidFill>
                        <a:latin typeface="Calibri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35" name="Rectangle 58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509771" y="4071971"/>
                      <a:ext cx="1039698" cy="1698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0" kern="0" dirty="0">
                          <a:solidFill>
                            <a:srgbClr val="000000"/>
                          </a:solidFill>
                          <a:latin typeface="Helvetica" pitchFamily="34" charset="0"/>
                        </a:rPr>
                        <a:t>H-Wien Filter</a:t>
                      </a:r>
                    </a:p>
                  </p:txBody>
                </p:sp>
                <p:sp>
                  <p:nvSpPr>
                    <p:cNvPr id="53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1963" y="3079903"/>
                      <a:ext cx="611188" cy="1698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>
                      <a:lvl1pPr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Helvetica" pitchFamily="34" charset="0"/>
                          <a:ea typeface="宋体" pitchFamily="2" charset="-122"/>
                        </a:rPr>
                        <a:t>Apertures</a:t>
                      </a:r>
                      <a:endParaRPr lang="en-US" altLang="zh-CN" sz="1800" b="0">
                        <a:solidFill>
                          <a:srgbClr val="000000"/>
                        </a:solidFill>
                        <a:latin typeface="Calibri" pitchFamily="34" charset="0"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530" name="Rectangle 5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74214" y="4055304"/>
                    <a:ext cx="815885" cy="1698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zh-CN" sz="1100" b="0">
                        <a:solidFill>
                          <a:srgbClr val="000000"/>
                        </a:solidFill>
                        <a:latin typeface="Helvetica" pitchFamily="34" charset="0"/>
                        <a:ea typeface="宋体" pitchFamily="2" charset="-122"/>
                      </a:rPr>
                      <a:t>Faraday Cup</a:t>
                    </a:r>
                    <a:endParaRPr lang="en-US" altLang="zh-CN" sz="1800" b="0">
                      <a:solidFill>
                        <a:srgbClr val="000000"/>
                      </a:solidFill>
                      <a:latin typeface="Calibri" pitchFamily="34" charset="0"/>
                      <a:ea typeface="宋体" pitchFamily="2" charset="-122"/>
                    </a:endParaRPr>
                  </a:p>
                </p:txBody>
              </p:sp>
            </p:grpSp>
            <p:cxnSp>
              <p:nvCxnSpPr>
                <p:cNvPr id="527" name="Straight Connector 526"/>
                <p:cNvCxnSpPr>
                  <a:stCxn id="564" idx="3"/>
                </p:cNvCxnSpPr>
                <p:nvPr/>
              </p:nvCxnSpPr>
              <p:spPr>
                <a:xfrm>
                  <a:off x="2459038" y="3564036"/>
                  <a:ext cx="104775" cy="317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188" name="Group 197"/>
              <p:cNvGrpSpPr>
                <a:grpSpLocks/>
              </p:cNvGrpSpPr>
              <p:nvPr/>
            </p:nvGrpSpPr>
            <p:grpSpPr bwMode="auto">
              <a:xfrm>
                <a:off x="6248400" y="3200400"/>
                <a:ext cx="363854" cy="652872"/>
                <a:chOff x="6243637" y="3248025"/>
                <a:chExt cx="363854" cy="652872"/>
              </a:xfrm>
            </p:grpSpPr>
            <p:sp>
              <p:nvSpPr>
                <p:cNvPr id="510" name="Oval 509"/>
                <p:cNvSpPr/>
                <p:nvPr/>
              </p:nvSpPr>
              <p:spPr bwMode="auto">
                <a:xfrm>
                  <a:off x="62436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1" name="Oval 510"/>
                <p:cNvSpPr/>
                <p:nvPr/>
              </p:nvSpPr>
              <p:spPr bwMode="auto">
                <a:xfrm>
                  <a:off x="6289675" y="3249751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r>
                    <a:rPr lang="en-US" sz="2400" b="0" dirty="0">
                      <a:solidFill>
                        <a:prstClr val="black"/>
                      </a:solidFill>
                      <a:latin typeface="Times"/>
                    </a:rPr>
                    <a:t>       </a:t>
                  </a:r>
                </a:p>
              </p:txBody>
            </p:sp>
            <p:sp>
              <p:nvSpPr>
                <p:cNvPr id="512" name="Oval 511"/>
                <p:cNvSpPr/>
                <p:nvPr/>
              </p:nvSpPr>
              <p:spPr bwMode="auto">
                <a:xfrm>
                  <a:off x="6380163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3" name="Oval 512"/>
                <p:cNvSpPr/>
                <p:nvPr/>
              </p:nvSpPr>
              <p:spPr bwMode="auto">
                <a:xfrm>
                  <a:off x="6426200" y="3248164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4" name="Oval 513"/>
                <p:cNvSpPr/>
                <p:nvPr/>
              </p:nvSpPr>
              <p:spPr bwMode="auto">
                <a:xfrm>
                  <a:off x="64722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5" name="Oval 514"/>
                <p:cNvSpPr/>
                <p:nvPr/>
              </p:nvSpPr>
              <p:spPr bwMode="auto">
                <a:xfrm>
                  <a:off x="6515100" y="3249751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6" name="Oval 515"/>
                <p:cNvSpPr/>
                <p:nvPr/>
              </p:nvSpPr>
              <p:spPr bwMode="auto">
                <a:xfrm>
                  <a:off x="65611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17" name="Oval 516"/>
                <p:cNvSpPr/>
                <p:nvPr/>
              </p:nvSpPr>
              <p:spPr bwMode="auto">
                <a:xfrm>
                  <a:off x="6335713" y="3249751"/>
                  <a:ext cx="44450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50189" name="Group 206"/>
              <p:cNvGrpSpPr>
                <a:grpSpLocks/>
              </p:cNvGrpSpPr>
              <p:nvPr/>
            </p:nvGrpSpPr>
            <p:grpSpPr bwMode="auto">
              <a:xfrm>
                <a:off x="6705600" y="3200400"/>
                <a:ext cx="363854" cy="652872"/>
                <a:chOff x="6243637" y="3248025"/>
                <a:chExt cx="363854" cy="652872"/>
              </a:xfrm>
            </p:grpSpPr>
            <p:sp>
              <p:nvSpPr>
                <p:cNvPr id="502" name="Oval 501"/>
                <p:cNvSpPr/>
                <p:nvPr/>
              </p:nvSpPr>
              <p:spPr bwMode="auto">
                <a:xfrm>
                  <a:off x="62436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3" name="Oval 502"/>
                <p:cNvSpPr/>
                <p:nvPr/>
              </p:nvSpPr>
              <p:spPr bwMode="auto">
                <a:xfrm>
                  <a:off x="6289675" y="3249751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r>
                    <a:rPr lang="en-US" sz="2400" b="0" dirty="0">
                      <a:solidFill>
                        <a:prstClr val="black"/>
                      </a:solidFill>
                      <a:latin typeface="Times"/>
                    </a:rPr>
                    <a:t>       </a:t>
                  </a:r>
                </a:p>
              </p:txBody>
            </p:sp>
            <p:sp>
              <p:nvSpPr>
                <p:cNvPr id="504" name="Oval 503"/>
                <p:cNvSpPr/>
                <p:nvPr/>
              </p:nvSpPr>
              <p:spPr bwMode="auto">
                <a:xfrm>
                  <a:off x="6380163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5" name="Oval 504"/>
                <p:cNvSpPr/>
                <p:nvPr/>
              </p:nvSpPr>
              <p:spPr bwMode="auto">
                <a:xfrm>
                  <a:off x="6426200" y="3248164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6" name="Oval 505"/>
                <p:cNvSpPr/>
                <p:nvPr/>
              </p:nvSpPr>
              <p:spPr bwMode="auto">
                <a:xfrm>
                  <a:off x="64722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7" name="Oval 506"/>
                <p:cNvSpPr/>
                <p:nvPr/>
              </p:nvSpPr>
              <p:spPr bwMode="auto">
                <a:xfrm>
                  <a:off x="6515100" y="3249751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>
                  <a:off x="6561138" y="3249751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9" name="Oval 508"/>
                <p:cNvSpPr/>
                <p:nvPr/>
              </p:nvSpPr>
              <p:spPr bwMode="auto">
                <a:xfrm>
                  <a:off x="6335713" y="3249751"/>
                  <a:ext cx="44450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50190" name="Group 215"/>
              <p:cNvGrpSpPr>
                <a:grpSpLocks/>
              </p:cNvGrpSpPr>
              <p:nvPr/>
            </p:nvGrpSpPr>
            <p:grpSpPr bwMode="auto">
              <a:xfrm>
                <a:off x="4678681" y="3200400"/>
                <a:ext cx="91438" cy="651590"/>
                <a:chOff x="5816918" y="3249307"/>
                <a:chExt cx="91438" cy="651590"/>
              </a:xfrm>
            </p:grpSpPr>
            <p:sp>
              <p:nvSpPr>
                <p:cNvPr id="500" name="Oval 499"/>
                <p:cNvSpPr/>
                <p:nvPr/>
              </p:nvSpPr>
              <p:spPr bwMode="auto">
                <a:xfrm>
                  <a:off x="5816600" y="3249446"/>
                  <a:ext cx="46038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zh-CN" sz="2400" b="0">
                    <a:solidFill>
                      <a:srgbClr val="000000"/>
                    </a:solidFill>
                    <a:latin typeface="Times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501" name="Oval 500"/>
                <p:cNvSpPr/>
                <p:nvPr/>
              </p:nvSpPr>
              <p:spPr bwMode="auto">
                <a:xfrm>
                  <a:off x="5862638" y="3249446"/>
                  <a:ext cx="46037" cy="65080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 algn="ctr">
                  <a:solidFill>
                    <a:schemeClr val="accent1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r>
                    <a:rPr lang="en-US" sz="2400" b="0" dirty="0">
                      <a:solidFill>
                        <a:prstClr val="black"/>
                      </a:solidFill>
                      <a:latin typeface="Times"/>
                    </a:rPr>
                    <a:t>       </a:t>
                  </a:r>
                </a:p>
              </p:txBody>
            </p:sp>
          </p:grpSp>
        </p:grpSp>
        <p:sp>
          <p:nvSpPr>
            <p:cNvPr id="90" name="Line 76"/>
            <p:cNvSpPr>
              <a:spLocks noChangeShapeType="1"/>
            </p:cNvSpPr>
            <p:nvPr/>
          </p:nvSpPr>
          <p:spPr bwMode="auto">
            <a:xfrm>
              <a:off x="5410200" y="1828800"/>
              <a:ext cx="457200" cy="3810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2" name="Line 76"/>
            <p:cNvSpPr>
              <a:spLocks noChangeShapeType="1"/>
            </p:cNvSpPr>
            <p:nvPr/>
          </p:nvSpPr>
          <p:spPr bwMode="auto">
            <a:xfrm flipH="1">
              <a:off x="5791200" y="2209800"/>
              <a:ext cx="76200" cy="762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3" name="Line 76"/>
            <p:cNvSpPr>
              <a:spLocks noChangeShapeType="1"/>
            </p:cNvSpPr>
            <p:nvPr/>
          </p:nvSpPr>
          <p:spPr bwMode="auto">
            <a:xfrm>
              <a:off x="5791200" y="2286000"/>
              <a:ext cx="381000" cy="3048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 rot="4997580">
              <a:off x="6110288" y="2532062"/>
              <a:ext cx="279400" cy="276225"/>
            </a:xfrm>
            <a:custGeom>
              <a:avLst/>
              <a:gdLst>
                <a:gd name="T0" fmla="*/ 176 w 176"/>
                <a:gd name="T1" fmla="*/ 78 h 174"/>
                <a:gd name="T2" fmla="*/ 106 w 176"/>
                <a:gd name="T3" fmla="*/ 0 h 174"/>
                <a:gd name="T4" fmla="*/ 0 w 176"/>
                <a:gd name="T5" fmla="*/ 98 h 174"/>
                <a:gd name="T6" fmla="*/ 70 w 176"/>
                <a:gd name="T7" fmla="*/ 174 h 174"/>
                <a:gd name="T8" fmla="*/ 176 w 176"/>
                <a:gd name="T9" fmla="*/ 78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174"/>
                <a:gd name="T17" fmla="*/ 176 w 17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174">
                  <a:moveTo>
                    <a:pt x="176" y="78"/>
                  </a:moveTo>
                  <a:lnTo>
                    <a:pt x="106" y="0"/>
                  </a:lnTo>
                  <a:lnTo>
                    <a:pt x="0" y="98"/>
                  </a:lnTo>
                  <a:lnTo>
                    <a:pt x="70" y="174"/>
                  </a:lnTo>
                  <a:lnTo>
                    <a:pt x="176" y="7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185" name="TextBox 94"/>
            <p:cNvSpPr txBox="1">
              <a:spLocks noChangeArrowheads="1"/>
            </p:cNvSpPr>
            <p:nvPr/>
          </p:nvSpPr>
          <p:spPr bwMode="auto">
            <a:xfrm>
              <a:off x="5334000" y="2667000"/>
              <a:ext cx="22765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zh-CN" sz="2400" dirty="0" smtClean="0">
                  <a:solidFill>
                    <a:srgbClr val="FF0000"/>
                  </a:solidFill>
                  <a:latin typeface="Times" pitchFamily="18" charset="0"/>
                  <a:ea typeface="宋体" pitchFamily="2" charset="-122"/>
                </a:rPr>
                <a:t>5D, PEPPO </a:t>
              </a:r>
              <a:r>
                <a:rPr lang="en-US" altLang="zh-CN" sz="2400" dirty="0">
                  <a:solidFill>
                    <a:srgbClr val="FF0000"/>
                  </a:solidFill>
                  <a:latin typeface="Times" pitchFamily="18" charset="0"/>
                  <a:ea typeface="宋体" pitchFamily="2" charset="-122"/>
                </a:rPr>
                <a:t>line</a:t>
              </a:r>
            </a:p>
          </p:txBody>
        </p:sp>
        <p:cxnSp>
          <p:nvCxnSpPr>
            <p:cNvPr id="50186" name="Straight Arrow Connector 96"/>
            <p:cNvCxnSpPr>
              <a:cxnSpLocks noChangeShapeType="1"/>
            </p:cNvCxnSpPr>
            <p:nvPr/>
          </p:nvCxnSpPr>
          <p:spPr bwMode="auto">
            <a:xfrm flipV="1">
              <a:off x="5562600" y="2362200"/>
              <a:ext cx="228600" cy="304800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490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52403"/>
            <a:ext cx="9005777" cy="5610333"/>
            <a:chOff x="105067" y="671730"/>
            <a:chExt cx="9005777" cy="561033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7" y="671730"/>
              <a:ext cx="9005777" cy="559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59627" y="5064884"/>
              <a:ext cx="18742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Compton</a:t>
              </a:r>
            </a:p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Comic Sans MS" pitchFamily="66" charset="0"/>
                </a:rPr>
                <a:t>Polarimeter</a:t>
              </a:r>
              <a:endParaRPr lang="en-US" sz="2400" b="1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(DESY)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904046" y="3992209"/>
              <a:ext cx="654042" cy="1072675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378668" y="5081734"/>
              <a:ext cx="27222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Collection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Magnets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(Princeton/SLAC)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H="1" flipV="1">
              <a:off x="5166021" y="4320581"/>
              <a:ext cx="573757" cy="76115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17147" y="5064125"/>
              <a:ext cx="14205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Pair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Creation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Target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908425" y="4249936"/>
              <a:ext cx="304801" cy="84693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112"/>
          <p:cNvSpPr txBox="1">
            <a:spLocks noChangeArrowheads="1"/>
          </p:cNvSpPr>
          <p:nvPr/>
        </p:nvSpPr>
        <p:spPr bwMode="auto">
          <a:xfrm>
            <a:off x="405951" y="632102"/>
            <a:ext cx="8424936" cy="646331"/>
          </a:xfrm>
          <a:prstGeom prst="rect">
            <a:avLst/>
          </a:prstGeom>
          <a:solidFill>
            <a:srgbClr val="FFFFCC"/>
          </a:solidFill>
          <a:ln w="50800" cmpd="thickThin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PEPPo measured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polarization transfer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from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8.2 MeV/c longitudinal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electrons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to longitudinal positrons in the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3.1-6.2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MeV/c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momentum range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0603"/>
            <a:ext cx="9144000" cy="5714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800" b="1" u="sng" dirty="0"/>
              <a:t>P</a:t>
            </a:r>
            <a:r>
              <a:rPr lang="en-US" sz="2800" dirty="0"/>
              <a:t>olarized </a:t>
            </a:r>
            <a:r>
              <a:rPr lang="en-US" sz="2800" b="1" u="sng" dirty="0"/>
              <a:t>E</a:t>
            </a:r>
            <a:r>
              <a:rPr lang="en-US" sz="2800" dirty="0"/>
              <a:t>lectrons for </a:t>
            </a:r>
            <a:r>
              <a:rPr lang="en-US" sz="2800" b="1" u="sng" dirty="0"/>
              <a:t>P</a:t>
            </a:r>
            <a:r>
              <a:rPr lang="en-US" sz="2800" dirty="0"/>
              <a:t>olarized </a:t>
            </a:r>
            <a:r>
              <a:rPr lang="en-US" sz="2800" b="1" u="sng" dirty="0"/>
              <a:t>Po</a:t>
            </a:r>
            <a:r>
              <a:rPr lang="en-US" sz="2800" dirty="0"/>
              <a:t>sitrons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857632D8-191F-466C-AAEC-EF2308AA4DB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15460</TotalTime>
  <Words>802</Words>
  <Application>Microsoft Office PowerPoint</Application>
  <PresentationFormat>On-screen Show (4:3)</PresentationFormat>
  <Paragraphs>201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JLab_PowerPoint1</vt:lpstr>
      <vt:lpstr>Adobe Acrobat Document</vt:lpstr>
      <vt:lpstr>CEBAF Injector Overview </vt:lpstr>
      <vt:lpstr>12 GeV CEBAF</vt:lpstr>
      <vt:lpstr>Beam quality and Injector</vt:lpstr>
      <vt:lpstr>Brief description of the CEBAF Injector </vt:lpstr>
      <vt:lpstr>Breaking down the problem</vt:lpstr>
      <vt:lpstr>Beam Bunch and Pulse Structure</vt:lpstr>
      <vt:lpstr>Beam Dumps</vt:lpstr>
      <vt:lpstr>PEPPo,  Polarized Electrons for Polarized Positrons</vt:lpstr>
      <vt:lpstr>PowerPoint Presentation</vt:lpstr>
      <vt:lpstr>PEPPo at CEBAF injector</vt:lpstr>
      <vt:lpstr>PowerPoint Presentation</vt:lpstr>
      <vt:lpstr>2D, 3D, 5D Lines</vt:lpstr>
      <vt:lpstr>Bubble Chamber</vt:lpstr>
      <vt:lpstr>Bubble 5D Line</vt:lpstr>
      <vt:lpstr>Bubble 5D Line</vt:lpstr>
      <vt:lpstr>Bubble 5D Line</vt:lpstr>
      <vt:lpstr>PowerPoint Presentation</vt:lpstr>
      <vt:lpstr>4D Spectrometer line 0.1% precision momentum measurement  Typical Beam parameters: dE/E&lt;1e-3 dE&gt;50keV rms Bunch L.&lt; 0.5ps</vt:lpstr>
      <vt:lpstr>Isotope Production 4D line</vt:lpstr>
      <vt:lpstr>4D Isotope Production Quick Reference</vt:lpstr>
      <vt:lpstr>Current and Power Limits</vt:lpstr>
      <vt:lpstr>PowerPoint Presentation</vt:lpstr>
      <vt:lpstr>PowerPoint Presentation</vt:lpstr>
      <vt:lpstr>PowerPoint Presentation</vt:lpstr>
      <vt:lpstr>Acknowledgments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a Six Beam Chopping System</dc:title>
  <dc:creator>kazimi</dc:creator>
  <cp:lastModifiedBy>kazimi</cp:lastModifiedBy>
  <cp:revision>64</cp:revision>
  <dcterms:created xsi:type="dcterms:W3CDTF">2015-07-29T21:00:54Z</dcterms:created>
  <dcterms:modified xsi:type="dcterms:W3CDTF">2018-04-11T06:13:30Z</dcterms:modified>
</cp:coreProperties>
</file>