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  <p:sldMasterId id="2147483672" r:id="rId2"/>
  </p:sldMasterIdLst>
  <p:notesMasterIdLst>
    <p:notesMasterId r:id="rId29"/>
  </p:notesMasterIdLst>
  <p:handoutMasterIdLst>
    <p:handoutMasterId r:id="rId30"/>
  </p:handoutMasterIdLst>
  <p:sldIdLst>
    <p:sldId id="265" r:id="rId3"/>
    <p:sldId id="329" r:id="rId4"/>
    <p:sldId id="332" r:id="rId5"/>
    <p:sldId id="266" r:id="rId6"/>
    <p:sldId id="372" r:id="rId7"/>
    <p:sldId id="379" r:id="rId8"/>
    <p:sldId id="371" r:id="rId9"/>
    <p:sldId id="292" r:id="rId10"/>
    <p:sldId id="373" r:id="rId11"/>
    <p:sldId id="374" r:id="rId12"/>
    <p:sldId id="308" r:id="rId13"/>
    <p:sldId id="307" r:id="rId14"/>
    <p:sldId id="375" r:id="rId15"/>
    <p:sldId id="376" r:id="rId16"/>
    <p:sldId id="369" r:id="rId17"/>
    <p:sldId id="368" r:id="rId18"/>
    <p:sldId id="378" r:id="rId19"/>
    <p:sldId id="290" r:id="rId20"/>
    <p:sldId id="367" r:id="rId21"/>
    <p:sldId id="381" r:id="rId22"/>
    <p:sldId id="383" r:id="rId23"/>
    <p:sldId id="382" r:id="rId24"/>
    <p:sldId id="377" r:id="rId25"/>
    <p:sldId id="291" r:id="rId26"/>
    <p:sldId id="302" r:id="rId27"/>
    <p:sldId id="360" r:id="rId28"/>
  </p:sldIdLst>
  <p:sldSz cx="9144000" cy="6858000" type="screen4x3"/>
  <p:notesSz cx="7023100" cy="93091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C28FF"/>
    <a:srgbClr val="08FF21"/>
    <a:srgbClr val="FF5EFF"/>
    <a:srgbClr val="38ABA6"/>
    <a:srgbClr val="66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14151" autoAdjust="0"/>
    <p:restoredTop sz="86392" autoAdjust="0"/>
  </p:normalViewPr>
  <p:slideViewPr>
    <p:cSldViewPr snapToGrid="0" snapToObjects="1">
      <p:cViewPr varScale="1">
        <p:scale>
          <a:sx n="106" d="100"/>
          <a:sy n="106" d="100"/>
        </p:scale>
        <p:origin x="2120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68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8" d="100"/>
        <a:sy n="68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handoutMaster" Target="handoutMasters/handoutMaster1.xml"/><Relationship Id="rId8" Type="http://schemas.openxmlformats.org/officeDocument/2006/relationships/slide" Target="slides/slide6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/Users\grames\Downloads\Copy%20of%2005.07.2017_PvI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830539326998601"/>
          <c:y val="0.12736603247299"/>
          <c:w val="0.86014409634612898"/>
          <c:h val="0.65068579579658004"/>
        </c:manualLayout>
      </c:layout>
      <c:scatterChart>
        <c:scatterStyle val="lineMarker"/>
        <c:varyColors val="0"/>
        <c:ser>
          <c:idx val="0"/>
          <c:order val="0"/>
          <c:spPr>
            <a:ln>
              <a:noFill/>
            </a:ln>
          </c:spPr>
          <c:marker>
            <c:symbol val="circle"/>
            <c:size val="10"/>
            <c:spPr>
              <a:solidFill>
                <a:srgbClr val="00B050"/>
              </a:solidFill>
              <a:ln w="6350">
                <a:noFill/>
              </a:ln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000" b="0"/>
                </a:pPr>
                <a:endParaRPr lang="en-US"/>
              </a:p>
            </c:txPr>
            <c:dLblPos val="r"/>
            <c:showLegendKey val="0"/>
            <c:showVal val="0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errBars>
            <c:errDir val="y"/>
            <c:errBarType val="both"/>
            <c:errValType val="cust"/>
            <c:noEndCap val="0"/>
            <c:plus>
              <c:numRef>
                <c:f>Sheet1!$L$60:$L$68</c:f>
                <c:numCache>
                  <c:formatCode>General</c:formatCode>
                  <c:ptCount val="9"/>
                  <c:pt idx="0">
                    <c:v>0.59563141325443403</c:v>
                  </c:pt>
                  <c:pt idx="1">
                    <c:v>0.64470094188515403</c:v>
                  </c:pt>
                  <c:pt idx="2">
                    <c:v>0.73734013144366695</c:v>
                  </c:pt>
                  <c:pt idx="3">
                    <c:v>0.70440345740569299</c:v>
                  </c:pt>
                  <c:pt idx="4">
                    <c:v>0.71979382578407303</c:v>
                  </c:pt>
                  <c:pt idx="5">
                    <c:v>0.73353642287573495</c:v>
                  </c:pt>
                  <c:pt idx="6">
                    <c:v>0.72459927320303397</c:v>
                  </c:pt>
                  <c:pt idx="7">
                    <c:v>0.73073695881895995</c:v>
                  </c:pt>
                  <c:pt idx="8">
                    <c:v>0.73696774701700296</c:v>
                  </c:pt>
                </c:numCache>
              </c:numRef>
            </c:plus>
            <c:minus>
              <c:numRef>
                <c:f>Sheet1!$L$60:$L$68</c:f>
                <c:numCache>
                  <c:formatCode>General</c:formatCode>
                  <c:ptCount val="9"/>
                  <c:pt idx="0">
                    <c:v>0.59563141325443403</c:v>
                  </c:pt>
                  <c:pt idx="1">
                    <c:v>0.64470094188515403</c:v>
                  </c:pt>
                  <c:pt idx="2">
                    <c:v>0.73734013144366695</c:v>
                  </c:pt>
                  <c:pt idx="3">
                    <c:v>0.70440345740569299</c:v>
                  </c:pt>
                  <c:pt idx="4">
                    <c:v>0.71979382578407303</c:v>
                  </c:pt>
                  <c:pt idx="5">
                    <c:v>0.73353642287573495</c:v>
                  </c:pt>
                  <c:pt idx="6">
                    <c:v>0.72459927320303397</c:v>
                  </c:pt>
                  <c:pt idx="7">
                    <c:v>0.73073695881895995</c:v>
                  </c:pt>
                  <c:pt idx="8">
                    <c:v>0.73696774701700296</c:v>
                  </c:pt>
                </c:numCache>
              </c:numRef>
            </c:minus>
            <c:spPr>
              <a:ln w="0">
                <a:solidFill>
                  <a:srgbClr val="000000"/>
                </a:solidFill>
                <a:prstDash val="solid"/>
                <a:round/>
              </a:ln>
            </c:spPr>
          </c:errBars>
          <c:xVal>
            <c:numRef>
              <c:f>Sheet1!$G$60:$G$68</c:f>
              <c:numCache>
                <c:formatCode>General</c:formatCode>
                <c:ptCount val="9"/>
                <c:pt idx="0">
                  <c:v>1.67</c:v>
                </c:pt>
                <c:pt idx="1">
                  <c:v>10.4</c:v>
                </c:pt>
                <c:pt idx="2">
                  <c:v>50.5</c:v>
                </c:pt>
                <c:pt idx="3">
                  <c:v>100.5</c:v>
                </c:pt>
                <c:pt idx="4">
                  <c:v>250.5</c:v>
                </c:pt>
                <c:pt idx="5">
                  <c:v>504</c:v>
                </c:pt>
                <c:pt idx="6">
                  <c:v>755</c:v>
                </c:pt>
                <c:pt idx="7">
                  <c:v>1011</c:v>
                </c:pt>
                <c:pt idx="8">
                  <c:v>1.06</c:v>
                </c:pt>
              </c:numCache>
            </c:numRef>
          </c:xVal>
          <c:yVal>
            <c:numRef>
              <c:f>Sheet1!$K$60:$K$68</c:f>
              <c:numCache>
                <c:formatCode>0.000</c:formatCode>
                <c:ptCount val="9"/>
                <c:pt idx="0">
                  <c:v>85.670397355409719</c:v>
                </c:pt>
                <c:pt idx="1">
                  <c:v>84.52178593088513</c:v>
                </c:pt>
                <c:pt idx="2">
                  <c:v>84.389638965182286</c:v>
                </c:pt>
                <c:pt idx="3">
                  <c:v>85.347886058753048</c:v>
                </c:pt>
                <c:pt idx="4">
                  <c:v>84.953576971348994</c:v>
                </c:pt>
                <c:pt idx="5">
                  <c:v>86.116003474939404</c:v>
                </c:pt>
                <c:pt idx="6">
                  <c:v>84.771445742013512</c:v>
                </c:pt>
                <c:pt idx="7">
                  <c:v>85.964715567368202</c:v>
                </c:pt>
                <c:pt idx="8">
                  <c:v>87.148593001858032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1195-5142-9537-2ED12FE608F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145806320"/>
        <c:axId val="-1725034464"/>
      </c:scatterChart>
      <c:valAx>
        <c:axId val="-1725034464"/>
        <c:scaling>
          <c:orientation val="minMax"/>
          <c:max val="90"/>
          <c:min val="80"/>
        </c:scaling>
        <c:delete val="0"/>
        <c:axPos val="l"/>
        <c:majorGridlines>
          <c:spPr>
            <a:ln>
              <a:solidFill>
                <a:srgbClr val="B3B3B3"/>
              </a:solidFill>
            </a:ln>
          </c:spPr>
        </c:majorGridlines>
        <c:title>
          <c:tx>
            <c:rich>
              <a:bodyPr/>
              <a:lstStyle/>
              <a:p>
                <a:pPr>
                  <a:defRPr sz="1400" b="0"/>
                </a:pPr>
                <a:r>
                  <a:rPr lang="en-US" sz="1400" b="0" dirty="0">
                    <a:latin typeface="Arial" panose="020B0604020202020204" pitchFamily="34" charset="0"/>
                    <a:cs typeface="Arial" panose="020B0604020202020204" pitchFamily="34" charset="0"/>
                  </a:rPr>
                  <a:t>Electron</a:t>
                </a:r>
              </a:p>
              <a:p>
                <a:pPr>
                  <a:defRPr sz="1400" b="0"/>
                </a:pPr>
                <a:r>
                  <a:rPr lang="en-US" sz="1400" b="0" dirty="0">
                    <a:latin typeface="Arial" panose="020B0604020202020204" pitchFamily="34" charset="0"/>
                    <a:cs typeface="Arial" panose="020B0604020202020204" pitchFamily="34" charset="0"/>
                  </a:rPr>
                  <a:t>Polarization (%)</a:t>
                </a:r>
              </a:p>
            </c:rich>
          </c:tx>
          <c:layout>
            <c:manualLayout>
              <c:xMode val="edge"/>
              <c:yMode val="edge"/>
              <c:x val="2.5010016016179999E-3"/>
              <c:y val="0.13856591454132453"/>
            </c:manualLayout>
          </c:layout>
          <c:overlay val="0"/>
        </c:title>
        <c:numFmt formatCode="0" sourceLinked="0"/>
        <c:majorTickMark val="none"/>
        <c:minorTickMark val="none"/>
        <c:tickLblPos val="nextTo"/>
        <c:spPr>
          <a:ln>
            <a:solidFill>
              <a:srgbClr val="B3B3B3"/>
            </a:solidFill>
          </a:ln>
        </c:spPr>
        <c:txPr>
          <a:bodyPr/>
          <a:lstStyle/>
          <a:p>
            <a:pPr>
              <a:defRPr sz="1000" b="0"/>
            </a:pPr>
            <a:endParaRPr lang="en-US"/>
          </a:p>
        </c:txPr>
        <c:crossAx val="-2145806320"/>
        <c:crossesAt val="0"/>
        <c:crossBetween val="midCat"/>
        <c:majorUnit val="1"/>
        <c:minorUnit val="1"/>
      </c:valAx>
      <c:valAx>
        <c:axId val="-2145806320"/>
        <c:scaling>
          <c:logBase val="10"/>
          <c:orientation val="minMax"/>
          <c:max val="2000"/>
        </c:scaling>
        <c:delete val="0"/>
        <c:axPos val="b"/>
        <c:majorGridlines>
          <c:spPr>
            <a:ln>
              <a:solidFill>
                <a:srgbClr val="B3B3B3"/>
              </a:solidFill>
            </a:ln>
          </c:spPr>
        </c:majorGridlines>
        <c:minorGridlines>
          <c:spPr>
            <a:ln>
              <a:solidFill>
                <a:srgbClr val="B3B3B3"/>
              </a:solidFill>
            </a:ln>
          </c:spPr>
        </c:minorGridlines>
        <c:title>
          <c:tx>
            <c:rich>
              <a:bodyPr/>
              <a:lstStyle/>
              <a:p>
                <a:pPr>
                  <a:defRPr sz="1400" b="0"/>
                </a:pPr>
                <a:r>
                  <a:rPr lang="en-US" sz="1400" b="0" dirty="0">
                    <a:latin typeface="Arial" panose="020B0604020202020204" pitchFamily="34" charset="0"/>
                    <a:cs typeface="Arial" panose="020B0604020202020204" pitchFamily="34" charset="0"/>
                  </a:rPr>
                  <a:t>Beam Current [</a:t>
                </a:r>
                <a:r>
                  <a:rPr lang="en-US" sz="1400" b="0" dirty="0">
                    <a:latin typeface="Symbol" charset="2"/>
                    <a:ea typeface="Symbol" charset="2"/>
                    <a:cs typeface="Symbol" charset="2"/>
                  </a:rPr>
                  <a:t>m</a:t>
                </a:r>
                <a:r>
                  <a:rPr lang="en-US" sz="1400" b="0" dirty="0">
                    <a:latin typeface="Arial" panose="020B0604020202020204" pitchFamily="34" charset="0"/>
                    <a:cs typeface="Arial" panose="020B0604020202020204" pitchFamily="34" charset="0"/>
                  </a:rPr>
                  <a:t>A]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spPr>
          <a:ln>
            <a:solidFill>
              <a:srgbClr val="B3B3B3"/>
            </a:solidFill>
          </a:ln>
        </c:spPr>
        <c:txPr>
          <a:bodyPr/>
          <a:lstStyle/>
          <a:p>
            <a:pPr>
              <a:defRPr sz="1000" b="0"/>
            </a:pPr>
            <a:endParaRPr lang="en-US"/>
          </a:p>
        </c:txPr>
        <c:crossAx val="-1725034464"/>
        <c:crossesAt val="0"/>
        <c:crossBetween val="midCat"/>
      </c:valAx>
      <c:spPr>
        <a:noFill/>
        <a:ln>
          <a:solidFill>
            <a:srgbClr val="B3B3B3"/>
          </a:solidFill>
          <a:prstDash val="solid"/>
        </a:ln>
      </c:spPr>
    </c:plotArea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image" Target="../media/image14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e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47.wmf"/><Relationship Id="rId1" Type="http://schemas.openxmlformats.org/officeDocument/2006/relationships/image" Target="../media/image46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238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275" y="0"/>
            <a:ext cx="3043238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BBB466-301A-3044-AF06-521685FCD924}" type="datetime1">
              <a:rPr lang="en-US" smtClean="0"/>
              <a:t>8/16/18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375"/>
            <a:ext cx="3043238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275" y="8842375"/>
            <a:ext cx="3043238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157C19-C2E6-D246-AFC2-0B6C59EB9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75053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872BAB1F-354A-094B-B9F3-60236D1D0286}" type="datetime1">
              <a:rPr lang="en-US" smtClean="0"/>
              <a:t>8/16/18</a:t>
            </a:fld>
            <a:endParaRPr lang="en-US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4550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978132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95862FBB-E55C-064A-B093-F618ED7396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99627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INJECTOR</a:t>
            </a:r>
            <a:r>
              <a:rPr lang="en-US" baseline="0" dirty="0"/>
              <a:t> SCIENTIST AT JEFFERSON LAB</a:t>
            </a:r>
          </a:p>
          <a:p>
            <a:r>
              <a:rPr lang="en-US" baseline="0" dirty="0"/>
              <a:t>WOULD LIKE TO TELL YOU ABOUT A SMALL EXPERIMENT WE PERFORMED TO PRODUCE POLARIZED POSITRONS AT LOW ENERGY</a:t>
            </a:r>
          </a:p>
          <a:p>
            <a:r>
              <a:rPr lang="en-US" baseline="0" dirty="0"/>
              <a:t>WILL GET TO THIS COMMENT AT THE END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862FBB-E55C-064A-B093-F618ED7396C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6075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862FBB-E55C-064A-B093-F618ED7396C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2403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PEPPO METHOD IS PRETTY STRAIGHT-FORWARD</a:t>
            </a:r>
          </a:p>
          <a:p>
            <a:pPr marL="171450" indent="-171450">
              <a:buFontTx/>
              <a:buChar char="•"/>
            </a:pPr>
            <a:r>
              <a:rPr lang="en-US" dirty="0"/>
              <a:t>FIRST STAGE IS POLARIZED BREMMSTRHALUNG</a:t>
            </a:r>
          </a:p>
          <a:p>
            <a:pPr marL="171450" indent="-171450">
              <a:buFontTx/>
              <a:buChar char="•"/>
            </a:pPr>
            <a:r>
              <a:rPr lang="en-US" dirty="0"/>
              <a:t>SECOND STAGE</a:t>
            </a:r>
            <a:r>
              <a:rPr lang="en-US" baseline="0" dirty="0"/>
              <a:t> IS POLARIZED PAIR CREATION</a:t>
            </a:r>
          </a:p>
          <a:p>
            <a:pPr marL="0" indent="0">
              <a:buFontTx/>
              <a:buNone/>
            </a:pPr>
            <a:r>
              <a:rPr lang="en-US" baseline="0" dirty="0"/>
              <a:t>THIS COULD BE DONE IN SEPARATE TARGETS, BUT CONVENIENTLY ALSO IN ONE SINGLE TARGET</a:t>
            </a:r>
          </a:p>
          <a:p>
            <a:pPr marL="0" indent="0">
              <a:buFontTx/>
              <a:buNone/>
            </a:pPr>
            <a:r>
              <a:rPr lang="en-US" baseline="0" dirty="0"/>
              <a:t>WE LEARNED EARLY ON THE CALCULATIONS OF OLSON/MAXIMON WERE NOT CORRECT AT LOW ENERGY, ESPECIALLY PAIR CREATION</a:t>
            </a:r>
          </a:p>
          <a:p>
            <a:pPr marL="0" indent="0">
              <a:buFontTx/>
              <a:buNone/>
            </a:pPr>
            <a:r>
              <a:rPr lang="en-US" baseline="0" dirty="0"/>
              <a:t>NEW CALCULATIONS WERE DONE, THAT AGREE W/ OM AT HIGHER ENERGIES</a:t>
            </a:r>
          </a:p>
          <a:p>
            <a:pPr marL="0" indent="0">
              <a:buFontTx/>
              <a:buNone/>
            </a:pPr>
            <a:r>
              <a:rPr lang="en-US" baseline="0" dirty="0"/>
              <a:t>WE WERE NOT FIRST TO PROPOSE THIS IDEA, SO WHY NOT BEFORE</a:t>
            </a:r>
            <a:r>
              <a:rPr lang="is-IS" baseline="0" dirty="0"/>
              <a:t>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862FBB-E55C-064A-B093-F618ED7396C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4495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 PROVIDE</a:t>
            </a:r>
            <a:r>
              <a:rPr lang="en-US" baseline="0" dirty="0"/>
              <a:t> SOME CONTEXT, POLARIZED POSITRONS CAN BE COLLECTED IN A NUMBER OF WAYS</a:t>
            </a:r>
          </a:p>
          <a:p>
            <a:pPr marL="171450" indent="-171450">
              <a:buFontTx/>
              <a:buChar char="•"/>
            </a:pPr>
            <a:r>
              <a:rPr lang="en-US" baseline="0" dirty="0"/>
              <a:t>BETA DECAY – WEAK INTERACTION (NOT EFFICIENT FOR RF ACCEL)</a:t>
            </a:r>
          </a:p>
          <a:p>
            <a:pPr marL="171450" indent="-171450">
              <a:buFontTx/>
              <a:buChar char="•"/>
            </a:pPr>
            <a:r>
              <a:rPr lang="en-US" baseline="0" dirty="0"/>
              <a:t>ST – QUANTUM EMISSION OF SYNC. RAD. (NOT COMPATIBLE W/ CW BEAM)</a:t>
            </a:r>
          </a:p>
          <a:p>
            <a:pPr marL="171450" indent="-171450">
              <a:buFontTx/>
              <a:buChar char="•"/>
            </a:pPr>
            <a:r>
              <a:rPr lang="en-US" baseline="0" dirty="0"/>
              <a:t>PAIR PRODUCTION BY POLARIZED GAMMAS (PLAUSIBLE, BUT HIGH TECHNICAL CHALLENGE – INTENSE LASERS, HIGH ENERGY BEAMS)</a:t>
            </a:r>
          </a:p>
          <a:p>
            <a:pPr marL="0" indent="0">
              <a:buFontTx/>
              <a:buNone/>
            </a:pPr>
            <a:r>
              <a:rPr lang="en-US" baseline="0" dirty="0"/>
              <a:t>WE WONDERED IF WE COULD SIMPLY USE OUR POLARIZED ELECTRON BEAM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862FBB-E55C-064A-B093-F618ED7396C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8743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8359714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737144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2250" y="0"/>
            <a:ext cx="1962150" cy="6248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0"/>
            <a:ext cx="5734050" cy="6248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7074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949384" y="6492875"/>
            <a:ext cx="6048315" cy="365125"/>
          </a:xfrm>
        </p:spPr>
        <p:txBody>
          <a:bodyPr/>
          <a:lstStyle/>
          <a:p>
            <a:r>
              <a:rPr lang="en-US"/>
              <a:t>L. S. Cardman (JPos17)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AE120DA-BA2B-DB47-BCDC-D61492424AC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55908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457200" indent="-457200">
              <a:defRPr>
                <a:latin typeface="Arial" pitchFamily="34" charset="0"/>
                <a:cs typeface="Arial" pitchFamily="34" charset="0"/>
              </a:defRPr>
            </a:lvl1pPr>
            <a:lvl2pPr marL="914400" indent="-457200">
              <a:defRPr>
                <a:latin typeface="Arial" pitchFamily="34" charset="0"/>
                <a:cs typeface="Arial" pitchFamily="34" charset="0"/>
              </a:defRPr>
            </a:lvl2pPr>
            <a:lvl3pPr marL="1257300" indent="-342900">
              <a:tabLst/>
              <a:defRPr>
                <a:latin typeface="Arial" pitchFamily="34" charset="0"/>
                <a:cs typeface="Arial" pitchFamily="34" charset="0"/>
              </a:defRPr>
            </a:lvl3pPr>
            <a:lvl4pPr marL="1714500" indent="-342900"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949384" y="6492875"/>
            <a:ext cx="6035615" cy="365125"/>
          </a:xfrm>
        </p:spPr>
        <p:txBody>
          <a:bodyPr/>
          <a:lstStyle/>
          <a:p>
            <a:r>
              <a:rPr lang="en-US"/>
              <a:t>L. S. Cardman (JPos17)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AE120DA-BA2B-DB47-BCDC-D61492424AC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95900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949384" y="6492875"/>
            <a:ext cx="5984815" cy="365125"/>
          </a:xfrm>
        </p:spPr>
        <p:txBody>
          <a:bodyPr/>
          <a:lstStyle/>
          <a:p>
            <a:r>
              <a:rPr lang="en-US"/>
              <a:t>L. S. Cardman (JPos17)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AE120DA-BA2B-DB47-BCDC-D61492424AC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95009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914400"/>
            <a:ext cx="3810000" cy="533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914400"/>
            <a:ext cx="3810000" cy="533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949384" y="6492875"/>
            <a:ext cx="5946715" cy="365125"/>
          </a:xfrm>
        </p:spPr>
        <p:txBody>
          <a:bodyPr/>
          <a:lstStyle/>
          <a:p>
            <a:r>
              <a:rPr lang="en-US"/>
              <a:t>L. S. Cardman (JPos17)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AE120DA-BA2B-DB47-BCDC-D61492424AC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4482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>
          <a:xfrm>
            <a:off x="949384" y="6492875"/>
            <a:ext cx="5908615" cy="365125"/>
          </a:xfrm>
        </p:spPr>
        <p:txBody>
          <a:bodyPr/>
          <a:lstStyle/>
          <a:p>
            <a:r>
              <a:rPr lang="en-US"/>
              <a:t>L. S. Cardman (JPos17)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AE120DA-BA2B-DB47-BCDC-D61492424AC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45477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949384" y="6492875"/>
            <a:ext cx="6022915" cy="365125"/>
          </a:xfrm>
        </p:spPr>
        <p:txBody>
          <a:bodyPr/>
          <a:lstStyle/>
          <a:p>
            <a:r>
              <a:rPr lang="en-US"/>
              <a:t>L. S. Cardman (JPos17)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AE120DA-BA2B-DB47-BCDC-D61492424AC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99198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949384" y="6492876"/>
            <a:ext cx="6073715" cy="354972"/>
          </a:xfrm>
        </p:spPr>
        <p:txBody>
          <a:bodyPr/>
          <a:lstStyle/>
          <a:p>
            <a:r>
              <a:rPr lang="en-US"/>
              <a:t>L. S. Cardman (JPos17)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AE120DA-BA2B-DB47-BCDC-D61492424AC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03082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949384" y="6492875"/>
            <a:ext cx="5972115" cy="365125"/>
          </a:xfrm>
        </p:spPr>
        <p:txBody>
          <a:bodyPr/>
          <a:lstStyle/>
          <a:p>
            <a:r>
              <a:rPr lang="en-US"/>
              <a:t>L. S. Cardman (JPos17)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AE120DA-BA2B-DB47-BCDC-D61492424AC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42874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457200" indent="-457200">
              <a:defRPr>
                <a:latin typeface="Arial" pitchFamily="34" charset="0"/>
                <a:cs typeface="Arial" pitchFamily="34" charset="0"/>
              </a:defRPr>
            </a:lvl1pPr>
            <a:lvl2pPr marL="914400" indent="-457200">
              <a:defRPr>
                <a:latin typeface="Arial" pitchFamily="34" charset="0"/>
                <a:cs typeface="Arial" pitchFamily="34" charset="0"/>
              </a:defRPr>
            </a:lvl2pPr>
            <a:lvl3pPr marL="1257300" indent="-342900">
              <a:tabLst/>
              <a:defRPr>
                <a:latin typeface="Arial" pitchFamily="34" charset="0"/>
                <a:cs typeface="Arial" pitchFamily="34" charset="0"/>
              </a:defRPr>
            </a:lvl3pPr>
            <a:lvl4pPr marL="1714500" indent="-342900"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496409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949384" y="6492875"/>
            <a:ext cx="5972115" cy="365125"/>
          </a:xfrm>
        </p:spPr>
        <p:txBody>
          <a:bodyPr/>
          <a:lstStyle/>
          <a:p>
            <a:r>
              <a:rPr lang="en-US"/>
              <a:t>L. S. Cardman (JPos17)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AE120DA-BA2B-DB47-BCDC-D61492424AC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23800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949384" y="6492875"/>
            <a:ext cx="5946715" cy="365125"/>
          </a:xfrm>
        </p:spPr>
        <p:txBody>
          <a:bodyPr/>
          <a:lstStyle/>
          <a:p>
            <a:r>
              <a:rPr lang="en-US"/>
              <a:t>L. S. Cardman (JPos17)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AE120DA-BA2B-DB47-BCDC-D61492424AC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97330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2250" y="0"/>
            <a:ext cx="1962150" cy="6248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0"/>
            <a:ext cx="5734050" cy="6248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949384" y="6492875"/>
            <a:ext cx="5959415" cy="365125"/>
          </a:xfrm>
        </p:spPr>
        <p:txBody>
          <a:bodyPr/>
          <a:lstStyle/>
          <a:p>
            <a:r>
              <a:rPr lang="en-US"/>
              <a:t>L. S. Cardman (JPos17)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AE120DA-BA2B-DB47-BCDC-D61492424AC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96735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101644" y="6465124"/>
            <a:ext cx="4807155" cy="365125"/>
          </a:xfrm>
          <a:prstGeom prst="rect">
            <a:avLst/>
          </a:prstGeom>
        </p:spPr>
        <p:txBody>
          <a:bodyPr/>
          <a:lstStyle/>
          <a:p>
            <a:r>
              <a:rPr lang="en-US" i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L. S. Cardman (JPos17)</a:t>
            </a:r>
            <a:endParaRPr lang="en-US" i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95866" y="866775"/>
            <a:ext cx="8996516" cy="53530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2"/>
          <p:cNvSpPr txBox="1">
            <a:spLocks/>
          </p:cNvSpPr>
          <p:nvPr userDrawn="1"/>
        </p:nvSpPr>
        <p:spPr>
          <a:xfrm>
            <a:off x="6613525" y="6465123"/>
            <a:ext cx="8572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457200" rtl="0" eaLnBrk="1" latinLnBrk="0" hangingPunct="1">
              <a:defRPr sz="1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8F48A6-A3E1-4848-9AC3-B43F560BE4F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16653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845190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914400"/>
            <a:ext cx="3810000" cy="533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914400"/>
            <a:ext cx="3810000" cy="533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252411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694058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444150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6">
            <a:extLst>
              <a:ext uri="{FF2B5EF4-FFF2-40B4-BE49-F238E27FC236}">
                <a16:creationId xmlns:a16="http://schemas.microsoft.com/office/drawing/2014/main" id="{9BCB03A5-2C2A-D74C-A430-8DA9E0DE2D6B}"/>
              </a:ext>
            </a:extLst>
          </p:cNvPr>
          <p:cNvSpPr txBox="1">
            <a:spLocks/>
          </p:cNvSpPr>
          <p:nvPr userDrawn="1"/>
        </p:nvSpPr>
        <p:spPr>
          <a:xfrm>
            <a:off x="1004300" y="6526769"/>
            <a:ext cx="5289621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i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International Conference on Positron Annihilation (Aug 19-24, 2018)</a:t>
            </a:r>
          </a:p>
        </p:txBody>
      </p:sp>
      <p:sp>
        <p:nvSpPr>
          <p:cNvPr id="3" name="Slide Number Placeholder 8">
            <a:extLst>
              <a:ext uri="{FF2B5EF4-FFF2-40B4-BE49-F238E27FC236}">
                <a16:creationId xmlns:a16="http://schemas.microsoft.com/office/drawing/2014/main" id="{47191CFA-24EF-5540-9753-7138FE7A9A5C}"/>
              </a:ext>
            </a:extLst>
          </p:cNvPr>
          <p:cNvSpPr txBox="1">
            <a:spLocks/>
          </p:cNvSpPr>
          <p:nvPr userDrawn="1"/>
        </p:nvSpPr>
        <p:spPr>
          <a:xfrm>
            <a:off x="6914439" y="6526769"/>
            <a:ext cx="460137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8F48A6-A3E1-4848-9AC3-B43F560BE4FE}" type="slidenum">
              <a:rPr lang="en-US" sz="1200" i="1" smtClean="0">
                <a:solidFill>
                  <a:srgbClr val="FFFFFF"/>
                </a:solidFill>
                <a:latin typeface="Arial"/>
                <a:cs typeface="Arial"/>
              </a:rPr>
              <a:pPr/>
              <a:t>‹#›</a:t>
            </a:fld>
            <a:endParaRPr lang="en-US" sz="1200" i="1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477201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615353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33422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0"/>
            <a:ext cx="7772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0" y="914400"/>
            <a:ext cx="77724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7212864" y="6482722"/>
            <a:ext cx="3765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FFFFF"/>
                </a:solidFill>
              </a:defRPr>
            </a:lvl1pPr>
          </a:lstStyle>
          <a:p>
            <a:fld id="{FAE120DA-BA2B-DB47-BCDC-D61492424AC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949385" y="6492875"/>
            <a:ext cx="41304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J. Grames, SPIN 2016 @ UIUC, Sep 26-30 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1174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34" charset="0"/>
          <a:ea typeface="+mj-ea"/>
          <a:cs typeface="Arial" pitchFamily="34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Arial" pitchFamily="34" charset="0"/>
          <a:cs typeface="Arial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pitchFamily="34" charset="0"/>
          <a:cs typeface="Arial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Arial" pitchFamily="34" charset="0"/>
          <a:cs typeface="Arial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Arial" pitchFamily="34" charset="0"/>
          <a:cs typeface="Arial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0"/>
            <a:ext cx="7772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0" y="914400"/>
            <a:ext cx="77724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7212864" y="6482722"/>
            <a:ext cx="3765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FFFFF"/>
                </a:solidFill>
              </a:defRPr>
            </a:lvl1pPr>
          </a:lstStyle>
          <a:p>
            <a:fld id="{FAE120DA-BA2B-DB47-BCDC-D61492424AC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949385" y="6492875"/>
            <a:ext cx="41304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L. S. Cardman (JPos17)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6915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hf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34" charset="0"/>
          <a:ea typeface="+mj-ea"/>
          <a:cs typeface="Arial" pitchFamily="34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Arial" pitchFamily="34" charset="0"/>
          <a:cs typeface="Arial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pitchFamily="34" charset="0"/>
          <a:cs typeface="Arial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Arial" pitchFamily="34" charset="0"/>
          <a:cs typeface="Arial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Arial" pitchFamily="34" charset="0"/>
          <a:cs typeface="Arial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oleObject" Target="../embeddings/oleObject2.bin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5.e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14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1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0.jpeg"/><Relationship Id="rId5" Type="http://schemas.openxmlformats.org/officeDocument/2006/relationships/image" Target="../media/image28.emf"/><Relationship Id="rId4" Type="http://schemas.openxmlformats.org/officeDocument/2006/relationships/oleObject" Target="../embeddings/oleObject4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35.emf"/><Relationship Id="rId5" Type="http://schemas.openxmlformats.org/officeDocument/2006/relationships/chart" Target="../charts/chart1.xml"/><Relationship Id="rId4" Type="http://schemas.openxmlformats.org/officeDocument/2006/relationships/image" Target="../media/image34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oleObject" Target="../embeddings/oleObject7.bin"/><Relationship Id="rId3" Type="http://schemas.openxmlformats.org/officeDocument/2006/relationships/notesSlide" Target="../notesSlides/notesSlide4.xml"/><Relationship Id="rId7" Type="http://schemas.openxmlformats.org/officeDocument/2006/relationships/oleObject" Target="../embeddings/oleObject6.bin"/><Relationship Id="rId12" Type="http://schemas.openxmlformats.org/officeDocument/2006/relationships/image" Target="../media/image54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50.png"/><Relationship Id="rId11" Type="http://schemas.openxmlformats.org/officeDocument/2006/relationships/image" Target="../media/image53.png"/><Relationship Id="rId5" Type="http://schemas.openxmlformats.org/officeDocument/2006/relationships/image" Target="../media/image49.png"/><Relationship Id="rId10" Type="http://schemas.openxmlformats.org/officeDocument/2006/relationships/image" Target="../media/image52.png"/><Relationship Id="rId4" Type="http://schemas.openxmlformats.org/officeDocument/2006/relationships/image" Target="../media/image48.png"/><Relationship Id="rId9" Type="http://schemas.openxmlformats.org/officeDocument/2006/relationships/image" Target="../media/image51.png"/><Relationship Id="rId14" Type="http://schemas.openxmlformats.org/officeDocument/2006/relationships/image" Target="../media/image47.w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tiff"/><Relationship Id="rId7" Type="http://schemas.openxmlformats.org/officeDocument/2006/relationships/image" Target="../media/image55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8.bin"/><Relationship Id="rId5" Type="http://schemas.openxmlformats.org/officeDocument/2006/relationships/image" Target="../media/image58.emf"/><Relationship Id="rId4" Type="http://schemas.openxmlformats.org/officeDocument/2006/relationships/image" Target="../media/image57.tif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wmf"/><Relationship Id="rId3" Type="http://schemas.openxmlformats.org/officeDocument/2006/relationships/notesSlide" Target="../notesSlides/notesSlide3.xml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8005" y="60160"/>
            <a:ext cx="8834730" cy="33624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venir Roman" panose="02000503020000020003" pitchFamily="2" charset="0"/>
                <a:cs typeface="Arial"/>
              </a:rPr>
              <a:t>Polarized Beams – A Tale of Two Leptons</a:t>
            </a:r>
          </a:p>
          <a:p>
            <a:pPr algn="ctr"/>
            <a:endParaRPr lang="en-US" sz="2800" dirty="0">
              <a:latin typeface="Avenir Roman" panose="02000503020000020003" pitchFamily="2" charset="0"/>
              <a:cs typeface="Arial"/>
            </a:endParaRPr>
          </a:p>
          <a:p>
            <a:pPr algn="ctr"/>
            <a:r>
              <a:rPr lang="en-US" sz="2800" dirty="0">
                <a:latin typeface="Avenir Roman" panose="02000503020000020003" pitchFamily="2" charset="0"/>
                <a:cs typeface="Arial"/>
              </a:rPr>
              <a:t>The production of </a:t>
            </a:r>
            <a:r>
              <a:rPr lang="en-US" sz="2800" dirty="0">
                <a:solidFill>
                  <a:srgbClr val="FF0000"/>
                </a:solidFill>
                <a:latin typeface="Avenir Roman" panose="02000503020000020003" pitchFamily="2" charset="0"/>
                <a:cs typeface="Arial"/>
              </a:rPr>
              <a:t>Highly Spin Polarized Positrons</a:t>
            </a:r>
          </a:p>
          <a:p>
            <a:pPr algn="ctr"/>
            <a:r>
              <a:rPr lang="en-US" sz="2800" dirty="0">
                <a:latin typeface="Avenir Roman" panose="02000503020000020003" pitchFamily="2" charset="0"/>
                <a:cs typeface="Arial"/>
              </a:rPr>
              <a:t>using </a:t>
            </a:r>
            <a:r>
              <a:rPr lang="en-US" sz="2800" dirty="0">
                <a:solidFill>
                  <a:srgbClr val="0000FF"/>
                </a:solidFill>
                <a:latin typeface="Avenir Roman" panose="02000503020000020003" pitchFamily="2" charset="0"/>
                <a:cs typeface="Arial"/>
              </a:rPr>
              <a:t>MeV Energy Spin Polarized Electrons</a:t>
            </a:r>
            <a:endParaRPr lang="en-US" sz="600" dirty="0">
              <a:latin typeface="Avenir Roman" panose="02000503020000020003" pitchFamily="2" charset="0"/>
              <a:cs typeface="Arial"/>
            </a:endParaRPr>
          </a:p>
          <a:p>
            <a:pPr algn="ctr"/>
            <a:endParaRPr lang="en-US" sz="1050" dirty="0">
              <a:latin typeface="Avenir Roman" panose="02000503020000020003" pitchFamily="2" charset="0"/>
              <a:cs typeface="Arial"/>
            </a:endParaRPr>
          </a:p>
          <a:p>
            <a:pPr algn="ctr"/>
            <a:endParaRPr lang="en-US" sz="1000" dirty="0">
              <a:latin typeface="Avenir Roman" panose="02000503020000020003" pitchFamily="2" charset="0"/>
              <a:cs typeface="Arial"/>
            </a:endParaRPr>
          </a:p>
          <a:p>
            <a:pPr algn="ctr"/>
            <a:r>
              <a:rPr lang="en-US" sz="2800" dirty="0">
                <a:latin typeface="Avenir Roman" panose="02000503020000020003" pitchFamily="2" charset="0"/>
                <a:cs typeface="Arial"/>
              </a:rPr>
              <a:t>Joe Grames</a:t>
            </a:r>
            <a:endParaRPr lang="en-US" sz="1200" dirty="0">
              <a:latin typeface="Avenir Roman" panose="02000503020000020003" pitchFamily="2" charset="0"/>
              <a:cs typeface="Arial"/>
            </a:endParaRPr>
          </a:p>
          <a:p>
            <a:pPr algn="ctr"/>
            <a:r>
              <a:rPr lang="en-US" sz="2400" dirty="0">
                <a:latin typeface="Avenir Roman" panose="02000503020000020003" pitchFamily="2" charset="0"/>
                <a:cs typeface="Arial"/>
              </a:rPr>
              <a:t>Center for Injectors &amp; Sources</a:t>
            </a:r>
          </a:p>
          <a:p>
            <a:pPr algn="ctr"/>
            <a:r>
              <a:rPr lang="en-US" sz="2400" dirty="0">
                <a:latin typeface="Avenir Roman" panose="02000503020000020003" pitchFamily="2" charset="0"/>
                <a:cs typeface="Arial"/>
              </a:rPr>
              <a:t>Jefferson Laboratory</a:t>
            </a:r>
          </a:p>
        </p:txBody>
      </p:sp>
      <p:pic>
        <p:nvPicPr>
          <p:cNvPr id="3" name="Picture 2" descr="PWG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89" b="11250"/>
          <a:stretch/>
        </p:blipFill>
        <p:spPr>
          <a:xfrm>
            <a:off x="3345621" y="4197648"/>
            <a:ext cx="2559497" cy="2082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8059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7BA2998-4D44-F347-A754-D4B03B05E449}"/>
              </a:ext>
            </a:extLst>
          </p:cNvPr>
          <p:cNvGrpSpPr/>
          <p:nvPr/>
        </p:nvGrpSpPr>
        <p:grpSpPr>
          <a:xfrm>
            <a:off x="255688" y="1067317"/>
            <a:ext cx="3131840" cy="4003656"/>
            <a:chOff x="255688" y="1067317"/>
            <a:chExt cx="3131840" cy="4003656"/>
          </a:xfrm>
        </p:grpSpPr>
        <p:sp>
          <p:nvSpPr>
            <p:cNvPr id="3" name="Text Box 113">
              <a:extLst>
                <a:ext uri="{FF2B5EF4-FFF2-40B4-BE49-F238E27FC236}">
                  <a16:creationId xmlns:a16="http://schemas.microsoft.com/office/drawing/2014/main" id="{63BC0FDA-2F10-8C42-A8FD-480EC89732A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5688" y="3455146"/>
              <a:ext cx="3131840" cy="1615827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  <a:effectLst/>
            <a:extLst/>
          </p:spPr>
          <p:txBody>
            <a:bodyPr wrap="square"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defRPr/>
              </a:pPr>
              <a:r>
                <a:rPr lang="fr-FR" b="1" dirty="0">
                  <a:solidFill>
                    <a:srgbClr val="3333FF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1.  BREMSSTRAHLUNG</a:t>
              </a:r>
            </a:p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buFontTx/>
                <a:buChar char="o"/>
                <a:defRPr/>
              </a:pPr>
              <a:endParaRPr lang="en-US" sz="900" dirty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endParaRPr>
            </a:p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defRPr/>
              </a:pPr>
              <a:r>
                <a:rPr lang="en-US" b="1" dirty="0">
                  <a:solidFill>
                    <a:srgbClr val="000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 Longitudinal </a:t>
              </a:r>
              <a:r>
                <a:rPr lang="en-US" b="1" dirty="0">
                  <a:solidFill>
                    <a:srgbClr val="0000CC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e</a:t>
              </a:r>
              <a:r>
                <a:rPr lang="en-US" b="1" baseline="30000" dirty="0">
                  <a:solidFill>
                    <a:srgbClr val="0000CC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-</a:t>
              </a:r>
              <a:r>
                <a:rPr lang="en-US" b="1" dirty="0">
                  <a:solidFill>
                    <a:srgbClr val="000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 (</a:t>
              </a:r>
              <a:r>
                <a:rPr lang="en-US" b="1" dirty="0" err="1">
                  <a:solidFill>
                    <a:srgbClr val="0000CC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P</a:t>
              </a:r>
              <a:r>
                <a:rPr lang="en-US" b="1" baseline="-25000" dirty="0" err="1">
                  <a:solidFill>
                    <a:srgbClr val="0000CC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e</a:t>
              </a:r>
              <a:r>
                <a:rPr lang="en-US" b="1" baseline="-25000" dirty="0">
                  <a:solidFill>
                    <a:srgbClr val="0000CC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-</a:t>
              </a:r>
              <a:r>
                <a:rPr lang="en-US" b="1" dirty="0">
                  <a:solidFill>
                    <a:srgbClr val="000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) produce elliptical </a:t>
              </a:r>
              <a:r>
                <a:rPr lang="en-US" b="1" dirty="0">
                  <a:solidFill>
                    <a:srgbClr val="008000"/>
                  </a:solidFill>
                  <a:latin typeface="Symbol" panose="05050102010706020507" pitchFamily="18" charset="2"/>
                  <a:ea typeface="ＭＳ Ｐゴシック"/>
                  <a:cs typeface="Arial" panose="020B0604020202020204" pitchFamily="34" charset="0"/>
                </a:rPr>
                <a:t>g</a:t>
              </a:r>
              <a:r>
                <a:rPr lang="en-US" b="1" dirty="0">
                  <a:solidFill>
                    <a:srgbClr val="000000"/>
                  </a:solidFill>
                  <a:latin typeface="Symbol" panose="05050102010706020507" pitchFamily="18" charset="2"/>
                  <a:ea typeface="ＭＳ Ｐゴシック"/>
                  <a:cs typeface="Arial" panose="020B0604020202020204" pitchFamily="34" charset="0"/>
                </a:rPr>
                <a:t> </a:t>
              </a:r>
              <a:r>
                <a:rPr lang="en-US" b="1" dirty="0">
                  <a:solidFill>
                    <a:srgbClr val="000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whose circular (</a:t>
              </a:r>
              <a:r>
                <a:rPr lang="en-US" b="1" dirty="0" err="1">
                  <a:solidFill>
                    <a:srgbClr val="008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P</a:t>
              </a:r>
              <a:r>
                <a:rPr lang="en-US" b="1" baseline="-25000" dirty="0" err="1">
                  <a:solidFill>
                    <a:srgbClr val="008000"/>
                  </a:solidFill>
                  <a:latin typeface="Symbol" panose="05050102010706020507" pitchFamily="18" charset="2"/>
                  <a:ea typeface="ＭＳ Ｐゴシック"/>
                  <a:cs typeface="Arial" panose="020B0604020202020204" pitchFamily="34" charset="0"/>
                </a:rPr>
                <a:t>g</a:t>
              </a:r>
              <a:r>
                <a:rPr lang="en-US" b="1" dirty="0">
                  <a:solidFill>
                    <a:srgbClr val="000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) component is </a:t>
              </a:r>
              <a:r>
                <a:rPr lang="en-US" b="1" dirty="0">
                  <a:solidFill>
                    <a:srgbClr val="008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proportional</a:t>
              </a:r>
              <a:r>
                <a:rPr lang="en-US" b="1" dirty="0">
                  <a:solidFill>
                    <a:srgbClr val="000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 to </a:t>
              </a:r>
              <a:r>
                <a:rPr lang="en-US" b="1" dirty="0" err="1">
                  <a:solidFill>
                    <a:srgbClr val="0000CC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P</a:t>
              </a:r>
              <a:r>
                <a:rPr lang="en-US" b="1" baseline="-25000" dirty="0" err="1">
                  <a:solidFill>
                    <a:srgbClr val="0000CC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e</a:t>
              </a:r>
              <a:r>
                <a:rPr lang="en-US" b="1" baseline="-25000" dirty="0">
                  <a:solidFill>
                    <a:srgbClr val="0000CC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-</a:t>
              </a:r>
              <a:endParaRPr lang="en-US" b="1" dirty="0">
                <a:solidFill>
                  <a:srgbClr val="000000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endParaRPr>
            </a:p>
          </p:txBody>
        </p:sp>
        <p:sp>
          <p:nvSpPr>
            <p:cNvPr id="4" name="Text Box 89">
              <a:extLst>
                <a:ext uri="{FF2B5EF4-FFF2-40B4-BE49-F238E27FC236}">
                  <a16:creationId xmlns:a16="http://schemas.microsoft.com/office/drawing/2014/main" id="{90DC590D-1428-7F42-88BF-9234DBE7408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60534" y="2717593"/>
              <a:ext cx="407484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srgbClr val="0033CC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e</a:t>
              </a:r>
              <a:r>
                <a:rPr lang="en-US" b="1" baseline="30000" dirty="0">
                  <a:solidFill>
                    <a:srgbClr val="0033CC"/>
                  </a:solidFill>
                  <a:latin typeface="Comic Sans MS"/>
                  <a:ea typeface="ＭＳ Ｐゴシック"/>
                  <a:cs typeface="Comic Sans MS"/>
                </a:rPr>
                <a:t>-</a:t>
              </a:r>
            </a:p>
          </p:txBody>
        </p:sp>
        <p:sp>
          <p:nvSpPr>
            <p:cNvPr id="5" name="Line 30">
              <a:extLst>
                <a:ext uri="{FF2B5EF4-FFF2-40B4-BE49-F238E27FC236}">
                  <a16:creationId xmlns:a16="http://schemas.microsoft.com/office/drawing/2014/main" id="{4BE660C5-4480-FA4C-B0B7-0266EF97E28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80146" y="2691931"/>
              <a:ext cx="1359742" cy="1587"/>
            </a:xfrm>
            <a:prstGeom prst="line">
              <a:avLst/>
            </a:prstGeom>
            <a:noFill/>
            <a:ln w="22225">
              <a:solidFill>
                <a:srgbClr val="0000FF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800">
                <a:solidFill>
                  <a:srgbClr val="000000"/>
                </a:solidFill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6" name="Text Box 43">
              <a:extLst>
                <a:ext uri="{FF2B5EF4-FFF2-40B4-BE49-F238E27FC236}">
                  <a16:creationId xmlns:a16="http://schemas.microsoft.com/office/drawing/2014/main" id="{6598AFA3-172B-F04C-A5F6-D3BA1160092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29488" y="3086161"/>
              <a:ext cx="336952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dirty="0">
                  <a:solidFill>
                    <a:srgbClr val="000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T</a:t>
              </a:r>
              <a:r>
                <a:rPr lang="en-US" sz="1200" b="1" baseline="-25000" dirty="0">
                  <a:solidFill>
                    <a:srgbClr val="000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1</a:t>
              </a:r>
              <a:endParaRPr lang="en-US" sz="1200" b="1" dirty="0">
                <a:solidFill>
                  <a:srgbClr val="000000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endParaRPr>
            </a:p>
          </p:txBody>
        </p:sp>
        <p:sp>
          <p:nvSpPr>
            <p:cNvPr id="7" name="Oval 98">
              <a:extLst>
                <a:ext uri="{FF2B5EF4-FFF2-40B4-BE49-F238E27FC236}">
                  <a16:creationId xmlns:a16="http://schemas.microsoft.com/office/drawing/2014/main" id="{6C0B4406-6499-4E48-AA7E-9F484A4C6C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96183" y="2759241"/>
              <a:ext cx="144463" cy="195262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FF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800">
                <a:solidFill>
                  <a:srgbClr val="000000"/>
                </a:solidFill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8" name="Text Box 58">
              <a:extLst>
                <a:ext uri="{FF2B5EF4-FFF2-40B4-BE49-F238E27FC236}">
                  <a16:creationId xmlns:a16="http://schemas.microsoft.com/office/drawing/2014/main" id="{42D43446-2868-DB4D-BD02-79E1245025E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2075" y="1067317"/>
              <a:ext cx="2122598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dirty="0">
                  <a:solidFill>
                    <a:srgbClr val="000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Polarized Electrons</a:t>
              </a:r>
            </a:p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dirty="0">
                  <a:solidFill>
                    <a:srgbClr val="000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(&lt; 10 MeV/c) strike production target</a:t>
              </a:r>
            </a:p>
          </p:txBody>
        </p:sp>
        <p:sp>
          <p:nvSpPr>
            <p:cNvPr id="9" name="Right Brace 88">
              <a:extLst>
                <a:ext uri="{FF2B5EF4-FFF2-40B4-BE49-F238E27FC236}">
                  <a16:creationId xmlns:a16="http://schemas.microsoft.com/office/drawing/2014/main" id="{ED0BDC42-FB2F-244C-9619-4F5D31A420AB}"/>
                </a:ext>
              </a:extLst>
            </p:cNvPr>
            <p:cNvSpPr/>
            <p:nvPr/>
          </p:nvSpPr>
          <p:spPr>
            <a:xfrm rot="16200000">
              <a:off x="1553072" y="1115476"/>
              <a:ext cx="360040" cy="1656184"/>
            </a:xfrm>
            <a:prstGeom prst="rightBrac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10" name="Line 54">
              <a:extLst>
                <a:ext uri="{FF2B5EF4-FFF2-40B4-BE49-F238E27FC236}">
                  <a16:creationId xmlns:a16="http://schemas.microsoft.com/office/drawing/2014/main" id="{2D14DC1B-8481-D84C-AF71-534059A1E5C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556443" y="2813541"/>
              <a:ext cx="213029" cy="4691"/>
            </a:xfrm>
            <a:prstGeom prst="line">
              <a:avLst/>
            </a:prstGeom>
            <a:noFill/>
            <a:ln w="9525">
              <a:solidFill>
                <a:srgbClr val="3333FF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800">
                <a:solidFill>
                  <a:srgbClr val="000000"/>
                </a:solidFill>
                <a:latin typeface="Arial"/>
                <a:ea typeface="ＭＳ Ｐゴシック"/>
                <a:cs typeface="+mn-cs"/>
              </a:endParaRPr>
            </a:p>
          </p:txBody>
        </p:sp>
        <p:pic>
          <p:nvPicPr>
            <p:cNvPr id="11" name="Picture 10" descr="Screen shot 2012-03-31 at 6.08.09 AM.png">
              <a:extLst>
                <a:ext uri="{FF2B5EF4-FFF2-40B4-BE49-F238E27FC236}">
                  <a16:creationId xmlns:a16="http://schemas.microsoft.com/office/drawing/2014/main" id="{AEDAE831-992B-604B-95CE-DC34C08375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5000" t="-16782" r="62058" b="-16782"/>
            <a:stretch/>
          </p:blipFill>
          <p:spPr>
            <a:xfrm>
              <a:off x="2397948" y="2118391"/>
              <a:ext cx="402336" cy="577946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51C151A-A59A-BD4A-A9D2-06D0C88FD76D}"/>
                </a:ext>
              </a:extLst>
            </p:cNvPr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34995" y="2592934"/>
              <a:ext cx="211302" cy="201168"/>
            </a:xfrm>
            <a:prstGeom prst="rect">
              <a:avLst/>
            </a:prstGeom>
          </p:spPr>
        </p:pic>
        <p:sp>
          <p:nvSpPr>
            <p:cNvPr id="13" name="Rectangle 26">
              <a:extLst>
                <a:ext uri="{FF2B5EF4-FFF2-40B4-BE49-F238E27FC236}">
                  <a16:creationId xmlns:a16="http://schemas.microsoft.com/office/drawing/2014/main" id="{06F73227-2EDC-E64F-86C5-FBA4BB2C19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6658" y="2231294"/>
              <a:ext cx="621792" cy="880372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800">
                <a:solidFill>
                  <a:srgbClr val="000000"/>
                </a:solidFill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14" name="Line 54">
              <a:extLst>
                <a:ext uri="{FF2B5EF4-FFF2-40B4-BE49-F238E27FC236}">
                  <a16:creationId xmlns:a16="http://schemas.microsoft.com/office/drawing/2014/main" id="{A223F80E-3E95-6C47-9ABA-ADFDB2FAA88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33495" y="3917816"/>
              <a:ext cx="213029" cy="4691"/>
            </a:xfrm>
            <a:prstGeom prst="line">
              <a:avLst/>
            </a:prstGeom>
            <a:noFill/>
            <a:ln w="9525">
              <a:solidFill>
                <a:srgbClr val="3333FF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800">
                <a:solidFill>
                  <a:srgbClr val="000000"/>
                </a:solidFill>
                <a:latin typeface="Arial"/>
                <a:ea typeface="ＭＳ Ｐゴシック"/>
                <a:cs typeface="+mn-cs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02F9BED-8E76-114D-B78E-F67F530AA279}"/>
              </a:ext>
            </a:extLst>
          </p:cNvPr>
          <p:cNvGrpSpPr/>
          <p:nvPr/>
        </p:nvGrpSpPr>
        <p:grpSpPr>
          <a:xfrm>
            <a:off x="666048" y="1083372"/>
            <a:ext cx="2403939" cy="2295843"/>
            <a:chOff x="4721005" y="1067317"/>
            <a:chExt cx="2403939" cy="2295843"/>
          </a:xfrm>
        </p:grpSpPr>
        <p:sp>
          <p:nvSpPr>
            <p:cNvPr id="16" name="Text Box 89">
              <a:extLst>
                <a:ext uri="{FF2B5EF4-FFF2-40B4-BE49-F238E27FC236}">
                  <a16:creationId xmlns:a16="http://schemas.microsoft.com/office/drawing/2014/main" id="{00B68432-80B9-D842-868A-C5F4C44BB46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19464" y="2717593"/>
              <a:ext cx="407484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srgbClr val="0033CC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e</a:t>
              </a:r>
              <a:r>
                <a:rPr lang="en-US" b="1" baseline="30000" dirty="0">
                  <a:solidFill>
                    <a:srgbClr val="0033CC"/>
                  </a:solidFill>
                  <a:latin typeface="Comic Sans MS"/>
                  <a:ea typeface="ＭＳ Ｐゴシック"/>
                  <a:cs typeface="Comic Sans MS"/>
                </a:rPr>
                <a:t>-</a:t>
              </a:r>
            </a:p>
          </p:txBody>
        </p:sp>
        <p:sp>
          <p:nvSpPr>
            <p:cNvPr id="17" name="Line 30">
              <a:extLst>
                <a:ext uri="{FF2B5EF4-FFF2-40B4-BE49-F238E27FC236}">
                  <a16:creationId xmlns:a16="http://schemas.microsoft.com/office/drawing/2014/main" id="{43E06E3D-574C-2442-BEE6-933F46120B6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39076" y="2691931"/>
              <a:ext cx="1359742" cy="1587"/>
            </a:xfrm>
            <a:prstGeom prst="line">
              <a:avLst/>
            </a:prstGeom>
            <a:noFill/>
            <a:ln w="22225">
              <a:solidFill>
                <a:srgbClr val="0000FF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800">
                <a:solidFill>
                  <a:srgbClr val="000000"/>
                </a:solidFill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18" name="Text Box 43">
              <a:extLst>
                <a:ext uri="{FF2B5EF4-FFF2-40B4-BE49-F238E27FC236}">
                  <a16:creationId xmlns:a16="http://schemas.microsoft.com/office/drawing/2014/main" id="{D6DA6664-602C-004C-8B4E-853C0439C5B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88418" y="3086161"/>
              <a:ext cx="336952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dirty="0">
                  <a:solidFill>
                    <a:srgbClr val="000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T</a:t>
              </a:r>
              <a:r>
                <a:rPr lang="en-US" sz="1200" b="1" baseline="-25000" dirty="0">
                  <a:solidFill>
                    <a:srgbClr val="000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1</a:t>
              </a:r>
              <a:endParaRPr lang="en-US" sz="1200" b="1" dirty="0">
                <a:solidFill>
                  <a:srgbClr val="000000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endParaRPr>
            </a:p>
          </p:txBody>
        </p:sp>
        <p:sp>
          <p:nvSpPr>
            <p:cNvPr id="19" name="Oval 98">
              <a:extLst>
                <a:ext uri="{FF2B5EF4-FFF2-40B4-BE49-F238E27FC236}">
                  <a16:creationId xmlns:a16="http://schemas.microsoft.com/office/drawing/2014/main" id="{5265FB25-C632-534D-AFFD-A29A707540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55113" y="2759241"/>
              <a:ext cx="144463" cy="195262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FF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800">
                <a:solidFill>
                  <a:srgbClr val="000000"/>
                </a:solidFill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20" name="Text Box 58">
              <a:extLst>
                <a:ext uri="{FF2B5EF4-FFF2-40B4-BE49-F238E27FC236}">
                  <a16:creationId xmlns:a16="http://schemas.microsoft.com/office/drawing/2014/main" id="{7D654352-457E-3744-BB68-8DBEE6173C4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21005" y="1067317"/>
              <a:ext cx="2122598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dirty="0">
                  <a:solidFill>
                    <a:srgbClr val="000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Polarized Electrons</a:t>
              </a:r>
            </a:p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dirty="0">
                  <a:solidFill>
                    <a:srgbClr val="000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(&lt; 10 MeV/c) strike production target</a:t>
              </a:r>
            </a:p>
          </p:txBody>
        </p:sp>
        <p:sp>
          <p:nvSpPr>
            <p:cNvPr id="21" name="Right Brace 88">
              <a:extLst>
                <a:ext uri="{FF2B5EF4-FFF2-40B4-BE49-F238E27FC236}">
                  <a16:creationId xmlns:a16="http://schemas.microsoft.com/office/drawing/2014/main" id="{3CCAD7F1-5F29-E148-8787-5FD4EFC070B7}"/>
                </a:ext>
              </a:extLst>
            </p:cNvPr>
            <p:cNvSpPr/>
            <p:nvPr/>
          </p:nvSpPr>
          <p:spPr>
            <a:xfrm rot="16200000">
              <a:off x="5612002" y="1115476"/>
              <a:ext cx="360040" cy="1656184"/>
            </a:xfrm>
            <a:prstGeom prst="rightBrac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22" name="Line 54">
              <a:extLst>
                <a:ext uri="{FF2B5EF4-FFF2-40B4-BE49-F238E27FC236}">
                  <a16:creationId xmlns:a16="http://schemas.microsoft.com/office/drawing/2014/main" id="{A84E80A7-818F-8044-B14B-199E29ABD6B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615373" y="2813541"/>
              <a:ext cx="213029" cy="4691"/>
            </a:xfrm>
            <a:prstGeom prst="line">
              <a:avLst/>
            </a:prstGeom>
            <a:noFill/>
            <a:ln w="9525">
              <a:solidFill>
                <a:srgbClr val="3333FF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800">
                <a:solidFill>
                  <a:srgbClr val="000000"/>
                </a:solidFill>
                <a:latin typeface="Arial"/>
                <a:ea typeface="ＭＳ Ｐゴシック"/>
                <a:cs typeface="+mn-cs"/>
              </a:endParaRPr>
            </a:p>
          </p:txBody>
        </p:sp>
        <p:pic>
          <p:nvPicPr>
            <p:cNvPr id="23" name="Picture 22" descr="Screen shot 2012-03-31 at 6.08.09 AM.png">
              <a:extLst>
                <a:ext uri="{FF2B5EF4-FFF2-40B4-BE49-F238E27FC236}">
                  <a16:creationId xmlns:a16="http://schemas.microsoft.com/office/drawing/2014/main" id="{F4384348-E188-454A-948A-9CEC87EFC1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5000" t="-16782" r="62058" b="-16782"/>
            <a:stretch/>
          </p:blipFill>
          <p:spPr>
            <a:xfrm>
              <a:off x="6456878" y="2118391"/>
              <a:ext cx="402336" cy="577946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FCC118E1-0CD4-B44C-B46C-5BE29F6DCDB3}"/>
                </a:ext>
              </a:extLst>
            </p:cNvPr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93925" y="2592934"/>
              <a:ext cx="274320" cy="201168"/>
            </a:xfrm>
            <a:prstGeom prst="rect">
              <a:avLst/>
            </a:prstGeom>
          </p:spPr>
        </p:pic>
        <p:sp>
          <p:nvSpPr>
            <p:cNvPr id="25" name="Rectangle 26">
              <a:extLst>
                <a:ext uri="{FF2B5EF4-FFF2-40B4-BE49-F238E27FC236}">
                  <a16:creationId xmlns:a16="http://schemas.microsoft.com/office/drawing/2014/main" id="{B95E1A1B-B096-E648-9693-EDC84E6525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45588" y="2231294"/>
              <a:ext cx="620094" cy="880372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800">
                <a:solidFill>
                  <a:srgbClr val="000000"/>
                </a:solidFill>
                <a:latin typeface="Arial"/>
                <a:ea typeface="ＭＳ Ｐゴシック"/>
                <a:cs typeface="+mn-cs"/>
              </a:endParaRPr>
            </a:p>
          </p:txBody>
        </p: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A6CCB827-ADDE-3149-A14B-A772AAC6E735}"/>
                </a:ext>
              </a:extLst>
            </p:cNvPr>
            <p:cNvCxnSpPr/>
            <p:nvPr/>
          </p:nvCxnSpPr>
          <p:spPr bwMode="auto">
            <a:xfrm>
              <a:off x="6768099" y="2695343"/>
              <a:ext cx="266201" cy="78581"/>
            </a:xfrm>
            <a:prstGeom prst="straightConnector1">
              <a:avLst/>
            </a:prstGeom>
            <a:solidFill>
              <a:schemeClr val="accent1"/>
            </a:solidFill>
            <a:ln w="15875" cap="flat" cmpd="sng" algn="ctr">
              <a:solidFill>
                <a:srgbClr val="1C28FF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08052B88-585E-B843-8437-C917CDED87E0}"/>
                </a:ext>
              </a:extLst>
            </p:cNvPr>
            <p:cNvCxnSpPr/>
            <p:nvPr/>
          </p:nvCxnSpPr>
          <p:spPr bwMode="auto">
            <a:xfrm flipV="1">
              <a:off x="6771171" y="2648974"/>
              <a:ext cx="261938" cy="46369"/>
            </a:xfrm>
            <a:prstGeom prst="straightConnector1">
              <a:avLst/>
            </a:prstGeom>
            <a:solidFill>
              <a:schemeClr val="accent1"/>
            </a:solidFill>
            <a:ln w="158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28" name="Text Box 89">
              <a:extLst>
                <a:ext uri="{FF2B5EF4-FFF2-40B4-BE49-F238E27FC236}">
                  <a16:creationId xmlns:a16="http://schemas.microsoft.com/office/drawing/2014/main" id="{B3CCC4D6-8738-5C41-A322-CAF5570962B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16284" y="2732201"/>
              <a:ext cx="407484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srgbClr val="0033CC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e</a:t>
              </a:r>
              <a:r>
                <a:rPr lang="en-US" b="1" baseline="30000" dirty="0">
                  <a:solidFill>
                    <a:srgbClr val="0033CC"/>
                  </a:solidFill>
                  <a:latin typeface="Comic Sans MS"/>
                  <a:ea typeface="ＭＳ Ｐゴシック"/>
                  <a:cs typeface="Comic Sans MS"/>
                </a:rPr>
                <a:t>-</a:t>
              </a:r>
            </a:p>
          </p:txBody>
        </p:sp>
        <p:sp>
          <p:nvSpPr>
            <p:cNvPr id="29" name="Text Box 89">
              <a:extLst>
                <a:ext uri="{FF2B5EF4-FFF2-40B4-BE49-F238E27FC236}">
                  <a16:creationId xmlns:a16="http://schemas.microsoft.com/office/drawing/2014/main" id="{DC26A21A-08FC-1941-A513-2FFB2C55D8C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17460" y="2347604"/>
              <a:ext cx="407484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srgbClr val="FF0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e</a:t>
              </a:r>
              <a:r>
                <a:rPr lang="en-US" b="1" baseline="30000" dirty="0">
                  <a:solidFill>
                    <a:srgbClr val="FF0000"/>
                  </a:solidFill>
                  <a:latin typeface="Comic Sans MS"/>
                  <a:ea typeface="ＭＳ Ｐゴシック"/>
                  <a:cs typeface="Comic Sans MS"/>
                </a:rPr>
                <a:t>+</a:t>
              </a:r>
            </a:p>
          </p:txBody>
        </p:sp>
        <p:sp>
          <p:nvSpPr>
            <p:cNvPr id="30" name="Line 54">
              <a:extLst>
                <a:ext uri="{FF2B5EF4-FFF2-40B4-BE49-F238E27FC236}">
                  <a16:creationId xmlns:a16="http://schemas.microsoft.com/office/drawing/2014/main" id="{D7E4B592-7EE3-054C-BD15-D8302B8E053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783622" y="2844816"/>
              <a:ext cx="213029" cy="4691"/>
            </a:xfrm>
            <a:prstGeom prst="line">
              <a:avLst/>
            </a:prstGeom>
            <a:noFill/>
            <a:ln w="9525">
              <a:solidFill>
                <a:srgbClr val="3333FF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800">
                <a:solidFill>
                  <a:srgbClr val="000000"/>
                </a:solidFill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31" name="Line 54">
              <a:extLst>
                <a:ext uri="{FF2B5EF4-FFF2-40B4-BE49-F238E27FC236}">
                  <a16:creationId xmlns:a16="http://schemas.microsoft.com/office/drawing/2014/main" id="{42543267-C240-F44A-B43E-EF5472B2224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784804" y="2436410"/>
              <a:ext cx="213029" cy="4691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800">
                <a:solidFill>
                  <a:srgbClr val="000000"/>
                </a:solidFill>
                <a:latin typeface="Arial"/>
                <a:ea typeface="ＭＳ Ｐゴシック"/>
                <a:cs typeface="+mn-cs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D5D83E1B-4BE3-ED46-9CA7-FFE39DC04064}"/>
              </a:ext>
            </a:extLst>
          </p:cNvPr>
          <p:cNvGrpSpPr/>
          <p:nvPr/>
        </p:nvGrpSpPr>
        <p:grpSpPr>
          <a:xfrm>
            <a:off x="260005" y="3472487"/>
            <a:ext cx="3327400" cy="1892826"/>
            <a:chOff x="4314962" y="3456432"/>
            <a:chExt cx="3327400" cy="1892826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468E9B5C-4AE9-B144-96E7-1CCDDECA6CAB}"/>
                </a:ext>
              </a:extLst>
            </p:cNvPr>
            <p:cNvSpPr/>
            <p:nvPr/>
          </p:nvSpPr>
          <p:spPr>
            <a:xfrm>
              <a:off x="4314962" y="3456432"/>
              <a:ext cx="3327400" cy="1892826"/>
            </a:xfrm>
            <a:prstGeom prst="rect">
              <a:avLst/>
            </a:prstGeom>
            <a:solidFill>
              <a:schemeClr val="bg1">
                <a:alpha val="0"/>
              </a:schemeClr>
            </a:solidFill>
          </p:spPr>
          <p:txBody>
            <a:bodyPr wrap="square"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defRPr/>
              </a:pPr>
              <a:r>
                <a:rPr lang="en-US" b="1" dirty="0">
                  <a:solidFill>
                    <a:srgbClr val="FF0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2. </a:t>
              </a:r>
              <a:r>
                <a:rPr lang="fr-FR" b="1" dirty="0">
                  <a:solidFill>
                    <a:srgbClr val="FF0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PAIR PRODUCTION</a:t>
              </a:r>
            </a:p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defRPr/>
              </a:pPr>
              <a:endParaRPr lang="en-US" sz="900" b="1" dirty="0">
                <a:solidFill>
                  <a:srgbClr val="3333FF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endParaRPr>
            </a:p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defRPr/>
              </a:pPr>
              <a:r>
                <a:rPr lang="en-US" dirty="0"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In the </a:t>
              </a:r>
              <a:r>
                <a:rPr lang="en-US" dirty="0">
                  <a:solidFill>
                    <a:srgbClr val="008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same target</a:t>
              </a:r>
              <a:r>
                <a:rPr lang="en-US" dirty="0"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,</a:t>
              </a:r>
              <a:r>
                <a:rPr lang="en-US" dirty="0">
                  <a:latin typeface="Symbol" panose="05050102010706020507" pitchFamily="18" charset="2"/>
                  <a:ea typeface="ＭＳ Ｐゴシック"/>
                  <a:cs typeface="Arial" panose="020B0604020202020204" pitchFamily="34" charset="0"/>
                </a:rPr>
                <a:t> </a:t>
              </a:r>
              <a:r>
                <a:rPr lang="en-US" b="1" dirty="0">
                  <a:solidFill>
                    <a:srgbClr val="008000"/>
                  </a:solidFill>
                  <a:latin typeface="Symbol" panose="05050102010706020507" pitchFamily="18" charset="2"/>
                  <a:ea typeface="ＭＳ Ｐゴシック"/>
                  <a:cs typeface="Arial" panose="020B0604020202020204" pitchFamily="34" charset="0"/>
                </a:rPr>
                <a:t>g</a:t>
              </a:r>
              <a:r>
                <a:rPr lang="en-US" dirty="0">
                  <a:solidFill>
                    <a:srgbClr val="000000"/>
                  </a:solidFill>
                  <a:latin typeface="Symbol" panose="05050102010706020507" pitchFamily="18" charset="2"/>
                  <a:ea typeface="ＭＳ Ｐゴシック"/>
                  <a:cs typeface="Arial" panose="020B0604020202020204" pitchFamily="34" charset="0"/>
                </a:rPr>
                <a:t> </a:t>
              </a:r>
              <a:r>
                <a:rPr lang="en-US" dirty="0">
                  <a:solidFill>
                    <a:srgbClr val="000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produce </a:t>
              </a:r>
              <a:r>
                <a:rPr lang="en-US" b="1" dirty="0" err="1">
                  <a:solidFill>
                    <a:srgbClr val="FF0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e</a:t>
              </a:r>
              <a:r>
                <a:rPr lang="en-US" b="1" baseline="30000" dirty="0" err="1">
                  <a:solidFill>
                    <a:srgbClr val="FF0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+</a:t>
              </a:r>
              <a:r>
                <a:rPr lang="en-US" dirty="0" err="1">
                  <a:solidFill>
                    <a:srgbClr val="1C28FF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e</a:t>
              </a:r>
              <a:r>
                <a:rPr lang="en-US" baseline="30000" dirty="0">
                  <a:solidFill>
                    <a:srgbClr val="000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-</a:t>
              </a:r>
              <a:r>
                <a:rPr lang="en-US" dirty="0">
                  <a:solidFill>
                    <a:srgbClr val="000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 pairs and transfer </a:t>
              </a:r>
              <a:r>
                <a:rPr lang="en-US" b="1" dirty="0" err="1">
                  <a:solidFill>
                    <a:srgbClr val="008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P</a:t>
              </a:r>
              <a:r>
                <a:rPr lang="en-US" b="1" dirty="0" err="1">
                  <a:solidFill>
                    <a:srgbClr val="008000"/>
                  </a:solidFill>
                  <a:latin typeface="Symbol" panose="05050102010706020507" pitchFamily="18" charset="2"/>
                  <a:ea typeface="ＭＳ Ｐゴシック"/>
                  <a:cs typeface="Arial" panose="020B0604020202020204" pitchFamily="34" charset="0"/>
                </a:rPr>
                <a:t>g</a:t>
              </a:r>
              <a:r>
                <a:rPr lang="en-US" dirty="0">
                  <a:solidFill>
                    <a:srgbClr val="000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 into longitudinal (</a:t>
              </a:r>
              <a:r>
                <a:rPr lang="en-US" b="1" dirty="0" err="1">
                  <a:solidFill>
                    <a:srgbClr val="FF0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P</a:t>
              </a:r>
              <a:r>
                <a:rPr lang="en-US" b="1" baseline="-25000" dirty="0" err="1">
                  <a:solidFill>
                    <a:srgbClr val="FF0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e</a:t>
              </a:r>
              <a:r>
                <a:rPr lang="en-US" b="1" baseline="-25000" dirty="0">
                  <a:solidFill>
                    <a:srgbClr val="FF0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+</a:t>
              </a:r>
              <a:r>
                <a:rPr lang="en-US" dirty="0">
                  <a:solidFill>
                    <a:srgbClr val="000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) and transverse polarization averages to zero</a:t>
              </a:r>
            </a:p>
          </p:txBody>
        </p:sp>
        <p:sp>
          <p:nvSpPr>
            <p:cNvPr id="34" name="Line 54">
              <a:extLst>
                <a:ext uri="{FF2B5EF4-FFF2-40B4-BE49-F238E27FC236}">
                  <a16:creationId xmlns:a16="http://schemas.microsoft.com/office/drawing/2014/main" id="{4A629EB9-342E-F442-889D-B9DFD557508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715050" y="4226553"/>
              <a:ext cx="213029" cy="0"/>
            </a:xfrm>
            <a:prstGeom prst="line">
              <a:avLst/>
            </a:prstGeom>
            <a:noFill/>
            <a:ln w="9525">
              <a:solidFill>
                <a:srgbClr val="3333FF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800">
                <a:solidFill>
                  <a:srgbClr val="000000"/>
                </a:solidFill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35" name="Line 54">
              <a:extLst>
                <a:ext uri="{FF2B5EF4-FFF2-40B4-BE49-F238E27FC236}">
                  <a16:creationId xmlns:a16="http://schemas.microsoft.com/office/drawing/2014/main" id="{8BE3F817-939D-C040-91AE-5C4C6C8BE72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467771" y="4221338"/>
              <a:ext cx="213029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800">
                <a:solidFill>
                  <a:srgbClr val="000000"/>
                </a:solidFill>
                <a:latin typeface="Arial"/>
                <a:ea typeface="ＭＳ Ｐゴシック"/>
                <a:cs typeface="+mn-cs"/>
              </a:endParaRPr>
            </a:p>
          </p:txBody>
        </p:sp>
      </p:grpSp>
      <p:sp>
        <p:nvSpPr>
          <p:cNvPr id="36" name="Rectangle 35">
            <a:extLst>
              <a:ext uri="{FF2B5EF4-FFF2-40B4-BE49-F238E27FC236}">
                <a16:creationId xmlns:a16="http://schemas.microsoft.com/office/drawing/2014/main" id="{6A3BD4FE-165E-FA42-8182-0D0D9A3F7CC4}"/>
              </a:ext>
            </a:extLst>
          </p:cNvPr>
          <p:cNvSpPr/>
          <p:nvPr/>
        </p:nvSpPr>
        <p:spPr>
          <a:xfrm>
            <a:off x="3098263" y="4959167"/>
            <a:ext cx="3327400" cy="1338828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defRPr/>
            </a:pP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3. </a:t>
            </a:r>
            <a:r>
              <a:rPr lang="fr-FR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Phase </a:t>
            </a:r>
            <a:r>
              <a:rPr lang="fr-FR" b="1" dirty="0" err="1">
                <a:solidFill>
                  <a:srgbClr val="FF0000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Space</a:t>
            </a:r>
            <a:r>
              <a:rPr lang="fr-FR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 </a:t>
            </a:r>
            <a:r>
              <a:rPr lang="fr-FR" b="1" dirty="0" err="1">
                <a:solidFill>
                  <a:srgbClr val="FF0000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Definition</a:t>
            </a:r>
            <a:endParaRPr lang="fr-FR" b="1" dirty="0">
              <a:solidFill>
                <a:srgbClr val="FF0000"/>
              </a:solidFill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defRPr/>
            </a:pPr>
            <a:endParaRPr lang="fr-FR" sz="900" b="1" dirty="0">
              <a:solidFill>
                <a:srgbClr val="FF0000"/>
              </a:solidFill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defRPr/>
            </a:pPr>
            <a:r>
              <a:rPr lang="en-US" dirty="0"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The emittance of the positron beam is defined by slits and magnetic fields</a:t>
            </a:r>
            <a:endParaRPr lang="en-US" dirty="0">
              <a:solidFill>
                <a:srgbClr val="000000"/>
              </a:solidFill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</p:txBody>
      </p:sp>
      <p:grpSp>
        <p:nvGrpSpPr>
          <p:cNvPr id="37" name="Grouper 344">
            <a:extLst>
              <a:ext uri="{FF2B5EF4-FFF2-40B4-BE49-F238E27FC236}">
                <a16:creationId xmlns:a16="http://schemas.microsoft.com/office/drawing/2014/main" id="{AD16EBBC-CF1B-9941-A19A-E1078DF8BA47}"/>
              </a:ext>
            </a:extLst>
          </p:cNvPr>
          <p:cNvGrpSpPr/>
          <p:nvPr/>
        </p:nvGrpSpPr>
        <p:grpSpPr>
          <a:xfrm>
            <a:off x="3045255" y="1083372"/>
            <a:ext cx="2836862" cy="3782531"/>
            <a:chOff x="2837523" y="1646791"/>
            <a:chExt cx="2836862" cy="3782531"/>
          </a:xfrm>
        </p:grpSpPr>
        <p:grpSp>
          <p:nvGrpSpPr>
            <p:cNvPr id="38" name="Grouper 345">
              <a:extLst>
                <a:ext uri="{FF2B5EF4-FFF2-40B4-BE49-F238E27FC236}">
                  <a16:creationId xmlns:a16="http://schemas.microsoft.com/office/drawing/2014/main" id="{FE57A705-3C1C-724B-8178-0A08785A2CB7}"/>
                </a:ext>
              </a:extLst>
            </p:cNvPr>
            <p:cNvGrpSpPr/>
            <p:nvPr/>
          </p:nvGrpSpPr>
          <p:grpSpPr>
            <a:xfrm>
              <a:off x="2898979" y="1646791"/>
              <a:ext cx="2775406" cy="3782531"/>
              <a:chOff x="2898979" y="1646791"/>
              <a:chExt cx="2775406" cy="3782531"/>
            </a:xfrm>
          </p:grpSpPr>
          <p:sp>
            <p:nvSpPr>
              <p:cNvPr id="42" name="Secteurs 349">
                <a:extLst>
                  <a:ext uri="{FF2B5EF4-FFF2-40B4-BE49-F238E27FC236}">
                    <a16:creationId xmlns:a16="http://schemas.microsoft.com/office/drawing/2014/main" id="{485EFC89-953F-9240-89C1-467EAEB8566B}"/>
                  </a:ext>
                </a:extLst>
              </p:cNvPr>
              <p:cNvSpPr>
                <a:spLocks/>
              </p:cNvSpPr>
              <p:nvPr/>
            </p:nvSpPr>
            <p:spPr>
              <a:xfrm rot="5400000">
                <a:off x="2993600" y="2881880"/>
                <a:ext cx="1440000" cy="1440000"/>
              </a:xfrm>
              <a:prstGeom prst="pie">
                <a:avLst>
                  <a:gd name="adj1" fmla="val 10813782"/>
                  <a:gd name="adj2" fmla="val 16200000"/>
                </a:avLst>
              </a:prstGeom>
              <a:solidFill>
                <a:srgbClr val="00CC66"/>
              </a:solidFill>
              <a:ln w="127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3" name="Secteurs 350">
                <a:extLst>
                  <a:ext uri="{FF2B5EF4-FFF2-40B4-BE49-F238E27FC236}">
                    <a16:creationId xmlns:a16="http://schemas.microsoft.com/office/drawing/2014/main" id="{C66FC382-A24A-1E4C-A7EA-94B0942A7802}"/>
                  </a:ext>
                </a:extLst>
              </p:cNvPr>
              <p:cNvSpPr>
                <a:spLocks/>
              </p:cNvSpPr>
              <p:nvPr/>
            </p:nvSpPr>
            <p:spPr>
              <a:xfrm rot="16200000">
                <a:off x="3722320" y="3924417"/>
                <a:ext cx="1440000" cy="1440000"/>
              </a:xfrm>
              <a:prstGeom prst="pie">
                <a:avLst>
                  <a:gd name="adj1" fmla="val 10813782"/>
                  <a:gd name="adj2" fmla="val 16200000"/>
                </a:avLst>
              </a:prstGeom>
              <a:solidFill>
                <a:srgbClr val="00CC66"/>
              </a:solidFill>
              <a:ln w="127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4" name="Line 11">
                <a:extLst>
                  <a:ext uri="{FF2B5EF4-FFF2-40B4-BE49-F238E27FC236}">
                    <a16:creationId xmlns:a16="http://schemas.microsoft.com/office/drawing/2014/main" id="{7F47FC2E-9C62-7444-8D0E-E7D8FB93F67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16998" y="2880247"/>
                <a:ext cx="0" cy="72072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45" name="Line 33">
                <a:extLst>
                  <a:ext uri="{FF2B5EF4-FFF2-40B4-BE49-F238E27FC236}">
                    <a16:creationId xmlns:a16="http://schemas.microsoft.com/office/drawing/2014/main" id="{D36E190D-9C29-F648-8BF9-6E38B432BE3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83610" y="2943747"/>
                <a:ext cx="28733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46" name="Line 34">
                <a:extLst>
                  <a:ext uri="{FF2B5EF4-FFF2-40B4-BE49-F238E27FC236}">
                    <a16:creationId xmlns:a16="http://schemas.microsoft.com/office/drawing/2014/main" id="{D22F8690-4492-C240-A39C-B1495838571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82023" y="3529534"/>
                <a:ext cx="287337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47" name="Line 38">
                <a:extLst>
                  <a:ext uri="{FF2B5EF4-FFF2-40B4-BE49-F238E27FC236}">
                    <a16:creationId xmlns:a16="http://schemas.microsoft.com/office/drawing/2014/main" id="{04983413-3A85-5248-8A72-BDEE90793ED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8123" y="4932884"/>
                <a:ext cx="576262" cy="71438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round/>
                <a:headEnd/>
                <a:tailEnd type="stealth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48" name="Text Box 45">
                <a:extLst>
                  <a:ext uri="{FF2B5EF4-FFF2-40B4-BE49-F238E27FC236}">
                    <a16:creationId xmlns:a16="http://schemas.microsoft.com/office/drawing/2014/main" id="{4F2C2D82-D5CB-C543-8ED8-6716487151C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064535" y="2586742"/>
                <a:ext cx="423514" cy="3693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b="1" dirty="0">
                    <a:solidFill>
                      <a:srgbClr val="000000"/>
                    </a:solidFill>
                    <a:latin typeface="Arial" panose="020B0604020202020204" pitchFamily="34" charset="0"/>
                    <a:ea typeface="ＭＳ Ｐゴシック"/>
                    <a:cs typeface="Arial" panose="020B0604020202020204" pitchFamily="34" charset="0"/>
                  </a:rPr>
                  <a:t>S</a:t>
                </a:r>
                <a:r>
                  <a:rPr lang="en-US" b="1" baseline="-25000" dirty="0">
                    <a:solidFill>
                      <a:srgbClr val="000000"/>
                    </a:solidFill>
                    <a:latin typeface="Arial" panose="020B0604020202020204" pitchFamily="34" charset="0"/>
                    <a:ea typeface="ＭＳ Ｐゴシック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49" name="Line 49">
                <a:extLst>
                  <a:ext uri="{FF2B5EF4-FFF2-40B4-BE49-F238E27FC236}">
                    <a16:creationId xmlns:a16="http://schemas.microsoft.com/office/drawing/2014/main" id="{05AC8641-2D5D-2544-B7B8-5326C8EC323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93223" y="4887002"/>
                <a:ext cx="125412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50" name="Line 81">
                <a:extLst>
                  <a:ext uri="{FF2B5EF4-FFF2-40B4-BE49-F238E27FC236}">
                    <a16:creationId xmlns:a16="http://schemas.microsoft.com/office/drawing/2014/main" id="{889D7227-80D5-CE45-8F2E-4EE96FCBB32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83610" y="2948205"/>
                <a:ext cx="287338" cy="0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51" name="Line 82">
                <a:extLst>
                  <a:ext uri="{FF2B5EF4-FFF2-40B4-BE49-F238E27FC236}">
                    <a16:creationId xmlns:a16="http://schemas.microsoft.com/office/drawing/2014/main" id="{36B13EB3-3E0C-7640-A0DC-703011DC0A6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86785" y="3528555"/>
                <a:ext cx="287338" cy="0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52" name="Oval 23">
                <a:extLst>
                  <a:ext uri="{FF2B5EF4-FFF2-40B4-BE49-F238E27FC236}">
                    <a16:creationId xmlns:a16="http://schemas.microsoft.com/office/drawing/2014/main" id="{CF7F4E9C-E5F3-3D46-B3F5-D76321F13C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96298" y="2880247"/>
                <a:ext cx="107950" cy="719137"/>
              </a:xfrm>
              <a:prstGeom prst="ellipse">
                <a:avLst/>
              </a:prstGeom>
              <a:solidFill>
                <a:srgbClr val="FFCC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53" name="Text Box 48">
                <a:extLst>
                  <a:ext uri="{FF2B5EF4-FFF2-40B4-BE49-F238E27FC236}">
                    <a16:creationId xmlns:a16="http://schemas.microsoft.com/office/drawing/2014/main" id="{8764A4E2-CA7F-4842-B380-46EA16E9591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912963" y="4831439"/>
                <a:ext cx="351378" cy="3693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b="1" dirty="0">
                    <a:solidFill>
                      <a:srgbClr val="000000"/>
                    </a:solidFill>
                    <a:latin typeface="Arial" panose="020B0604020202020204" pitchFamily="34" charset="0"/>
                    <a:ea typeface="ＭＳ Ｐゴシック"/>
                    <a:cs typeface="Arial" panose="020B0604020202020204" pitchFamily="34" charset="0"/>
                  </a:rPr>
                  <a:t>D</a:t>
                </a:r>
              </a:p>
            </p:txBody>
          </p:sp>
          <p:sp>
            <p:nvSpPr>
              <p:cNvPr id="54" name="Line 18">
                <a:extLst>
                  <a:ext uri="{FF2B5EF4-FFF2-40B4-BE49-F238E27FC236}">
                    <a16:creationId xmlns:a16="http://schemas.microsoft.com/office/drawing/2014/main" id="{3781476C-480F-E447-ACF2-BEAE1BFC0EE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>
                <a:off x="3715410" y="4643959"/>
                <a:ext cx="71913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55" name="Line 17">
                <a:extLst>
                  <a:ext uri="{FF2B5EF4-FFF2-40B4-BE49-F238E27FC236}">
                    <a16:creationId xmlns:a16="http://schemas.microsoft.com/office/drawing/2014/main" id="{F10513FE-7DF4-F04B-84EB-F28EA732B98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>
                <a:off x="4436135" y="4643959"/>
                <a:ext cx="0" cy="72072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56" name="Line 33">
                <a:extLst>
                  <a:ext uri="{FF2B5EF4-FFF2-40B4-BE49-F238E27FC236}">
                    <a16:creationId xmlns:a16="http://schemas.microsoft.com/office/drawing/2014/main" id="{4A82A69B-C257-5140-B8C6-20AB280A393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72535" y="3146947"/>
                <a:ext cx="144463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57" name="Line 34">
                <a:extLst>
                  <a:ext uri="{FF2B5EF4-FFF2-40B4-BE49-F238E27FC236}">
                    <a16:creationId xmlns:a16="http://schemas.microsoft.com/office/drawing/2014/main" id="{1FA3BC0D-ADBE-9A47-89DE-E644EC434AE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75710" y="3372372"/>
                <a:ext cx="144463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58" name="Text Box 47">
                <a:extLst>
                  <a:ext uri="{FF2B5EF4-FFF2-40B4-BE49-F238E27FC236}">
                    <a16:creationId xmlns:a16="http://schemas.microsoft.com/office/drawing/2014/main" id="{AF1A75B4-8D8E-4043-9D2E-9A9EED46D90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907498" y="3095107"/>
                <a:ext cx="351378" cy="3693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b="1" dirty="0">
                    <a:solidFill>
                      <a:srgbClr val="000000"/>
                    </a:solidFill>
                    <a:latin typeface="Arial" panose="020B0604020202020204" pitchFamily="34" charset="0"/>
                    <a:ea typeface="ＭＳ Ｐゴシック"/>
                    <a:cs typeface="Arial" panose="020B0604020202020204" pitchFamily="34" charset="0"/>
                  </a:rPr>
                  <a:t>D</a:t>
                </a:r>
              </a:p>
            </p:txBody>
          </p:sp>
          <p:sp>
            <p:nvSpPr>
              <p:cNvPr id="59" name="Rectangle 20">
                <a:extLst>
                  <a:ext uri="{FF2B5EF4-FFF2-40B4-BE49-F238E27FC236}">
                    <a16:creationId xmlns:a16="http://schemas.microsoft.com/office/drawing/2014/main" id="{2B6FBE0F-30A5-624F-AFEA-09F792ED4D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80498" y="4089922"/>
                <a:ext cx="215900" cy="71437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9525">
                <a:solidFill>
                  <a:schemeClr val="accent6">
                    <a:lumMod val="60000"/>
                    <a:lumOff val="40000"/>
                  </a:schemeClr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60" name="Rectangle 21">
                <a:extLst>
                  <a:ext uri="{FF2B5EF4-FFF2-40B4-BE49-F238E27FC236}">
                    <a16:creationId xmlns:a16="http://schemas.microsoft.com/office/drawing/2014/main" id="{5676F096-0B69-7342-BF9B-BB544B4549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71023" y="4093097"/>
                <a:ext cx="215900" cy="71437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61" name="Line 41">
                <a:extLst>
                  <a:ext uri="{FF2B5EF4-FFF2-40B4-BE49-F238E27FC236}">
                    <a16:creationId xmlns:a16="http://schemas.microsoft.com/office/drawing/2014/main" id="{2A0F8DC8-1BF1-6B4E-AA89-6C8D04ABC60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994810" y="3597797"/>
                <a:ext cx="147638" cy="1039812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round/>
                <a:headEnd/>
                <a:tailEnd type="stealth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62" name="Line 42">
                <a:extLst>
                  <a:ext uri="{FF2B5EF4-FFF2-40B4-BE49-F238E27FC236}">
                    <a16:creationId xmlns:a16="http://schemas.microsoft.com/office/drawing/2014/main" id="{3395B70F-67F2-F043-9205-A955197CEFA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93223" y="3597797"/>
                <a:ext cx="149225" cy="1039812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round/>
                <a:headEnd/>
                <a:tailEnd type="stealth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grpSp>
            <p:nvGrpSpPr>
              <p:cNvPr id="63" name="Group 189">
                <a:extLst>
                  <a:ext uri="{FF2B5EF4-FFF2-40B4-BE49-F238E27FC236}">
                    <a16:creationId xmlns:a16="http://schemas.microsoft.com/office/drawing/2014/main" id="{E3F34192-6CE7-1E46-826B-AA093A95528C}"/>
                  </a:ext>
                </a:extLst>
              </p:cNvPr>
              <p:cNvGrpSpPr/>
              <p:nvPr/>
            </p:nvGrpSpPr>
            <p:grpSpPr>
              <a:xfrm>
                <a:off x="3575710" y="2859609"/>
                <a:ext cx="863600" cy="800100"/>
                <a:chOff x="3287266" y="2426717"/>
                <a:chExt cx="863600" cy="800100"/>
              </a:xfrm>
            </p:grpSpPr>
            <p:sp>
              <p:nvSpPr>
                <p:cNvPr id="76" name="Line 12">
                  <a:extLst>
                    <a:ext uri="{FF2B5EF4-FFF2-40B4-BE49-F238E27FC236}">
                      <a16:creationId xmlns:a16="http://schemas.microsoft.com/office/drawing/2014/main" id="{CA46E639-C4F8-5544-9F53-7BB9732357C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431729" y="3168080"/>
                  <a:ext cx="719137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 sz="1800">
                    <a:solidFill>
                      <a:srgbClr val="000000"/>
                    </a:solidFill>
                    <a:latin typeface="Arial"/>
                    <a:ea typeface="ＭＳ Ｐゴシック"/>
                    <a:cs typeface="+mn-cs"/>
                  </a:endParaRPr>
                </a:p>
              </p:txBody>
            </p:sp>
            <p:cxnSp>
              <p:nvCxnSpPr>
                <p:cNvPr id="77" name="Straight Connector 2">
                  <a:extLst>
                    <a:ext uri="{FF2B5EF4-FFF2-40B4-BE49-F238E27FC236}">
                      <a16:creationId xmlns:a16="http://schemas.microsoft.com/office/drawing/2014/main" id="{CB5ED805-3B89-E34C-9E7F-32008E50EA95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3299966" y="2426717"/>
                  <a:ext cx="0" cy="287338"/>
                </a:xfrm>
                <a:prstGeom prst="line">
                  <a:avLst/>
                </a:prstGeom>
                <a:noFill/>
                <a:ln w="63500">
                  <a:solidFill>
                    <a:schemeClr val="accent6">
                      <a:lumMod val="60000"/>
                      <a:lumOff val="40000"/>
                    </a:schemeClr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78" name="Straight Connector 58">
                  <a:extLst>
                    <a:ext uri="{FF2B5EF4-FFF2-40B4-BE49-F238E27FC236}">
                      <a16:creationId xmlns:a16="http://schemas.microsoft.com/office/drawing/2014/main" id="{D5569979-EE2E-D243-8D11-40E3C8FE8C9D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3303141" y="2937892"/>
                  <a:ext cx="0" cy="288925"/>
                </a:xfrm>
                <a:prstGeom prst="line">
                  <a:avLst/>
                </a:prstGeom>
                <a:noFill/>
                <a:ln w="63500">
                  <a:solidFill>
                    <a:schemeClr val="accent6">
                      <a:lumMod val="60000"/>
                      <a:lumOff val="40000"/>
                    </a:schemeClr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79" name="Line 33">
                  <a:extLst>
                    <a:ext uri="{FF2B5EF4-FFF2-40B4-BE49-F238E27FC236}">
                      <a16:creationId xmlns:a16="http://schemas.microsoft.com/office/drawing/2014/main" id="{AE6B4BBA-EEA7-B545-B111-D82D3F2DC3A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287266" y="2718817"/>
                  <a:ext cx="144463" cy="0"/>
                </a:xfrm>
                <a:prstGeom prst="line">
                  <a:avLst/>
                </a:prstGeom>
                <a:noFill/>
                <a:ln w="9525">
                  <a:solidFill>
                    <a:srgbClr val="0000CC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 sz="1800">
                    <a:solidFill>
                      <a:srgbClr val="000000"/>
                    </a:solidFill>
                    <a:latin typeface="Arial"/>
                    <a:ea typeface="ＭＳ Ｐゴシック"/>
                    <a:cs typeface="+mn-cs"/>
                  </a:endParaRPr>
                </a:p>
              </p:txBody>
            </p:sp>
            <p:sp>
              <p:nvSpPr>
                <p:cNvPr id="80" name="Line 33">
                  <a:extLst>
                    <a:ext uri="{FF2B5EF4-FFF2-40B4-BE49-F238E27FC236}">
                      <a16:creationId xmlns:a16="http://schemas.microsoft.com/office/drawing/2014/main" id="{32A714F1-194C-AB4D-8BFE-3753C1B2B2D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290441" y="2933130"/>
                  <a:ext cx="144463" cy="0"/>
                </a:xfrm>
                <a:prstGeom prst="line">
                  <a:avLst/>
                </a:prstGeom>
                <a:noFill/>
                <a:ln w="9525">
                  <a:solidFill>
                    <a:srgbClr val="0000CC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 sz="1800">
                    <a:solidFill>
                      <a:srgbClr val="000000"/>
                    </a:solidFill>
                    <a:latin typeface="Arial"/>
                    <a:ea typeface="ＭＳ Ｐゴシック"/>
                    <a:cs typeface="+mn-cs"/>
                  </a:endParaRPr>
                </a:p>
              </p:txBody>
            </p:sp>
            <p:sp>
              <p:nvSpPr>
                <p:cNvPr id="81" name="Line 11">
                  <a:extLst>
                    <a:ext uri="{FF2B5EF4-FFF2-40B4-BE49-F238E27FC236}">
                      <a16:creationId xmlns:a16="http://schemas.microsoft.com/office/drawing/2014/main" id="{2B00CFD9-CC69-A04D-B782-C777272BE46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431729" y="2447355"/>
                  <a:ext cx="0" cy="720725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 sz="1800">
                    <a:solidFill>
                      <a:srgbClr val="000000"/>
                    </a:solidFill>
                    <a:latin typeface="Arial"/>
                    <a:ea typeface="ＭＳ Ｐゴシック"/>
                    <a:cs typeface="+mn-cs"/>
                  </a:endParaRPr>
                </a:p>
              </p:txBody>
            </p:sp>
          </p:grpSp>
          <p:sp>
            <p:nvSpPr>
              <p:cNvPr id="64" name="Oval 99">
                <a:extLst>
                  <a:ext uri="{FF2B5EF4-FFF2-40B4-BE49-F238E27FC236}">
                    <a16:creationId xmlns:a16="http://schemas.microsoft.com/office/drawing/2014/main" id="{D596EABE-488D-FE48-87AF-CD11880045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07448" y="3169172"/>
                <a:ext cx="144462" cy="195262"/>
              </a:xfrm>
              <a:prstGeom prst="ellips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65" name="Oval 100">
                <a:extLst>
                  <a:ext uri="{FF2B5EF4-FFF2-40B4-BE49-F238E27FC236}">
                    <a16:creationId xmlns:a16="http://schemas.microsoft.com/office/drawing/2014/main" id="{5AB7C5BD-FA0F-7743-BF87-0422A53A70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83660" y="4028009"/>
                <a:ext cx="144463" cy="195263"/>
              </a:xfrm>
              <a:prstGeom prst="ellips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66" name="Oval 101">
                <a:extLst>
                  <a:ext uri="{FF2B5EF4-FFF2-40B4-BE49-F238E27FC236}">
                    <a16:creationId xmlns:a16="http://schemas.microsoft.com/office/drawing/2014/main" id="{00B7ECB6-7AF8-E245-94B2-73C0A4E7A2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55173" y="4909072"/>
                <a:ext cx="144462" cy="195262"/>
              </a:xfrm>
              <a:prstGeom prst="ellips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67" name="Line 35">
                <a:extLst>
                  <a:ext uri="{FF2B5EF4-FFF2-40B4-BE49-F238E27FC236}">
                    <a16:creationId xmlns:a16="http://schemas.microsoft.com/office/drawing/2014/main" id="{F6B94C43-2440-1B4F-BD19-A00B2D41BFF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40898" y="4934472"/>
                <a:ext cx="542925" cy="0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round/>
                <a:headEnd/>
                <a:tailEnd type="stealth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68" name="Line 36">
                <a:extLst>
                  <a:ext uri="{FF2B5EF4-FFF2-40B4-BE49-F238E27FC236}">
                    <a16:creationId xmlns:a16="http://schemas.microsoft.com/office/drawing/2014/main" id="{F1564789-613E-F145-B67D-D1585908376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44073" y="5077347"/>
                <a:ext cx="542925" cy="0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round/>
                <a:headEnd/>
                <a:tailEnd type="stealth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69" name="Line 39">
                <a:extLst>
                  <a:ext uri="{FF2B5EF4-FFF2-40B4-BE49-F238E27FC236}">
                    <a16:creationId xmlns:a16="http://schemas.microsoft.com/office/drawing/2014/main" id="{BA6E6E99-892F-CB44-8202-281699F4378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3000000" flipV="1">
                <a:off x="5225917" y="4793978"/>
                <a:ext cx="315912" cy="488950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round/>
                <a:headEnd/>
                <a:tailEnd type="stealth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70" name="Text Box 46">
                <a:extLst>
                  <a:ext uri="{FF2B5EF4-FFF2-40B4-BE49-F238E27FC236}">
                    <a16:creationId xmlns:a16="http://schemas.microsoft.com/office/drawing/2014/main" id="{6B56A451-EEDD-4E4D-9DB2-435BC390368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854350" y="4329114"/>
                <a:ext cx="423514" cy="3693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b="1" dirty="0">
                    <a:solidFill>
                      <a:srgbClr val="000000"/>
                    </a:solidFill>
                    <a:latin typeface="Arial" panose="020B0604020202020204" pitchFamily="34" charset="0"/>
                    <a:ea typeface="ＭＳ Ｐゴシック"/>
                    <a:cs typeface="Arial" panose="020B0604020202020204" pitchFamily="34" charset="0"/>
                  </a:rPr>
                  <a:t>S</a:t>
                </a:r>
                <a:r>
                  <a:rPr lang="en-US" b="1" baseline="-25000" dirty="0">
                    <a:solidFill>
                      <a:srgbClr val="000000"/>
                    </a:solidFill>
                    <a:latin typeface="Arial" panose="020B0604020202020204" pitchFamily="34" charset="0"/>
                    <a:ea typeface="ＭＳ Ｐゴシック"/>
                    <a:cs typeface="Arial" panose="020B0604020202020204" pitchFamily="34" charset="0"/>
                  </a:rPr>
                  <a:t>2</a:t>
                </a:r>
              </a:p>
            </p:txBody>
          </p:sp>
          <p:sp>
            <p:nvSpPr>
              <p:cNvPr id="71" name="Oval 24">
                <a:extLst>
                  <a:ext uri="{FF2B5EF4-FFF2-40B4-BE49-F238E27FC236}">
                    <a16:creationId xmlns:a16="http://schemas.microsoft.com/office/drawing/2014/main" id="{AEEBB957-0A5D-314A-ACC3-EAC7D806D4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86998" y="4626497"/>
                <a:ext cx="107950" cy="719137"/>
              </a:xfrm>
              <a:prstGeom prst="ellipse">
                <a:avLst/>
              </a:prstGeom>
              <a:solidFill>
                <a:srgbClr val="FFCC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72" name="Right Brace 199">
                <a:extLst>
                  <a:ext uri="{FF2B5EF4-FFF2-40B4-BE49-F238E27FC236}">
                    <a16:creationId xmlns:a16="http://schemas.microsoft.com/office/drawing/2014/main" id="{4072D633-B3C6-BD42-9F30-6305FADAC6D6}"/>
                  </a:ext>
                </a:extLst>
              </p:cNvPr>
              <p:cNvSpPr/>
              <p:nvPr/>
            </p:nvSpPr>
            <p:spPr>
              <a:xfrm rot="16200000">
                <a:off x="3720024" y="1715598"/>
                <a:ext cx="360040" cy="1656184"/>
              </a:xfrm>
              <a:prstGeom prst="rightBrac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srgbClr val="000000"/>
                  </a:solidFill>
                  <a:latin typeface="Arial"/>
                  <a:ea typeface="ＭＳ Ｐゴシック"/>
                </a:endParaRPr>
              </a:p>
            </p:txBody>
          </p:sp>
          <p:sp>
            <p:nvSpPr>
              <p:cNvPr id="73" name="Text Box 58">
                <a:extLst>
                  <a:ext uri="{FF2B5EF4-FFF2-40B4-BE49-F238E27FC236}">
                    <a16:creationId xmlns:a16="http://schemas.microsoft.com/office/drawing/2014/main" id="{F8B8B9D7-CEA0-864F-9648-BA8494384F6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898979" y="1646791"/>
                <a:ext cx="2007936" cy="6463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200" b="1" dirty="0">
                    <a:solidFill>
                      <a:srgbClr val="000000"/>
                    </a:solidFill>
                    <a:latin typeface="Arial" panose="020B0604020202020204" pitchFamily="34" charset="0"/>
                    <a:ea typeface="ＭＳ Ｐゴシック"/>
                    <a:cs typeface="Arial" panose="020B0604020202020204" pitchFamily="34" charset="0"/>
                  </a:rPr>
                  <a:t>Positron Transverse and Longitudinal Phase Space Selection</a:t>
                </a:r>
              </a:p>
            </p:txBody>
          </p:sp>
          <p:sp>
            <p:nvSpPr>
              <p:cNvPr id="74" name="Text Box 88">
                <a:extLst>
                  <a:ext uri="{FF2B5EF4-FFF2-40B4-BE49-F238E27FC236}">
                    <a16:creationId xmlns:a16="http://schemas.microsoft.com/office/drawing/2014/main" id="{41B66A24-1745-0E4F-871B-84E2F07146B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204485" y="5059990"/>
                <a:ext cx="402674" cy="3693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rgbClr val="FF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b="1" dirty="0">
                    <a:solidFill>
                      <a:srgbClr val="FF0000"/>
                    </a:solidFill>
                    <a:latin typeface="Arial" panose="020B0604020202020204" pitchFamily="34" charset="0"/>
                    <a:ea typeface="ＭＳ Ｐゴシック"/>
                    <a:cs typeface="Arial" panose="020B0604020202020204" pitchFamily="34" charset="0"/>
                  </a:rPr>
                  <a:t>e</a:t>
                </a:r>
                <a:r>
                  <a:rPr lang="en-US" b="1" baseline="30000" dirty="0">
                    <a:solidFill>
                      <a:srgbClr val="FF0000"/>
                    </a:solidFill>
                    <a:latin typeface="Arial" panose="020B0604020202020204" pitchFamily="34" charset="0"/>
                    <a:ea typeface="ＭＳ Ｐゴシック"/>
                    <a:cs typeface="Arial" panose="020B0604020202020204" pitchFamily="34" charset="0"/>
                  </a:rPr>
                  <a:t>+</a:t>
                </a:r>
              </a:p>
            </p:txBody>
          </p:sp>
          <p:sp>
            <p:nvSpPr>
              <p:cNvPr id="75" name="Line 54">
                <a:extLst>
                  <a:ext uri="{FF2B5EF4-FFF2-40B4-BE49-F238E27FC236}">
                    <a16:creationId xmlns:a16="http://schemas.microsoft.com/office/drawing/2014/main" id="{67337FE2-97C4-7F49-8A5A-A273CFECED5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242052" y="5114325"/>
                <a:ext cx="287338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stealth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FF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</p:grpSp>
        <p:grpSp>
          <p:nvGrpSpPr>
            <p:cNvPr id="39" name="Group 159">
              <a:extLst>
                <a:ext uri="{FF2B5EF4-FFF2-40B4-BE49-F238E27FC236}">
                  <a16:creationId xmlns:a16="http://schemas.microsoft.com/office/drawing/2014/main" id="{3731C124-4D49-C74E-9BC6-D221EF4A7F86}"/>
                </a:ext>
              </a:extLst>
            </p:cNvPr>
            <p:cNvGrpSpPr/>
            <p:nvPr/>
          </p:nvGrpSpPr>
          <p:grpSpPr>
            <a:xfrm>
              <a:off x="2837523" y="2953272"/>
              <a:ext cx="361950" cy="569912"/>
              <a:chOff x="1988705" y="2520380"/>
              <a:chExt cx="361950" cy="569912"/>
            </a:xfrm>
          </p:grpSpPr>
          <p:sp>
            <p:nvSpPr>
              <p:cNvPr id="40" name="Line 84">
                <a:extLst>
                  <a:ext uri="{FF2B5EF4-FFF2-40B4-BE49-F238E27FC236}">
                    <a16:creationId xmlns:a16="http://schemas.microsoft.com/office/drawing/2014/main" id="{ADDB73B8-541E-7946-B22C-02789C4CA71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88705" y="2520380"/>
                <a:ext cx="360362" cy="288925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round/>
                <a:headEnd/>
                <a:tailEnd type="stealth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41" name="Line 85">
                <a:extLst>
                  <a:ext uri="{FF2B5EF4-FFF2-40B4-BE49-F238E27FC236}">
                    <a16:creationId xmlns:a16="http://schemas.microsoft.com/office/drawing/2014/main" id="{ED53C921-1C23-7A47-9042-051E1725F68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90292" y="2802955"/>
                <a:ext cx="360363" cy="287337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round/>
                <a:headEnd/>
                <a:tailEnd type="stealth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</p:grp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360FA56F-2997-8D45-BF62-E0AB33A1BCFC}"/>
              </a:ext>
            </a:extLst>
          </p:cNvPr>
          <p:cNvGrpSpPr/>
          <p:nvPr/>
        </p:nvGrpSpPr>
        <p:grpSpPr>
          <a:xfrm>
            <a:off x="2451773" y="3734344"/>
            <a:ext cx="6712144" cy="2702361"/>
            <a:chOff x="2451773" y="3734344"/>
            <a:chExt cx="6712144" cy="2702361"/>
          </a:xfrm>
        </p:grpSpPr>
        <p:grpSp>
          <p:nvGrpSpPr>
            <p:cNvPr id="83" name="Group 211">
              <a:extLst>
                <a:ext uri="{FF2B5EF4-FFF2-40B4-BE49-F238E27FC236}">
                  <a16:creationId xmlns:a16="http://schemas.microsoft.com/office/drawing/2014/main" id="{39F55183-5ECF-994D-9725-0A04B48FE3A2}"/>
                </a:ext>
              </a:extLst>
            </p:cNvPr>
            <p:cNvGrpSpPr/>
            <p:nvPr/>
          </p:nvGrpSpPr>
          <p:grpSpPr>
            <a:xfrm>
              <a:off x="5704477" y="3734344"/>
              <a:ext cx="2706389" cy="1678000"/>
              <a:chOff x="5650906" y="3928954"/>
              <a:chExt cx="2706389" cy="1678000"/>
            </a:xfrm>
          </p:grpSpPr>
          <p:sp>
            <p:nvSpPr>
              <p:cNvPr id="86" name="Rectangle 22">
                <a:extLst>
                  <a:ext uri="{FF2B5EF4-FFF2-40B4-BE49-F238E27FC236}">
                    <a16:creationId xmlns:a16="http://schemas.microsoft.com/office/drawing/2014/main" id="{5EA81A25-D028-BB41-B6D1-5330C36E0C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18723" y="4292451"/>
                <a:ext cx="1308100" cy="720725"/>
              </a:xfrm>
              <a:prstGeom prst="rect">
                <a:avLst/>
              </a:prstGeom>
              <a:solidFill>
                <a:srgbClr val="9999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87" name="Text Box 44">
                <a:extLst>
                  <a:ext uri="{FF2B5EF4-FFF2-40B4-BE49-F238E27FC236}">
                    <a16:creationId xmlns:a16="http://schemas.microsoft.com/office/drawing/2014/main" id="{B2ECF8D8-F8A9-D049-BD63-E447047CF26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650906" y="4786313"/>
                <a:ext cx="352425" cy="2746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200" b="1" dirty="0">
                    <a:solidFill>
                      <a:srgbClr val="000000"/>
                    </a:solidFill>
                    <a:latin typeface="Comic Sans MS"/>
                    <a:ea typeface="ＭＳ Ｐゴシック"/>
                    <a:cs typeface="Comic Sans MS"/>
                  </a:rPr>
                  <a:t>T</a:t>
                </a:r>
                <a:r>
                  <a:rPr lang="en-US" sz="1200" b="1" baseline="-25000" dirty="0">
                    <a:solidFill>
                      <a:srgbClr val="000000"/>
                    </a:solidFill>
                    <a:latin typeface="Comic Sans MS"/>
                    <a:ea typeface="ＭＳ Ｐゴシック"/>
                    <a:cs typeface="Comic Sans MS"/>
                  </a:rPr>
                  <a:t>2</a:t>
                </a:r>
                <a:endParaRPr lang="en-US" sz="1200" b="1" dirty="0">
                  <a:solidFill>
                    <a:srgbClr val="000000"/>
                  </a:solidFill>
                  <a:latin typeface="Comic Sans MS"/>
                  <a:ea typeface="ＭＳ Ｐゴシック"/>
                  <a:cs typeface="Comic Sans MS"/>
                </a:endParaRPr>
              </a:p>
            </p:txBody>
          </p:sp>
          <p:sp>
            <p:nvSpPr>
              <p:cNvPr id="88" name="Rectangle 50">
                <a:extLst>
                  <a:ext uri="{FF2B5EF4-FFF2-40B4-BE49-F238E27FC236}">
                    <a16:creationId xmlns:a16="http://schemas.microsoft.com/office/drawing/2014/main" id="{DB1EC04D-A944-0A4C-B76C-DE437B8EF8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73168" y="4437112"/>
                <a:ext cx="871959" cy="432048"/>
              </a:xfrm>
              <a:prstGeom prst="rect">
                <a:avLst/>
              </a:prstGeom>
              <a:solidFill>
                <a:srgbClr val="FFCC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89" name="Line 51">
                <a:extLst>
                  <a:ext uri="{FF2B5EF4-FFF2-40B4-BE49-F238E27FC236}">
                    <a16:creationId xmlns:a16="http://schemas.microsoft.com/office/drawing/2014/main" id="{E62B1578-A73E-2145-9EDA-2899E52E4D2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264936" y="4363452"/>
                <a:ext cx="287337" cy="0"/>
              </a:xfrm>
              <a:prstGeom prst="line">
                <a:avLst/>
              </a:prstGeom>
              <a:noFill/>
              <a:ln w="9525">
                <a:solidFill>
                  <a:schemeClr val="accent6">
                    <a:lumMod val="60000"/>
                    <a:lumOff val="40000"/>
                  </a:schemeClr>
                </a:solidFill>
                <a:round/>
                <a:headEnd/>
                <a:tailEnd type="stealth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90" name="Line 52">
                <a:extLst>
                  <a:ext uri="{FF2B5EF4-FFF2-40B4-BE49-F238E27FC236}">
                    <a16:creationId xmlns:a16="http://schemas.microsoft.com/office/drawing/2014/main" id="{2F28C427-4AB0-834D-A856-0694096FF51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>
                <a:off x="6241123" y="4300587"/>
                <a:ext cx="287338" cy="0"/>
              </a:xfrm>
              <a:prstGeom prst="line">
                <a:avLst/>
              </a:prstGeom>
              <a:noFill/>
              <a:ln w="9525">
                <a:solidFill>
                  <a:schemeClr val="accent6">
                    <a:lumMod val="60000"/>
                    <a:lumOff val="40000"/>
                  </a:schemeClr>
                </a:solidFill>
                <a:round/>
                <a:headEnd/>
                <a:tailEnd type="stealth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91" name="Text Box 53">
                <a:extLst>
                  <a:ext uri="{FF2B5EF4-FFF2-40B4-BE49-F238E27FC236}">
                    <a16:creationId xmlns:a16="http://schemas.microsoft.com/office/drawing/2014/main" id="{BDA05739-10BD-0147-833E-038530719EC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218263" y="3928954"/>
                <a:ext cx="359394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dirty="0">
                    <a:solidFill>
                      <a:srgbClr val="2D2D8A">
                        <a:lumMod val="60000"/>
                        <a:lumOff val="40000"/>
                      </a:srgbClr>
                    </a:solidFill>
                    <a:latin typeface="Comic Sans MS"/>
                    <a:ea typeface="ＭＳ Ｐゴシック"/>
                    <a:cs typeface="Comic Sans MS"/>
                  </a:rPr>
                  <a:t>P</a:t>
                </a:r>
                <a:r>
                  <a:rPr lang="en-US" baseline="-25000" dirty="0">
                    <a:solidFill>
                      <a:srgbClr val="2D2D8A">
                        <a:lumMod val="60000"/>
                        <a:lumOff val="40000"/>
                      </a:srgbClr>
                    </a:solidFill>
                    <a:latin typeface="Comic Sans MS"/>
                    <a:ea typeface="ＭＳ Ｐゴシック"/>
                    <a:cs typeface="Comic Sans MS"/>
                  </a:rPr>
                  <a:t>T</a:t>
                </a:r>
              </a:p>
            </p:txBody>
          </p:sp>
          <p:sp>
            <p:nvSpPr>
              <p:cNvPr id="92" name="Text Box 58">
                <a:extLst>
                  <a:ext uri="{FF2B5EF4-FFF2-40B4-BE49-F238E27FC236}">
                    <a16:creationId xmlns:a16="http://schemas.microsoft.com/office/drawing/2014/main" id="{5EDBB21B-5901-4D4C-AD37-80C8E90A865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973303" y="4483529"/>
                <a:ext cx="1312980" cy="3385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600" dirty="0">
                    <a:solidFill>
                      <a:srgbClr val="000000"/>
                    </a:solidFill>
                    <a:latin typeface="Comic Sans MS"/>
                    <a:ea typeface="ＭＳ Ｐゴシック"/>
                    <a:cs typeface="Comic Sans MS"/>
                  </a:rPr>
                  <a:t>Calorimeter</a:t>
                </a:r>
              </a:p>
            </p:txBody>
          </p:sp>
          <p:sp>
            <p:nvSpPr>
              <p:cNvPr id="93" name="Line 59">
                <a:extLst>
                  <a:ext uri="{FF2B5EF4-FFF2-40B4-BE49-F238E27FC236}">
                    <a16:creationId xmlns:a16="http://schemas.microsoft.com/office/drawing/2014/main" id="{4C02796E-5FD4-4C42-8E41-D2F79784644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917135" y="4779814"/>
                <a:ext cx="1312863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94" name="Line 61">
                <a:extLst>
                  <a:ext uri="{FF2B5EF4-FFF2-40B4-BE49-F238E27FC236}">
                    <a16:creationId xmlns:a16="http://schemas.microsoft.com/office/drawing/2014/main" id="{F992C312-D2F6-274D-8DC6-077D0A2A1F8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917135" y="4543276"/>
                <a:ext cx="1312863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95" name="Rectangle 27">
                <a:extLst>
                  <a:ext uri="{FF2B5EF4-FFF2-40B4-BE49-F238E27FC236}">
                    <a16:creationId xmlns:a16="http://schemas.microsoft.com/office/drawing/2014/main" id="{3FCE6723-8295-6C45-AE7E-A2798B0C39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63631" y="4471988"/>
                <a:ext cx="36512" cy="360362"/>
              </a:xfrm>
              <a:prstGeom prst="rect">
                <a:avLst/>
              </a:prstGeom>
              <a:solidFill>
                <a:schemeClr val="tx1"/>
              </a:solidFill>
              <a:ln w="317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96" name="Right Brace 222">
                <a:extLst>
                  <a:ext uri="{FF2B5EF4-FFF2-40B4-BE49-F238E27FC236}">
                    <a16:creationId xmlns:a16="http://schemas.microsoft.com/office/drawing/2014/main" id="{9C57D2EF-E75E-0D4F-8AF2-C8089DDC60B7}"/>
                  </a:ext>
                </a:extLst>
              </p:cNvPr>
              <p:cNvSpPr/>
              <p:nvPr/>
            </p:nvSpPr>
            <p:spPr>
              <a:xfrm rot="5400000">
                <a:off x="6845127" y="3861048"/>
                <a:ext cx="360040" cy="2664296"/>
              </a:xfrm>
              <a:prstGeom prst="rightBrac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srgbClr val="000000"/>
                  </a:solidFill>
                  <a:latin typeface="Arial"/>
                  <a:ea typeface="ＭＳ Ｐゴシック"/>
                </a:endParaRPr>
              </a:p>
            </p:txBody>
          </p:sp>
          <p:sp>
            <p:nvSpPr>
              <p:cNvPr id="97" name="Text Box 58">
                <a:extLst>
                  <a:ext uri="{FF2B5EF4-FFF2-40B4-BE49-F238E27FC236}">
                    <a16:creationId xmlns:a16="http://schemas.microsoft.com/office/drawing/2014/main" id="{10083FBE-B9EE-CC4B-B8DB-1F554568BFC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701010" y="5329955"/>
                <a:ext cx="2649584" cy="27699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200" dirty="0">
                    <a:solidFill>
                      <a:srgbClr val="000000"/>
                    </a:solidFill>
                    <a:latin typeface="Arial" panose="020B0604020202020204" pitchFamily="34" charset="0"/>
                    <a:ea typeface="ＭＳ Ｐゴシック"/>
                    <a:cs typeface="Arial" panose="020B0604020202020204" pitchFamily="34" charset="0"/>
                  </a:rPr>
                  <a:t>Compton Transmission Polarimeter</a:t>
                </a:r>
              </a:p>
            </p:txBody>
          </p:sp>
        </p:grp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8379B522-D219-D34B-81E3-FBB8BD4B1668}"/>
                </a:ext>
              </a:extLst>
            </p:cNvPr>
            <p:cNvSpPr/>
            <p:nvPr/>
          </p:nvSpPr>
          <p:spPr>
            <a:xfrm>
              <a:off x="2451773" y="5374876"/>
              <a:ext cx="6712144" cy="1061829"/>
            </a:xfrm>
            <a:prstGeom prst="rect">
              <a:avLst/>
            </a:prstGeom>
            <a:solidFill>
              <a:schemeClr val="bg1">
                <a:alpha val="0"/>
              </a:schemeClr>
            </a:solidFill>
          </p:spPr>
          <p:txBody>
            <a:bodyPr wrap="square"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defRPr/>
              </a:pPr>
              <a:r>
                <a:rPr lang="fr-FR" b="1" dirty="0">
                  <a:solidFill>
                    <a:srgbClr val="6B6BCF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4. COMPTON TRANSMISSION POLARIMETER</a:t>
              </a:r>
            </a:p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defRPr/>
              </a:pPr>
              <a:endParaRPr lang="en-US" sz="900" b="1" dirty="0">
                <a:solidFill>
                  <a:srgbClr val="3333FF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endParaRPr>
            </a:p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defRPr/>
              </a:pPr>
              <a:r>
                <a:rPr lang="en-US" dirty="0">
                  <a:solidFill>
                    <a:srgbClr val="000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Polarized </a:t>
              </a:r>
              <a:r>
                <a:rPr lang="en-US" b="1" dirty="0">
                  <a:solidFill>
                    <a:srgbClr val="FF0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e</a:t>
              </a:r>
              <a:r>
                <a:rPr lang="en-US" b="1" baseline="30000" dirty="0">
                  <a:solidFill>
                    <a:srgbClr val="FF0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+</a:t>
              </a:r>
              <a:r>
                <a:rPr lang="en-US" dirty="0">
                  <a:solidFill>
                    <a:srgbClr val="000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 convert into polarized </a:t>
              </a:r>
              <a:r>
                <a:rPr lang="en-US" b="1" dirty="0">
                  <a:solidFill>
                    <a:srgbClr val="6B6BCF"/>
                  </a:solidFill>
                  <a:latin typeface="Symbol" panose="05050102010706020507" pitchFamily="18" charset="2"/>
                  <a:ea typeface="ＭＳ Ｐゴシック"/>
                  <a:cs typeface="Arial" panose="020B0604020202020204" pitchFamily="34" charset="0"/>
                </a:rPr>
                <a:t>g</a:t>
              </a:r>
              <a:r>
                <a:rPr lang="en-US" b="1" dirty="0">
                  <a:solidFill>
                    <a:srgbClr val="6B6BCF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 </a:t>
              </a:r>
              <a:r>
                <a:rPr lang="en-US" dirty="0">
                  <a:solidFill>
                    <a:srgbClr val="000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 (</a:t>
              </a:r>
              <a:r>
                <a:rPr lang="en-US" b="1" dirty="0" err="1">
                  <a:solidFill>
                    <a:srgbClr val="6B6BCF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P</a:t>
              </a:r>
              <a:r>
                <a:rPr lang="en-US" b="1" baseline="-25000" dirty="0" err="1">
                  <a:solidFill>
                    <a:srgbClr val="6B6BCF"/>
                  </a:solidFill>
                  <a:latin typeface="Symbol" panose="05050102010706020507" pitchFamily="18" charset="2"/>
                  <a:ea typeface="ＭＳ Ｐゴシック"/>
                  <a:cs typeface="Arial" panose="020B0604020202020204" pitchFamily="34" charset="0"/>
                </a:rPr>
                <a:t>g</a:t>
              </a:r>
              <a:r>
                <a:rPr lang="en-US" dirty="0">
                  <a:solidFill>
                    <a:srgbClr val="000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) whose </a:t>
              </a:r>
              <a:r>
                <a:rPr lang="en-US" b="1" dirty="0">
                  <a:solidFill>
                    <a:srgbClr val="6B6BCF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transmission </a:t>
              </a:r>
              <a:r>
                <a:rPr lang="en-US" dirty="0">
                  <a:solidFill>
                    <a:srgbClr val="000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through a polarized iron target (</a:t>
              </a:r>
              <a:r>
                <a:rPr lang="en-US" b="1" dirty="0">
                  <a:solidFill>
                    <a:srgbClr val="2D2D8A">
                      <a:lumMod val="60000"/>
                      <a:lumOff val="40000"/>
                    </a:srgbClr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P</a:t>
              </a:r>
              <a:r>
                <a:rPr lang="en-US" b="1" baseline="-25000" dirty="0">
                  <a:solidFill>
                    <a:srgbClr val="2D2D8A">
                      <a:lumMod val="60000"/>
                      <a:lumOff val="40000"/>
                    </a:srgbClr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T</a:t>
              </a:r>
              <a:r>
                <a:rPr lang="en-US" dirty="0">
                  <a:solidFill>
                    <a:srgbClr val="000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) depends on </a:t>
              </a:r>
              <a:r>
                <a:rPr lang="en-US" b="1" dirty="0" err="1">
                  <a:solidFill>
                    <a:srgbClr val="6B6BCF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P</a:t>
              </a:r>
              <a:r>
                <a:rPr lang="en-US" b="1" baseline="-25000" dirty="0" err="1">
                  <a:solidFill>
                    <a:srgbClr val="6B6BCF"/>
                  </a:solidFill>
                  <a:latin typeface="Symbol" panose="05050102010706020507" pitchFamily="18" charset="2"/>
                  <a:ea typeface="ＭＳ Ｐゴシック"/>
                  <a:cs typeface="Arial" panose="020B0604020202020204" pitchFamily="34" charset="0"/>
                </a:rPr>
                <a:t>g</a:t>
              </a:r>
              <a:r>
                <a:rPr lang="en-US" b="1" dirty="0" err="1">
                  <a:solidFill>
                    <a:srgbClr val="6B6BCF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.P</a:t>
              </a:r>
              <a:r>
                <a:rPr lang="en-US" b="1" baseline="-25000" dirty="0" err="1">
                  <a:solidFill>
                    <a:srgbClr val="6B6BCF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T</a:t>
              </a:r>
              <a:endParaRPr lang="en-US" b="1" baseline="-25000" dirty="0">
                <a:solidFill>
                  <a:srgbClr val="6B6BCF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endParaRPr>
            </a:p>
          </p:txBody>
        </p:sp>
        <p:sp>
          <p:nvSpPr>
            <p:cNvPr id="85" name="Line 54">
              <a:extLst>
                <a:ext uri="{FF2B5EF4-FFF2-40B4-BE49-F238E27FC236}">
                  <a16:creationId xmlns:a16="http://schemas.microsoft.com/office/drawing/2014/main" id="{ACA02307-07D1-9744-B0F8-56E78F645BA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612789" y="5871660"/>
              <a:ext cx="213029" cy="4691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800">
                <a:solidFill>
                  <a:srgbClr val="000000"/>
                </a:solidFill>
                <a:latin typeface="Arial"/>
                <a:ea typeface="ＭＳ Ｐゴシック"/>
                <a:cs typeface="+mn-cs"/>
              </a:endParaRPr>
            </a:p>
          </p:txBody>
        </p:sp>
      </p:grpSp>
      <p:sp>
        <p:nvSpPr>
          <p:cNvPr id="98" name="Text Box 26">
            <a:extLst>
              <a:ext uri="{FF2B5EF4-FFF2-40B4-BE49-F238E27FC236}">
                <a16:creationId xmlns:a16="http://schemas.microsoft.com/office/drawing/2014/main" id="{A581DC6A-37BA-8D45-A888-829930607C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13383" y="52394"/>
            <a:ext cx="570739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9pPr>
          </a:lstStyle>
          <a:p>
            <a:r>
              <a:rPr lang="fr-FR" altLang="en-US" sz="3200" dirty="0" err="1">
                <a:solidFill>
                  <a:srgbClr val="000000"/>
                </a:solidFill>
                <a:latin typeface="Avenir Roman" panose="02000503020000020003" pitchFamily="2" charset="0"/>
                <a:cs typeface="Arial"/>
              </a:rPr>
              <a:t>PEPPo</a:t>
            </a:r>
            <a:r>
              <a:rPr lang="fr-FR" altLang="en-US" sz="3200" dirty="0">
                <a:solidFill>
                  <a:srgbClr val="000000"/>
                </a:solidFill>
                <a:latin typeface="Avenir Roman" panose="02000503020000020003" pitchFamily="2" charset="0"/>
                <a:cs typeface="Arial"/>
              </a:rPr>
              <a:t>: </a:t>
            </a:r>
            <a:r>
              <a:rPr lang="fr-FR" altLang="en-US" sz="3200" dirty="0" err="1">
                <a:solidFill>
                  <a:srgbClr val="000000"/>
                </a:solidFill>
                <a:latin typeface="Avenir Roman" panose="02000503020000020003" pitchFamily="2" charset="0"/>
                <a:cs typeface="Arial"/>
              </a:rPr>
              <a:t>Principle</a:t>
            </a:r>
            <a:r>
              <a:rPr lang="fr-FR" altLang="en-US" sz="3200" dirty="0">
                <a:solidFill>
                  <a:srgbClr val="000000"/>
                </a:solidFill>
                <a:latin typeface="Avenir Roman" panose="02000503020000020003" pitchFamily="2" charset="0"/>
                <a:cs typeface="Arial"/>
              </a:rPr>
              <a:t> of </a:t>
            </a:r>
            <a:r>
              <a:rPr lang="fr-FR" altLang="en-US" sz="3200" dirty="0" err="1">
                <a:solidFill>
                  <a:srgbClr val="000000"/>
                </a:solidFill>
                <a:latin typeface="Avenir Roman" panose="02000503020000020003" pitchFamily="2" charset="0"/>
                <a:cs typeface="Arial"/>
              </a:rPr>
              <a:t>Operation</a:t>
            </a:r>
            <a:endParaRPr lang="fr-FR" altLang="en-US" sz="3200" dirty="0">
              <a:solidFill>
                <a:srgbClr val="000000"/>
              </a:solidFill>
              <a:latin typeface="Avenir Roman" panose="02000503020000020003" pitchFamily="2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49654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6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roup 48"/>
          <p:cNvGrpSpPr/>
          <p:nvPr/>
        </p:nvGrpSpPr>
        <p:grpSpPr>
          <a:xfrm>
            <a:off x="175767" y="2925481"/>
            <a:ext cx="441146" cy="652264"/>
            <a:chOff x="296527" y="2507680"/>
            <a:chExt cx="441146" cy="652264"/>
          </a:xfrm>
        </p:grpSpPr>
        <p:sp>
          <p:nvSpPr>
            <p:cNvPr id="50" name="Text Box 89"/>
            <p:cNvSpPr txBox="1">
              <a:spLocks noChangeArrowheads="1"/>
            </p:cNvSpPr>
            <p:nvPr/>
          </p:nvSpPr>
          <p:spPr bwMode="auto">
            <a:xfrm>
              <a:off x="302877" y="2852167"/>
              <a:ext cx="354413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Arial"/>
                </a:rPr>
                <a:t>e</a:t>
              </a:r>
              <a:r>
                <a:rPr kumimoji="0" lang="en-US" sz="1400" u="none" strike="noStrike" kern="0" cap="none" spc="0" normalizeH="0" baseline="3000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Arial"/>
                </a:rPr>
                <a:t>+</a:t>
              </a:r>
            </a:p>
          </p:txBody>
        </p:sp>
        <p:sp>
          <p:nvSpPr>
            <p:cNvPr id="51" name="Line 54"/>
            <p:cNvSpPr>
              <a:spLocks noChangeShapeType="1"/>
            </p:cNvSpPr>
            <p:nvPr/>
          </p:nvSpPr>
          <p:spPr bwMode="auto">
            <a:xfrm>
              <a:off x="333039" y="2901380"/>
              <a:ext cx="287338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</a:endParaRPr>
            </a:p>
          </p:txBody>
        </p:sp>
        <p:sp>
          <p:nvSpPr>
            <p:cNvPr id="52" name="Line 55"/>
            <p:cNvSpPr>
              <a:spLocks noChangeShapeType="1"/>
            </p:cNvSpPr>
            <p:nvPr/>
          </p:nvSpPr>
          <p:spPr bwMode="auto">
            <a:xfrm rot="10800000">
              <a:off x="309227" y="2828355"/>
              <a:ext cx="287337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</a:endParaRPr>
            </a:p>
          </p:txBody>
        </p:sp>
        <p:sp>
          <p:nvSpPr>
            <p:cNvPr id="53" name="Text Box 56"/>
            <p:cNvSpPr txBox="1">
              <a:spLocks noChangeArrowheads="1"/>
            </p:cNvSpPr>
            <p:nvPr/>
          </p:nvSpPr>
          <p:spPr bwMode="auto">
            <a:xfrm>
              <a:off x="296527" y="2507680"/>
              <a:ext cx="441146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Arial"/>
                </a:rPr>
                <a:t>P</a:t>
              </a:r>
              <a:r>
                <a:rPr kumimoji="0" lang="en-US" sz="1400" u="none" strike="noStrike" kern="0" cap="none" spc="0" normalizeH="0" baseline="-2500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Arial"/>
                </a:rPr>
                <a:t>e</a:t>
              </a:r>
              <a:r>
                <a:rPr kumimoji="0" lang="en-US" sz="1400" u="none" strike="noStrike" kern="0" cap="none" spc="0" normalizeH="0" baseline="-2500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Arial"/>
                </a:rPr>
                <a:t>+</a:t>
              </a:r>
            </a:p>
          </p:txBody>
        </p:sp>
      </p:grpSp>
      <p:sp>
        <p:nvSpPr>
          <p:cNvPr id="28" name="Text Box 29"/>
          <p:cNvSpPr txBox="1">
            <a:spLocks noChangeArrowheads="1"/>
          </p:cNvSpPr>
          <p:nvPr/>
        </p:nvSpPr>
        <p:spPr bwMode="auto">
          <a:xfrm>
            <a:off x="59879" y="794561"/>
            <a:ext cx="9036496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285750" marR="0" lvl="0" indent="-28575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60093"/>
              </a:buClr>
              <a:buSzTx/>
              <a:buFont typeface="Wingdings" pitchFamily="2" charset="2"/>
              <a:buChar char="v"/>
              <a:tabLst/>
              <a:defRPr/>
            </a:pPr>
            <a:r>
              <a:rPr lang="en-US" sz="1600" kern="0" dirty="0">
                <a:latin typeface="Avenir Roman" panose="02000503020000020003" pitchFamily="2" charset="0"/>
                <a:cs typeface="Arial"/>
              </a:rPr>
              <a:t>Polarized positrons incident on a target also produce polarized bremsstrahlung.</a:t>
            </a:r>
          </a:p>
          <a:p>
            <a:pPr marL="285750" marR="0" lvl="0" indent="-28575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60093"/>
              </a:buClr>
              <a:buSzTx/>
              <a:buFont typeface="Wingdings" pitchFamily="2" charset="2"/>
              <a:buChar char="v"/>
              <a:tabLst/>
              <a:defRPr/>
            </a:pPr>
            <a:r>
              <a:rPr lang="en-US" sz="1600" kern="0" dirty="0">
                <a:latin typeface="Avenir Roman" panose="02000503020000020003" pitchFamily="2" charset="0"/>
                <a:cs typeface="Arial"/>
              </a:rPr>
              <a:t>Positron polarization is related to the transmission of the bremsstrahlung through magnetic material by the spin dependent Compton cross-section.</a:t>
            </a:r>
            <a:endParaRPr kumimoji="0" lang="en-US" sz="160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venir Roman" panose="02000503020000020003" pitchFamily="2" charset="0"/>
              <a:cs typeface="Arial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648589" y="4944392"/>
            <a:ext cx="3413352" cy="1435394"/>
            <a:chOff x="5399910" y="3935197"/>
            <a:chExt cx="3413352" cy="1435394"/>
          </a:xfrm>
        </p:grpSpPr>
        <p:graphicFrame>
          <p:nvGraphicFramePr>
            <p:cNvPr id="30" name="Object 2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780664309"/>
                </p:ext>
              </p:extLst>
            </p:nvPr>
          </p:nvGraphicFramePr>
          <p:xfrm>
            <a:off x="5399910" y="3935197"/>
            <a:ext cx="3378870" cy="67780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957" name="Equation" r:id="rId3" imgW="2145960" imgH="419040" progId="Equation.3">
                    <p:embed/>
                  </p:oleObj>
                </mc:Choice>
                <mc:Fallback>
                  <p:oleObj name="Equation" r:id="rId3" imgW="2145960" imgH="4190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399910" y="3935197"/>
                          <a:ext cx="3378870" cy="67780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1" name="TextBox 30"/>
            <p:cNvSpPr txBox="1"/>
            <p:nvPr/>
          </p:nvSpPr>
          <p:spPr>
            <a:xfrm>
              <a:off x="5837296" y="4724260"/>
              <a:ext cx="2975966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sz="120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Lucida Grande"/>
                  <a:cs typeface="Arial"/>
                </a:rPr>
                <a:t>μ</a:t>
              </a:r>
              <a:r>
                <a:rPr kumimoji="0" lang="en-US" sz="120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</a:rPr>
                <a:t>1 - Compton absorption coefficient </a:t>
              </a:r>
            </a:p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sz="120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</a:rPr>
                <a:t>L    - target length</a:t>
              </a:r>
            </a:p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sz="120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</a:rPr>
                <a:t>P</a:t>
              </a:r>
              <a:r>
                <a:rPr kumimoji="0" lang="en-US" sz="1200" u="none" strike="noStrike" kern="0" cap="none" spc="0" normalizeH="0" baseline="-2500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</a:rPr>
                <a:t>3</a:t>
              </a:r>
              <a:r>
                <a:rPr kumimoji="0" lang="en-US" sz="120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</a:rPr>
                <a:t>   - photon polarization (long.)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5694571" y="5127055"/>
            <a:ext cx="2476037" cy="1223637"/>
            <a:chOff x="5552245" y="3703404"/>
            <a:chExt cx="2476037" cy="1223637"/>
          </a:xfrm>
        </p:grpSpPr>
        <p:graphicFrame>
          <p:nvGraphicFramePr>
            <p:cNvPr id="33" name="Object 3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435391858"/>
                </p:ext>
              </p:extLst>
            </p:nvPr>
          </p:nvGraphicFramePr>
          <p:xfrm>
            <a:off x="5965509" y="3703404"/>
            <a:ext cx="1415025" cy="4481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958" name="Equation" r:id="rId5" imgW="749300" imgH="215900" progId="Equation.3">
                    <p:embed/>
                  </p:oleObj>
                </mc:Choice>
                <mc:Fallback>
                  <p:oleObj name="Equation" r:id="rId5" imgW="749300" imgH="2159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965509" y="3703404"/>
                          <a:ext cx="1415025" cy="4481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4" name="Rectangle 33"/>
            <p:cNvSpPr/>
            <p:nvPr/>
          </p:nvSpPr>
          <p:spPr>
            <a:xfrm>
              <a:off x="5552245" y="4280710"/>
              <a:ext cx="2476037" cy="646331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sz="120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</a:rPr>
                <a:t>P</a:t>
              </a:r>
              <a:r>
                <a:rPr kumimoji="0" lang="en-US" sz="1200" u="none" strike="noStrike" kern="0" cap="none" spc="0" normalizeH="0" baseline="-2500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</a:rPr>
                <a:t>e</a:t>
              </a:r>
              <a:r>
                <a:rPr kumimoji="0" lang="en-US" sz="120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</a:rPr>
                <a:t> - electron/positron polarization</a:t>
              </a:r>
            </a:p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sz="120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</a:rPr>
                <a:t>P</a:t>
              </a:r>
              <a:r>
                <a:rPr kumimoji="0" lang="en-US" sz="1200" u="none" strike="noStrike" kern="0" cap="none" spc="0" normalizeH="0" baseline="-2500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</a:rPr>
                <a:t>T</a:t>
              </a:r>
              <a:r>
                <a:rPr kumimoji="0" lang="en-US" sz="120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</a:rPr>
                <a:t> - target polarization</a:t>
              </a:r>
            </a:p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sz="120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</a:rPr>
                <a:t>A</a:t>
              </a:r>
              <a:r>
                <a:rPr kumimoji="0" lang="en-US" sz="1200" u="none" strike="noStrike" kern="0" cap="none" spc="0" normalizeH="0" baseline="-2500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</a:rPr>
                <a:t>e</a:t>
              </a:r>
              <a:r>
                <a:rPr kumimoji="0" lang="en-US" sz="120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</a:rPr>
                <a:t> - analyzing power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623498" y="1781080"/>
            <a:ext cx="3298097" cy="2969860"/>
            <a:chOff x="1030900" y="1892596"/>
            <a:chExt cx="3366461" cy="3332606"/>
          </a:xfrm>
        </p:grpSpPr>
        <p:pic>
          <p:nvPicPr>
            <p:cNvPr id="36" name="Picture 100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13836" y="1892596"/>
              <a:ext cx="2903328" cy="33326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37" name="Straight Arrow Connector 36"/>
            <p:cNvCxnSpPr/>
            <p:nvPr/>
          </p:nvCxnSpPr>
          <p:spPr>
            <a:xfrm flipV="1">
              <a:off x="1030900" y="3583173"/>
              <a:ext cx="1021183" cy="1582814"/>
            </a:xfrm>
            <a:prstGeom prst="straightConnector1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tailEnd type="arrow"/>
            </a:ln>
            <a:effectLst/>
          </p:spPr>
        </p:cxnSp>
        <p:sp>
          <p:nvSpPr>
            <p:cNvPr id="38" name="TextBox 37"/>
            <p:cNvSpPr txBox="1"/>
            <p:nvPr/>
          </p:nvSpPr>
          <p:spPr>
            <a:xfrm>
              <a:off x="4079591" y="3327990"/>
              <a:ext cx="317770" cy="372131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Symbol" charset="2"/>
                  <a:cs typeface="Symbol" charset="2"/>
                </a:rPr>
                <a:t>g</a:t>
              </a:r>
            </a:p>
          </p:txBody>
        </p:sp>
        <p:cxnSp>
          <p:nvCxnSpPr>
            <p:cNvPr id="39" name="Straight Arrow Connector 38"/>
            <p:cNvCxnSpPr/>
            <p:nvPr/>
          </p:nvCxnSpPr>
          <p:spPr>
            <a:xfrm>
              <a:off x="2150966" y="3563927"/>
              <a:ext cx="1953201" cy="8612"/>
            </a:xfrm>
            <a:prstGeom prst="straightConnector1">
              <a:avLst/>
            </a:prstGeom>
            <a:noFill/>
            <a:ln w="41275" cap="flat" cmpd="sng" algn="ctr">
              <a:solidFill>
                <a:srgbClr val="00B050"/>
              </a:solidFill>
              <a:prstDash val="solid"/>
              <a:tailEnd type="arrow"/>
            </a:ln>
            <a:effectLst/>
          </p:spPr>
        </p:cxnSp>
        <p:sp>
          <p:nvSpPr>
            <p:cNvPr id="41" name="Rectangle 40"/>
            <p:cNvSpPr/>
            <p:nvPr/>
          </p:nvSpPr>
          <p:spPr>
            <a:xfrm>
              <a:off x="2073349" y="3359888"/>
              <a:ext cx="77617" cy="425303"/>
            </a:xfrm>
            <a:prstGeom prst="rect">
              <a:avLst/>
            </a:prstGeom>
            <a:solidFill>
              <a:srgbClr val="000000"/>
            </a:solidFill>
            <a:ln w="2540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sp>
        <p:nvSpPr>
          <p:cNvPr id="43" name="TextBox 42"/>
          <p:cNvSpPr txBox="1"/>
          <p:nvPr/>
        </p:nvSpPr>
        <p:spPr>
          <a:xfrm>
            <a:off x="167412" y="4698171"/>
            <a:ext cx="407715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Polarimeter Target (</a:t>
            </a:r>
            <a:r>
              <a:rPr kumimoji="0" lang="en-US" sz="110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Densimet</a:t>
            </a:r>
            <a:r>
              <a:rPr kumimoji="0" lang="en-US" sz="110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D17K)</a:t>
            </a:r>
            <a:r>
              <a:rPr kumimoji="0" lang="en-US" sz="110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lang="en-US" sz="110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90.5% W,</a:t>
            </a:r>
            <a:r>
              <a:rPr kumimoji="0" lang="en-US" sz="110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lang="en-US" sz="110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7%,</a:t>
            </a:r>
            <a:r>
              <a:rPr kumimoji="0" lang="en-US" sz="110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lang="en-US" sz="110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2.5% Cu</a:t>
            </a:r>
          </a:p>
        </p:txBody>
      </p:sp>
      <p:sp>
        <p:nvSpPr>
          <p:cNvPr id="54" name="Text Box 26"/>
          <p:cNvSpPr txBox="1">
            <a:spLocks noChangeArrowheads="1"/>
          </p:cNvSpPr>
          <p:nvPr/>
        </p:nvSpPr>
        <p:spPr bwMode="auto">
          <a:xfrm>
            <a:off x="1584446" y="66081"/>
            <a:ext cx="65861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9pPr>
          </a:lstStyle>
          <a:p>
            <a:r>
              <a:rPr lang="fr-FR" altLang="en-US" sz="3200" dirty="0">
                <a:solidFill>
                  <a:srgbClr val="000000"/>
                </a:solidFill>
                <a:latin typeface="Avenir Roman" panose="02000503020000020003" pitchFamily="2" charset="0"/>
                <a:cs typeface="Arial"/>
              </a:rPr>
              <a:t>Compton Transmission </a:t>
            </a:r>
            <a:r>
              <a:rPr lang="fr-FR" altLang="en-US" sz="3200" dirty="0" err="1">
                <a:solidFill>
                  <a:srgbClr val="000000"/>
                </a:solidFill>
                <a:latin typeface="Avenir Roman" panose="02000503020000020003" pitchFamily="2" charset="0"/>
                <a:cs typeface="Arial"/>
              </a:rPr>
              <a:t>Polarimetry</a:t>
            </a:r>
            <a:endParaRPr lang="fr-FR" altLang="en-US" sz="3200" dirty="0">
              <a:solidFill>
                <a:srgbClr val="000000"/>
              </a:solidFill>
              <a:latin typeface="Avenir Roman" panose="02000503020000020003" pitchFamily="2" charset="0"/>
              <a:cs typeface="Arial"/>
            </a:endParaRPr>
          </a:p>
        </p:txBody>
      </p:sp>
      <p:pic>
        <p:nvPicPr>
          <p:cNvPr id="29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0228" y="1759448"/>
            <a:ext cx="4190241" cy="2969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" name="TextBox 39"/>
          <p:cNvSpPr txBox="1"/>
          <p:nvPr/>
        </p:nvSpPr>
        <p:spPr>
          <a:xfrm>
            <a:off x="5521106" y="4729308"/>
            <a:ext cx="2976984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kern="1200" dirty="0">
                <a:latin typeface="Arial"/>
                <a:ea typeface="Futura Medium" charset="0"/>
                <a:cs typeface="Arial"/>
              </a:rPr>
              <a:t>P</a:t>
            </a:r>
            <a:r>
              <a:rPr lang="en-US" sz="1200" kern="1200" baseline="-25000" dirty="0">
                <a:latin typeface="Arial"/>
                <a:ea typeface="Futura Medium" charset="0"/>
                <a:cs typeface="Arial"/>
              </a:rPr>
              <a:t>T</a:t>
            </a:r>
            <a:r>
              <a:rPr lang="en-US" sz="1200" kern="1200" dirty="0">
                <a:latin typeface="Arial"/>
                <a:ea typeface="Futura Medium" charset="0"/>
                <a:cs typeface="Arial"/>
              </a:rPr>
              <a:t> = 7.06% ± 0.05% </a:t>
            </a:r>
            <a:r>
              <a:rPr lang="en-US" sz="1200" kern="1200" baseline="-25000" dirty="0">
                <a:latin typeface="Arial"/>
                <a:ea typeface="Futura Medium" charset="0"/>
                <a:cs typeface="Arial"/>
              </a:rPr>
              <a:t>(</a:t>
            </a:r>
            <a:r>
              <a:rPr lang="en-US" sz="1200" baseline="-25000" dirty="0">
                <a:latin typeface="Arial"/>
                <a:ea typeface="Futura Medium" charset="0"/>
                <a:cs typeface="Arial"/>
              </a:rPr>
              <a:t>sys1</a:t>
            </a:r>
            <a:r>
              <a:rPr lang="en-US" sz="1200" kern="1200" baseline="-25000" dirty="0">
                <a:latin typeface="Arial"/>
                <a:ea typeface="Futura Medium" charset="0"/>
                <a:cs typeface="Arial"/>
              </a:rPr>
              <a:t>)</a:t>
            </a:r>
            <a:r>
              <a:rPr lang="en-US" sz="1200" kern="1200" dirty="0">
                <a:latin typeface="Arial"/>
                <a:ea typeface="Futura Medium" charset="0"/>
                <a:cs typeface="Arial"/>
              </a:rPr>
              <a:t> ± 0.07% </a:t>
            </a:r>
            <a:r>
              <a:rPr lang="en-US" sz="1200" kern="1200" baseline="-25000" dirty="0">
                <a:latin typeface="Arial"/>
                <a:ea typeface="Futura Medium" charset="0"/>
                <a:cs typeface="Arial"/>
              </a:rPr>
              <a:t>(</a:t>
            </a:r>
            <a:r>
              <a:rPr lang="en-US" sz="1200" baseline="-25000" dirty="0">
                <a:latin typeface="Arial"/>
                <a:ea typeface="Futura Medium" charset="0"/>
                <a:cs typeface="Arial"/>
              </a:rPr>
              <a:t>sys2</a:t>
            </a:r>
            <a:r>
              <a:rPr lang="en-US" sz="1200" kern="1200" baseline="-25000" dirty="0">
                <a:latin typeface="Arial"/>
                <a:ea typeface="Futura Medium" charset="0"/>
                <a:cs typeface="Arial"/>
              </a:rPr>
              <a:t>)</a:t>
            </a:r>
            <a:endParaRPr lang="en-US" sz="1200" kern="1200" dirty="0">
              <a:latin typeface="Arial"/>
              <a:ea typeface="Futura Medium" charset="0"/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40620" y="3170463"/>
            <a:ext cx="508530" cy="200055"/>
          </a:xfrm>
          <a:prstGeom prst="rect">
            <a:avLst/>
          </a:prstGeom>
          <a:solidFill>
            <a:srgbClr val="FF5EFF"/>
          </a:solidFill>
        </p:spPr>
        <p:txBody>
          <a:bodyPr wrap="square" rtlCol="0">
            <a:spAutoFit/>
          </a:bodyPr>
          <a:lstStyle/>
          <a:p>
            <a:r>
              <a:rPr lang="en-US" sz="700" b="1" dirty="0">
                <a:latin typeface="Arial"/>
                <a:cs typeface="Arial"/>
              </a:rPr>
              <a:t>Fe Core</a:t>
            </a:r>
          </a:p>
        </p:txBody>
      </p:sp>
      <p:cxnSp>
        <p:nvCxnSpPr>
          <p:cNvPr id="8" name="Straight Arrow Connector 7"/>
          <p:cNvCxnSpPr/>
          <p:nvPr/>
        </p:nvCxnSpPr>
        <p:spPr bwMode="auto">
          <a:xfrm>
            <a:off x="648589" y="3270491"/>
            <a:ext cx="621440" cy="0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" name="TextBox 2"/>
          <p:cNvSpPr txBox="1"/>
          <p:nvPr/>
        </p:nvSpPr>
        <p:spPr>
          <a:xfrm>
            <a:off x="10006808" y="358626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8822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28359" y="1495873"/>
            <a:ext cx="4283465" cy="2212200"/>
            <a:chOff x="105180" y="649188"/>
            <a:chExt cx="4423518" cy="2586145"/>
          </a:xfrm>
        </p:grpSpPr>
        <p:grpSp>
          <p:nvGrpSpPr>
            <p:cNvPr id="3" name="Group 10"/>
            <p:cNvGrpSpPr/>
            <p:nvPr/>
          </p:nvGrpSpPr>
          <p:grpSpPr>
            <a:xfrm>
              <a:off x="105180" y="649188"/>
              <a:ext cx="4338368" cy="2542700"/>
              <a:chOff x="3982774" y="2036542"/>
              <a:chExt cx="4820905" cy="3191010"/>
            </a:xfrm>
          </p:grpSpPr>
          <p:pic>
            <p:nvPicPr>
              <p:cNvPr id="18" name="Picture 33" descr="CIMG5110.JPG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r="3393"/>
              <a:stretch/>
            </p:blipFill>
            <p:spPr>
              <a:xfrm rot="5400000">
                <a:off x="4797722" y="1221594"/>
                <a:ext cx="3191010" cy="4820905"/>
              </a:xfrm>
              <a:prstGeom prst="rect">
                <a:avLst/>
              </a:prstGeom>
              <a:ln w="28575" cmpd="sng">
                <a:noFill/>
              </a:ln>
            </p:spPr>
          </p:pic>
          <p:pic>
            <p:nvPicPr>
              <p:cNvPr id="19" name="Picture 34" descr="CIMG5121.JPG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46794" t="3525" r="32563" b="10228"/>
              <a:stretch/>
            </p:blipFill>
            <p:spPr>
              <a:xfrm rot="151446">
                <a:off x="5594163" y="2143391"/>
                <a:ext cx="567383" cy="2088670"/>
              </a:xfrm>
              <a:prstGeom prst="rect">
                <a:avLst/>
              </a:prstGeom>
              <a:ln w="28575" cmpd="sng">
                <a:noFill/>
              </a:ln>
            </p:spPr>
          </p:pic>
        </p:grpSp>
        <p:cxnSp>
          <p:nvCxnSpPr>
            <p:cNvPr id="4" name="Straight Arrow Connector 16"/>
            <p:cNvCxnSpPr/>
            <p:nvPr/>
          </p:nvCxnSpPr>
          <p:spPr>
            <a:xfrm flipV="1">
              <a:off x="646777" y="1922721"/>
              <a:ext cx="340242" cy="563526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Arrow Connector 19"/>
            <p:cNvCxnSpPr>
              <a:stCxn id="15" idx="0"/>
            </p:cNvCxnSpPr>
            <p:nvPr/>
          </p:nvCxnSpPr>
          <p:spPr>
            <a:xfrm flipV="1">
              <a:off x="1806352" y="2140115"/>
              <a:ext cx="123570" cy="424789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25"/>
            <p:cNvSpPr txBox="1"/>
            <p:nvPr/>
          </p:nvSpPr>
          <p:spPr>
            <a:xfrm>
              <a:off x="3880627" y="752697"/>
              <a:ext cx="648071" cy="248263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FFFF00"/>
                  </a:solidFill>
                  <a:latin typeface="Avenir Roman" panose="02000503020000020003" pitchFamily="2" charset="0"/>
                </a:rPr>
                <a:t>C</a:t>
              </a:r>
            </a:p>
            <a:p>
              <a:pPr algn="ctr"/>
              <a:r>
                <a:rPr lang="en-US" sz="1200" b="1" dirty="0">
                  <a:solidFill>
                    <a:srgbClr val="FFFF00"/>
                  </a:solidFill>
                  <a:latin typeface="Avenir Roman" panose="02000503020000020003" pitchFamily="2" charset="0"/>
                </a:rPr>
                <a:t>A</a:t>
              </a:r>
            </a:p>
            <a:p>
              <a:pPr algn="ctr"/>
              <a:r>
                <a:rPr lang="en-US" sz="1200" b="1" dirty="0">
                  <a:solidFill>
                    <a:srgbClr val="FFFF00"/>
                  </a:solidFill>
                  <a:latin typeface="Avenir Roman" panose="02000503020000020003" pitchFamily="2" charset="0"/>
                </a:rPr>
                <a:t>L</a:t>
              </a:r>
            </a:p>
            <a:p>
              <a:pPr algn="ctr"/>
              <a:r>
                <a:rPr lang="en-US" sz="1200" b="1" dirty="0">
                  <a:solidFill>
                    <a:srgbClr val="FFFF00"/>
                  </a:solidFill>
                  <a:latin typeface="Avenir Roman" panose="02000503020000020003" pitchFamily="2" charset="0"/>
                </a:rPr>
                <a:t>O</a:t>
              </a:r>
            </a:p>
            <a:p>
              <a:pPr algn="ctr"/>
              <a:r>
                <a:rPr lang="en-US" sz="1200" b="1" dirty="0">
                  <a:solidFill>
                    <a:srgbClr val="FFFF00"/>
                  </a:solidFill>
                  <a:latin typeface="Avenir Roman" panose="02000503020000020003" pitchFamily="2" charset="0"/>
                </a:rPr>
                <a:t>R</a:t>
              </a:r>
            </a:p>
            <a:p>
              <a:pPr algn="ctr"/>
              <a:r>
                <a:rPr lang="en-US" sz="1200" b="1" dirty="0">
                  <a:solidFill>
                    <a:srgbClr val="FFFF00"/>
                  </a:solidFill>
                  <a:latin typeface="Avenir Roman" panose="02000503020000020003" pitchFamily="2" charset="0"/>
                </a:rPr>
                <a:t>I</a:t>
              </a:r>
            </a:p>
            <a:p>
              <a:pPr algn="ctr"/>
              <a:r>
                <a:rPr lang="en-US" sz="1200" b="1" dirty="0">
                  <a:solidFill>
                    <a:srgbClr val="FFFF00"/>
                  </a:solidFill>
                  <a:latin typeface="Avenir Roman" panose="02000503020000020003" pitchFamily="2" charset="0"/>
                </a:rPr>
                <a:t>M</a:t>
              </a:r>
            </a:p>
            <a:p>
              <a:pPr algn="ctr"/>
              <a:r>
                <a:rPr lang="en-US" sz="1200" b="1" dirty="0">
                  <a:solidFill>
                    <a:srgbClr val="FFFF00"/>
                  </a:solidFill>
                  <a:latin typeface="Avenir Roman" panose="02000503020000020003" pitchFamily="2" charset="0"/>
                </a:rPr>
                <a:t>E</a:t>
              </a:r>
            </a:p>
            <a:p>
              <a:pPr algn="ctr"/>
              <a:r>
                <a:rPr lang="en-US" sz="1200" b="1" dirty="0">
                  <a:solidFill>
                    <a:srgbClr val="FFFF00"/>
                  </a:solidFill>
                  <a:latin typeface="Avenir Roman" panose="02000503020000020003" pitchFamily="2" charset="0"/>
                </a:rPr>
                <a:t>T</a:t>
              </a:r>
            </a:p>
            <a:p>
              <a:pPr algn="ctr"/>
              <a:r>
                <a:rPr lang="en-US" sz="1200" b="1" dirty="0">
                  <a:solidFill>
                    <a:srgbClr val="FFFF00"/>
                  </a:solidFill>
                  <a:latin typeface="Avenir Roman" panose="02000503020000020003" pitchFamily="2" charset="0"/>
                </a:rPr>
                <a:t>E</a:t>
              </a:r>
            </a:p>
            <a:p>
              <a:pPr algn="ctr"/>
              <a:r>
                <a:rPr lang="en-US" sz="1200" b="1" dirty="0">
                  <a:solidFill>
                    <a:srgbClr val="FFFF00"/>
                  </a:solidFill>
                  <a:latin typeface="Avenir Roman" panose="02000503020000020003" pitchFamily="2" charset="0"/>
                </a:rPr>
                <a:t>R</a:t>
              </a:r>
            </a:p>
          </p:txBody>
        </p:sp>
        <p:cxnSp>
          <p:nvCxnSpPr>
            <p:cNvPr id="7" name="Straight Arrow Connector 27"/>
            <p:cNvCxnSpPr/>
            <p:nvPr/>
          </p:nvCxnSpPr>
          <p:spPr>
            <a:xfrm>
              <a:off x="997651" y="1867760"/>
              <a:ext cx="995214" cy="109"/>
            </a:xfrm>
            <a:prstGeom prst="straightConnector1">
              <a:avLst/>
            </a:prstGeom>
            <a:ln w="57150" cmpd="sng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28"/>
            <p:cNvSpPr txBox="1"/>
            <p:nvPr/>
          </p:nvSpPr>
          <p:spPr>
            <a:xfrm>
              <a:off x="1359266" y="1917905"/>
              <a:ext cx="527688" cy="43176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latin typeface="Avenir Roman" panose="02000503020000020003" pitchFamily="2" charset="0"/>
                </a:rPr>
                <a:t> </a:t>
              </a:r>
              <a:r>
                <a:rPr lang="en-US" b="1" dirty="0">
                  <a:solidFill>
                    <a:srgbClr val="FF0000"/>
                  </a:solidFill>
                  <a:latin typeface="Avenir Roman" panose="02000503020000020003" pitchFamily="2" charset="0"/>
                </a:rPr>
                <a:t>e+</a:t>
              </a:r>
              <a:endParaRPr lang="en-US" sz="1200" b="1" dirty="0">
                <a:solidFill>
                  <a:srgbClr val="FF0000"/>
                </a:solidFill>
                <a:latin typeface="Avenir Roman" panose="02000503020000020003" pitchFamily="2" charset="0"/>
              </a:endParaRPr>
            </a:p>
          </p:txBody>
        </p:sp>
        <p:cxnSp>
          <p:nvCxnSpPr>
            <p:cNvPr id="10" name="Straight Arrow Connector 30"/>
            <p:cNvCxnSpPr/>
            <p:nvPr/>
          </p:nvCxnSpPr>
          <p:spPr>
            <a:xfrm flipV="1">
              <a:off x="2219260" y="1866743"/>
              <a:ext cx="1490036" cy="9692"/>
            </a:xfrm>
            <a:prstGeom prst="straightConnector1">
              <a:avLst/>
            </a:prstGeom>
            <a:ln w="57150" cmpd="sng">
              <a:solidFill>
                <a:srgbClr val="25FF2A"/>
              </a:solidFill>
              <a:prstDash val="solid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32"/>
            <p:cNvSpPr txBox="1"/>
            <p:nvPr/>
          </p:nvSpPr>
          <p:spPr>
            <a:xfrm>
              <a:off x="3017372" y="1743215"/>
              <a:ext cx="462062" cy="467744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latin typeface="Avenir Roman" panose="02000503020000020003" pitchFamily="2" charset="0"/>
                </a:rPr>
                <a:t> </a:t>
              </a:r>
              <a:r>
                <a:rPr lang="en-US" sz="2000" b="1" dirty="0">
                  <a:solidFill>
                    <a:srgbClr val="25FF2A"/>
                  </a:solidFill>
                  <a:latin typeface="Avenir Roman" panose="02000503020000020003" pitchFamily="2" charset="0"/>
                </a:rPr>
                <a:t>g</a:t>
              </a:r>
            </a:p>
          </p:txBody>
        </p:sp>
        <p:cxnSp>
          <p:nvCxnSpPr>
            <p:cNvPr id="12" name="Straight Arrow Connector 24"/>
            <p:cNvCxnSpPr/>
            <p:nvPr/>
          </p:nvCxnSpPr>
          <p:spPr>
            <a:xfrm flipH="1" flipV="1">
              <a:off x="2297222" y="1969994"/>
              <a:ext cx="380374" cy="346132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53"/>
            <p:cNvCxnSpPr/>
            <p:nvPr/>
          </p:nvCxnSpPr>
          <p:spPr>
            <a:xfrm>
              <a:off x="223950" y="895073"/>
              <a:ext cx="1514641" cy="774174"/>
            </a:xfrm>
            <a:prstGeom prst="straightConnector1">
              <a:avLst/>
            </a:prstGeom>
            <a:ln w="28575" cmpd="sng">
              <a:solidFill>
                <a:srgbClr val="25FF2A"/>
              </a:solidFill>
              <a:prstDash val="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20"/>
            <p:cNvSpPr txBox="1"/>
            <p:nvPr/>
          </p:nvSpPr>
          <p:spPr>
            <a:xfrm>
              <a:off x="1306488" y="2564904"/>
              <a:ext cx="999728" cy="503723"/>
            </a:xfrm>
            <a:prstGeom prst="rect">
              <a:avLst/>
            </a:prstGeom>
            <a:solidFill>
              <a:schemeClr val="bg1">
                <a:alpha val="6700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>
                  <a:latin typeface="Avenir Roman" panose="02000503020000020003" pitchFamily="2" charset="0"/>
                </a:rPr>
                <a:t>Trigger Scintillator</a:t>
              </a:r>
            </a:p>
          </p:txBody>
        </p:sp>
        <p:sp>
          <p:nvSpPr>
            <p:cNvPr id="16" name="TextBox 20"/>
            <p:cNvSpPr txBox="1"/>
            <p:nvPr/>
          </p:nvSpPr>
          <p:spPr>
            <a:xfrm>
              <a:off x="188677" y="2501184"/>
              <a:ext cx="840871" cy="503723"/>
            </a:xfrm>
            <a:prstGeom prst="rect">
              <a:avLst/>
            </a:prstGeom>
            <a:solidFill>
              <a:schemeClr val="bg1">
                <a:alpha val="6700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>
                  <a:latin typeface="Avenir Roman" panose="02000503020000020003" pitchFamily="2" charset="0"/>
                </a:rPr>
                <a:t>10mil Al window</a:t>
              </a:r>
              <a:endParaRPr lang="en-US" sz="1200" b="1" dirty="0">
                <a:latin typeface="Avenir Roman" panose="02000503020000020003" pitchFamily="2" charset="0"/>
              </a:endParaRPr>
            </a:p>
          </p:txBody>
        </p:sp>
        <p:sp>
          <p:nvSpPr>
            <p:cNvPr id="17" name="TextBox 20"/>
            <p:cNvSpPr txBox="1"/>
            <p:nvPr/>
          </p:nvSpPr>
          <p:spPr>
            <a:xfrm>
              <a:off x="2581903" y="2335828"/>
              <a:ext cx="1133776" cy="503723"/>
            </a:xfrm>
            <a:prstGeom prst="rect">
              <a:avLst/>
            </a:prstGeom>
            <a:solidFill>
              <a:schemeClr val="bg1">
                <a:alpha val="6700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>
                  <a:latin typeface="Avenir Roman" panose="02000503020000020003" pitchFamily="2" charset="0"/>
                </a:rPr>
                <a:t>Reconversion</a:t>
              </a:r>
            </a:p>
            <a:p>
              <a:pPr algn="ctr"/>
              <a:r>
                <a:rPr lang="en-US" sz="1100" b="1" dirty="0">
                  <a:latin typeface="Avenir Roman" panose="02000503020000020003" pitchFamily="2" charset="0"/>
                </a:rPr>
                <a:t>Target</a:t>
              </a:r>
              <a:endParaRPr lang="en-US" sz="1200" b="1" dirty="0">
                <a:latin typeface="Avenir Roman" panose="02000503020000020003" pitchFamily="2" charset="0"/>
              </a:endParaRPr>
            </a:p>
          </p:txBody>
        </p:sp>
      </p:grpSp>
      <p:sp>
        <p:nvSpPr>
          <p:cNvPr id="20" name="Rectangle 19"/>
          <p:cNvSpPr/>
          <p:nvPr/>
        </p:nvSpPr>
        <p:spPr>
          <a:xfrm>
            <a:off x="170492" y="833781"/>
            <a:ext cx="88929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>
                <a:srgbClr val="D60093"/>
              </a:buClr>
              <a:defRPr/>
            </a:pPr>
            <a:r>
              <a:rPr lang="fr-FR" dirty="0">
                <a:latin typeface="Avenir Roman" panose="02000503020000020003" pitchFamily="2" charset="0"/>
                <a:cs typeface="Arial"/>
              </a:rPr>
              <a:t>Positrons are </a:t>
            </a:r>
            <a:r>
              <a:rPr lang="fr-FR" dirty="0" err="1">
                <a:latin typeface="Avenir Roman" panose="02000503020000020003" pitchFamily="2" charset="0"/>
                <a:cs typeface="Arial"/>
              </a:rPr>
              <a:t>detected</a:t>
            </a:r>
            <a:r>
              <a:rPr lang="fr-FR" dirty="0">
                <a:latin typeface="Avenir Roman" panose="02000503020000020003" pitchFamily="2" charset="0"/>
                <a:cs typeface="Arial"/>
              </a:rPr>
              <a:t> in </a:t>
            </a:r>
            <a:r>
              <a:rPr lang="fr-FR" dirty="0" err="1">
                <a:latin typeface="Avenir Roman" panose="02000503020000020003" pitchFamily="2" charset="0"/>
                <a:cs typeface="Arial"/>
              </a:rPr>
              <a:t>coincidence</a:t>
            </a:r>
            <a:r>
              <a:rPr lang="fr-FR" dirty="0">
                <a:latin typeface="Avenir Roman" panose="02000503020000020003" pitchFamily="2" charset="0"/>
                <a:cs typeface="Arial"/>
              </a:rPr>
              <a:t> </a:t>
            </a:r>
            <a:r>
              <a:rPr lang="fr-FR" dirty="0" err="1">
                <a:latin typeface="Avenir Roman" panose="02000503020000020003" pitchFamily="2" charset="0"/>
                <a:cs typeface="Arial"/>
              </a:rPr>
              <a:t>between</a:t>
            </a:r>
            <a:r>
              <a:rPr lang="fr-FR" dirty="0">
                <a:latin typeface="Avenir Roman" panose="02000503020000020003" pitchFamily="2" charset="0"/>
                <a:cs typeface="Arial"/>
              </a:rPr>
              <a:t> a </a:t>
            </a:r>
            <a:r>
              <a:rPr lang="fr-FR" dirty="0" err="1">
                <a:latin typeface="Avenir Roman" panose="02000503020000020003" pitchFamily="2" charset="0"/>
                <a:cs typeface="Arial"/>
              </a:rPr>
              <a:t>thin</a:t>
            </a:r>
            <a:r>
              <a:rPr lang="fr-FR" dirty="0">
                <a:latin typeface="Avenir Roman" panose="02000503020000020003" pitchFamily="2" charset="0"/>
                <a:cs typeface="Arial"/>
              </a:rPr>
              <a:t> trigger </a:t>
            </a:r>
            <a:r>
              <a:rPr lang="fr-FR" dirty="0" err="1">
                <a:latin typeface="Avenir Roman" panose="02000503020000020003" pitchFamily="2" charset="0"/>
                <a:cs typeface="Arial"/>
              </a:rPr>
              <a:t>scintillator</a:t>
            </a:r>
            <a:r>
              <a:rPr lang="fr-FR" dirty="0">
                <a:latin typeface="Avenir Roman" panose="02000503020000020003" pitchFamily="2" charset="0"/>
                <a:cs typeface="Arial"/>
              </a:rPr>
              <a:t> </a:t>
            </a:r>
            <a:r>
              <a:rPr lang="fr-FR" dirty="0" err="1">
                <a:latin typeface="Avenir Roman" panose="02000503020000020003" pitchFamily="2" charset="0"/>
                <a:cs typeface="Arial"/>
              </a:rPr>
              <a:t>placed</a:t>
            </a:r>
            <a:r>
              <a:rPr lang="fr-FR" dirty="0">
                <a:latin typeface="Avenir Roman" panose="02000503020000020003" pitchFamily="2" charset="0"/>
                <a:cs typeface="Arial"/>
              </a:rPr>
              <a:t> </a:t>
            </a:r>
            <a:r>
              <a:rPr lang="fr-FR" dirty="0" err="1">
                <a:latin typeface="Avenir Roman" panose="02000503020000020003" pitchFamily="2" charset="0"/>
                <a:cs typeface="Arial"/>
              </a:rPr>
              <a:t>prior</a:t>
            </a:r>
            <a:r>
              <a:rPr lang="fr-FR" dirty="0">
                <a:latin typeface="Avenir Roman" panose="02000503020000020003" pitchFamily="2" charset="0"/>
                <a:cs typeface="Arial"/>
              </a:rPr>
              <a:t> to the reconversion </a:t>
            </a:r>
            <a:r>
              <a:rPr lang="fr-FR" dirty="0" err="1">
                <a:latin typeface="Avenir Roman" panose="02000503020000020003" pitchFamily="2" charset="0"/>
                <a:cs typeface="Arial"/>
              </a:rPr>
              <a:t>target</a:t>
            </a:r>
            <a:r>
              <a:rPr lang="fr-FR" dirty="0">
                <a:latin typeface="Avenir Roman" panose="02000503020000020003" pitchFamily="2" charset="0"/>
                <a:cs typeface="Arial"/>
              </a:rPr>
              <a:t> and the central </a:t>
            </a:r>
            <a:r>
              <a:rPr lang="fr-FR" dirty="0" err="1">
                <a:latin typeface="Avenir Roman" panose="02000503020000020003" pitchFamily="2" charset="0"/>
                <a:cs typeface="Arial"/>
              </a:rPr>
              <a:t>crystal</a:t>
            </a:r>
            <a:r>
              <a:rPr lang="fr-FR" dirty="0">
                <a:latin typeface="Avenir Roman" panose="02000503020000020003" pitchFamily="2" charset="0"/>
                <a:cs typeface="Arial"/>
              </a:rPr>
              <a:t> and </a:t>
            </a:r>
            <a:r>
              <a:rPr lang="fr-FR" dirty="0" err="1">
                <a:latin typeface="Avenir Roman" panose="02000503020000020003" pitchFamily="2" charset="0"/>
                <a:cs typeface="Arial"/>
              </a:rPr>
              <a:t>tagged</a:t>
            </a:r>
            <a:r>
              <a:rPr lang="fr-FR" dirty="0">
                <a:latin typeface="Avenir Roman" panose="02000503020000020003" pitchFamily="2" charset="0"/>
                <a:cs typeface="Arial"/>
              </a:rPr>
              <a:t> by e- </a:t>
            </a:r>
            <a:r>
              <a:rPr lang="fr-FR" dirty="0" err="1">
                <a:latin typeface="Avenir Roman" panose="02000503020000020003" pitchFamily="2" charset="0"/>
                <a:cs typeface="Arial"/>
              </a:rPr>
              <a:t>helicity</a:t>
            </a:r>
            <a:r>
              <a:rPr lang="fr-FR" dirty="0">
                <a:latin typeface="Avenir Roman" panose="02000503020000020003" pitchFamily="2" charset="0"/>
                <a:cs typeface="Arial"/>
              </a:rPr>
              <a:t>.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519794" y="3846229"/>
            <a:ext cx="4209575" cy="2436261"/>
            <a:chOff x="5791201" y="1810731"/>
            <a:chExt cx="3251794" cy="2301134"/>
          </a:xfrm>
        </p:grpSpPr>
        <p:pic>
          <p:nvPicPr>
            <p:cNvPr id="22" name="Picture 11" descr="SemIintSigscope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5719"/>
            <a:stretch/>
          </p:blipFill>
          <p:spPr>
            <a:xfrm>
              <a:off x="5791201" y="1810731"/>
              <a:ext cx="3251794" cy="2301134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5897223" y="1860406"/>
              <a:ext cx="1248215" cy="2471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chemeClr val="bg1"/>
                  </a:solidFill>
                  <a:latin typeface="Avenir Roman" panose="02000503020000020003" pitchFamily="2" charset="0"/>
                  <a:cs typeface="Arial"/>
                </a:rPr>
                <a:t>Trigger Scintillator</a:t>
              </a:r>
              <a:endParaRPr lang="en-US" sz="1100" baseline="-25000" dirty="0">
                <a:solidFill>
                  <a:schemeClr val="bg1"/>
                </a:solidFill>
                <a:latin typeface="Avenir Roman" panose="02000503020000020003" pitchFamily="2" charset="0"/>
                <a:cs typeface="Arial"/>
              </a:endParaRPr>
            </a:p>
          </p:txBody>
        </p:sp>
        <p:sp>
          <p:nvSpPr>
            <p:cNvPr id="24" name="TextBox 30"/>
            <p:cNvSpPr txBox="1"/>
            <p:nvPr/>
          </p:nvSpPr>
          <p:spPr>
            <a:xfrm>
              <a:off x="5929623" y="3305581"/>
              <a:ext cx="1224136" cy="2471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rgbClr val="FFFFFF"/>
                  </a:solidFill>
                  <a:latin typeface="Avenir Roman" panose="02000503020000020003" pitchFamily="2" charset="0"/>
                  <a:cs typeface="Arial"/>
                </a:rPr>
                <a:t>Coincidence</a:t>
              </a:r>
            </a:p>
          </p:txBody>
        </p:sp>
        <p:sp>
          <p:nvSpPr>
            <p:cNvPr id="25" name="TextBox 22"/>
            <p:cNvSpPr txBox="1"/>
            <p:nvPr/>
          </p:nvSpPr>
          <p:spPr>
            <a:xfrm>
              <a:off x="5921962" y="2933913"/>
              <a:ext cx="912588" cy="2471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rgbClr val="FFFFFF"/>
                  </a:solidFill>
                  <a:latin typeface="Avenir Roman" panose="02000503020000020003" pitchFamily="2" charset="0"/>
                  <a:cs typeface="Arial"/>
                </a:rPr>
                <a:t>Calorimeter</a:t>
              </a:r>
              <a:endParaRPr lang="en-US" sz="1100" baseline="-25000" dirty="0">
                <a:solidFill>
                  <a:srgbClr val="FFFFFF"/>
                </a:solidFill>
                <a:latin typeface="Avenir Roman" panose="02000503020000020003" pitchFamily="2" charset="0"/>
                <a:cs typeface="Arial"/>
              </a:endParaRPr>
            </a:p>
          </p:txBody>
        </p:sp>
      </p:grpSp>
      <p:sp>
        <p:nvSpPr>
          <p:cNvPr id="26" name="Text Box 26"/>
          <p:cNvSpPr txBox="1">
            <a:spLocks noChangeArrowheads="1"/>
          </p:cNvSpPr>
          <p:nvPr/>
        </p:nvSpPr>
        <p:spPr bwMode="auto">
          <a:xfrm>
            <a:off x="1503514" y="60723"/>
            <a:ext cx="661662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9pPr>
          </a:lstStyle>
          <a:p>
            <a:r>
              <a:rPr lang="fr-FR" altLang="en-US" sz="3200" dirty="0">
                <a:solidFill>
                  <a:srgbClr val="000000"/>
                </a:solidFill>
                <a:latin typeface="Avenir Roman" panose="02000503020000020003" pitchFamily="2" charset="0"/>
                <a:cs typeface="Arial"/>
              </a:rPr>
              <a:t>Compton Transmission </a:t>
            </a:r>
            <a:r>
              <a:rPr lang="fr-FR" altLang="en-US" sz="3200" dirty="0" err="1">
                <a:solidFill>
                  <a:srgbClr val="000000"/>
                </a:solidFill>
                <a:latin typeface="Avenir Roman" panose="02000503020000020003" pitchFamily="2" charset="0"/>
                <a:cs typeface="Arial"/>
              </a:rPr>
              <a:t>Polarimeter</a:t>
            </a:r>
            <a:endParaRPr lang="fr-FR" altLang="en-US" sz="3200" dirty="0">
              <a:solidFill>
                <a:srgbClr val="000000"/>
              </a:solidFill>
              <a:latin typeface="Avenir Roman" panose="02000503020000020003" pitchFamily="2" charset="0"/>
              <a:cs typeface="Arial"/>
            </a:endParaRPr>
          </a:p>
        </p:txBody>
      </p:sp>
      <p:pic>
        <p:nvPicPr>
          <p:cNvPr id="27" name="Picture 26" descr="Trigger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9346"/>
          <a:stretch/>
        </p:blipFill>
        <p:spPr>
          <a:xfrm>
            <a:off x="6455557" y="1436813"/>
            <a:ext cx="2662380" cy="2641854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5348175" y="2332513"/>
            <a:ext cx="1045879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atin typeface="Avenir Roman" panose="02000503020000020003" pitchFamily="2" charset="0"/>
                <a:cs typeface="Arial"/>
              </a:rPr>
              <a:t>WITHOUT</a:t>
            </a:r>
          </a:p>
          <a:p>
            <a:pPr algn="ctr"/>
            <a:r>
              <a:rPr lang="en-US" sz="1200" dirty="0">
                <a:latin typeface="Avenir Roman" panose="02000503020000020003" pitchFamily="2" charset="0"/>
                <a:cs typeface="Arial"/>
              </a:rPr>
              <a:t>Coincidence</a:t>
            </a:r>
          </a:p>
        </p:txBody>
      </p:sp>
      <p:pic>
        <p:nvPicPr>
          <p:cNvPr id="30" name="Picture 29" descr="Trigger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492" t="-12362" r="-1206" b="-366"/>
          <a:stretch/>
        </p:blipFill>
        <p:spPr>
          <a:xfrm>
            <a:off x="6394054" y="3629599"/>
            <a:ext cx="2749945" cy="2781144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5348175" y="5020171"/>
            <a:ext cx="1045879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atin typeface="Avenir Roman" panose="02000503020000020003" pitchFamily="2" charset="0"/>
                <a:cs typeface="Arial"/>
              </a:rPr>
              <a:t>WITH</a:t>
            </a:r>
          </a:p>
          <a:p>
            <a:pPr algn="ctr"/>
            <a:r>
              <a:rPr lang="en-US" sz="1200" dirty="0">
                <a:latin typeface="Avenir Roman" panose="02000503020000020003" pitchFamily="2" charset="0"/>
                <a:cs typeface="Arial"/>
              </a:rPr>
              <a:t>Coincidence</a:t>
            </a:r>
          </a:p>
        </p:txBody>
      </p:sp>
      <p:sp>
        <p:nvSpPr>
          <p:cNvPr id="33" name="TextBox 32"/>
          <p:cNvSpPr txBox="1"/>
          <p:nvPr/>
        </p:nvSpPr>
        <p:spPr>
          <a:xfrm rot="1549427">
            <a:off x="1057264" y="1814909"/>
            <a:ext cx="1013867" cy="276999"/>
          </a:xfrm>
          <a:prstGeom prst="rect">
            <a:avLst/>
          </a:prstGeom>
          <a:noFill/>
          <a:ln w="31750">
            <a:noFill/>
            <a:prstDash val="dash"/>
          </a:ln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8FF21"/>
                </a:solidFill>
                <a:latin typeface="Avenir Roman" panose="02000503020000020003" pitchFamily="2" charset="0"/>
                <a:cs typeface="Arial"/>
              </a:rPr>
              <a:t>Background</a:t>
            </a:r>
          </a:p>
        </p:txBody>
      </p:sp>
    </p:spTree>
    <p:extLst>
      <p:ext uri="{BB962C8B-B14F-4D97-AF65-F5344CB8AC3E}">
        <p14:creationId xmlns:p14="http://schemas.microsoft.com/office/powerpoint/2010/main" val="41281124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>
            <a:extLst>
              <a:ext uri="{FF2B5EF4-FFF2-40B4-BE49-F238E27FC236}">
                <a16:creationId xmlns:a16="http://schemas.microsoft.com/office/drawing/2014/main" id="{7346CDF7-D447-6E4D-81E6-7152DE814B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20273" y="1259390"/>
            <a:ext cx="51816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buClr>
                <a:srgbClr val="D60093"/>
              </a:buClr>
              <a:defRPr/>
            </a:pPr>
            <a:r>
              <a:rPr lang="en-US" sz="1600" b="1" dirty="0" err="1">
                <a:solidFill>
                  <a:srgbClr val="00B05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PEPPo</a:t>
            </a:r>
            <a:r>
              <a:rPr lang="en-US" sz="1600" dirty="0">
                <a:solidFill>
                  <a:srgbClr val="00B05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 </a:t>
            </a:r>
            <a:r>
              <a:rPr lang="en-US" sz="1600" dirty="0">
                <a:latin typeface="Avenir Roman" panose="02000503020000020003" pitchFamily="2" charset="0"/>
                <a:ea typeface="Arial" charset="0"/>
                <a:cs typeface="Arial" charset="0"/>
              </a:rPr>
              <a:t>demonstrated </a:t>
            </a:r>
            <a:r>
              <a:rPr lang="en-US" sz="1600" b="1" dirty="0">
                <a:latin typeface="Avenir Roman" panose="02000503020000020003" pitchFamily="2" charset="0"/>
                <a:ea typeface="Arial" charset="0"/>
                <a:cs typeface="Arial" charset="0"/>
              </a:rPr>
              <a:t>efficient polarization transfer </a:t>
            </a:r>
            <a:r>
              <a:rPr lang="en-US" sz="1600" dirty="0">
                <a:latin typeface="Avenir Roman" panose="02000503020000020003" pitchFamily="2" charset="0"/>
                <a:ea typeface="Arial" charset="0"/>
                <a:cs typeface="Arial" charset="0"/>
              </a:rPr>
              <a:t>of </a:t>
            </a:r>
            <a:r>
              <a:rPr lang="en-US" sz="1600" b="1" dirty="0">
                <a:solidFill>
                  <a:srgbClr val="0000F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8.2 MeV/c polarized </a:t>
            </a:r>
            <a:r>
              <a:rPr lang="en-US" sz="1600" b="1" dirty="0">
                <a:solidFill>
                  <a:srgbClr val="1C28F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electrons</a:t>
            </a:r>
            <a:r>
              <a:rPr lang="en-US" sz="1600" b="1" dirty="0">
                <a:solidFill>
                  <a:srgbClr val="FF0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 </a:t>
            </a:r>
            <a:r>
              <a:rPr lang="en-US" sz="1600" dirty="0">
                <a:latin typeface="Avenir Roman" panose="02000503020000020003" pitchFamily="2" charset="0"/>
                <a:ea typeface="Arial" charset="0"/>
                <a:cs typeface="Arial" charset="0"/>
              </a:rPr>
              <a:t>to </a:t>
            </a:r>
            <a:r>
              <a:rPr lang="en-US" sz="1600" b="1" dirty="0">
                <a:solidFill>
                  <a:srgbClr val="FF0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positrons</a:t>
            </a:r>
            <a:r>
              <a:rPr lang="en-US" sz="1600" dirty="0">
                <a:latin typeface="Avenir Roman" panose="02000503020000020003" pitchFamily="2" charset="0"/>
                <a:ea typeface="Arial" charset="0"/>
                <a:cs typeface="Arial" charset="0"/>
              </a:rPr>
              <a:t>, expanding polarized positron production using </a:t>
            </a:r>
            <a:r>
              <a:rPr lang="en-US" sz="1600" b="1" dirty="0">
                <a:latin typeface="Avenir Roman" panose="02000503020000020003" pitchFamily="2" charset="0"/>
                <a:ea typeface="Arial" charset="0"/>
                <a:cs typeface="Arial" charset="0"/>
              </a:rPr>
              <a:t>MeV electron beam energies.</a:t>
            </a:r>
          </a:p>
        </p:txBody>
      </p:sp>
      <p:sp>
        <p:nvSpPr>
          <p:cNvPr id="3" name="Rectangle 19">
            <a:extLst>
              <a:ext uri="{FF2B5EF4-FFF2-40B4-BE49-F238E27FC236}">
                <a16:creationId xmlns:a16="http://schemas.microsoft.com/office/drawing/2014/main" id="{CD15C6CC-34C1-A94B-8E10-8CFCA0BF5A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1273" y="862445"/>
            <a:ext cx="7620185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1600" b="1" dirty="0">
                <a:solidFill>
                  <a:srgbClr val="5F5F5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(</a:t>
            </a:r>
            <a:r>
              <a:rPr lang="fr-FR" sz="1600" b="1" dirty="0" err="1">
                <a:solidFill>
                  <a:srgbClr val="5F5F5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PEPPo</a:t>
            </a:r>
            <a:r>
              <a:rPr lang="fr-FR" sz="1600" b="1" dirty="0">
                <a:solidFill>
                  <a:srgbClr val="5F5F5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 Collaboration) D. Abbott et al. , Phys. </a:t>
            </a:r>
            <a:r>
              <a:rPr lang="fr-FR" sz="1600" b="1" dirty="0" err="1">
                <a:solidFill>
                  <a:srgbClr val="5F5F5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Rev</a:t>
            </a:r>
            <a:r>
              <a:rPr lang="fr-FR" sz="1600" b="1" dirty="0">
                <a:solidFill>
                  <a:srgbClr val="5F5F5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. </a:t>
            </a:r>
            <a:r>
              <a:rPr lang="fr-FR" sz="1600" b="1" dirty="0" err="1">
                <a:solidFill>
                  <a:srgbClr val="5F5F5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Lett</a:t>
            </a:r>
            <a:r>
              <a:rPr lang="fr-FR" sz="1600" b="1" dirty="0">
                <a:solidFill>
                  <a:srgbClr val="5F5F5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. 116 (2016) 214801</a:t>
            </a:r>
          </a:p>
        </p:txBody>
      </p:sp>
      <p:grpSp>
        <p:nvGrpSpPr>
          <p:cNvPr id="8" name="Grouper 21">
            <a:extLst>
              <a:ext uri="{FF2B5EF4-FFF2-40B4-BE49-F238E27FC236}">
                <a16:creationId xmlns:a16="http://schemas.microsoft.com/office/drawing/2014/main" id="{F6395E1A-D542-5946-8118-66A11BB6EEBB}"/>
              </a:ext>
            </a:extLst>
          </p:cNvPr>
          <p:cNvGrpSpPr/>
          <p:nvPr/>
        </p:nvGrpSpPr>
        <p:grpSpPr>
          <a:xfrm>
            <a:off x="3441700" y="2419341"/>
            <a:ext cx="5611747" cy="3946472"/>
            <a:chOff x="4948773" y="3261407"/>
            <a:chExt cx="3428703" cy="2736304"/>
          </a:xfrm>
        </p:grpSpPr>
        <p:pic>
          <p:nvPicPr>
            <p:cNvPr id="9" name="Image 6" descr="PosPol.eps">
              <a:extLst>
                <a:ext uri="{FF2B5EF4-FFF2-40B4-BE49-F238E27FC236}">
                  <a16:creationId xmlns:a16="http://schemas.microsoft.com/office/drawing/2014/main" id="{5913E897-127E-554A-9331-AF4713E146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48773" y="3261407"/>
              <a:ext cx="3428703" cy="2736304"/>
            </a:xfrm>
            <a:prstGeom prst="rect">
              <a:avLst/>
            </a:prstGeom>
          </p:spPr>
        </p:pic>
        <p:sp>
          <p:nvSpPr>
            <p:cNvPr id="10" name="ZoneTexte 19">
              <a:extLst>
                <a:ext uri="{FF2B5EF4-FFF2-40B4-BE49-F238E27FC236}">
                  <a16:creationId xmlns:a16="http://schemas.microsoft.com/office/drawing/2014/main" id="{6FCAED86-650D-C248-BF08-A9DE5621876A}"/>
                </a:ext>
              </a:extLst>
            </p:cNvPr>
            <p:cNvSpPr txBox="1"/>
            <p:nvPr/>
          </p:nvSpPr>
          <p:spPr>
            <a:xfrm>
              <a:off x="5534589" y="3319805"/>
              <a:ext cx="1490981" cy="3841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38ABA6"/>
                  </a:solidFill>
                  <a:latin typeface="Avenir Roman" panose="02000503020000020003" pitchFamily="2" charset="0"/>
                </a:rPr>
                <a:t>electron beam polarization</a:t>
              </a:r>
            </a:p>
            <a:p>
              <a:pPr algn="ctr"/>
              <a:endParaRPr lang="en-US" sz="200" b="1" dirty="0">
                <a:solidFill>
                  <a:srgbClr val="38ABA6"/>
                </a:solidFill>
                <a:latin typeface="Avenir Roman" panose="02000503020000020003" pitchFamily="2" charset="0"/>
              </a:endParaRPr>
            </a:p>
            <a:p>
              <a:pPr algn="ctr"/>
              <a:r>
                <a:rPr lang="en-US" sz="1400" b="1" dirty="0">
                  <a:solidFill>
                    <a:srgbClr val="38ABA6"/>
                  </a:solidFill>
                  <a:latin typeface="Avenir Roman" panose="02000503020000020003" pitchFamily="2" charset="0"/>
                </a:rPr>
                <a:t>85.2 ± 0.6 ± 0.7 %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D280F42-C6F9-914D-8A89-1EAEC5041301}"/>
                </a:ext>
              </a:extLst>
            </p:cNvPr>
            <p:cNvSpPr/>
            <p:nvPr/>
          </p:nvSpPr>
          <p:spPr>
            <a:xfrm>
              <a:off x="5002295" y="4977168"/>
              <a:ext cx="72016" cy="360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venir Roman" panose="02000503020000020003" pitchFamily="2" charset="0"/>
              </a:endParaRPr>
            </a:p>
          </p:txBody>
        </p:sp>
      </p:grpSp>
      <p:pic>
        <p:nvPicPr>
          <p:cNvPr id="12" name="Picture 10" descr="PRLMay2016illustration_F2b-01.jpg">
            <a:extLst>
              <a:ext uri="{FF2B5EF4-FFF2-40B4-BE49-F238E27FC236}">
                <a16:creationId xmlns:a16="http://schemas.microsoft.com/office/drawing/2014/main" id="{36B2B1DE-64E7-FA49-BD4F-08965F5D00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502" y="1797999"/>
            <a:ext cx="2539786" cy="2539786"/>
          </a:xfrm>
          <a:prstGeom prst="rect">
            <a:avLst/>
          </a:prstGeom>
        </p:spPr>
      </p:pic>
      <p:sp>
        <p:nvSpPr>
          <p:cNvPr id="13" name="ZoneTexte 2">
            <a:extLst>
              <a:ext uri="{FF2B5EF4-FFF2-40B4-BE49-F238E27FC236}">
                <a16:creationId xmlns:a16="http://schemas.microsoft.com/office/drawing/2014/main" id="{A8BBE9E3-A0FE-3643-B74A-11A3BD136867}"/>
              </a:ext>
            </a:extLst>
          </p:cNvPr>
          <p:cNvSpPr txBox="1"/>
          <p:nvPr/>
        </p:nvSpPr>
        <p:spPr>
          <a:xfrm>
            <a:off x="59250" y="4259981"/>
            <a:ext cx="29042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i="1" dirty="0">
                <a:solidFill>
                  <a:srgbClr val="CC00CC"/>
                </a:solidFill>
                <a:latin typeface="Avenir Roman" panose="02000503020000020003" pitchFamily="2" charset="0"/>
              </a:rPr>
              <a:t>Whenever producing e</a:t>
            </a:r>
            <a:r>
              <a:rPr lang="en-US" sz="1800" i="1" baseline="30000" dirty="0">
                <a:solidFill>
                  <a:srgbClr val="CC00CC"/>
                </a:solidFill>
                <a:latin typeface="Avenir Roman" panose="02000503020000020003" pitchFamily="2" charset="0"/>
              </a:rPr>
              <a:t>+</a:t>
            </a:r>
            <a:r>
              <a:rPr lang="en-US" sz="1800" i="1" dirty="0">
                <a:solidFill>
                  <a:srgbClr val="CC00CC"/>
                </a:solidFill>
                <a:latin typeface="Avenir Roman" panose="02000503020000020003" pitchFamily="2" charset="0"/>
              </a:rPr>
              <a:t> from e</a:t>
            </a:r>
            <a:r>
              <a:rPr lang="en-US" sz="1800" i="1" baseline="30000" dirty="0">
                <a:solidFill>
                  <a:srgbClr val="CC00CC"/>
                </a:solidFill>
                <a:latin typeface="Avenir Roman" panose="02000503020000020003" pitchFamily="2" charset="0"/>
              </a:rPr>
              <a:t>-</a:t>
            </a:r>
            <a:r>
              <a:rPr lang="en-US" sz="1800" i="1" dirty="0">
                <a:solidFill>
                  <a:srgbClr val="CC00CC"/>
                </a:solidFill>
                <a:latin typeface="Avenir Roman" panose="02000503020000020003" pitchFamily="2" charset="0"/>
              </a:rPr>
              <a:t>, polarization is coming for free, if initial electrons are polarized</a:t>
            </a:r>
            <a:r>
              <a:rPr lang="en-US" sz="1600" i="1" dirty="0">
                <a:solidFill>
                  <a:srgbClr val="CC00CC"/>
                </a:solidFill>
                <a:latin typeface="Avenir Roman" panose="02000503020000020003" pitchFamily="2" charset="0"/>
              </a:rPr>
              <a:t>.</a:t>
            </a:r>
          </a:p>
        </p:txBody>
      </p:sp>
      <p:sp>
        <p:nvSpPr>
          <p:cNvPr id="14" name="Text Box 26">
            <a:extLst>
              <a:ext uri="{FF2B5EF4-FFF2-40B4-BE49-F238E27FC236}">
                <a16:creationId xmlns:a16="http://schemas.microsoft.com/office/drawing/2014/main" id="{CE8EF8CC-20A7-3348-8A41-52385C274E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47513" y="42107"/>
            <a:ext cx="497123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9pPr>
          </a:lstStyle>
          <a:p>
            <a:r>
              <a:rPr lang="fr-FR" altLang="en-US" sz="3200" dirty="0" err="1">
                <a:solidFill>
                  <a:srgbClr val="000000"/>
                </a:solidFill>
                <a:latin typeface="Avenir Roman" panose="02000503020000020003" pitchFamily="2" charset="0"/>
                <a:cs typeface="Arial"/>
              </a:rPr>
              <a:t>PEPPo</a:t>
            </a:r>
            <a:r>
              <a:rPr lang="fr-FR" altLang="en-US" sz="3200" dirty="0">
                <a:solidFill>
                  <a:srgbClr val="000000"/>
                </a:solidFill>
                <a:latin typeface="Avenir Roman" panose="02000503020000020003" pitchFamily="2" charset="0"/>
                <a:cs typeface="Arial"/>
              </a:rPr>
              <a:t> </a:t>
            </a:r>
            <a:r>
              <a:rPr lang="fr-FR" altLang="en-US" sz="3200" dirty="0" err="1">
                <a:solidFill>
                  <a:srgbClr val="000000"/>
                </a:solidFill>
                <a:latin typeface="Avenir Roman" panose="02000503020000020003" pitchFamily="2" charset="0"/>
                <a:cs typeface="Arial"/>
              </a:rPr>
              <a:t>Experiment</a:t>
            </a:r>
            <a:r>
              <a:rPr lang="fr-FR" altLang="en-US" sz="3200" dirty="0">
                <a:solidFill>
                  <a:srgbClr val="000000"/>
                </a:solidFill>
                <a:latin typeface="Avenir Roman" panose="02000503020000020003" pitchFamily="2" charset="0"/>
                <a:cs typeface="Arial"/>
              </a:rPr>
              <a:t> </a:t>
            </a:r>
            <a:r>
              <a:rPr lang="fr-FR" altLang="en-US" sz="3200" dirty="0" err="1">
                <a:solidFill>
                  <a:srgbClr val="000000"/>
                </a:solidFill>
                <a:latin typeface="Avenir Roman" panose="02000503020000020003" pitchFamily="2" charset="0"/>
                <a:cs typeface="Arial"/>
              </a:rPr>
              <a:t>Result</a:t>
            </a:r>
            <a:endParaRPr lang="fr-FR" altLang="en-US" sz="3200" dirty="0">
              <a:solidFill>
                <a:srgbClr val="000000"/>
              </a:solidFill>
              <a:latin typeface="Avenir Roman" panose="02000503020000020003" pitchFamily="2" charset="0"/>
              <a:cs typeface="Arial"/>
            </a:endParaRPr>
          </a:p>
        </p:txBody>
      </p:sp>
      <p:pic>
        <p:nvPicPr>
          <p:cNvPr id="15" name="Picture 14" descr="Screen shot 2012-03-31 at 6.08.09 AM.png">
            <a:extLst>
              <a:ext uri="{FF2B5EF4-FFF2-40B4-BE49-F238E27FC236}">
                <a16:creationId xmlns:a16="http://schemas.microsoft.com/office/drawing/2014/main" id="{AB4A7406-0751-AD45-A101-EF42E1F60C5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4391" b="2954"/>
          <a:stretch/>
        </p:blipFill>
        <p:spPr>
          <a:xfrm>
            <a:off x="423969" y="1457020"/>
            <a:ext cx="2174852" cy="540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481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:a16="http://schemas.microsoft.com/office/drawing/2014/main" id="{65D4F345-0828-EC41-8BF4-AFCE177989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942797"/>
            <a:ext cx="9144000" cy="206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fr-FR" sz="1600" dirty="0">
                <a:solidFill>
                  <a:srgbClr val="000000"/>
                </a:solidFill>
                <a:latin typeface="Avenir Roman" panose="02000503020000020003" pitchFamily="2" charset="0"/>
              </a:rPr>
              <a:t>P. </a:t>
            </a:r>
            <a:r>
              <a:rPr lang="fr-FR" sz="1600" dirty="0">
                <a:latin typeface="Avenir Roman" panose="02000503020000020003" pitchFamily="2" charset="0"/>
              </a:rPr>
              <a:t>Adderley</a:t>
            </a:r>
            <a:r>
              <a:rPr lang="fr-FR" sz="1600" baseline="30000" dirty="0">
                <a:latin typeface="Avenir Roman" panose="02000503020000020003" pitchFamily="2" charset="0"/>
              </a:rPr>
              <a:t>1</a:t>
            </a:r>
            <a:r>
              <a:rPr lang="fr-FR" sz="1600" dirty="0">
                <a:latin typeface="Avenir Roman" panose="02000503020000020003" pitchFamily="2" charset="0"/>
              </a:rPr>
              <a:t>, A. Adeyemi</a:t>
            </a:r>
            <a:r>
              <a:rPr lang="fr-FR" sz="1600" baseline="30000" dirty="0">
                <a:latin typeface="Avenir Roman" panose="02000503020000020003" pitchFamily="2" charset="0"/>
              </a:rPr>
              <a:t>4</a:t>
            </a:r>
            <a:r>
              <a:rPr lang="fr-FR" sz="1600" dirty="0">
                <a:latin typeface="Avenir Roman" panose="02000503020000020003" pitchFamily="2" charset="0"/>
              </a:rPr>
              <a:t>, P. Aguilera</a:t>
            </a:r>
            <a:r>
              <a:rPr lang="fr-FR" sz="1600" baseline="30000" dirty="0">
                <a:latin typeface="Avenir Roman" panose="02000503020000020003" pitchFamily="2" charset="0"/>
              </a:rPr>
              <a:t>1</a:t>
            </a:r>
            <a:r>
              <a:rPr lang="fr-FR" sz="1600" dirty="0">
                <a:latin typeface="Avenir Roman" panose="02000503020000020003" pitchFamily="2" charset="0"/>
              </a:rPr>
              <a:t>, M. Ali</a:t>
            </a:r>
            <a:r>
              <a:rPr lang="fr-FR" sz="1600" baseline="30000" dirty="0">
                <a:latin typeface="Avenir Roman" panose="02000503020000020003" pitchFamily="2" charset="0"/>
              </a:rPr>
              <a:t>1</a:t>
            </a:r>
            <a:r>
              <a:rPr lang="fr-FR" sz="1600" dirty="0">
                <a:latin typeface="Avenir Roman" panose="02000503020000020003" pitchFamily="2" charset="0"/>
              </a:rPr>
              <a:t>, H. Areti</a:t>
            </a:r>
            <a:r>
              <a:rPr lang="fr-FR" sz="1600" baseline="30000" dirty="0">
                <a:latin typeface="Avenir Roman" panose="02000503020000020003" pitchFamily="2" charset="0"/>
              </a:rPr>
              <a:t>1</a:t>
            </a:r>
            <a:r>
              <a:rPr lang="fr-FR" sz="1600" dirty="0">
                <a:latin typeface="Avenir Roman" panose="02000503020000020003" pitchFamily="2" charset="0"/>
              </a:rPr>
              <a:t>, M. Baylac</a:t>
            </a:r>
            <a:r>
              <a:rPr lang="fr-FR" sz="1600" baseline="30000" dirty="0">
                <a:latin typeface="Avenir Roman" panose="02000503020000020003" pitchFamily="2" charset="0"/>
              </a:rPr>
              <a:t>2</a:t>
            </a:r>
            <a:r>
              <a:rPr lang="fr-FR" sz="1600" dirty="0">
                <a:latin typeface="Avenir Roman" panose="02000503020000020003" pitchFamily="2" charset="0"/>
              </a:rPr>
              <a:t>, J. Benesch</a:t>
            </a:r>
            <a:r>
              <a:rPr lang="fr-FR" sz="1600" baseline="30000" dirty="0">
                <a:latin typeface="Avenir Roman" panose="02000503020000020003" pitchFamily="2" charset="0"/>
              </a:rPr>
              <a:t>1</a:t>
            </a:r>
            <a:r>
              <a:rPr lang="fr-FR" sz="1600" dirty="0">
                <a:latin typeface="Avenir Roman" panose="02000503020000020003" pitchFamily="2" charset="0"/>
              </a:rPr>
              <a:t>,  G. Bosson</a:t>
            </a:r>
            <a:r>
              <a:rPr lang="fr-FR" sz="1600" baseline="30000" dirty="0">
                <a:latin typeface="Avenir Roman" panose="02000503020000020003" pitchFamily="2" charset="0"/>
              </a:rPr>
              <a:t>2</a:t>
            </a:r>
            <a:r>
              <a:rPr lang="fr-FR" sz="1600" dirty="0">
                <a:latin typeface="Avenir Roman" panose="02000503020000020003" pitchFamily="2" charset="0"/>
              </a:rPr>
              <a:t>,</a:t>
            </a:r>
          </a:p>
          <a:p>
            <a:pPr algn="ctr">
              <a:defRPr/>
            </a:pPr>
            <a:r>
              <a:rPr lang="fr-FR" sz="1600" dirty="0">
                <a:latin typeface="Avenir Roman" panose="02000503020000020003" pitchFamily="2" charset="0"/>
              </a:rPr>
              <a:t>B. Cade</a:t>
            </a:r>
            <a:r>
              <a:rPr lang="fr-FR" sz="1600" baseline="30000" dirty="0">
                <a:latin typeface="Avenir Roman" panose="02000503020000020003" pitchFamily="2" charset="0"/>
              </a:rPr>
              <a:t>1</a:t>
            </a:r>
            <a:r>
              <a:rPr lang="fr-FR" sz="1600" dirty="0">
                <a:latin typeface="Avenir Roman" panose="02000503020000020003" pitchFamily="2" charset="0"/>
              </a:rPr>
              <a:t>, A. Camsonne</a:t>
            </a:r>
            <a:r>
              <a:rPr lang="fr-FR" sz="1600" baseline="30000" dirty="0">
                <a:latin typeface="Avenir Roman" panose="02000503020000020003" pitchFamily="2" charset="0"/>
              </a:rPr>
              <a:t>1</a:t>
            </a:r>
            <a:r>
              <a:rPr lang="fr-FR" sz="1600" dirty="0">
                <a:latin typeface="Avenir Roman" panose="02000503020000020003" pitchFamily="2" charset="0"/>
              </a:rPr>
              <a:t>, L. Cardman</a:t>
            </a:r>
            <a:r>
              <a:rPr lang="fr-FR" sz="1600" baseline="30000" dirty="0">
                <a:latin typeface="Avenir Roman" panose="02000503020000020003" pitchFamily="2" charset="0"/>
              </a:rPr>
              <a:t>1</a:t>
            </a:r>
            <a:r>
              <a:rPr lang="fr-FR" sz="1600" dirty="0">
                <a:latin typeface="Avenir Roman" panose="02000503020000020003" pitchFamily="2" charset="0"/>
              </a:rPr>
              <a:t>, J. Clark</a:t>
            </a:r>
            <a:r>
              <a:rPr lang="fr-FR" sz="1600" baseline="30000" dirty="0">
                <a:latin typeface="Avenir Roman" panose="02000503020000020003" pitchFamily="2" charset="0"/>
              </a:rPr>
              <a:t>1</a:t>
            </a:r>
            <a:r>
              <a:rPr lang="fr-FR" sz="1600" dirty="0">
                <a:latin typeface="Avenir Roman" panose="02000503020000020003" pitchFamily="2" charset="0"/>
              </a:rPr>
              <a:t>, P. Cole</a:t>
            </a:r>
            <a:r>
              <a:rPr lang="fr-FR" sz="1600" baseline="30000" dirty="0">
                <a:latin typeface="Avenir Roman" panose="02000503020000020003" pitchFamily="2" charset="0"/>
              </a:rPr>
              <a:t>5</a:t>
            </a:r>
            <a:r>
              <a:rPr lang="fr-FR" sz="1600" dirty="0">
                <a:latin typeface="Avenir Roman" panose="02000503020000020003" pitchFamily="2" charset="0"/>
              </a:rPr>
              <a:t>, S. Covert</a:t>
            </a:r>
            <a:r>
              <a:rPr lang="fr-FR" sz="1600" baseline="30000" dirty="0">
                <a:latin typeface="Avenir Roman" panose="02000503020000020003" pitchFamily="2" charset="0"/>
              </a:rPr>
              <a:t>1</a:t>
            </a:r>
            <a:r>
              <a:rPr lang="fr-FR" sz="1600" dirty="0">
                <a:latin typeface="Avenir Roman" panose="02000503020000020003" pitchFamily="2" charset="0"/>
              </a:rPr>
              <a:t>,  C. Cuevas</a:t>
            </a:r>
            <a:r>
              <a:rPr lang="fr-FR" sz="1600" baseline="30000" dirty="0">
                <a:latin typeface="Avenir Roman" panose="02000503020000020003" pitchFamily="2" charset="0"/>
              </a:rPr>
              <a:t>1</a:t>
            </a:r>
            <a:r>
              <a:rPr lang="fr-FR" sz="1600" dirty="0">
                <a:latin typeface="Avenir Roman" panose="02000503020000020003" pitchFamily="2" charset="0"/>
              </a:rPr>
              <a:t>, O. Dadoun</a:t>
            </a:r>
            <a:r>
              <a:rPr lang="fr-FR" sz="1600" baseline="30000" dirty="0">
                <a:latin typeface="Avenir Roman" panose="02000503020000020003" pitchFamily="2" charset="0"/>
              </a:rPr>
              <a:t>3</a:t>
            </a:r>
            <a:r>
              <a:rPr lang="fr-FR" sz="1600" dirty="0">
                <a:latin typeface="Avenir Roman" panose="02000503020000020003" pitchFamily="2" charset="0"/>
              </a:rPr>
              <a:t>,</a:t>
            </a:r>
          </a:p>
          <a:p>
            <a:pPr algn="ctr">
              <a:defRPr/>
            </a:pPr>
            <a:r>
              <a:rPr lang="fr-FR" sz="1600" dirty="0">
                <a:latin typeface="Avenir Roman" panose="02000503020000020003" pitchFamily="2" charset="0"/>
              </a:rPr>
              <a:t>D. Dale</a:t>
            </a:r>
            <a:r>
              <a:rPr lang="fr-FR" sz="1600" baseline="30000" dirty="0">
                <a:latin typeface="Avenir Roman" panose="02000503020000020003" pitchFamily="2" charset="0"/>
              </a:rPr>
              <a:t>5</a:t>
            </a:r>
            <a:r>
              <a:rPr lang="fr-FR" sz="1600" dirty="0">
                <a:latin typeface="Avenir Roman" panose="02000503020000020003" pitchFamily="2" charset="0"/>
              </a:rPr>
              <a:t>, J. Dumas</a:t>
            </a:r>
            <a:r>
              <a:rPr lang="fr-FR" sz="1600" baseline="30000" dirty="0">
                <a:latin typeface="Avenir Roman" panose="02000503020000020003" pitchFamily="2" charset="0"/>
              </a:rPr>
              <a:t>1,2</a:t>
            </a:r>
            <a:r>
              <a:rPr lang="fr-FR" sz="1600" dirty="0">
                <a:latin typeface="Avenir Roman" panose="02000503020000020003" pitchFamily="2" charset="0"/>
              </a:rPr>
              <a:t>, E. Fanchini</a:t>
            </a:r>
            <a:r>
              <a:rPr lang="fr-FR" sz="1600" baseline="30000" dirty="0">
                <a:latin typeface="Avenir Roman" panose="02000503020000020003" pitchFamily="2" charset="0"/>
              </a:rPr>
              <a:t>2</a:t>
            </a:r>
            <a:r>
              <a:rPr lang="fr-FR" sz="1600" dirty="0">
                <a:latin typeface="Avenir Roman" panose="02000503020000020003" pitchFamily="2" charset="0"/>
              </a:rPr>
              <a:t>, </a:t>
            </a:r>
            <a:r>
              <a:rPr lang="fr-FR" sz="1600" dirty="0" err="1">
                <a:latin typeface="Avenir Roman" panose="02000503020000020003" pitchFamily="2" charset="0"/>
              </a:rPr>
              <a:t>T</a:t>
            </a:r>
            <a:r>
              <a:rPr lang="fr-FR" sz="1600" dirty="0">
                <a:latin typeface="Avenir Roman" panose="02000503020000020003" pitchFamily="2" charset="0"/>
              </a:rPr>
              <a:t>. Forest</a:t>
            </a:r>
            <a:r>
              <a:rPr lang="fr-FR" sz="1600" baseline="30000" dirty="0">
                <a:latin typeface="Avenir Roman" panose="02000503020000020003" pitchFamily="2" charset="0"/>
              </a:rPr>
              <a:t>5</a:t>
            </a:r>
            <a:r>
              <a:rPr lang="fr-FR" sz="1600" dirty="0">
                <a:latin typeface="Avenir Roman" panose="02000503020000020003" pitchFamily="2" charset="0"/>
              </a:rPr>
              <a:t>, E. Forman</a:t>
            </a:r>
            <a:r>
              <a:rPr lang="fr-FR" sz="1600" baseline="30000" dirty="0">
                <a:latin typeface="Avenir Roman" panose="02000503020000020003" pitchFamily="2" charset="0"/>
              </a:rPr>
              <a:t>1</a:t>
            </a:r>
            <a:r>
              <a:rPr lang="fr-FR" sz="1600" dirty="0">
                <a:latin typeface="Avenir Roman" panose="02000503020000020003" pitchFamily="2" charset="0"/>
              </a:rPr>
              <a:t>, A. Freyberger</a:t>
            </a:r>
            <a:r>
              <a:rPr lang="fr-FR" sz="1600" baseline="30000" dirty="0">
                <a:latin typeface="Avenir Roman" panose="02000503020000020003" pitchFamily="2" charset="0"/>
              </a:rPr>
              <a:t>1</a:t>
            </a:r>
            <a:r>
              <a:rPr lang="fr-FR" sz="1600" dirty="0">
                <a:latin typeface="Avenir Roman" panose="02000503020000020003" pitchFamily="2" charset="0"/>
              </a:rPr>
              <a:t>, E. Froidefond</a:t>
            </a:r>
            <a:r>
              <a:rPr lang="fr-FR" sz="1600" baseline="30000" dirty="0">
                <a:latin typeface="Avenir Roman" panose="02000503020000020003" pitchFamily="2" charset="0"/>
              </a:rPr>
              <a:t>2</a:t>
            </a:r>
            <a:r>
              <a:rPr lang="fr-FR" sz="1600" dirty="0">
                <a:latin typeface="Avenir Roman" panose="02000503020000020003" pitchFamily="2" charset="0"/>
              </a:rPr>
              <a:t>, </a:t>
            </a:r>
          </a:p>
          <a:p>
            <a:pPr algn="ctr">
              <a:defRPr/>
            </a:pPr>
            <a:r>
              <a:rPr lang="fr-FR" sz="1600" dirty="0">
                <a:latin typeface="Avenir Roman" panose="02000503020000020003" pitchFamily="2" charset="0"/>
              </a:rPr>
              <a:t>S. Golge</a:t>
            </a:r>
            <a:r>
              <a:rPr lang="fr-FR" sz="1600" baseline="30000" dirty="0">
                <a:latin typeface="Avenir Roman" panose="02000503020000020003" pitchFamily="2" charset="0"/>
              </a:rPr>
              <a:t>6</a:t>
            </a:r>
            <a:r>
              <a:rPr lang="fr-FR" sz="1600" dirty="0">
                <a:latin typeface="Avenir Roman" panose="02000503020000020003" pitchFamily="2" charset="0"/>
              </a:rPr>
              <a:t>, J. Grames</a:t>
            </a:r>
            <a:r>
              <a:rPr lang="fr-FR" sz="1600" baseline="30000" dirty="0">
                <a:latin typeface="Avenir Roman" panose="02000503020000020003" pitchFamily="2" charset="0"/>
              </a:rPr>
              <a:t>1</a:t>
            </a:r>
            <a:r>
              <a:rPr lang="fr-FR" sz="1600" dirty="0">
                <a:latin typeface="Avenir Roman" panose="02000503020000020003" pitchFamily="2" charset="0"/>
              </a:rPr>
              <a:t>, P. Guèye</a:t>
            </a:r>
            <a:r>
              <a:rPr lang="fr-FR" sz="1600" baseline="30000" dirty="0">
                <a:latin typeface="Avenir Roman" panose="02000503020000020003" pitchFamily="2" charset="0"/>
              </a:rPr>
              <a:t>4</a:t>
            </a:r>
            <a:r>
              <a:rPr lang="fr-FR" sz="1600" dirty="0">
                <a:latin typeface="Avenir Roman" panose="02000503020000020003" pitchFamily="2" charset="0"/>
              </a:rPr>
              <a:t>, J. Hansknecht</a:t>
            </a:r>
            <a:r>
              <a:rPr lang="fr-FR" sz="1600" baseline="30000" dirty="0">
                <a:latin typeface="Avenir Roman" panose="02000503020000020003" pitchFamily="2" charset="0"/>
              </a:rPr>
              <a:t>1</a:t>
            </a:r>
            <a:r>
              <a:rPr lang="fr-FR" sz="1600" dirty="0">
                <a:latin typeface="Avenir Roman" panose="02000503020000020003" pitchFamily="2" charset="0"/>
              </a:rPr>
              <a:t>, P. Harrell</a:t>
            </a:r>
            <a:r>
              <a:rPr lang="fr-FR" sz="1600" baseline="30000" dirty="0">
                <a:latin typeface="Avenir Roman" panose="02000503020000020003" pitchFamily="2" charset="0"/>
              </a:rPr>
              <a:t>1</a:t>
            </a:r>
            <a:r>
              <a:rPr lang="fr-FR" sz="1600" dirty="0">
                <a:latin typeface="Avenir Roman" panose="02000503020000020003" pitchFamily="2" charset="0"/>
              </a:rPr>
              <a:t>, J. Hoskins</a:t>
            </a:r>
            <a:r>
              <a:rPr lang="fr-FR" sz="1600" baseline="30000" dirty="0">
                <a:latin typeface="Avenir Roman" panose="02000503020000020003" pitchFamily="2" charset="0"/>
              </a:rPr>
              <a:t>8</a:t>
            </a:r>
            <a:r>
              <a:rPr lang="fr-FR" sz="1600" dirty="0">
                <a:latin typeface="Avenir Roman" panose="02000503020000020003" pitchFamily="2" charset="0"/>
              </a:rPr>
              <a:t>, C. Hyde</a:t>
            </a:r>
            <a:r>
              <a:rPr lang="fr-FR" sz="1600" baseline="30000" dirty="0">
                <a:latin typeface="Avenir Roman" panose="02000503020000020003" pitchFamily="2" charset="0"/>
              </a:rPr>
              <a:t>7</a:t>
            </a:r>
            <a:r>
              <a:rPr lang="fr-FR" sz="1600" dirty="0">
                <a:latin typeface="Avenir Roman" panose="02000503020000020003" pitchFamily="2" charset="0"/>
              </a:rPr>
              <a:t>, R. Kazimi</a:t>
            </a:r>
            <a:r>
              <a:rPr lang="fr-FR" sz="1600" baseline="30000" dirty="0">
                <a:latin typeface="Avenir Roman" panose="02000503020000020003" pitchFamily="2" charset="0"/>
              </a:rPr>
              <a:t>1</a:t>
            </a:r>
            <a:r>
              <a:rPr lang="fr-FR" sz="1600" dirty="0">
                <a:latin typeface="Avenir Roman" panose="02000503020000020003" pitchFamily="2" charset="0"/>
              </a:rPr>
              <a:t>,</a:t>
            </a:r>
          </a:p>
          <a:p>
            <a:pPr algn="ctr">
              <a:defRPr/>
            </a:pPr>
            <a:r>
              <a:rPr lang="fr-FR" sz="1600" dirty="0">
                <a:latin typeface="Avenir Roman" panose="02000503020000020003" pitchFamily="2" charset="0"/>
              </a:rPr>
              <a:t>Y. Kim</a:t>
            </a:r>
            <a:r>
              <a:rPr lang="fr-FR" sz="1600" baseline="30000" dirty="0">
                <a:latin typeface="Avenir Roman" panose="02000503020000020003" pitchFamily="2" charset="0"/>
              </a:rPr>
              <a:t>1,5</a:t>
            </a:r>
            <a:r>
              <a:rPr lang="fr-FR" sz="1600" dirty="0">
                <a:latin typeface="Avenir Roman" panose="02000503020000020003" pitchFamily="2" charset="0"/>
              </a:rPr>
              <a:t>, D. Machie</a:t>
            </a:r>
            <a:r>
              <a:rPr lang="fr-FR" sz="1600" baseline="30000" dirty="0">
                <a:latin typeface="Avenir Roman" panose="02000503020000020003" pitchFamily="2" charset="0"/>
              </a:rPr>
              <a:t>1</a:t>
            </a:r>
            <a:r>
              <a:rPr lang="fr-FR" sz="1600" dirty="0">
                <a:latin typeface="Avenir Roman" panose="02000503020000020003" pitchFamily="2" charset="0"/>
              </a:rPr>
              <a:t>, K. Mahoney</a:t>
            </a:r>
            <a:r>
              <a:rPr lang="fr-FR" sz="1600" baseline="30000" dirty="0">
                <a:latin typeface="Avenir Roman" panose="02000503020000020003" pitchFamily="2" charset="0"/>
              </a:rPr>
              <a:t>1</a:t>
            </a:r>
            <a:r>
              <a:rPr lang="fr-FR" sz="1600" dirty="0">
                <a:latin typeface="Avenir Roman" panose="02000503020000020003" pitchFamily="2" charset="0"/>
              </a:rPr>
              <a:t>,  R. Mammei</a:t>
            </a:r>
            <a:r>
              <a:rPr lang="fr-FR" sz="1600" baseline="30000" dirty="0">
                <a:latin typeface="Avenir Roman" panose="02000503020000020003" pitchFamily="2" charset="0"/>
              </a:rPr>
              <a:t>1</a:t>
            </a:r>
            <a:r>
              <a:rPr lang="fr-FR" sz="1600" dirty="0">
                <a:latin typeface="Avenir Roman" panose="02000503020000020003" pitchFamily="2" charset="0"/>
              </a:rPr>
              <a:t>, M. Marton</a:t>
            </a:r>
            <a:r>
              <a:rPr lang="fr-FR" sz="1600" baseline="30000" dirty="0">
                <a:latin typeface="Avenir Roman" panose="02000503020000020003" pitchFamily="2" charset="0"/>
              </a:rPr>
              <a:t>2</a:t>
            </a:r>
            <a:r>
              <a:rPr lang="fr-FR" sz="1600" dirty="0">
                <a:latin typeface="Avenir Roman" panose="02000503020000020003" pitchFamily="2" charset="0"/>
              </a:rPr>
              <a:t>, J. McCarter</a:t>
            </a:r>
            <a:r>
              <a:rPr lang="fr-FR" sz="1600" baseline="30000" dirty="0">
                <a:latin typeface="Avenir Roman" panose="02000503020000020003" pitchFamily="2" charset="0"/>
              </a:rPr>
              <a:t>9</a:t>
            </a:r>
            <a:r>
              <a:rPr lang="fr-FR" sz="1600" dirty="0">
                <a:latin typeface="Avenir Roman" panose="02000503020000020003" pitchFamily="2" charset="0"/>
              </a:rPr>
              <a:t>, M. McCaughan</a:t>
            </a:r>
            <a:r>
              <a:rPr lang="fr-FR" sz="1600" baseline="30000" dirty="0">
                <a:latin typeface="Avenir Roman" panose="02000503020000020003" pitchFamily="2" charset="0"/>
              </a:rPr>
              <a:t>1</a:t>
            </a:r>
            <a:r>
              <a:rPr lang="fr-FR" sz="1600" dirty="0">
                <a:latin typeface="Avenir Roman" panose="02000503020000020003" pitchFamily="2" charset="0"/>
              </a:rPr>
              <a:t>,</a:t>
            </a:r>
          </a:p>
          <a:p>
            <a:pPr algn="ctr">
              <a:defRPr/>
            </a:pPr>
            <a:r>
              <a:rPr lang="fr-FR" sz="1600" dirty="0">
                <a:latin typeface="Avenir Roman" panose="02000503020000020003" pitchFamily="2" charset="0"/>
              </a:rPr>
              <a:t>M. McHugh</a:t>
            </a:r>
            <a:r>
              <a:rPr lang="fr-FR" sz="1600" baseline="30000" dirty="0">
                <a:latin typeface="Avenir Roman" panose="02000503020000020003" pitchFamily="2" charset="0"/>
              </a:rPr>
              <a:t>10</a:t>
            </a:r>
            <a:r>
              <a:rPr lang="fr-FR" sz="1600" dirty="0">
                <a:latin typeface="Avenir Roman" panose="02000503020000020003" pitchFamily="2" charset="0"/>
              </a:rPr>
              <a:t>, D. McNulty</a:t>
            </a:r>
            <a:r>
              <a:rPr lang="fr-FR" sz="1600" baseline="30000" dirty="0">
                <a:latin typeface="Avenir Roman" panose="02000503020000020003" pitchFamily="2" charset="0"/>
              </a:rPr>
              <a:t>5</a:t>
            </a:r>
            <a:r>
              <a:rPr lang="fr-FR" sz="1600" dirty="0">
                <a:latin typeface="Avenir Roman" panose="02000503020000020003" pitchFamily="2" charset="0"/>
              </a:rPr>
              <a:t>, </a:t>
            </a:r>
            <a:r>
              <a:rPr lang="fr-FR" sz="1600" dirty="0" err="1">
                <a:latin typeface="Avenir Roman" panose="02000503020000020003" pitchFamily="2" charset="0"/>
              </a:rPr>
              <a:t>T</a:t>
            </a:r>
            <a:r>
              <a:rPr lang="fr-FR" sz="1600" dirty="0">
                <a:latin typeface="Avenir Roman" panose="02000503020000020003" pitchFamily="2" charset="0"/>
              </a:rPr>
              <a:t>. Michaelides</a:t>
            </a:r>
            <a:r>
              <a:rPr lang="fr-FR" sz="1600" baseline="30000" dirty="0">
                <a:latin typeface="Avenir Roman" panose="02000503020000020003" pitchFamily="2" charset="0"/>
              </a:rPr>
              <a:t>1</a:t>
            </a:r>
            <a:r>
              <a:rPr lang="fr-FR" sz="1600" dirty="0">
                <a:latin typeface="Avenir Roman" panose="02000503020000020003" pitchFamily="2" charset="0"/>
              </a:rPr>
              <a:t>, R. Michaels</a:t>
            </a:r>
            <a:r>
              <a:rPr lang="fr-FR" sz="1600" baseline="30000" dirty="0">
                <a:latin typeface="Avenir Roman" panose="02000503020000020003" pitchFamily="2" charset="0"/>
              </a:rPr>
              <a:t>1</a:t>
            </a:r>
            <a:r>
              <a:rPr lang="fr-FR" sz="1600" dirty="0">
                <a:latin typeface="Avenir Roman" panose="02000503020000020003" pitchFamily="2" charset="0"/>
              </a:rPr>
              <a:t>, C. </a:t>
            </a:r>
            <a:r>
              <a:rPr lang="fr-FR" sz="1600" dirty="0" err="1">
                <a:latin typeface="Avenir Roman" panose="02000503020000020003" pitchFamily="2" charset="0"/>
              </a:rPr>
              <a:t>Muñoz</a:t>
            </a:r>
            <a:r>
              <a:rPr lang="fr-FR" sz="1600" dirty="0">
                <a:latin typeface="Avenir Roman" panose="02000503020000020003" pitchFamily="2" charset="0"/>
              </a:rPr>
              <a:t> Camacho</a:t>
            </a:r>
            <a:r>
              <a:rPr lang="fr-FR" sz="1600" baseline="30000" dirty="0">
                <a:latin typeface="Avenir Roman" panose="02000503020000020003" pitchFamily="2" charset="0"/>
              </a:rPr>
              <a:t>11</a:t>
            </a:r>
            <a:r>
              <a:rPr lang="fr-FR" sz="1600" dirty="0">
                <a:latin typeface="Avenir Roman" panose="02000503020000020003" pitchFamily="2" charset="0"/>
              </a:rPr>
              <a:t>, J.-F. Muraz</a:t>
            </a:r>
            <a:r>
              <a:rPr lang="fr-FR" sz="1600" baseline="30000" dirty="0">
                <a:latin typeface="Avenir Roman" panose="02000503020000020003" pitchFamily="2" charset="0"/>
              </a:rPr>
              <a:t>2</a:t>
            </a:r>
            <a:r>
              <a:rPr lang="fr-FR" sz="1600" dirty="0">
                <a:latin typeface="Avenir Roman" panose="02000503020000020003" pitchFamily="2" charset="0"/>
              </a:rPr>
              <a:t>,</a:t>
            </a:r>
          </a:p>
          <a:p>
            <a:pPr algn="ctr">
              <a:defRPr/>
            </a:pPr>
            <a:r>
              <a:rPr lang="fr-FR" sz="1600" dirty="0">
                <a:latin typeface="Avenir Roman" panose="02000503020000020003" pitchFamily="2" charset="0"/>
              </a:rPr>
              <a:t>K. Myers</a:t>
            </a:r>
            <a:r>
              <a:rPr lang="fr-FR" sz="1600" baseline="30000" dirty="0">
                <a:latin typeface="Avenir Roman" panose="02000503020000020003" pitchFamily="2" charset="0"/>
              </a:rPr>
              <a:t>12</a:t>
            </a:r>
            <a:r>
              <a:rPr lang="fr-FR" sz="1600" dirty="0">
                <a:latin typeface="Avenir Roman" panose="02000503020000020003" pitchFamily="2" charset="0"/>
              </a:rPr>
              <a:t>, A. Opper</a:t>
            </a:r>
            <a:r>
              <a:rPr lang="fr-FR" sz="1600" baseline="30000" dirty="0">
                <a:latin typeface="Avenir Roman" panose="02000503020000020003" pitchFamily="2" charset="0"/>
              </a:rPr>
              <a:t>10</a:t>
            </a:r>
            <a:r>
              <a:rPr lang="fr-FR" sz="1600" dirty="0">
                <a:latin typeface="Avenir Roman" panose="02000503020000020003" pitchFamily="2" charset="0"/>
              </a:rPr>
              <a:t>, M. Poelker</a:t>
            </a:r>
            <a:r>
              <a:rPr lang="fr-FR" sz="1600" baseline="30000" dirty="0">
                <a:latin typeface="Avenir Roman" panose="02000503020000020003" pitchFamily="2" charset="0"/>
              </a:rPr>
              <a:t>1</a:t>
            </a:r>
            <a:r>
              <a:rPr lang="fr-FR" sz="1600" dirty="0">
                <a:latin typeface="Avenir Roman" panose="02000503020000020003" pitchFamily="2" charset="0"/>
              </a:rPr>
              <a:t>,  J.-S. Réal</a:t>
            </a:r>
            <a:r>
              <a:rPr lang="fr-FR" sz="1600" baseline="30000" dirty="0">
                <a:latin typeface="Avenir Roman" panose="02000503020000020003" pitchFamily="2" charset="0"/>
              </a:rPr>
              <a:t>2</a:t>
            </a:r>
            <a:r>
              <a:rPr lang="fr-FR" sz="1600" dirty="0">
                <a:latin typeface="Avenir Roman" panose="02000503020000020003" pitchFamily="2" charset="0"/>
              </a:rPr>
              <a:t>, L. Richardson</a:t>
            </a:r>
            <a:r>
              <a:rPr lang="fr-FR" sz="1600" baseline="30000" dirty="0">
                <a:latin typeface="Avenir Roman" panose="02000503020000020003" pitchFamily="2" charset="0"/>
              </a:rPr>
              <a:t>1</a:t>
            </a:r>
            <a:r>
              <a:rPr lang="fr-FR" sz="1600" dirty="0">
                <a:latin typeface="Avenir Roman" panose="02000503020000020003" pitchFamily="2" charset="0"/>
              </a:rPr>
              <a:t>, S. Setiniyazi</a:t>
            </a:r>
            <a:r>
              <a:rPr lang="fr-FR" sz="1600" baseline="30000" dirty="0">
                <a:latin typeface="Avenir Roman" panose="02000503020000020003" pitchFamily="2" charset="0"/>
              </a:rPr>
              <a:t>5</a:t>
            </a:r>
            <a:r>
              <a:rPr lang="fr-FR" sz="1600" dirty="0">
                <a:latin typeface="Avenir Roman" panose="02000503020000020003" pitchFamily="2" charset="0"/>
              </a:rPr>
              <a:t>, M. Stutzman</a:t>
            </a:r>
            <a:r>
              <a:rPr lang="fr-FR" sz="1600" baseline="30000" dirty="0">
                <a:latin typeface="Avenir Roman" panose="02000503020000020003" pitchFamily="2" charset="0"/>
              </a:rPr>
              <a:t>1</a:t>
            </a:r>
            <a:r>
              <a:rPr lang="fr-FR" sz="1600" dirty="0">
                <a:latin typeface="Avenir Roman" panose="02000503020000020003" pitchFamily="2" charset="0"/>
              </a:rPr>
              <a:t>, </a:t>
            </a:r>
          </a:p>
          <a:p>
            <a:pPr algn="ctr">
              <a:defRPr/>
            </a:pPr>
            <a:r>
              <a:rPr lang="fr-FR" sz="1600" dirty="0">
                <a:latin typeface="Avenir Roman" panose="02000503020000020003" pitchFamily="2" charset="0"/>
              </a:rPr>
              <a:t>R. Suleiman</a:t>
            </a:r>
            <a:r>
              <a:rPr lang="fr-FR" sz="1600" baseline="30000" dirty="0">
                <a:latin typeface="Avenir Roman" panose="02000503020000020003" pitchFamily="2" charset="0"/>
              </a:rPr>
              <a:t>1</a:t>
            </a:r>
            <a:r>
              <a:rPr lang="fr-FR" sz="1600" dirty="0">
                <a:latin typeface="Avenir Roman" panose="02000503020000020003" pitchFamily="2" charset="0"/>
              </a:rPr>
              <a:t>, C. Tennant</a:t>
            </a:r>
            <a:r>
              <a:rPr lang="fr-FR" sz="1600" baseline="30000" dirty="0">
                <a:latin typeface="Avenir Roman" panose="02000503020000020003" pitchFamily="2" charset="0"/>
              </a:rPr>
              <a:t>1</a:t>
            </a:r>
            <a:r>
              <a:rPr lang="fr-FR" sz="1600" dirty="0">
                <a:latin typeface="Avenir Roman" panose="02000503020000020003" pitchFamily="2" charset="0"/>
              </a:rPr>
              <a:t>, C.-Y. Tsai</a:t>
            </a:r>
            <a:r>
              <a:rPr lang="fr-FR" sz="1600" baseline="30000" dirty="0">
                <a:latin typeface="Avenir Roman" panose="02000503020000020003" pitchFamily="2" charset="0"/>
              </a:rPr>
              <a:t>13</a:t>
            </a:r>
            <a:r>
              <a:rPr lang="fr-FR" sz="1600" dirty="0">
                <a:latin typeface="Avenir Roman" panose="02000503020000020003" pitchFamily="2" charset="0"/>
              </a:rPr>
              <a:t>, D. Turner</a:t>
            </a:r>
            <a:r>
              <a:rPr lang="fr-FR" sz="1600" baseline="30000" dirty="0">
                <a:latin typeface="Avenir Roman" panose="02000503020000020003" pitchFamily="2" charset="0"/>
              </a:rPr>
              <a:t>1</a:t>
            </a:r>
            <a:r>
              <a:rPr lang="fr-FR" sz="1600" dirty="0">
                <a:latin typeface="Avenir Roman" panose="02000503020000020003" pitchFamily="2" charset="0"/>
              </a:rPr>
              <a:t>, A. Variola</a:t>
            </a:r>
            <a:r>
              <a:rPr lang="fr-FR" sz="1600" baseline="30000" dirty="0">
                <a:latin typeface="Avenir Roman" panose="02000503020000020003" pitchFamily="2" charset="0"/>
              </a:rPr>
              <a:t>3</a:t>
            </a:r>
            <a:r>
              <a:rPr lang="fr-FR" sz="1600" dirty="0">
                <a:latin typeface="Avenir Roman" panose="02000503020000020003" pitchFamily="2" charset="0"/>
              </a:rPr>
              <a:t>, E. Voutier</a:t>
            </a:r>
            <a:r>
              <a:rPr lang="fr-FR" sz="1600" baseline="30000" dirty="0">
                <a:latin typeface="Avenir Roman" panose="02000503020000020003" pitchFamily="2" charset="0"/>
              </a:rPr>
              <a:t>2,11</a:t>
            </a:r>
            <a:r>
              <a:rPr lang="fr-FR" sz="1600" dirty="0">
                <a:latin typeface="Avenir Roman" panose="02000503020000020003" pitchFamily="2" charset="0"/>
              </a:rPr>
              <a:t>, Y. Wang</a:t>
            </a:r>
            <a:r>
              <a:rPr lang="fr-FR" sz="1600" baseline="30000" dirty="0">
                <a:latin typeface="Avenir Roman" panose="02000503020000020003" pitchFamily="2" charset="0"/>
              </a:rPr>
              <a:t>1</a:t>
            </a:r>
            <a:r>
              <a:rPr lang="fr-FR" sz="1600" dirty="0">
                <a:latin typeface="Avenir Roman" panose="02000503020000020003" pitchFamily="2" charset="0"/>
              </a:rPr>
              <a:t>, Y. Zhang</a:t>
            </a:r>
            <a:r>
              <a:rPr lang="fr-FR" sz="1600" baseline="30000" dirty="0">
                <a:latin typeface="Avenir Roman" panose="02000503020000020003" pitchFamily="2" charset="0"/>
              </a:rPr>
              <a:t>12</a:t>
            </a:r>
            <a:endParaRPr lang="en-US" sz="1600" baseline="30000" dirty="0">
              <a:latin typeface="Avenir Roman" panose="02000503020000020003" pitchFamily="2" charset="0"/>
            </a:endParaRPr>
          </a:p>
        </p:txBody>
      </p:sp>
      <p:sp>
        <p:nvSpPr>
          <p:cNvPr id="3" name="Text Box 6">
            <a:extLst>
              <a:ext uri="{FF2B5EF4-FFF2-40B4-BE49-F238E27FC236}">
                <a16:creationId xmlns:a16="http://schemas.microsoft.com/office/drawing/2014/main" id="{06CBA50F-C0FB-D842-9E29-DB0C4D39C9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" y="3279429"/>
            <a:ext cx="8928100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400" i="1" baseline="30000" dirty="0">
                <a:solidFill>
                  <a:srgbClr val="000000"/>
                </a:solidFill>
                <a:latin typeface="Avenir Roman" panose="02000503020000020003" pitchFamily="2" charset="0"/>
              </a:rPr>
              <a:t>1</a:t>
            </a:r>
            <a:r>
              <a:rPr lang="en-US" sz="1400" i="1" dirty="0">
                <a:solidFill>
                  <a:srgbClr val="000000"/>
                </a:solidFill>
                <a:latin typeface="Avenir Roman" panose="02000503020000020003" pitchFamily="2" charset="0"/>
              </a:rPr>
              <a:t>Jefferson Lab, Newport News, VA, US, </a:t>
            </a:r>
            <a:r>
              <a:rPr lang="en-US" sz="1400" i="1" baseline="30000" dirty="0">
                <a:solidFill>
                  <a:srgbClr val="000000"/>
                </a:solidFill>
                <a:latin typeface="Avenir Roman" panose="02000503020000020003" pitchFamily="2" charset="0"/>
              </a:rPr>
              <a:t>2 </a:t>
            </a:r>
            <a:r>
              <a:rPr lang="en-US" sz="1400" i="1" dirty="0">
                <a:solidFill>
                  <a:srgbClr val="000000"/>
                </a:solidFill>
                <a:latin typeface="Avenir Roman" panose="02000503020000020003" pitchFamily="2" charset="0"/>
              </a:rPr>
              <a:t>LPSC, Grenoble, France, </a:t>
            </a:r>
            <a:r>
              <a:rPr lang="en-US" sz="1400" i="1" baseline="30000" dirty="0">
                <a:solidFill>
                  <a:srgbClr val="000000"/>
                </a:solidFill>
                <a:latin typeface="Avenir Roman" panose="02000503020000020003" pitchFamily="2" charset="0"/>
              </a:rPr>
              <a:t>3</a:t>
            </a:r>
            <a:r>
              <a:rPr lang="en-US" sz="1400" i="1" dirty="0">
                <a:solidFill>
                  <a:srgbClr val="000000"/>
                </a:solidFill>
                <a:latin typeface="Avenir Roman" panose="02000503020000020003" pitchFamily="2" charset="0"/>
              </a:rPr>
              <a:t>LAL, Orsay, France</a:t>
            </a:r>
          </a:p>
          <a:p>
            <a:pPr algn="ctr">
              <a:defRPr/>
            </a:pPr>
            <a:r>
              <a:rPr lang="en-US" sz="1400" i="1" baseline="30000" dirty="0">
                <a:solidFill>
                  <a:srgbClr val="000000"/>
                </a:solidFill>
                <a:latin typeface="Avenir Roman" panose="02000503020000020003" pitchFamily="2" charset="0"/>
              </a:rPr>
              <a:t>4</a:t>
            </a:r>
            <a:r>
              <a:rPr lang="en-US" sz="1400" i="1" dirty="0">
                <a:solidFill>
                  <a:srgbClr val="000000"/>
                </a:solidFill>
                <a:latin typeface="Avenir Roman" panose="02000503020000020003" pitchFamily="2" charset="0"/>
              </a:rPr>
              <a:t> Hampton University, Hampton, VA, USA     </a:t>
            </a:r>
            <a:r>
              <a:rPr lang="en-US" sz="1400" i="1" baseline="30000" dirty="0">
                <a:solidFill>
                  <a:srgbClr val="000000"/>
                </a:solidFill>
                <a:latin typeface="Avenir Roman" panose="02000503020000020003" pitchFamily="2" charset="0"/>
              </a:rPr>
              <a:t>5</a:t>
            </a:r>
            <a:r>
              <a:rPr lang="en-US" sz="1400" i="1" dirty="0">
                <a:solidFill>
                  <a:srgbClr val="000000"/>
                </a:solidFill>
                <a:latin typeface="Avenir Roman" panose="02000503020000020003" pitchFamily="2" charset="0"/>
              </a:rPr>
              <a:t> Idaho State University &amp; IAC, Pocatello, ID, USA    </a:t>
            </a:r>
          </a:p>
          <a:p>
            <a:pPr algn="ctr">
              <a:defRPr/>
            </a:pPr>
            <a:r>
              <a:rPr lang="en-US" sz="1400" i="1" dirty="0">
                <a:solidFill>
                  <a:srgbClr val="000000"/>
                </a:solidFill>
                <a:latin typeface="Avenir Roman" panose="02000503020000020003" pitchFamily="2" charset="0"/>
              </a:rPr>
              <a:t> </a:t>
            </a:r>
            <a:r>
              <a:rPr lang="en-US" sz="1400" i="1" baseline="30000" dirty="0">
                <a:solidFill>
                  <a:srgbClr val="000000"/>
                </a:solidFill>
                <a:latin typeface="Avenir Roman" panose="02000503020000020003" pitchFamily="2" charset="0"/>
              </a:rPr>
              <a:t>6</a:t>
            </a:r>
            <a:r>
              <a:rPr lang="en-US" sz="1400" i="1" dirty="0">
                <a:solidFill>
                  <a:srgbClr val="000000"/>
                </a:solidFill>
                <a:latin typeface="Avenir Roman" panose="02000503020000020003" pitchFamily="2" charset="0"/>
              </a:rPr>
              <a:t> North Carolina University, Durham, NC, USA     </a:t>
            </a:r>
            <a:r>
              <a:rPr lang="en-US" sz="1400" i="1" baseline="30000" dirty="0">
                <a:solidFill>
                  <a:srgbClr val="000000"/>
                </a:solidFill>
                <a:latin typeface="Avenir Roman" panose="02000503020000020003" pitchFamily="2" charset="0"/>
              </a:rPr>
              <a:t>7</a:t>
            </a:r>
            <a:r>
              <a:rPr lang="en-US" sz="1400" i="1" dirty="0">
                <a:solidFill>
                  <a:srgbClr val="000000"/>
                </a:solidFill>
                <a:latin typeface="Avenir Roman" panose="02000503020000020003" pitchFamily="2" charset="0"/>
              </a:rPr>
              <a:t> Old Dominion University, Norfolk, VA, US    </a:t>
            </a:r>
          </a:p>
          <a:p>
            <a:pPr algn="ctr">
              <a:defRPr/>
            </a:pPr>
            <a:r>
              <a:rPr lang="en-US" sz="1400" i="1" dirty="0">
                <a:solidFill>
                  <a:srgbClr val="000000"/>
                </a:solidFill>
                <a:latin typeface="Avenir Roman" panose="02000503020000020003" pitchFamily="2" charset="0"/>
              </a:rPr>
              <a:t> </a:t>
            </a:r>
            <a:r>
              <a:rPr lang="en-US" sz="1400" i="1" baseline="30000" dirty="0">
                <a:solidFill>
                  <a:srgbClr val="000000"/>
                </a:solidFill>
                <a:latin typeface="Avenir Roman" panose="02000503020000020003" pitchFamily="2" charset="0"/>
              </a:rPr>
              <a:t>8</a:t>
            </a:r>
            <a:r>
              <a:rPr lang="en-US" sz="1400" i="1" dirty="0">
                <a:solidFill>
                  <a:srgbClr val="000000"/>
                </a:solidFill>
                <a:latin typeface="Avenir Roman" panose="02000503020000020003" pitchFamily="2" charset="0"/>
              </a:rPr>
              <a:t> The College of William &amp; Mary, Williamsburg, VA, USA     </a:t>
            </a:r>
            <a:r>
              <a:rPr lang="en-US" sz="1400" i="1" baseline="30000" dirty="0">
                <a:solidFill>
                  <a:srgbClr val="000000"/>
                </a:solidFill>
                <a:latin typeface="Avenir Roman" panose="02000503020000020003" pitchFamily="2" charset="0"/>
              </a:rPr>
              <a:t>9</a:t>
            </a:r>
            <a:r>
              <a:rPr lang="en-US" sz="1400" i="1" dirty="0">
                <a:solidFill>
                  <a:srgbClr val="000000"/>
                </a:solidFill>
                <a:latin typeface="Avenir Roman" panose="02000503020000020003" pitchFamily="2" charset="0"/>
              </a:rPr>
              <a:t> University of Virginia, Charlottesville, VA, USA     </a:t>
            </a:r>
            <a:r>
              <a:rPr lang="en-US" sz="1400" i="1" baseline="30000" dirty="0">
                <a:solidFill>
                  <a:srgbClr val="000000"/>
                </a:solidFill>
                <a:latin typeface="Avenir Roman" panose="02000503020000020003" pitchFamily="2" charset="0"/>
              </a:rPr>
              <a:t>10</a:t>
            </a:r>
            <a:r>
              <a:rPr lang="en-US" sz="1400" i="1" dirty="0">
                <a:solidFill>
                  <a:srgbClr val="000000"/>
                </a:solidFill>
                <a:latin typeface="Avenir Roman" panose="02000503020000020003" pitchFamily="2" charset="0"/>
              </a:rPr>
              <a:t> George Washington University, Washington, DC, USA           </a:t>
            </a:r>
            <a:r>
              <a:rPr lang="en-US" sz="1400" i="1" baseline="30000" dirty="0">
                <a:solidFill>
                  <a:srgbClr val="000000"/>
                </a:solidFill>
                <a:latin typeface="Avenir Roman" panose="02000503020000020003" pitchFamily="2" charset="0"/>
              </a:rPr>
              <a:t>11</a:t>
            </a:r>
            <a:r>
              <a:rPr lang="en-US" sz="1400" i="1" dirty="0">
                <a:solidFill>
                  <a:srgbClr val="000000"/>
                </a:solidFill>
                <a:latin typeface="Avenir Roman" panose="02000503020000020003" pitchFamily="2" charset="0"/>
              </a:rPr>
              <a:t> IPN, Orsay, France</a:t>
            </a:r>
          </a:p>
          <a:p>
            <a:pPr algn="ctr">
              <a:defRPr/>
            </a:pPr>
            <a:r>
              <a:rPr lang="en-US" sz="1400" i="1" baseline="30000" dirty="0">
                <a:solidFill>
                  <a:srgbClr val="000000"/>
                </a:solidFill>
                <a:latin typeface="Avenir Roman" panose="02000503020000020003" pitchFamily="2" charset="0"/>
              </a:rPr>
              <a:t>12</a:t>
            </a:r>
            <a:r>
              <a:rPr lang="en-US" sz="1400" i="1" dirty="0">
                <a:solidFill>
                  <a:srgbClr val="000000"/>
                </a:solidFill>
                <a:latin typeface="Avenir Roman" panose="02000503020000020003" pitchFamily="2" charset="0"/>
              </a:rPr>
              <a:t> Rutgers University, Piscataway, NJ, USA     </a:t>
            </a:r>
            <a:r>
              <a:rPr lang="en-US" sz="1400" i="1" baseline="30000" dirty="0">
                <a:solidFill>
                  <a:srgbClr val="000000"/>
                </a:solidFill>
                <a:latin typeface="Avenir Roman" panose="02000503020000020003" pitchFamily="2" charset="0"/>
              </a:rPr>
              <a:t>13</a:t>
            </a:r>
            <a:r>
              <a:rPr lang="en-US" sz="1400" i="1" dirty="0">
                <a:solidFill>
                  <a:srgbClr val="000000"/>
                </a:solidFill>
                <a:latin typeface="Avenir Roman" panose="02000503020000020003" pitchFamily="2" charset="0"/>
              </a:rPr>
              <a:t> Virginia Tech, Blacksburg, VA, USA</a:t>
            </a:r>
          </a:p>
        </p:txBody>
      </p:sp>
      <p:sp>
        <p:nvSpPr>
          <p:cNvPr id="4" name="ZoneTexte 1">
            <a:extLst>
              <a:ext uri="{FF2B5EF4-FFF2-40B4-BE49-F238E27FC236}">
                <a16:creationId xmlns:a16="http://schemas.microsoft.com/office/drawing/2014/main" id="{246380DF-873B-8146-BD71-CA43792689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847" y="4938953"/>
            <a:ext cx="871430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2000" b="1" i="1" dirty="0" err="1">
                <a:latin typeface="Avenir Roman" panose="02000503020000020003" pitchFamily="2" charset="0"/>
                <a:cs typeface="Arial"/>
              </a:rPr>
              <a:t>Many</a:t>
            </a:r>
            <a:r>
              <a:rPr lang="fr-FR" sz="2000" b="1" i="1" dirty="0">
                <a:latin typeface="Avenir Roman" panose="02000503020000020003" pitchFamily="2" charset="0"/>
                <a:cs typeface="Arial"/>
              </a:rPr>
              <a:t> </a:t>
            </a:r>
            <a:r>
              <a:rPr lang="fr-FR" sz="2000" b="1" i="1" dirty="0" err="1">
                <a:latin typeface="Avenir Roman" panose="02000503020000020003" pitchFamily="2" charset="0"/>
                <a:cs typeface="Arial"/>
              </a:rPr>
              <a:t>thanks</a:t>
            </a:r>
            <a:r>
              <a:rPr lang="fr-FR" sz="2000" b="1" i="1" dirty="0">
                <a:latin typeface="Avenir Roman" panose="02000503020000020003" pitchFamily="2" charset="0"/>
                <a:cs typeface="Arial"/>
              </a:rPr>
              <a:t>  for support </a:t>
            </a:r>
            <a:r>
              <a:rPr lang="fr-FR" sz="2000" b="1" i="1" dirty="0" err="1">
                <a:latin typeface="Avenir Roman" panose="02000503020000020003" pitchFamily="2" charset="0"/>
                <a:cs typeface="Arial"/>
              </a:rPr>
              <a:t>from</a:t>
            </a:r>
            <a:r>
              <a:rPr lang="fr-FR" sz="2000" b="1" i="1" dirty="0">
                <a:latin typeface="Avenir Roman" panose="02000503020000020003" pitchFamily="2" charset="0"/>
                <a:cs typeface="Arial"/>
              </a:rPr>
              <a:t> SLAC E166, DESY, Princeton, </a:t>
            </a:r>
            <a:r>
              <a:rPr lang="fr-FR" sz="2000" b="1" i="1" dirty="0" err="1">
                <a:latin typeface="Avenir Roman" panose="02000503020000020003" pitchFamily="2" charset="0"/>
                <a:cs typeface="Arial"/>
              </a:rPr>
              <a:t>Cornell</a:t>
            </a:r>
            <a:r>
              <a:rPr lang="fr-FR" sz="2000" b="1" i="1" dirty="0">
                <a:latin typeface="Avenir Roman" panose="02000503020000020003" pitchFamily="2" charset="0"/>
                <a:cs typeface="Arial"/>
              </a:rPr>
              <a:t>, International </a:t>
            </a:r>
            <a:r>
              <a:rPr lang="fr-FR" sz="2000" b="1" i="1" dirty="0" err="1">
                <a:latin typeface="Avenir Roman" panose="02000503020000020003" pitchFamily="2" charset="0"/>
                <a:cs typeface="Arial"/>
              </a:rPr>
              <a:t>Linear</a:t>
            </a:r>
            <a:r>
              <a:rPr lang="fr-FR" sz="2000" b="1" i="1" dirty="0">
                <a:latin typeface="Avenir Roman" panose="02000503020000020003" pitchFamily="2" charset="0"/>
                <a:cs typeface="Arial"/>
              </a:rPr>
              <a:t> </a:t>
            </a:r>
            <a:r>
              <a:rPr lang="fr-FR" sz="2000" b="1" i="1" dirty="0" err="1">
                <a:latin typeface="Avenir Roman" panose="02000503020000020003" pitchFamily="2" charset="0"/>
                <a:cs typeface="Arial"/>
              </a:rPr>
              <a:t>Collider</a:t>
            </a:r>
            <a:r>
              <a:rPr lang="fr-FR" sz="2000" b="1" i="1" dirty="0">
                <a:latin typeface="Avenir Roman" panose="02000503020000020003" pitchFamily="2" charset="0"/>
                <a:cs typeface="Arial"/>
              </a:rPr>
              <a:t> Project and Jefferson Science Associates</a:t>
            </a:r>
          </a:p>
        </p:txBody>
      </p:sp>
      <p:sp>
        <p:nvSpPr>
          <p:cNvPr id="5" name="Text Box 26">
            <a:extLst>
              <a:ext uri="{FF2B5EF4-FFF2-40B4-BE49-F238E27FC236}">
                <a16:creationId xmlns:a16="http://schemas.microsoft.com/office/drawing/2014/main" id="{D664687A-0792-A845-B3B7-4B1729C5C0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3180" y="83493"/>
            <a:ext cx="482773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9pPr>
          </a:lstStyle>
          <a:p>
            <a:r>
              <a:rPr lang="fr-FR" altLang="en-US" sz="3200" dirty="0">
                <a:solidFill>
                  <a:srgbClr val="000000"/>
                </a:solidFill>
                <a:latin typeface="Avenir Roman" panose="02000503020000020003" pitchFamily="2" charset="0"/>
                <a:cs typeface="Arial"/>
              </a:rPr>
              <a:t>The </a:t>
            </a:r>
            <a:r>
              <a:rPr lang="fr-FR" altLang="en-US" sz="3200" dirty="0" err="1">
                <a:solidFill>
                  <a:srgbClr val="000000"/>
                </a:solidFill>
                <a:latin typeface="Avenir Roman" panose="02000503020000020003" pitchFamily="2" charset="0"/>
                <a:cs typeface="Arial"/>
              </a:rPr>
              <a:t>PEPPo</a:t>
            </a:r>
            <a:r>
              <a:rPr lang="fr-FR" altLang="en-US" sz="3200" dirty="0">
                <a:solidFill>
                  <a:srgbClr val="000000"/>
                </a:solidFill>
                <a:latin typeface="Avenir Roman" panose="02000503020000020003" pitchFamily="2" charset="0"/>
                <a:cs typeface="Arial"/>
              </a:rPr>
              <a:t> Collaboration</a:t>
            </a:r>
          </a:p>
        </p:txBody>
      </p:sp>
    </p:spTree>
    <p:extLst>
      <p:ext uri="{BB962C8B-B14F-4D97-AF65-F5344CB8AC3E}">
        <p14:creationId xmlns:p14="http://schemas.microsoft.com/office/powerpoint/2010/main" val="32388809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6">
            <a:extLst>
              <a:ext uri="{FF2B5EF4-FFF2-40B4-BE49-F238E27FC236}">
                <a16:creationId xmlns:a16="http://schemas.microsoft.com/office/drawing/2014/main" id="{DA5EFC02-C28D-D943-A5D7-56154F9192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375" y="1042907"/>
            <a:ext cx="3107211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buClr>
                <a:srgbClr val="D60093"/>
              </a:buClr>
            </a:pPr>
            <a:r>
              <a:rPr lang="en-US" sz="2000" dirty="0">
                <a:solidFill>
                  <a:schemeClr val="tx1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Two </a:t>
            </a:r>
            <a:r>
              <a:rPr lang="en-US" sz="2000" dirty="0" err="1">
                <a:solidFill>
                  <a:srgbClr val="FF0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NaI</a:t>
            </a:r>
            <a:r>
              <a:rPr lang="en-US" sz="2000" dirty="0">
                <a:solidFill>
                  <a:schemeClr val="tx1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 detectors measured coincidence of </a:t>
            </a:r>
            <a:r>
              <a:rPr lang="en-US" sz="2000" dirty="0">
                <a:solidFill>
                  <a:srgbClr val="0000CC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back-to-back photons</a:t>
            </a:r>
            <a:r>
              <a:rPr lang="en-US" sz="2000" dirty="0">
                <a:solidFill>
                  <a:schemeClr val="tx1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 emitted by </a:t>
            </a:r>
            <a:r>
              <a:rPr lang="en-US" sz="2000" dirty="0">
                <a:solidFill>
                  <a:srgbClr val="008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annihilation</a:t>
            </a:r>
            <a:r>
              <a:rPr lang="en-US" sz="2000" dirty="0">
                <a:solidFill>
                  <a:schemeClr val="tx1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 of </a:t>
            </a:r>
            <a:r>
              <a:rPr lang="en-US" sz="2000" dirty="0">
                <a:solidFill>
                  <a:srgbClr val="008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positrons</a:t>
            </a:r>
            <a:r>
              <a:rPr lang="en-US" sz="2000" dirty="0">
                <a:solidFill>
                  <a:schemeClr val="tx1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 in a </a:t>
            </a:r>
            <a:r>
              <a:rPr lang="en-US" sz="2000" u="sng" dirty="0" err="1">
                <a:solidFill>
                  <a:schemeClr val="tx1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viewscreen</a:t>
            </a:r>
            <a:r>
              <a:rPr lang="en-US" sz="2000" dirty="0">
                <a:solidFill>
                  <a:schemeClr val="tx1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. </a:t>
            </a:r>
          </a:p>
        </p:txBody>
      </p:sp>
      <p:sp>
        <p:nvSpPr>
          <p:cNvPr id="3" name="Text Box 26">
            <a:extLst>
              <a:ext uri="{FF2B5EF4-FFF2-40B4-BE49-F238E27FC236}">
                <a16:creationId xmlns:a16="http://schemas.microsoft.com/office/drawing/2014/main" id="{B3A933CA-600F-814B-B9F3-F0342F3DD2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7764" y="76273"/>
            <a:ext cx="584698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9pPr>
          </a:lstStyle>
          <a:p>
            <a:r>
              <a:rPr lang="fr-FR" altLang="en-US" sz="3200" dirty="0">
                <a:solidFill>
                  <a:srgbClr val="000000"/>
                </a:solidFill>
                <a:latin typeface="Avenir Roman" panose="02000503020000020003" pitchFamily="2" charset="0"/>
                <a:cs typeface="Arial"/>
              </a:rPr>
              <a:t>Positron </a:t>
            </a:r>
            <a:r>
              <a:rPr lang="fr-FR" altLang="en-US" sz="3200" dirty="0" err="1">
                <a:solidFill>
                  <a:srgbClr val="000000"/>
                </a:solidFill>
                <a:latin typeface="Avenir Roman" panose="02000503020000020003" pitchFamily="2" charset="0"/>
                <a:cs typeface="Arial"/>
              </a:rPr>
              <a:t>Yield</a:t>
            </a:r>
            <a:r>
              <a:rPr lang="fr-FR" altLang="en-US" sz="3200" dirty="0">
                <a:solidFill>
                  <a:srgbClr val="000000"/>
                </a:solidFill>
                <a:latin typeface="Avenir Roman" panose="02000503020000020003" pitchFamily="2" charset="0"/>
                <a:cs typeface="Arial"/>
              </a:rPr>
              <a:t> at MeV Energies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3FF7BFE-7002-AB4D-9550-F2A1C276E913}"/>
              </a:ext>
            </a:extLst>
          </p:cNvPr>
          <p:cNvGrpSpPr/>
          <p:nvPr/>
        </p:nvGrpSpPr>
        <p:grpSpPr>
          <a:xfrm>
            <a:off x="4028428" y="733859"/>
            <a:ext cx="3850966" cy="3167958"/>
            <a:chOff x="1589617" y="1379042"/>
            <a:chExt cx="3917041" cy="3297108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40E5217B-EEBD-8F4E-B641-1A76D9E46D1C}"/>
                </a:ext>
              </a:extLst>
            </p:cNvPr>
            <p:cNvGrpSpPr/>
            <p:nvPr/>
          </p:nvGrpSpPr>
          <p:grpSpPr>
            <a:xfrm>
              <a:off x="1634606" y="1379042"/>
              <a:ext cx="3872052" cy="3010961"/>
              <a:chOff x="1562598" y="1857466"/>
              <a:chExt cx="3872052" cy="3010961"/>
            </a:xfrm>
          </p:grpSpPr>
          <p:sp>
            <p:nvSpPr>
              <p:cNvPr id="13" name="Oval 8">
                <a:extLst>
                  <a:ext uri="{FF2B5EF4-FFF2-40B4-BE49-F238E27FC236}">
                    <a16:creationId xmlns:a16="http://schemas.microsoft.com/office/drawing/2014/main" id="{63BF584C-6846-3B4A-981F-43B8AA9A7D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65400" y="2135278"/>
                <a:ext cx="1439863" cy="1439863"/>
              </a:xfrm>
              <a:prstGeom prst="ellipse">
                <a:avLst/>
              </a:prstGeom>
              <a:solidFill>
                <a:srgbClr val="00CC66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  <a:latin typeface="Avenir Roman" panose="02000503020000020003" pitchFamily="2" charset="0"/>
                </a:endParaRPr>
              </a:p>
            </p:txBody>
          </p:sp>
          <p:sp>
            <p:nvSpPr>
              <p:cNvPr id="14" name="Rectangle 9">
                <a:extLst>
                  <a:ext uri="{FF2B5EF4-FFF2-40B4-BE49-F238E27FC236}">
                    <a16:creationId xmlns:a16="http://schemas.microsoft.com/office/drawing/2014/main" id="{EC2D3097-8C7F-404C-8F2E-91E4C6C83F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95550" y="2090828"/>
                <a:ext cx="785813" cy="15128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  <a:latin typeface="Avenir Roman" panose="02000503020000020003" pitchFamily="2" charset="0"/>
                </a:endParaRPr>
              </a:p>
            </p:txBody>
          </p:sp>
          <p:sp>
            <p:nvSpPr>
              <p:cNvPr id="15" name="Rectangle 10">
                <a:extLst>
                  <a:ext uri="{FF2B5EF4-FFF2-40B4-BE49-F238E27FC236}">
                    <a16:creationId xmlns:a16="http://schemas.microsoft.com/office/drawing/2014/main" id="{F8EC5895-2C30-EC48-9AE7-1F8339A504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71813" y="2859178"/>
                <a:ext cx="1079500" cy="7874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  <a:latin typeface="Avenir Roman" panose="02000503020000020003" pitchFamily="2" charset="0"/>
                </a:endParaRPr>
              </a:p>
            </p:txBody>
          </p:sp>
          <p:sp>
            <p:nvSpPr>
              <p:cNvPr id="16" name="Line 11">
                <a:extLst>
                  <a:ext uri="{FF2B5EF4-FFF2-40B4-BE49-F238E27FC236}">
                    <a16:creationId xmlns:a16="http://schemas.microsoft.com/office/drawing/2014/main" id="{7E1471DB-8157-C743-B35A-E75A191D1F0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87713" y="2133691"/>
                <a:ext cx="0" cy="72072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  <a:latin typeface="Avenir Roman" panose="02000503020000020003" pitchFamily="2" charset="0"/>
                </a:endParaRPr>
              </a:p>
            </p:txBody>
          </p:sp>
          <p:sp>
            <p:nvSpPr>
              <p:cNvPr id="17" name="Line 12">
                <a:extLst>
                  <a:ext uri="{FF2B5EF4-FFF2-40B4-BE49-F238E27FC236}">
                    <a16:creationId xmlns:a16="http://schemas.microsoft.com/office/drawing/2014/main" id="{130BDCE2-99D9-C440-A3C7-0F7F94D23CE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87713" y="2854416"/>
                <a:ext cx="719137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  <a:latin typeface="Avenir Roman" panose="02000503020000020003" pitchFamily="2" charset="0"/>
                </a:endParaRPr>
              </a:p>
            </p:txBody>
          </p:sp>
          <p:sp>
            <p:nvSpPr>
              <p:cNvPr id="18" name="Oval 14">
                <a:extLst>
                  <a:ext uri="{FF2B5EF4-FFF2-40B4-BE49-F238E27FC236}">
                    <a16:creationId xmlns:a16="http://schemas.microsoft.com/office/drawing/2014/main" id="{D268D349-6929-3E4D-9DFD-A85D892FEC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3287713" y="3167153"/>
                <a:ext cx="1439862" cy="1439863"/>
              </a:xfrm>
              <a:prstGeom prst="ellipse">
                <a:avLst/>
              </a:prstGeom>
              <a:solidFill>
                <a:srgbClr val="00CC66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  <a:latin typeface="Avenir Roman" panose="02000503020000020003" pitchFamily="2" charset="0"/>
                </a:endParaRPr>
              </a:p>
            </p:txBody>
          </p:sp>
          <p:sp>
            <p:nvSpPr>
              <p:cNvPr id="19" name="Rectangle 15">
                <a:extLst>
                  <a:ext uri="{FF2B5EF4-FFF2-40B4-BE49-F238E27FC236}">
                    <a16:creationId xmlns:a16="http://schemas.microsoft.com/office/drawing/2014/main" id="{64E7254E-9F31-D94B-BD98-2E0C4AF86E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4011613" y="3138578"/>
                <a:ext cx="785812" cy="15128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  <a:latin typeface="Avenir Roman" panose="02000503020000020003" pitchFamily="2" charset="0"/>
                </a:endParaRPr>
              </a:p>
            </p:txBody>
          </p:sp>
          <p:sp>
            <p:nvSpPr>
              <p:cNvPr id="20" name="Rectangle 16">
                <a:extLst>
                  <a:ext uri="{FF2B5EF4-FFF2-40B4-BE49-F238E27FC236}">
                    <a16:creationId xmlns:a16="http://schemas.microsoft.com/office/drawing/2014/main" id="{04C778FD-26F2-5942-97D8-F83EFDDF17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3143250" y="3097303"/>
                <a:ext cx="1079500" cy="7874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  <a:latin typeface="Avenir Roman" panose="02000503020000020003" pitchFamily="2" charset="0"/>
                </a:endParaRPr>
              </a:p>
            </p:txBody>
          </p:sp>
          <p:sp>
            <p:nvSpPr>
              <p:cNvPr id="21" name="Line 30">
                <a:extLst>
                  <a:ext uri="{FF2B5EF4-FFF2-40B4-BE49-F238E27FC236}">
                    <a16:creationId xmlns:a16="http://schemas.microsoft.com/office/drawing/2014/main" id="{12129FAD-1B89-7C40-B04D-AB2B7581AA3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62598" y="2486117"/>
                <a:ext cx="812301" cy="4762"/>
              </a:xfrm>
              <a:prstGeom prst="line">
                <a:avLst/>
              </a:prstGeom>
              <a:noFill/>
              <a:ln w="19050">
                <a:solidFill>
                  <a:srgbClr val="0033CC"/>
                </a:solidFill>
                <a:round/>
                <a:headEnd/>
                <a:tailEnd type="stealth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  <a:latin typeface="Avenir Roman" panose="02000503020000020003" pitchFamily="2" charset="0"/>
                </a:endParaRPr>
              </a:p>
            </p:txBody>
          </p:sp>
          <p:sp>
            <p:nvSpPr>
              <p:cNvPr id="22" name="Line 33">
                <a:extLst>
                  <a:ext uri="{FF2B5EF4-FFF2-40B4-BE49-F238E27FC236}">
                    <a16:creationId xmlns:a16="http://schemas.microsoft.com/office/drawing/2014/main" id="{A077820C-1028-C149-A006-AEF7A7F69F3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54325" y="2197191"/>
                <a:ext cx="28733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  <a:latin typeface="Avenir Roman" panose="02000503020000020003" pitchFamily="2" charset="0"/>
                </a:endParaRPr>
              </a:p>
            </p:txBody>
          </p:sp>
          <p:sp>
            <p:nvSpPr>
              <p:cNvPr id="23" name="Line 34">
                <a:extLst>
                  <a:ext uri="{FF2B5EF4-FFF2-40B4-BE49-F238E27FC236}">
                    <a16:creationId xmlns:a16="http://schemas.microsoft.com/office/drawing/2014/main" id="{950B61DD-DFE4-2D44-B0D4-CFF00291FBC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52738" y="2782978"/>
                <a:ext cx="287337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  <a:latin typeface="Avenir Roman" panose="02000503020000020003" pitchFamily="2" charset="0"/>
                </a:endParaRPr>
              </a:p>
            </p:txBody>
          </p:sp>
          <p:sp>
            <p:nvSpPr>
              <p:cNvPr id="24" name="Line 35">
                <a:extLst>
                  <a:ext uri="{FF2B5EF4-FFF2-40B4-BE49-F238E27FC236}">
                    <a16:creationId xmlns:a16="http://schemas.microsoft.com/office/drawing/2014/main" id="{D520B2FD-B687-1445-9D57-57CC6784666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11613" y="4187916"/>
                <a:ext cx="542925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  <a:latin typeface="Avenir Roman" panose="02000503020000020003" pitchFamily="2" charset="0"/>
                </a:endParaRPr>
              </a:p>
            </p:txBody>
          </p:sp>
          <p:sp>
            <p:nvSpPr>
              <p:cNvPr id="25" name="Line 36">
                <a:extLst>
                  <a:ext uri="{FF2B5EF4-FFF2-40B4-BE49-F238E27FC236}">
                    <a16:creationId xmlns:a16="http://schemas.microsoft.com/office/drawing/2014/main" id="{C88879FB-FD8B-DA47-BF42-29C29A887F7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14788" y="4330791"/>
                <a:ext cx="542925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  <a:latin typeface="Avenir Roman" panose="02000503020000020003" pitchFamily="2" charset="0"/>
                </a:endParaRPr>
              </a:p>
            </p:txBody>
          </p:sp>
          <p:sp>
            <p:nvSpPr>
              <p:cNvPr id="26" name="Line 38">
                <a:extLst>
                  <a:ext uri="{FF2B5EF4-FFF2-40B4-BE49-F238E27FC236}">
                    <a16:creationId xmlns:a16="http://schemas.microsoft.com/office/drawing/2014/main" id="{04D88604-D46B-CD4A-9F6E-487D49A9709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68838" y="4186328"/>
                <a:ext cx="576262" cy="71438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  <a:latin typeface="Avenir Roman" panose="02000503020000020003" pitchFamily="2" charset="0"/>
                </a:endParaRPr>
              </a:p>
            </p:txBody>
          </p:sp>
          <p:sp>
            <p:nvSpPr>
              <p:cNvPr id="27" name="Line 39">
                <a:extLst>
                  <a:ext uri="{FF2B5EF4-FFF2-40B4-BE49-F238E27FC236}">
                    <a16:creationId xmlns:a16="http://schemas.microsoft.com/office/drawing/2014/main" id="{69B889F9-53A5-974B-84A9-F401B8926CC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3000000" flipV="1">
                <a:off x="4796632" y="4050597"/>
                <a:ext cx="315912" cy="48895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  <a:latin typeface="Avenir Roman" panose="02000503020000020003" pitchFamily="2" charset="0"/>
                </a:endParaRPr>
              </a:p>
            </p:txBody>
          </p:sp>
          <p:sp>
            <p:nvSpPr>
              <p:cNvPr id="28" name="Line 41">
                <a:extLst>
                  <a:ext uri="{FF2B5EF4-FFF2-40B4-BE49-F238E27FC236}">
                    <a16:creationId xmlns:a16="http://schemas.microsoft.com/office/drawing/2014/main" id="{8FF38742-702A-CE45-B961-8E12C6124DD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562350" y="2851241"/>
                <a:ext cx="147638" cy="1039812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  <a:latin typeface="Avenir Roman" panose="02000503020000020003" pitchFamily="2" charset="0"/>
                </a:endParaRPr>
              </a:p>
            </p:txBody>
          </p:sp>
          <p:sp>
            <p:nvSpPr>
              <p:cNvPr id="29" name="Line 42">
                <a:extLst>
                  <a:ext uri="{FF2B5EF4-FFF2-40B4-BE49-F238E27FC236}">
                    <a16:creationId xmlns:a16="http://schemas.microsoft.com/office/drawing/2014/main" id="{A2BA3CD9-2600-5046-9D9A-E8F6C562173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60763" y="2851241"/>
                <a:ext cx="149225" cy="1039812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  <a:latin typeface="Avenir Roman" panose="02000503020000020003" pitchFamily="2" charset="0"/>
                </a:endParaRPr>
              </a:p>
            </p:txBody>
          </p:sp>
          <p:sp>
            <p:nvSpPr>
              <p:cNvPr id="30" name="Text Box 43">
                <a:extLst>
                  <a:ext uri="{FF2B5EF4-FFF2-40B4-BE49-F238E27FC236}">
                    <a16:creationId xmlns:a16="http://schemas.microsoft.com/office/drawing/2014/main" id="{20A25004-4661-234B-9C6E-492AC8ADD12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232753" y="2666437"/>
                <a:ext cx="339472" cy="2882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en-US" sz="1200" b="1" dirty="0">
                    <a:latin typeface="Avenir Roman" panose="02000503020000020003" pitchFamily="2" charset="0"/>
                    <a:cs typeface="Comic Sans MS"/>
                  </a:rPr>
                  <a:t>T</a:t>
                </a:r>
                <a:r>
                  <a:rPr lang="en-US" sz="1200" b="1" baseline="-25000" dirty="0">
                    <a:latin typeface="Avenir Roman" panose="02000503020000020003" pitchFamily="2" charset="0"/>
                    <a:cs typeface="Comic Sans MS"/>
                  </a:rPr>
                  <a:t>1</a:t>
                </a:r>
                <a:endParaRPr lang="en-US" sz="1200" b="1" dirty="0">
                  <a:latin typeface="Avenir Roman" panose="02000503020000020003" pitchFamily="2" charset="0"/>
                  <a:cs typeface="Comic Sans MS"/>
                </a:endParaRPr>
              </a:p>
            </p:txBody>
          </p:sp>
          <p:sp>
            <p:nvSpPr>
              <p:cNvPr id="31" name="Text Box 44">
                <a:extLst>
                  <a:ext uri="{FF2B5EF4-FFF2-40B4-BE49-F238E27FC236}">
                    <a16:creationId xmlns:a16="http://schemas.microsoft.com/office/drawing/2014/main" id="{F6CACF73-7D82-4547-9BAE-484BEA5F8C9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095179" y="4444437"/>
                <a:ext cx="339471" cy="2882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en-US" sz="1200" b="1" dirty="0">
                    <a:latin typeface="Avenir Roman" panose="02000503020000020003" pitchFamily="2" charset="0"/>
                    <a:cs typeface="Comic Sans MS"/>
                  </a:rPr>
                  <a:t>T</a:t>
                </a:r>
                <a:r>
                  <a:rPr lang="en-US" sz="1200" b="1" baseline="-25000" dirty="0">
                    <a:latin typeface="Avenir Roman" panose="02000503020000020003" pitchFamily="2" charset="0"/>
                    <a:cs typeface="Comic Sans MS"/>
                  </a:rPr>
                  <a:t>2</a:t>
                </a:r>
                <a:endParaRPr lang="en-US" sz="1200" b="1" dirty="0">
                  <a:latin typeface="Avenir Roman" panose="02000503020000020003" pitchFamily="2" charset="0"/>
                  <a:cs typeface="Comic Sans MS"/>
                </a:endParaRPr>
              </a:p>
            </p:txBody>
          </p:sp>
          <p:sp>
            <p:nvSpPr>
              <p:cNvPr id="32" name="Text Box 45">
                <a:extLst>
                  <a:ext uri="{FF2B5EF4-FFF2-40B4-BE49-F238E27FC236}">
                    <a16:creationId xmlns:a16="http://schemas.microsoft.com/office/drawing/2014/main" id="{DCE65A9B-040D-4D47-99C7-32486749330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635250" y="1857466"/>
                <a:ext cx="363929" cy="32032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1400" b="1" dirty="0">
                    <a:solidFill>
                      <a:srgbClr val="000000"/>
                    </a:solidFill>
                    <a:latin typeface="Avenir Roman" panose="02000503020000020003" pitchFamily="2" charset="0"/>
                    <a:cs typeface="Comic Sans MS"/>
                  </a:rPr>
                  <a:t>S</a:t>
                </a:r>
                <a:r>
                  <a:rPr lang="en-US" sz="1400" b="1" baseline="-25000" dirty="0">
                    <a:solidFill>
                      <a:srgbClr val="000000"/>
                    </a:solidFill>
                    <a:latin typeface="Avenir Roman" panose="02000503020000020003" pitchFamily="2" charset="0"/>
                    <a:cs typeface="Comic Sans MS"/>
                  </a:rPr>
                  <a:t>1</a:t>
                </a:r>
              </a:p>
            </p:txBody>
          </p:sp>
          <p:sp>
            <p:nvSpPr>
              <p:cNvPr id="33" name="Text Box 46">
                <a:extLst>
                  <a:ext uri="{FF2B5EF4-FFF2-40B4-BE49-F238E27FC236}">
                    <a16:creationId xmlns:a16="http://schemas.microsoft.com/office/drawing/2014/main" id="{9CDB683B-97F2-4849-A6CF-62E783CEA71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453140" y="4548103"/>
                <a:ext cx="363929" cy="32032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1400" b="1" dirty="0">
                    <a:solidFill>
                      <a:srgbClr val="000000"/>
                    </a:solidFill>
                    <a:latin typeface="Avenir Roman" panose="02000503020000020003" pitchFamily="2" charset="0"/>
                    <a:cs typeface="Comic Sans MS"/>
                  </a:rPr>
                  <a:t>S</a:t>
                </a:r>
                <a:r>
                  <a:rPr lang="en-US" sz="1400" b="1" baseline="-25000" dirty="0">
                    <a:solidFill>
                      <a:srgbClr val="000000"/>
                    </a:solidFill>
                    <a:latin typeface="Avenir Roman" panose="02000503020000020003" pitchFamily="2" charset="0"/>
                    <a:cs typeface="Comic Sans MS"/>
                  </a:rPr>
                  <a:t>2</a:t>
                </a:r>
              </a:p>
            </p:txBody>
          </p:sp>
          <p:sp>
            <p:nvSpPr>
              <p:cNvPr id="34" name="Text Box 47">
                <a:extLst>
                  <a:ext uri="{FF2B5EF4-FFF2-40B4-BE49-F238E27FC236}">
                    <a16:creationId xmlns:a16="http://schemas.microsoft.com/office/drawing/2014/main" id="{D1675E11-F9E9-EA4C-A9CF-4B9245FDBBD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475038" y="2400391"/>
                <a:ext cx="326428" cy="32032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1400" b="1" dirty="0">
                    <a:solidFill>
                      <a:srgbClr val="000000"/>
                    </a:solidFill>
                    <a:latin typeface="Avenir Roman" panose="02000503020000020003" pitchFamily="2" charset="0"/>
                    <a:cs typeface="Comic Sans MS"/>
                  </a:rPr>
                  <a:t>D</a:t>
                </a:r>
              </a:p>
            </p:txBody>
          </p:sp>
          <p:sp>
            <p:nvSpPr>
              <p:cNvPr id="35" name="Text Box 48">
                <a:extLst>
                  <a:ext uri="{FF2B5EF4-FFF2-40B4-BE49-F238E27FC236}">
                    <a16:creationId xmlns:a16="http://schemas.microsoft.com/office/drawing/2014/main" id="{5A5FEDE1-CABA-7F43-A3AA-475C85C1086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475038" y="4024403"/>
                <a:ext cx="326428" cy="32032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1400" b="1" dirty="0">
                    <a:solidFill>
                      <a:srgbClr val="000000"/>
                    </a:solidFill>
                    <a:latin typeface="Avenir Roman" panose="02000503020000020003" pitchFamily="2" charset="0"/>
                    <a:cs typeface="Comic Sans MS"/>
                  </a:rPr>
                  <a:t>D</a:t>
                </a:r>
              </a:p>
            </p:txBody>
          </p:sp>
          <p:sp>
            <p:nvSpPr>
              <p:cNvPr id="36" name="Line 49">
                <a:extLst>
                  <a:ext uri="{FF2B5EF4-FFF2-40B4-BE49-F238E27FC236}">
                    <a16:creationId xmlns:a16="http://schemas.microsoft.com/office/drawing/2014/main" id="{FC455147-9365-B245-979A-E42ACFC77F6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63938" y="4079966"/>
                <a:ext cx="125412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  <a:latin typeface="Avenir Roman" panose="02000503020000020003" pitchFamily="2" charset="0"/>
                </a:endParaRPr>
              </a:p>
            </p:txBody>
          </p:sp>
          <p:sp>
            <p:nvSpPr>
              <p:cNvPr id="37" name="Line 81">
                <a:extLst>
                  <a:ext uri="{FF2B5EF4-FFF2-40B4-BE49-F238E27FC236}">
                    <a16:creationId xmlns:a16="http://schemas.microsoft.com/office/drawing/2014/main" id="{5DCEEAA2-6551-2241-939A-547F43FBD70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54325" y="2205128"/>
                <a:ext cx="28733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  <a:latin typeface="Avenir Roman" panose="02000503020000020003" pitchFamily="2" charset="0"/>
                </a:endParaRPr>
              </a:p>
            </p:txBody>
          </p:sp>
          <p:cxnSp>
            <p:nvCxnSpPr>
              <p:cNvPr id="38" name="Straight Connector 2">
                <a:extLst>
                  <a:ext uri="{FF2B5EF4-FFF2-40B4-BE49-F238E27FC236}">
                    <a16:creationId xmlns:a16="http://schemas.microsoft.com/office/drawing/2014/main" id="{4CDDFF17-00BE-2A4E-9C8F-6B1CD332B05C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3123106" y="2124002"/>
                <a:ext cx="0" cy="287338"/>
              </a:xfrm>
              <a:prstGeom prst="line">
                <a:avLst/>
              </a:prstGeom>
              <a:noFill/>
              <a:ln w="63500">
                <a:solidFill>
                  <a:schemeClr val="accent6">
                    <a:lumMod val="60000"/>
                    <a:lumOff val="40000"/>
                  </a:schemeClr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39" name="Line 82">
                <a:extLst>
                  <a:ext uri="{FF2B5EF4-FFF2-40B4-BE49-F238E27FC236}">
                    <a16:creationId xmlns:a16="http://schemas.microsoft.com/office/drawing/2014/main" id="{5685001D-E2DB-064F-A77E-4ED69BD04F1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57500" y="2775041"/>
                <a:ext cx="28733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  <a:latin typeface="Avenir Roman" panose="02000503020000020003" pitchFamily="2" charset="0"/>
                </a:endParaRPr>
              </a:p>
            </p:txBody>
          </p:sp>
          <p:sp>
            <p:nvSpPr>
              <p:cNvPr id="40" name="Line 31">
                <a:extLst>
                  <a:ext uri="{FF2B5EF4-FFF2-40B4-BE49-F238E27FC236}">
                    <a16:creationId xmlns:a16="http://schemas.microsoft.com/office/drawing/2014/main" id="{3537B6F9-8776-6A49-AC52-A7C371AF81E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424113" y="2197191"/>
                <a:ext cx="360362" cy="28892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  <a:latin typeface="Avenir Roman" panose="02000503020000020003" pitchFamily="2" charset="0"/>
                </a:endParaRPr>
              </a:p>
            </p:txBody>
          </p:sp>
          <p:sp>
            <p:nvSpPr>
              <p:cNvPr id="41" name="Line 84">
                <a:extLst>
                  <a:ext uri="{FF2B5EF4-FFF2-40B4-BE49-F238E27FC236}">
                    <a16:creationId xmlns:a16="http://schemas.microsoft.com/office/drawing/2014/main" id="{8367E8B8-E614-004D-8DB5-3FF23995255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427288" y="2206716"/>
                <a:ext cx="360362" cy="288925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  <a:latin typeface="Avenir Roman" panose="02000503020000020003" pitchFamily="2" charset="0"/>
                </a:endParaRPr>
              </a:p>
            </p:txBody>
          </p:sp>
          <p:sp>
            <p:nvSpPr>
              <p:cNvPr id="42" name="Rectangle 26">
                <a:extLst>
                  <a:ext uri="{FF2B5EF4-FFF2-40B4-BE49-F238E27FC236}">
                    <a16:creationId xmlns:a16="http://schemas.microsoft.com/office/drawing/2014/main" id="{FE33E19B-426D-1D41-A2D8-512CD3D1D0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81250" y="2317841"/>
                <a:ext cx="36513" cy="360362"/>
              </a:xfrm>
              <a:prstGeom prst="rect">
                <a:avLst/>
              </a:prstGeom>
              <a:solidFill>
                <a:schemeClr val="tx1"/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  <a:latin typeface="Avenir Roman" panose="02000503020000020003" pitchFamily="2" charset="0"/>
                </a:endParaRPr>
              </a:p>
            </p:txBody>
          </p:sp>
          <p:sp>
            <p:nvSpPr>
              <p:cNvPr id="43" name="Line 32">
                <a:extLst>
                  <a:ext uri="{FF2B5EF4-FFF2-40B4-BE49-F238E27FC236}">
                    <a16:creationId xmlns:a16="http://schemas.microsoft.com/office/drawing/2014/main" id="{60D3FA01-238D-654E-92BA-ECBB06EBB98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22525" y="2495641"/>
                <a:ext cx="360363" cy="28733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  <a:latin typeface="Avenir Roman" panose="02000503020000020003" pitchFamily="2" charset="0"/>
                </a:endParaRPr>
              </a:p>
            </p:txBody>
          </p:sp>
          <p:sp>
            <p:nvSpPr>
              <p:cNvPr id="44" name="Line 85">
                <a:extLst>
                  <a:ext uri="{FF2B5EF4-FFF2-40B4-BE49-F238E27FC236}">
                    <a16:creationId xmlns:a16="http://schemas.microsoft.com/office/drawing/2014/main" id="{149F8B2A-11F4-804E-ABE7-F2222AAA756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28875" y="2489291"/>
                <a:ext cx="360363" cy="287337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  <a:latin typeface="Avenir Roman" panose="02000503020000020003" pitchFamily="2" charset="0"/>
                </a:endParaRPr>
              </a:p>
            </p:txBody>
          </p:sp>
          <p:sp>
            <p:nvSpPr>
              <p:cNvPr id="45" name="Oval 23">
                <a:extLst>
                  <a:ext uri="{FF2B5EF4-FFF2-40B4-BE49-F238E27FC236}">
                    <a16:creationId xmlns:a16="http://schemas.microsoft.com/office/drawing/2014/main" id="{0C9ABCD3-EA8A-1247-A085-4419A6A2FC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67013" y="2133691"/>
                <a:ext cx="107950" cy="719137"/>
              </a:xfrm>
              <a:prstGeom prst="ellipse">
                <a:avLst/>
              </a:prstGeom>
              <a:solidFill>
                <a:srgbClr val="FFCC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  <a:latin typeface="Avenir Roman" panose="02000503020000020003" pitchFamily="2" charset="0"/>
                </a:endParaRPr>
              </a:p>
            </p:txBody>
          </p:sp>
          <p:sp>
            <p:nvSpPr>
              <p:cNvPr id="46" name="Line 18">
                <a:extLst>
                  <a:ext uri="{FF2B5EF4-FFF2-40B4-BE49-F238E27FC236}">
                    <a16:creationId xmlns:a16="http://schemas.microsoft.com/office/drawing/2014/main" id="{4B2DEDC8-53F7-214B-8743-9E700DF68CE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>
                <a:off x="3286125" y="3897403"/>
                <a:ext cx="71913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  <a:latin typeface="Avenir Roman" panose="02000503020000020003" pitchFamily="2" charset="0"/>
                </a:endParaRPr>
              </a:p>
            </p:txBody>
          </p:sp>
          <p:sp>
            <p:nvSpPr>
              <p:cNvPr id="47" name="Line 17">
                <a:extLst>
                  <a:ext uri="{FF2B5EF4-FFF2-40B4-BE49-F238E27FC236}">
                    <a16:creationId xmlns:a16="http://schemas.microsoft.com/office/drawing/2014/main" id="{7A576F82-EE13-9247-9193-1C4A987F4AC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>
                <a:off x="4006850" y="3897403"/>
                <a:ext cx="0" cy="72072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  <a:latin typeface="Avenir Roman" panose="02000503020000020003" pitchFamily="2" charset="0"/>
                </a:endParaRPr>
              </a:p>
            </p:txBody>
          </p:sp>
          <p:sp>
            <p:nvSpPr>
              <p:cNvPr id="48" name="Oval 24">
                <a:extLst>
                  <a:ext uri="{FF2B5EF4-FFF2-40B4-BE49-F238E27FC236}">
                    <a16:creationId xmlns:a16="http://schemas.microsoft.com/office/drawing/2014/main" id="{3D16E036-F011-2747-A950-B2494ECE84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57713" y="3879941"/>
                <a:ext cx="107950" cy="719137"/>
              </a:xfrm>
              <a:prstGeom prst="ellipse">
                <a:avLst/>
              </a:prstGeom>
              <a:solidFill>
                <a:srgbClr val="FFCC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  <a:latin typeface="Avenir Roman" panose="02000503020000020003" pitchFamily="2" charset="0"/>
                </a:endParaRPr>
              </a:p>
            </p:txBody>
          </p:sp>
          <p:sp>
            <p:nvSpPr>
              <p:cNvPr id="49" name="Rectangle 27">
                <a:extLst>
                  <a:ext uri="{FF2B5EF4-FFF2-40B4-BE49-F238E27FC236}">
                    <a16:creationId xmlns:a16="http://schemas.microsoft.com/office/drawing/2014/main" id="{D9EFED7F-6527-1249-911D-225B5E13F1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46688" y="4086316"/>
                <a:ext cx="36512" cy="360362"/>
              </a:xfrm>
              <a:prstGeom prst="rect">
                <a:avLst/>
              </a:prstGeom>
              <a:solidFill>
                <a:schemeClr val="tx1"/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  <a:latin typeface="Avenir Roman" panose="02000503020000020003" pitchFamily="2" charset="0"/>
                </a:endParaRPr>
              </a:p>
            </p:txBody>
          </p:sp>
          <p:sp>
            <p:nvSpPr>
              <p:cNvPr id="50" name="Line 33">
                <a:extLst>
                  <a:ext uri="{FF2B5EF4-FFF2-40B4-BE49-F238E27FC236}">
                    <a16:creationId xmlns:a16="http://schemas.microsoft.com/office/drawing/2014/main" id="{B30A76F3-FC4D-7D41-9006-652EB31D022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43250" y="2400391"/>
                <a:ext cx="144463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  <a:latin typeface="Avenir Roman" panose="02000503020000020003" pitchFamily="2" charset="0"/>
                </a:endParaRPr>
              </a:p>
            </p:txBody>
          </p:sp>
          <p:sp>
            <p:nvSpPr>
              <p:cNvPr id="51" name="Line 34">
                <a:extLst>
                  <a:ext uri="{FF2B5EF4-FFF2-40B4-BE49-F238E27FC236}">
                    <a16:creationId xmlns:a16="http://schemas.microsoft.com/office/drawing/2014/main" id="{391054D4-6F36-3045-9ADB-99EDC3AED89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46425" y="2625816"/>
                <a:ext cx="144463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  <a:latin typeface="Avenir Roman" panose="02000503020000020003" pitchFamily="2" charset="0"/>
                </a:endParaRPr>
              </a:p>
            </p:txBody>
          </p:sp>
          <p:sp>
            <p:nvSpPr>
              <p:cNvPr id="52" name="Line 33">
                <a:extLst>
                  <a:ext uri="{FF2B5EF4-FFF2-40B4-BE49-F238E27FC236}">
                    <a16:creationId xmlns:a16="http://schemas.microsoft.com/office/drawing/2014/main" id="{B1DC2E95-1851-D644-852E-5DC81DC31AF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43250" y="2405153"/>
                <a:ext cx="144463" cy="0"/>
              </a:xfrm>
              <a:prstGeom prst="line">
                <a:avLst/>
              </a:prstGeom>
              <a:noFill/>
              <a:ln w="9525">
                <a:solidFill>
                  <a:srgbClr val="0000CC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  <a:latin typeface="Avenir Roman" panose="02000503020000020003" pitchFamily="2" charset="0"/>
                </a:endParaRPr>
              </a:p>
            </p:txBody>
          </p:sp>
          <p:sp>
            <p:nvSpPr>
              <p:cNvPr id="53" name="Line 33">
                <a:extLst>
                  <a:ext uri="{FF2B5EF4-FFF2-40B4-BE49-F238E27FC236}">
                    <a16:creationId xmlns:a16="http://schemas.microsoft.com/office/drawing/2014/main" id="{8AA72EF8-A016-7249-9893-D269B68A2D0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46425" y="2619466"/>
                <a:ext cx="144463" cy="0"/>
              </a:xfrm>
              <a:prstGeom prst="line">
                <a:avLst/>
              </a:prstGeom>
              <a:noFill/>
              <a:ln w="9525">
                <a:solidFill>
                  <a:srgbClr val="0000CC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  <a:latin typeface="Avenir Roman" panose="02000503020000020003" pitchFamily="2" charset="0"/>
                </a:endParaRPr>
              </a:p>
            </p:txBody>
          </p:sp>
          <p:sp>
            <p:nvSpPr>
              <p:cNvPr id="54" name="Line 11">
                <a:extLst>
                  <a:ext uri="{FF2B5EF4-FFF2-40B4-BE49-F238E27FC236}">
                    <a16:creationId xmlns:a16="http://schemas.microsoft.com/office/drawing/2014/main" id="{66DCA751-DC1C-9C44-9A98-8BACA5B7447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87713" y="2133691"/>
                <a:ext cx="0" cy="72072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  <a:latin typeface="Avenir Roman" panose="02000503020000020003" pitchFamily="2" charset="0"/>
                </a:endParaRPr>
              </a:p>
            </p:txBody>
          </p:sp>
          <p:sp>
            <p:nvSpPr>
              <p:cNvPr id="55" name="Text Box 88">
                <a:extLst>
                  <a:ext uri="{FF2B5EF4-FFF2-40B4-BE49-F238E27FC236}">
                    <a16:creationId xmlns:a16="http://schemas.microsoft.com/office/drawing/2014/main" id="{41862FCB-2A12-574B-A9F0-44079C07847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805363" y="3949791"/>
                <a:ext cx="373712" cy="32032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rgbClr val="FF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1400" b="1" dirty="0">
                    <a:solidFill>
                      <a:srgbClr val="FF0000"/>
                    </a:solidFill>
                    <a:latin typeface="Avenir Roman" panose="02000503020000020003" pitchFamily="2" charset="0"/>
                    <a:cs typeface="Comic Sans MS"/>
                  </a:rPr>
                  <a:t>e</a:t>
                </a:r>
                <a:r>
                  <a:rPr lang="en-US" sz="1400" b="1" baseline="30000" dirty="0">
                    <a:solidFill>
                      <a:srgbClr val="FF0000"/>
                    </a:solidFill>
                    <a:latin typeface="Avenir Roman" panose="02000503020000020003" pitchFamily="2" charset="0"/>
                    <a:cs typeface="Comic Sans MS"/>
                  </a:rPr>
                  <a:t>+</a:t>
                </a:r>
              </a:p>
            </p:txBody>
          </p:sp>
          <p:sp>
            <p:nvSpPr>
              <p:cNvPr id="56" name="Text Box 89">
                <a:extLst>
                  <a:ext uri="{FF2B5EF4-FFF2-40B4-BE49-F238E27FC236}">
                    <a16:creationId xmlns:a16="http://schemas.microsoft.com/office/drawing/2014/main" id="{6C708280-D8F2-B645-8147-FAEB934D1E6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712022" y="2304358"/>
                <a:ext cx="331319" cy="32032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>
                    <a:solidFill>
                      <a:srgbClr val="FF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1400" b="1" dirty="0">
                    <a:solidFill>
                      <a:srgbClr val="3333FF"/>
                    </a:solidFill>
                    <a:latin typeface="Avenir Roman" panose="02000503020000020003" pitchFamily="2" charset="0"/>
                    <a:cs typeface="Comic Sans MS"/>
                  </a:rPr>
                  <a:t>e</a:t>
                </a:r>
                <a:r>
                  <a:rPr lang="en-US" sz="1400" b="1" baseline="30000" dirty="0">
                    <a:solidFill>
                      <a:srgbClr val="3333FF"/>
                    </a:solidFill>
                    <a:latin typeface="Avenir Roman" panose="02000503020000020003" pitchFamily="2" charset="0"/>
                    <a:cs typeface="Comic Sans MS"/>
                  </a:rPr>
                  <a:t>-</a:t>
                </a:r>
              </a:p>
            </p:txBody>
          </p:sp>
          <p:sp>
            <p:nvSpPr>
              <p:cNvPr id="57" name="Oval 98">
                <a:extLst>
                  <a:ext uri="{FF2B5EF4-FFF2-40B4-BE49-F238E27FC236}">
                    <a16:creationId xmlns:a16="http://schemas.microsoft.com/office/drawing/2014/main" id="{8427C3E3-1807-4644-AEF3-FD5D140AB6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90775" y="2373809"/>
                <a:ext cx="144463" cy="540524"/>
              </a:xfrm>
              <a:prstGeom prst="ellips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  <a:latin typeface="Avenir Roman" panose="02000503020000020003" pitchFamily="2" charset="0"/>
                </a:endParaRPr>
              </a:p>
            </p:txBody>
          </p:sp>
          <p:sp>
            <p:nvSpPr>
              <p:cNvPr id="58" name="Oval 99">
                <a:extLst>
                  <a:ext uri="{FF2B5EF4-FFF2-40B4-BE49-F238E27FC236}">
                    <a16:creationId xmlns:a16="http://schemas.microsoft.com/office/drawing/2014/main" id="{83C9DC28-44BF-504E-A3BA-275098A9A9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78163" y="2249985"/>
                <a:ext cx="144462" cy="540524"/>
              </a:xfrm>
              <a:prstGeom prst="ellips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  <a:latin typeface="Avenir Roman" panose="02000503020000020003" pitchFamily="2" charset="0"/>
                </a:endParaRPr>
              </a:p>
            </p:txBody>
          </p:sp>
          <p:sp>
            <p:nvSpPr>
              <p:cNvPr id="59" name="Oval 100">
                <a:extLst>
                  <a:ext uri="{FF2B5EF4-FFF2-40B4-BE49-F238E27FC236}">
                    <a16:creationId xmlns:a16="http://schemas.microsoft.com/office/drawing/2014/main" id="{0D3D9365-5802-A64C-90E2-5B91F2EB24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54375" y="3108823"/>
                <a:ext cx="144463" cy="540524"/>
              </a:xfrm>
              <a:prstGeom prst="ellips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  <a:latin typeface="Avenir Roman" panose="02000503020000020003" pitchFamily="2" charset="0"/>
                </a:endParaRPr>
              </a:p>
            </p:txBody>
          </p:sp>
          <p:sp>
            <p:nvSpPr>
              <p:cNvPr id="60" name="Oval 101">
                <a:extLst>
                  <a:ext uri="{FF2B5EF4-FFF2-40B4-BE49-F238E27FC236}">
                    <a16:creationId xmlns:a16="http://schemas.microsoft.com/office/drawing/2014/main" id="{51C2132B-3F80-9440-90FC-C9658F631D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25888" y="3989885"/>
                <a:ext cx="144462" cy="540524"/>
              </a:xfrm>
              <a:prstGeom prst="ellips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  <a:latin typeface="Avenir Roman" panose="02000503020000020003" pitchFamily="2" charset="0"/>
                </a:endParaRPr>
              </a:p>
            </p:txBody>
          </p:sp>
          <p:sp>
            <p:nvSpPr>
              <p:cNvPr id="61" name="Oval 102">
                <a:extLst>
                  <a:ext uri="{FF2B5EF4-FFF2-40B4-BE49-F238E27FC236}">
                    <a16:creationId xmlns:a16="http://schemas.microsoft.com/office/drawing/2014/main" id="{C05F0135-C514-9C46-9AFE-2BD1743803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16513" y="3991473"/>
                <a:ext cx="144462" cy="540524"/>
              </a:xfrm>
              <a:prstGeom prst="ellips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  <a:latin typeface="Avenir Roman" panose="02000503020000020003" pitchFamily="2" charset="0"/>
                </a:endParaRPr>
              </a:p>
            </p:txBody>
          </p:sp>
        </p:grpSp>
        <p:pic>
          <p:nvPicPr>
            <p:cNvPr id="6" name="Picture 2" descr="C:\Documents and Settings\grames\Desktop\POSIPOL\images\ac_assembly.jpg">
              <a:extLst>
                <a:ext uri="{FF2B5EF4-FFF2-40B4-BE49-F238E27FC236}">
                  <a16:creationId xmlns:a16="http://schemas.microsoft.com/office/drawing/2014/main" id="{21F17727-4CDD-204D-95AD-842E6013A8A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5400000">
              <a:off x="3912912" y="3104522"/>
              <a:ext cx="792089" cy="482025"/>
            </a:xfrm>
            <a:prstGeom prst="rect">
              <a:avLst/>
            </a:prstGeom>
            <a:noFill/>
          </p:spPr>
        </p:pic>
        <p:pic>
          <p:nvPicPr>
            <p:cNvPr id="7" name="Picture 2" descr="C:\Documents and Settings\grames\Desktop\POSIPOL\images\ac_assembly.jpg">
              <a:extLst>
                <a:ext uri="{FF2B5EF4-FFF2-40B4-BE49-F238E27FC236}">
                  <a16:creationId xmlns:a16="http://schemas.microsoft.com/office/drawing/2014/main" id="{CD228CBB-4D77-9840-AB13-3836E4E9705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16200000">
              <a:off x="3908576" y="4021276"/>
              <a:ext cx="814243" cy="495506"/>
            </a:xfrm>
            <a:prstGeom prst="rect">
              <a:avLst/>
            </a:prstGeom>
            <a:noFill/>
          </p:spPr>
        </p:pic>
        <p:sp>
          <p:nvSpPr>
            <p:cNvPr id="8" name="Text Box 56">
              <a:extLst>
                <a:ext uri="{FF2B5EF4-FFF2-40B4-BE49-F238E27FC236}">
                  <a16:creationId xmlns:a16="http://schemas.microsoft.com/office/drawing/2014/main" id="{D46878F6-3A24-C84A-B202-F578A7B7A53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89617" y="2508688"/>
              <a:ext cx="1288427" cy="2882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200" dirty="0" err="1">
                  <a:solidFill>
                    <a:srgbClr val="0033CC"/>
                  </a:solidFill>
                  <a:latin typeface="Avenir Roman" panose="02000503020000020003" pitchFamily="2" charset="0"/>
                  <a:cs typeface="Comic Sans MS"/>
                </a:rPr>
                <a:t>p</a:t>
              </a:r>
              <a:r>
                <a:rPr lang="en-US" sz="1200" baseline="-25000" dirty="0" err="1">
                  <a:solidFill>
                    <a:srgbClr val="0033CC"/>
                  </a:solidFill>
                  <a:latin typeface="Avenir Roman" panose="02000503020000020003" pitchFamily="2" charset="0"/>
                  <a:cs typeface="Comic Sans MS"/>
                </a:rPr>
                <a:t>e</a:t>
              </a:r>
              <a:r>
                <a:rPr lang="en-US" sz="1200" baseline="-25000" dirty="0">
                  <a:solidFill>
                    <a:srgbClr val="0033CC"/>
                  </a:solidFill>
                  <a:latin typeface="Avenir Roman" panose="02000503020000020003" pitchFamily="2" charset="0"/>
                  <a:cs typeface="Comic Sans MS"/>
                </a:rPr>
                <a:t>-</a:t>
              </a:r>
              <a:r>
                <a:rPr lang="en-US" sz="1200" dirty="0">
                  <a:solidFill>
                    <a:srgbClr val="0033CC"/>
                  </a:solidFill>
                  <a:latin typeface="Avenir Roman" panose="02000503020000020003" pitchFamily="2" charset="0"/>
                  <a:cs typeface="Comic Sans MS"/>
                </a:rPr>
                <a:t>= 8.2 MeV/c </a:t>
              </a:r>
            </a:p>
          </p:txBody>
        </p:sp>
        <p:cxnSp>
          <p:nvCxnSpPr>
            <p:cNvPr id="9" name="Straight Connector 2">
              <a:extLst>
                <a:ext uri="{FF2B5EF4-FFF2-40B4-BE49-F238E27FC236}">
                  <a16:creationId xmlns:a16="http://schemas.microsoft.com/office/drawing/2014/main" id="{0788CB02-E57D-BA46-AFFB-87A6D7DB55D2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3195114" y="2136362"/>
              <a:ext cx="0" cy="287338"/>
            </a:xfrm>
            <a:prstGeom prst="line">
              <a:avLst/>
            </a:prstGeom>
            <a:noFill/>
            <a:ln w="63500">
              <a:solidFill>
                <a:schemeClr val="accent6">
                  <a:lumMod val="60000"/>
                  <a:lumOff val="4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" name="Straight Connector 2">
              <a:extLst>
                <a:ext uri="{FF2B5EF4-FFF2-40B4-BE49-F238E27FC236}">
                  <a16:creationId xmlns:a16="http://schemas.microsoft.com/office/drawing/2014/main" id="{1D6731CA-7328-C746-B966-B73131D54ED1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>
              <a:off x="3403377" y="2743795"/>
              <a:ext cx="0" cy="287338"/>
            </a:xfrm>
            <a:prstGeom prst="line">
              <a:avLst/>
            </a:prstGeom>
            <a:noFill/>
            <a:ln w="63500">
              <a:solidFill>
                <a:schemeClr val="accent6">
                  <a:lumMod val="60000"/>
                  <a:lumOff val="4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" name="Straight Connector 2">
              <a:extLst>
                <a:ext uri="{FF2B5EF4-FFF2-40B4-BE49-F238E27FC236}">
                  <a16:creationId xmlns:a16="http://schemas.microsoft.com/office/drawing/2014/main" id="{6F3AB7D4-B472-214A-BAF1-A183D455CBF8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>
              <a:off x="4003452" y="2743795"/>
              <a:ext cx="0" cy="287338"/>
            </a:xfrm>
            <a:prstGeom prst="line">
              <a:avLst/>
            </a:prstGeom>
            <a:noFill/>
            <a:ln w="63500">
              <a:solidFill>
                <a:schemeClr val="accent6">
                  <a:lumMod val="60000"/>
                  <a:lumOff val="4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2" name="Text Box 88">
              <a:extLst>
                <a:ext uri="{FF2B5EF4-FFF2-40B4-BE49-F238E27FC236}">
                  <a16:creationId xmlns:a16="http://schemas.microsoft.com/office/drawing/2014/main" id="{6ABA7A6A-AE07-154D-B0D7-3BD8E60A2BF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52771" y="1819186"/>
              <a:ext cx="373712" cy="3203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400" b="1" dirty="0">
                  <a:solidFill>
                    <a:srgbClr val="FF0000"/>
                  </a:solidFill>
                  <a:latin typeface="Avenir Roman" panose="02000503020000020003" pitchFamily="2" charset="0"/>
                  <a:cs typeface="Comic Sans MS"/>
                </a:rPr>
                <a:t>e</a:t>
              </a:r>
              <a:r>
                <a:rPr lang="en-US" sz="1400" b="1" baseline="30000" dirty="0">
                  <a:solidFill>
                    <a:srgbClr val="FF0000"/>
                  </a:solidFill>
                  <a:latin typeface="Avenir Roman" panose="02000503020000020003" pitchFamily="2" charset="0"/>
                  <a:cs typeface="Comic Sans MS"/>
                </a:rPr>
                <a:t>+</a:t>
              </a:r>
            </a:p>
          </p:txBody>
        </p:sp>
      </p:grpSp>
      <p:sp>
        <p:nvSpPr>
          <p:cNvPr id="62" name="TextBox 61">
            <a:extLst>
              <a:ext uri="{FF2B5EF4-FFF2-40B4-BE49-F238E27FC236}">
                <a16:creationId xmlns:a16="http://schemas.microsoft.com/office/drawing/2014/main" id="{275E2FA7-41A8-C149-88F2-88573B16D134}"/>
              </a:ext>
            </a:extLst>
          </p:cNvPr>
          <p:cNvSpPr txBox="1"/>
          <p:nvPr/>
        </p:nvSpPr>
        <p:spPr>
          <a:xfrm>
            <a:off x="0" y="4460942"/>
            <a:ext cx="184731" cy="2359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400" baseline="-25000" dirty="0">
              <a:latin typeface="Avenir Roman" panose="02000503020000020003" pitchFamily="2" charset="0"/>
            </a:endParaRP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8DD9F40C-1DAD-5743-9D85-5407B4C9AAEB}"/>
              </a:ext>
            </a:extLst>
          </p:cNvPr>
          <p:cNvGrpSpPr/>
          <p:nvPr/>
        </p:nvGrpSpPr>
        <p:grpSpPr>
          <a:xfrm>
            <a:off x="68649" y="3549565"/>
            <a:ext cx="6055775" cy="2793817"/>
            <a:chOff x="1209235" y="628529"/>
            <a:chExt cx="6698506" cy="2522810"/>
          </a:xfrm>
        </p:grpSpPr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F2CA0BB6-FC2E-D742-A32D-8D6E1EE69B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9235" y="639170"/>
              <a:ext cx="3397870" cy="25121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BA3D1535-F14A-D845-8FF4-6CE15CD02AF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3294" y="628529"/>
              <a:ext cx="3234447" cy="24615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6" name="Picture 3">
            <a:extLst>
              <a:ext uri="{FF2B5EF4-FFF2-40B4-BE49-F238E27FC236}">
                <a16:creationId xmlns:a16="http://schemas.microsoft.com/office/drawing/2014/main" id="{F838FCED-5D26-1B4F-BEF5-7532F0C448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008334" y="821237"/>
            <a:ext cx="1781854" cy="1817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30B0BF9C-A6FB-2D44-9AE6-7E69E7AE0EEE}"/>
              </a:ext>
            </a:extLst>
          </p:cNvPr>
          <p:cNvCxnSpPr/>
          <p:nvPr/>
        </p:nvCxnSpPr>
        <p:spPr bwMode="auto">
          <a:xfrm flipH="1">
            <a:off x="6731637" y="2117275"/>
            <a:ext cx="733282" cy="93125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68" name="TextBox 67">
            <a:extLst>
              <a:ext uri="{FF2B5EF4-FFF2-40B4-BE49-F238E27FC236}">
                <a16:creationId xmlns:a16="http://schemas.microsoft.com/office/drawing/2014/main" id="{637CA1C0-4A16-1849-8671-45B166EDB6E5}"/>
              </a:ext>
            </a:extLst>
          </p:cNvPr>
          <p:cNvSpPr txBox="1"/>
          <p:nvPr/>
        </p:nvSpPr>
        <p:spPr>
          <a:xfrm>
            <a:off x="6387226" y="4348442"/>
            <a:ext cx="257116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venir Roman" panose="02000503020000020003" pitchFamily="2" charset="0"/>
                <a:cs typeface="Arial"/>
              </a:rPr>
              <a:t>For these data we had a yield of ~10</a:t>
            </a:r>
            <a:r>
              <a:rPr lang="en-US" sz="2800" baseline="30000" dirty="0">
                <a:latin typeface="Avenir Roman" panose="02000503020000020003" pitchFamily="2" charset="0"/>
                <a:cs typeface="Arial"/>
              </a:rPr>
              <a:t>-5</a:t>
            </a:r>
            <a:r>
              <a:rPr lang="en-US" sz="2800" dirty="0">
                <a:latin typeface="Avenir Roman" panose="02000503020000020003" pitchFamily="2" charset="0"/>
                <a:cs typeface="Arial"/>
              </a:rPr>
              <a:t> e</a:t>
            </a:r>
            <a:r>
              <a:rPr lang="en-US" sz="2800" baseline="30000" dirty="0">
                <a:latin typeface="Avenir Roman" panose="02000503020000020003" pitchFamily="2" charset="0"/>
                <a:cs typeface="Arial"/>
              </a:rPr>
              <a:t>+</a:t>
            </a:r>
            <a:r>
              <a:rPr lang="en-US" sz="2800" dirty="0">
                <a:latin typeface="Avenir Roman" panose="02000503020000020003" pitchFamily="2" charset="0"/>
                <a:cs typeface="Arial"/>
              </a:rPr>
              <a:t>/e</a:t>
            </a:r>
            <a:r>
              <a:rPr lang="en-US" sz="2800" baseline="30000" dirty="0">
                <a:latin typeface="Avenir Roman" panose="02000503020000020003" pitchFamily="2" charset="0"/>
                <a:cs typeface="Arial"/>
              </a:rPr>
              <a:t>-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8F9E47D1-0DE0-B349-870A-BD626A9DDD85}"/>
              </a:ext>
            </a:extLst>
          </p:cNvPr>
          <p:cNvSpPr txBox="1"/>
          <p:nvPr/>
        </p:nvSpPr>
        <p:spPr>
          <a:xfrm>
            <a:off x="6425318" y="2237336"/>
            <a:ext cx="474810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>
                <a:latin typeface="Avenir Roman" panose="02000503020000020003" pitchFamily="2" charset="0"/>
              </a:rPr>
              <a:t>A3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2CABB37F-1C0F-454F-AC3A-0F3487998893}"/>
              </a:ext>
            </a:extLst>
          </p:cNvPr>
          <p:cNvSpPr txBox="1"/>
          <p:nvPr/>
        </p:nvSpPr>
        <p:spPr>
          <a:xfrm>
            <a:off x="6425246" y="3495413"/>
            <a:ext cx="474810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latin typeface="Avenir Roman" panose="02000503020000020003" pitchFamily="2" charset="0"/>
              </a:rPr>
              <a:t>A1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56594752-1CAF-3145-9468-F37D5D61008D}"/>
              </a:ext>
            </a:extLst>
          </p:cNvPr>
          <p:cNvSpPr txBox="1"/>
          <p:nvPr/>
        </p:nvSpPr>
        <p:spPr>
          <a:xfrm>
            <a:off x="2386999" y="5174832"/>
            <a:ext cx="474810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latin typeface="Avenir Roman" panose="02000503020000020003" pitchFamily="2" charset="0"/>
              </a:rPr>
              <a:t>A3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CC0A3F61-84BC-B54F-9AE8-A35229B598EB}"/>
              </a:ext>
            </a:extLst>
          </p:cNvPr>
          <p:cNvSpPr txBox="1"/>
          <p:nvPr/>
        </p:nvSpPr>
        <p:spPr>
          <a:xfrm>
            <a:off x="5293184" y="5182089"/>
            <a:ext cx="474810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latin typeface="Avenir Roman" panose="02000503020000020003" pitchFamily="2" charset="0"/>
              </a:rPr>
              <a:t>A1</a:t>
            </a:r>
          </a:p>
        </p:txBody>
      </p:sp>
    </p:spTree>
    <p:extLst>
      <p:ext uri="{BB962C8B-B14F-4D97-AF65-F5344CB8AC3E}">
        <p14:creationId xmlns:p14="http://schemas.microsoft.com/office/powerpoint/2010/main" val="24915501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e+pol">
            <a:extLst>
              <a:ext uri="{FF2B5EF4-FFF2-40B4-BE49-F238E27FC236}">
                <a16:creationId xmlns:a16="http://schemas.microsoft.com/office/drawing/2014/main" id="{3F3828E6-ABDD-134A-B293-926659AB71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49" y="2742762"/>
            <a:ext cx="4418255" cy="3532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19">
            <a:extLst>
              <a:ext uri="{FF2B5EF4-FFF2-40B4-BE49-F238E27FC236}">
                <a16:creationId xmlns:a16="http://schemas.microsoft.com/office/drawing/2014/main" id="{A1CA7B07-5D19-2346-87D0-9E3BCF0174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1410" y="813244"/>
            <a:ext cx="5594927" cy="600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1100" b="1" dirty="0">
                <a:solidFill>
                  <a:srgbClr val="5F5F5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R. </a:t>
            </a:r>
            <a:r>
              <a:rPr lang="fr-FR" sz="1100" b="1" dirty="0" err="1">
                <a:solidFill>
                  <a:srgbClr val="5F5F5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Dollan</a:t>
            </a:r>
            <a:r>
              <a:rPr lang="fr-FR" sz="1100" b="1" dirty="0">
                <a:solidFill>
                  <a:srgbClr val="5F5F5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, K. </a:t>
            </a:r>
            <a:r>
              <a:rPr lang="fr-FR" sz="1100" b="1" dirty="0" err="1">
                <a:solidFill>
                  <a:srgbClr val="5F5F5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Laihem</a:t>
            </a:r>
            <a:r>
              <a:rPr lang="fr-FR" sz="1100" b="1" dirty="0">
                <a:solidFill>
                  <a:srgbClr val="5F5F5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, A. </a:t>
            </a:r>
            <a:r>
              <a:rPr lang="fr-FR" sz="1100" b="1" dirty="0" err="1">
                <a:solidFill>
                  <a:srgbClr val="5F5F5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Schälicke</a:t>
            </a:r>
            <a:r>
              <a:rPr lang="fr-FR" sz="1100" b="1" dirty="0">
                <a:solidFill>
                  <a:srgbClr val="5F5F5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, NIM A 559 (2006) 185,</a:t>
            </a:r>
          </a:p>
          <a:p>
            <a:pPr algn="ctr">
              <a:defRPr/>
            </a:pPr>
            <a:r>
              <a:rPr lang="fr-FR" sz="1100" b="1" dirty="0">
                <a:solidFill>
                  <a:srgbClr val="5F5F5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J. Dumas, J. </a:t>
            </a:r>
            <a:r>
              <a:rPr lang="fr-FR" sz="1100" b="1" dirty="0" err="1">
                <a:solidFill>
                  <a:srgbClr val="5F5F5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Grames</a:t>
            </a:r>
            <a:r>
              <a:rPr lang="fr-FR" sz="1100" b="1" dirty="0">
                <a:solidFill>
                  <a:srgbClr val="5F5F5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, E. </a:t>
            </a:r>
            <a:r>
              <a:rPr lang="fr-FR" sz="1100" b="1" dirty="0" err="1">
                <a:solidFill>
                  <a:srgbClr val="5F5F5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Voutier</a:t>
            </a:r>
            <a:r>
              <a:rPr lang="fr-FR" sz="1100" b="1" dirty="0">
                <a:solidFill>
                  <a:srgbClr val="5F5F5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, JPos09, AIP 1160 (2009) 120</a:t>
            </a:r>
          </a:p>
          <a:p>
            <a:pPr algn="ctr">
              <a:defRPr/>
            </a:pPr>
            <a:r>
              <a:rPr lang="fr-FR" sz="1100" b="1" dirty="0">
                <a:solidFill>
                  <a:srgbClr val="5F5F5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J. Dumas, </a:t>
            </a:r>
            <a:r>
              <a:rPr lang="fr-FR" sz="1100" b="1" dirty="0" err="1">
                <a:solidFill>
                  <a:srgbClr val="5F5F5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Doctorate</a:t>
            </a:r>
            <a:r>
              <a:rPr lang="fr-FR" sz="1100" b="1" dirty="0">
                <a:solidFill>
                  <a:srgbClr val="5F5F5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 </a:t>
            </a:r>
            <a:r>
              <a:rPr lang="fr-FR" sz="1100" b="1" dirty="0" err="1">
                <a:solidFill>
                  <a:srgbClr val="5F5F5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Thesis</a:t>
            </a:r>
            <a:r>
              <a:rPr lang="fr-FR" sz="1100" b="1" dirty="0">
                <a:solidFill>
                  <a:srgbClr val="5F5F5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 (2011)</a:t>
            </a:r>
          </a:p>
        </p:txBody>
      </p:sp>
      <p:graphicFrame>
        <p:nvGraphicFramePr>
          <p:cNvPr id="4" name="Object 12">
            <a:extLst>
              <a:ext uri="{FF2B5EF4-FFF2-40B4-BE49-F238E27FC236}">
                <a16:creationId xmlns:a16="http://schemas.microsoft.com/office/drawing/2014/main" id="{32D17F53-2753-F94D-B1BC-A738516D5C1F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2389737" y="4595751"/>
          <a:ext cx="1450159" cy="8107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6" name="…quation" r:id="rId4" imgW="822600" imgH="456840" progId="Equation.3">
                  <p:embed/>
                </p:oleObj>
              </mc:Choice>
              <mc:Fallback>
                <p:oleObj name="…quation" r:id="rId4" imgW="822600" imgH="456840" progId="Equation.3">
                  <p:embed/>
                  <p:pic>
                    <p:nvPicPr>
                      <p:cNvPr id="4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89737" y="4595751"/>
                        <a:ext cx="1450159" cy="810799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" name="Grouper 2">
            <a:extLst>
              <a:ext uri="{FF2B5EF4-FFF2-40B4-BE49-F238E27FC236}">
                <a16:creationId xmlns:a16="http://schemas.microsoft.com/office/drawing/2014/main" id="{68E9F204-92DB-CD4C-AA6C-EC573EF12B6A}"/>
              </a:ext>
            </a:extLst>
          </p:cNvPr>
          <p:cNvGrpSpPr/>
          <p:nvPr/>
        </p:nvGrpSpPr>
        <p:grpSpPr>
          <a:xfrm>
            <a:off x="4572000" y="2652168"/>
            <a:ext cx="4458102" cy="3647123"/>
            <a:chOff x="4688198" y="1907823"/>
            <a:chExt cx="4026979" cy="2952328"/>
          </a:xfrm>
        </p:grpSpPr>
        <p:grpSp>
          <p:nvGrpSpPr>
            <p:cNvPr id="6" name="Grouper 15">
              <a:extLst>
                <a:ext uri="{FF2B5EF4-FFF2-40B4-BE49-F238E27FC236}">
                  <a16:creationId xmlns:a16="http://schemas.microsoft.com/office/drawing/2014/main" id="{D8A002F1-71A1-2C46-8154-33FC99E6DAD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688198" y="1907823"/>
              <a:ext cx="3986206" cy="2952328"/>
              <a:chOff x="4324404" y="2362850"/>
              <a:chExt cx="4516437" cy="3665538"/>
            </a:xfrm>
          </p:grpSpPr>
          <p:pic>
            <p:nvPicPr>
              <p:cNvPr id="8" name="Picture 3" descr="logoLPSC2[1]">
                <a:extLst>
                  <a:ext uri="{FF2B5EF4-FFF2-40B4-BE49-F238E27FC236}">
                    <a16:creationId xmlns:a16="http://schemas.microsoft.com/office/drawing/2014/main" id="{3E47C85E-C0A5-EB4B-91C6-6ADE2F5808A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00192" y="4077072"/>
                <a:ext cx="863600" cy="4143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Picture 10" descr="fom2">
                <a:extLst>
                  <a:ext uri="{FF2B5EF4-FFF2-40B4-BE49-F238E27FC236}">
                    <a16:creationId xmlns:a16="http://schemas.microsoft.com/office/drawing/2014/main" id="{CE815526-B1BE-2A4E-BB30-FC5160969AD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24404" y="2362850"/>
                <a:ext cx="4516437" cy="366553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" name="Line 19">
                <a:extLst>
                  <a:ext uri="{FF2B5EF4-FFF2-40B4-BE49-F238E27FC236}">
                    <a16:creationId xmlns:a16="http://schemas.microsoft.com/office/drawing/2014/main" id="{287CFF79-E900-5E4B-A704-1E613B75F9A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651625" y="3308350"/>
                <a:ext cx="0" cy="2281238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prstDash val="dash"/>
                <a:round/>
                <a:headEnd type="none" w="lg" len="lg"/>
                <a:tailEnd type="stealth" w="lg" len="lg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venir Roman" panose="02000503020000020003" pitchFamily="2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11" name="Text Box 20">
                <a:extLst>
                  <a:ext uri="{FF2B5EF4-FFF2-40B4-BE49-F238E27FC236}">
                    <a16:creationId xmlns:a16="http://schemas.microsoft.com/office/drawing/2014/main" id="{1A1D0DE8-699D-7343-A232-57E702F8C8D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838452" y="5013728"/>
                <a:ext cx="1441356" cy="27839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fr-FR" sz="1200">
                    <a:solidFill>
                      <a:srgbClr val="000000"/>
                    </a:solidFill>
                    <a:latin typeface="Avenir Roman" panose="02000503020000020003" pitchFamily="2" charset="0"/>
                    <a:ea typeface="Arial" charset="0"/>
                    <a:cs typeface="Arial" charset="0"/>
                  </a:rPr>
                  <a:t>Optimum  </a:t>
                </a:r>
                <a:r>
                  <a:rPr lang="fr-FR" sz="1200" err="1">
                    <a:solidFill>
                      <a:srgbClr val="000000"/>
                    </a:solidFill>
                    <a:latin typeface="Avenir Roman" panose="02000503020000020003" pitchFamily="2" charset="0"/>
                    <a:ea typeface="Arial" charset="0"/>
                    <a:cs typeface="Arial" charset="0"/>
                  </a:rPr>
                  <a:t>energy</a:t>
                </a:r>
                <a:endParaRPr lang="fr-FR" sz="1200">
                  <a:solidFill>
                    <a:srgbClr val="000000"/>
                  </a:solidFill>
                  <a:latin typeface="Avenir Roman" panose="02000503020000020003" pitchFamily="2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12" name="Line 21">
                <a:extLst>
                  <a:ext uri="{FF2B5EF4-FFF2-40B4-BE49-F238E27FC236}">
                    <a16:creationId xmlns:a16="http://schemas.microsoft.com/office/drawing/2014/main" id="{F5700F90-9A49-E54E-869F-542F245E0A7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932363" y="3155950"/>
                <a:ext cx="1724025" cy="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prstDash val="dash"/>
                <a:round/>
                <a:headEnd type="stealth" w="lg" len="lg"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venir Roman" panose="02000503020000020003" pitchFamily="2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13" name="Text Box 22">
                <a:extLst>
                  <a:ext uri="{FF2B5EF4-FFF2-40B4-BE49-F238E27FC236}">
                    <a16:creationId xmlns:a16="http://schemas.microsoft.com/office/drawing/2014/main" id="{C4A3CB69-DCEB-3340-818C-4C1EDE5E4D7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068655" y="2890843"/>
                <a:ext cx="866691" cy="52586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fr-FR" sz="1200">
                    <a:solidFill>
                      <a:srgbClr val="000000"/>
                    </a:solidFill>
                    <a:latin typeface="Avenir Roman" panose="02000503020000020003" pitchFamily="2" charset="0"/>
                    <a:ea typeface="Arial" charset="0"/>
                    <a:cs typeface="Arial" charset="0"/>
                  </a:rPr>
                  <a:t>Optimum</a:t>
                </a:r>
              </a:p>
              <a:p>
                <a:pPr algn="ctr"/>
                <a:endParaRPr lang="fr-FR" sz="400" dirty="0">
                  <a:solidFill>
                    <a:srgbClr val="000000"/>
                  </a:solidFill>
                  <a:latin typeface="Avenir Roman" panose="02000503020000020003" pitchFamily="2" charset="0"/>
                  <a:ea typeface="Arial" charset="0"/>
                  <a:cs typeface="Arial" charset="0"/>
                </a:endParaRPr>
              </a:p>
              <a:p>
                <a:pPr algn="ctr"/>
                <a:r>
                  <a:rPr lang="fr-FR" sz="1200" dirty="0" err="1">
                    <a:solidFill>
                      <a:srgbClr val="000000"/>
                    </a:solidFill>
                    <a:latin typeface="Avenir Roman" panose="02000503020000020003" pitchFamily="2" charset="0"/>
                    <a:ea typeface="Arial" charset="0"/>
                    <a:cs typeface="Arial" charset="0"/>
                  </a:rPr>
                  <a:t>FoM</a:t>
                </a:r>
                <a:endParaRPr lang="fr-FR" sz="1200" dirty="0">
                  <a:solidFill>
                    <a:srgbClr val="000000"/>
                  </a:solidFill>
                  <a:latin typeface="Avenir Roman" panose="02000503020000020003" pitchFamily="2" charset="0"/>
                  <a:ea typeface="Arial" charset="0"/>
                  <a:cs typeface="Arial" charset="0"/>
                </a:endParaRPr>
              </a:p>
            </p:txBody>
          </p:sp>
        </p:grp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172F6C2-66BA-BC45-AA8C-7B231F2215B6}"/>
                </a:ext>
              </a:extLst>
            </p:cNvPr>
            <p:cNvSpPr/>
            <p:nvPr/>
          </p:nvSpPr>
          <p:spPr>
            <a:xfrm>
              <a:off x="7851081" y="1946393"/>
              <a:ext cx="864096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Avenir Roman" panose="02000503020000020003" pitchFamily="2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14" name="Text Box 11">
            <a:extLst>
              <a:ext uri="{FF2B5EF4-FFF2-40B4-BE49-F238E27FC236}">
                <a16:creationId xmlns:a16="http://schemas.microsoft.com/office/drawing/2014/main" id="{4B30F40F-80CD-C446-9CD2-2C13413877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950" y="1487675"/>
            <a:ext cx="4140451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buClr>
                <a:srgbClr val="3333FF"/>
              </a:buClr>
            </a:pPr>
            <a:r>
              <a:rPr lang="fr-FR" sz="2000" dirty="0">
                <a:solidFill>
                  <a:srgbClr val="000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The </a:t>
            </a:r>
            <a:r>
              <a:rPr lang="fr-FR" sz="2000" dirty="0" err="1">
                <a:solidFill>
                  <a:srgbClr val="FF0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polarization</a:t>
            </a:r>
            <a:r>
              <a:rPr lang="fr-FR" sz="2000" dirty="0">
                <a:solidFill>
                  <a:srgbClr val="FF0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 distribution</a:t>
            </a:r>
            <a:r>
              <a:rPr lang="fr-FR" sz="2000" dirty="0">
                <a:solidFill>
                  <a:srgbClr val="000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 of </a:t>
            </a:r>
            <a:r>
              <a:rPr lang="fr-FR" sz="2000" dirty="0" err="1">
                <a:solidFill>
                  <a:srgbClr val="000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generated</a:t>
            </a:r>
            <a:r>
              <a:rPr lang="fr-FR" sz="2000" dirty="0">
                <a:solidFill>
                  <a:srgbClr val="000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 positrons </a:t>
            </a:r>
            <a:r>
              <a:rPr lang="fr-FR" sz="2000" dirty="0" err="1">
                <a:solidFill>
                  <a:srgbClr val="000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is</a:t>
            </a:r>
            <a:r>
              <a:rPr lang="fr-FR" sz="2000" dirty="0">
                <a:solidFill>
                  <a:srgbClr val="000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 </a:t>
            </a:r>
            <a:r>
              <a:rPr lang="fr-FR" sz="2000" dirty="0" err="1">
                <a:latin typeface="Avenir Roman" panose="02000503020000020003" pitchFamily="2" charset="0"/>
                <a:ea typeface="Arial" charset="0"/>
                <a:cs typeface="Arial" charset="0"/>
              </a:rPr>
              <a:t>dominated</a:t>
            </a:r>
            <a:r>
              <a:rPr lang="fr-FR" sz="2000" dirty="0">
                <a:latin typeface="Avenir Roman" panose="02000503020000020003" pitchFamily="2" charset="0"/>
                <a:ea typeface="Arial" charset="0"/>
                <a:cs typeface="Arial" charset="0"/>
              </a:rPr>
              <a:t> by </a:t>
            </a:r>
            <a:r>
              <a:rPr lang="fr-FR" sz="2000" b="1" dirty="0" err="1">
                <a:latin typeface="Avenir Roman" panose="02000503020000020003" pitchFamily="2" charset="0"/>
                <a:ea typeface="Arial" charset="0"/>
                <a:cs typeface="Arial" charset="0"/>
              </a:rPr>
              <a:t>low-energy</a:t>
            </a:r>
            <a:r>
              <a:rPr lang="fr-FR" sz="2000" b="1" dirty="0">
                <a:latin typeface="Avenir Roman" panose="02000503020000020003" pitchFamily="2" charset="0"/>
                <a:ea typeface="Arial" charset="0"/>
                <a:cs typeface="Arial" charset="0"/>
              </a:rPr>
              <a:t> </a:t>
            </a:r>
            <a:r>
              <a:rPr lang="fr-FR" sz="2000" b="1" dirty="0" err="1">
                <a:latin typeface="Avenir Roman" panose="02000503020000020003" pitchFamily="2" charset="0"/>
                <a:ea typeface="Arial" charset="0"/>
                <a:cs typeface="Arial" charset="0"/>
              </a:rPr>
              <a:t>events</a:t>
            </a:r>
            <a:r>
              <a:rPr lang="fr-FR" sz="2000" dirty="0">
                <a:latin typeface="Avenir Roman" panose="02000503020000020003" pitchFamily="2" charset="0"/>
                <a:ea typeface="Arial" charset="0"/>
                <a:cs typeface="Arial" charset="0"/>
              </a:rPr>
              <a:t>.</a:t>
            </a:r>
          </a:p>
        </p:txBody>
      </p:sp>
      <p:sp>
        <p:nvSpPr>
          <p:cNvPr id="15" name="Text Box 11">
            <a:extLst>
              <a:ext uri="{FF2B5EF4-FFF2-40B4-BE49-F238E27FC236}">
                <a16:creationId xmlns:a16="http://schemas.microsoft.com/office/drawing/2014/main" id="{91B1F1ED-9AC4-5745-9649-03CE7F14F2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58095" y="1531381"/>
            <a:ext cx="3879734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buClr>
                <a:srgbClr val="3333FF"/>
              </a:buClr>
            </a:pPr>
            <a:r>
              <a:rPr lang="fr-FR" sz="2000" dirty="0">
                <a:solidFill>
                  <a:srgbClr val="000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The </a:t>
            </a:r>
            <a:r>
              <a:rPr lang="fr-FR" sz="2000" dirty="0">
                <a:solidFill>
                  <a:srgbClr val="FF0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positron </a:t>
            </a:r>
            <a:r>
              <a:rPr lang="fr-FR" sz="2000" dirty="0" err="1">
                <a:solidFill>
                  <a:srgbClr val="FF0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energy</a:t>
            </a:r>
            <a:r>
              <a:rPr lang="fr-FR" sz="2000" dirty="0">
                <a:solidFill>
                  <a:srgbClr val="000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 at the optimum </a:t>
            </a:r>
            <a:r>
              <a:rPr lang="fr-FR" sz="2000" dirty="0" err="1">
                <a:solidFill>
                  <a:srgbClr val="000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FoM</a:t>
            </a:r>
            <a:r>
              <a:rPr lang="fr-FR" sz="2000" dirty="0">
                <a:solidFill>
                  <a:srgbClr val="000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 (P</a:t>
            </a:r>
            <a:r>
              <a:rPr lang="fr-FR" sz="2000" baseline="30000" dirty="0">
                <a:solidFill>
                  <a:srgbClr val="000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2</a:t>
            </a:r>
            <a:r>
              <a:rPr lang="fr-FR" sz="2000" dirty="0">
                <a:solidFill>
                  <a:srgbClr val="000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I) </a:t>
            </a:r>
            <a:r>
              <a:rPr lang="fr-FR" sz="2000" dirty="0" err="1">
                <a:solidFill>
                  <a:srgbClr val="000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is</a:t>
            </a:r>
            <a:r>
              <a:rPr lang="fr-FR" sz="2000" dirty="0">
                <a:solidFill>
                  <a:srgbClr val="000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 about </a:t>
            </a:r>
            <a:r>
              <a:rPr lang="fr-FR" sz="2000" b="1" dirty="0" err="1">
                <a:latin typeface="Avenir Roman" panose="02000503020000020003" pitchFamily="2" charset="0"/>
                <a:ea typeface="Arial" charset="0"/>
                <a:cs typeface="Arial" charset="0"/>
              </a:rPr>
              <a:t>half</a:t>
            </a:r>
            <a:r>
              <a:rPr lang="fr-FR" sz="2000" dirty="0">
                <a:latin typeface="Avenir Roman" panose="02000503020000020003" pitchFamily="2" charset="0"/>
                <a:ea typeface="Arial" charset="0"/>
                <a:cs typeface="Arial" charset="0"/>
              </a:rPr>
              <a:t> </a:t>
            </a:r>
            <a:r>
              <a:rPr lang="fr-FR" sz="2000" dirty="0">
                <a:solidFill>
                  <a:srgbClr val="000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of the </a:t>
            </a:r>
            <a:r>
              <a:rPr lang="fr-FR" sz="2000" dirty="0" err="1">
                <a:solidFill>
                  <a:srgbClr val="0000F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electron</a:t>
            </a:r>
            <a:r>
              <a:rPr lang="fr-FR" sz="2000" dirty="0">
                <a:solidFill>
                  <a:srgbClr val="0000F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 </a:t>
            </a:r>
            <a:r>
              <a:rPr lang="fr-FR" sz="2000" dirty="0" err="1">
                <a:solidFill>
                  <a:srgbClr val="0000F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beam</a:t>
            </a:r>
            <a:r>
              <a:rPr lang="fr-FR" sz="2000" dirty="0">
                <a:solidFill>
                  <a:srgbClr val="0000F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 </a:t>
            </a:r>
            <a:r>
              <a:rPr lang="fr-FR" sz="2000" dirty="0" err="1">
                <a:solidFill>
                  <a:srgbClr val="0000F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energy</a:t>
            </a:r>
            <a:r>
              <a:rPr lang="fr-FR" sz="2000" dirty="0">
                <a:solidFill>
                  <a:srgbClr val="000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.</a:t>
            </a:r>
          </a:p>
        </p:txBody>
      </p:sp>
      <p:sp>
        <p:nvSpPr>
          <p:cNvPr id="16" name="Text Box 26">
            <a:extLst>
              <a:ext uri="{FF2B5EF4-FFF2-40B4-BE49-F238E27FC236}">
                <a16:creationId xmlns:a16="http://schemas.microsoft.com/office/drawing/2014/main" id="{B67CC106-0FA5-2E4C-93F6-B3A5C6C7D2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2882" y="50578"/>
            <a:ext cx="568681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9pPr>
          </a:lstStyle>
          <a:p>
            <a:r>
              <a:rPr lang="fr-FR" altLang="en-US" sz="3200" dirty="0">
                <a:solidFill>
                  <a:srgbClr val="000000"/>
                </a:solidFill>
                <a:latin typeface="Avenir Roman" panose="02000503020000020003" pitchFamily="2" charset="0"/>
                <a:cs typeface="Arial"/>
              </a:rPr>
              <a:t>Figure of </a:t>
            </a:r>
            <a:r>
              <a:rPr lang="fr-FR" altLang="en-US" sz="3200" dirty="0" err="1">
                <a:solidFill>
                  <a:srgbClr val="000000"/>
                </a:solidFill>
                <a:latin typeface="Avenir Roman" panose="02000503020000020003" pitchFamily="2" charset="0"/>
                <a:cs typeface="Arial"/>
              </a:rPr>
              <a:t>Merit</a:t>
            </a:r>
            <a:r>
              <a:rPr lang="fr-FR" altLang="en-US" sz="3200" dirty="0">
                <a:solidFill>
                  <a:srgbClr val="000000"/>
                </a:solidFill>
                <a:latin typeface="Avenir Roman" panose="02000503020000020003" pitchFamily="2" charset="0"/>
                <a:cs typeface="Arial"/>
              </a:rPr>
              <a:t> (</a:t>
            </a:r>
            <a:r>
              <a:rPr lang="fr-FR" altLang="en-US" sz="3200" dirty="0" err="1">
                <a:solidFill>
                  <a:srgbClr val="000000"/>
                </a:solidFill>
                <a:latin typeface="Avenir Roman" panose="02000503020000020003" pitchFamily="2" charset="0"/>
                <a:cs typeface="Arial"/>
              </a:rPr>
              <a:t>E</a:t>
            </a:r>
            <a:r>
              <a:rPr lang="fr-FR" altLang="en-US" sz="3200" baseline="-25000" dirty="0" err="1">
                <a:solidFill>
                  <a:srgbClr val="000000"/>
                </a:solidFill>
                <a:latin typeface="Avenir Roman" panose="02000503020000020003" pitchFamily="2" charset="0"/>
                <a:cs typeface="Arial"/>
              </a:rPr>
              <a:t>e</a:t>
            </a:r>
            <a:r>
              <a:rPr lang="fr-FR" altLang="en-US" sz="3200" baseline="-25000" dirty="0">
                <a:solidFill>
                  <a:srgbClr val="000000"/>
                </a:solidFill>
                <a:latin typeface="Avenir Roman" panose="02000503020000020003" pitchFamily="2" charset="0"/>
                <a:cs typeface="Arial"/>
              </a:rPr>
              <a:t>-</a:t>
            </a:r>
            <a:r>
              <a:rPr lang="fr-FR" altLang="en-US" sz="3200" dirty="0">
                <a:solidFill>
                  <a:srgbClr val="000000"/>
                </a:solidFill>
                <a:latin typeface="Avenir Roman" panose="02000503020000020003" pitchFamily="2" charset="0"/>
                <a:cs typeface="Arial"/>
              </a:rPr>
              <a:t> = 60 MeV)</a:t>
            </a:r>
          </a:p>
        </p:txBody>
      </p:sp>
      <p:sp>
        <p:nvSpPr>
          <p:cNvPr id="17" name="Slide Number Placeholder 17">
            <a:extLst>
              <a:ext uri="{FF2B5EF4-FFF2-40B4-BE49-F238E27FC236}">
                <a16:creationId xmlns:a16="http://schemas.microsoft.com/office/drawing/2014/main" id="{882658B6-2916-FA47-8BEF-E7F80B1444D8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0" cy="0"/>
          </a:xfrm>
        </p:spPr>
        <p:txBody>
          <a:bodyPr/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AE120DA-BA2B-DB47-BCDC-D61492424AC3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18" name="TextBox 23">
            <a:extLst>
              <a:ext uri="{FF2B5EF4-FFF2-40B4-BE49-F238E27FC236}">
                <a16:creationId xmlns:a16="http://schemas.microsoft.com/office/drawing/2014/main" id="{375B26B3-4FBA-BF46-823D-0EA58B06D3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0337" y="1995157"/>
            <a:ext cx="7665239" cy="2554545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  <a:extLst/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9pPr>
          </a:lstStyle>
          <a:p>
            <a:pPr algn="ctr" eaLnBrk="1" hangingPunct="1"/>
            <a:r>
              <a:rPr lang="en-US" altLang="en-US" sz="3200" dirty="0">
                <a:solidFill>
                  <a:schemeClr val="tx1"/>
                </a:solidFill>
                <a:latin typeface="Avenir Roman" panose="02000503020000020003" pitchFamily="2" charset="0"/>
              </a:rPr>
              <a:t>Producing </a:t>
            </a:r>
            <a:r>
              <a:rPr lang="en-US" altLang="en-US" sz="3200" dirty="0">
                <a:latin typeface="Avenir Roman" panose="02000503020000020003" pitchFamily="2" charset="0"/>
              </a:rPr>
              <a:t>highly polarized positron beams with intensities &gt; 100 </a:t>
            </a:r>
            <a:r>
              <a:rPr lang="en-US" altLang="en-US" sz="3200" dirty="0" err="1">
                <a:latin typeface="Avenir Roman" panose="02000503020000020003" pitchFamily="2" charset="0"/>
              </a:rPr>
              <a:t>nA</a:t>
            </a:r>
            <a:r>
              <a:rPr lang="en-US" altLang="en-US" sz="3200" dirty="0">
                <a:solidFill>
                  <a:schemeClr val="tx1"/>
                </a:solidFill>
                <a:latin typeface="Avenir Roman" panose="02000503020000020003" pitchFamily="2" charset="0"/>
              </a:rPr>
              <a:t> with typical injector energies (10-100 MeV) requires </a:t>
            </a:r>
            <a:r>
              <a:rPr lang="en-US" altLang="en-US" sz="3200" dirty="0">
                <a:solidFill>
                  <a:srgbClr val="1C28FF"/>
                </a:solidFill>
                <a:latin typeface="Avenir Roman" panose="02000503020000020003" pitchFamily="2" charset="0"/>
              </a:rPr>
              <a:t>polarized electron beam intensities of &gt;1-10 </a:t>
            </a:r>
            <a:r>
              <a:rPr lang="en-US" altLang="en-US" sz="3200" dirty="0" err="1">
                <a:solidFill>
                  <a:srgbClr val="1C28FF"/>
                </a:solidFill>
                <a:latin typeface="Avenir Roman" panose="02000503020000020003" pitchFamily="2" charset="0"/>
              </a:rPr>
              <a:t>milliAmps</a:t>
            </a:r>
            <a:endParaRPr lang="en-US" altLang="en-US" sz="3200" dirty="0">
              <a:solidFill>
                <a:srgbClr val="1C28FF"/>
              </a:solidFill>
              <a:latin typeface="Avenir Roman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9913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780EEA-4046-5248-8275-9DF7E8CD2938}"/>
              </a:ext>
            </a:extLst>
          </p:cNvPr>
          <p:cNvSpPr txBox="1">
            <a:spLocks/>
          </p:cNvSpPr>
          <p:nvPr/>
        </p:nvSpPr>
        <p:spPr>
          <a:xfrm>
            <a:off x="0" y="-12700"/>
            <a:ext cx="9144000" cy="760397"/>
          </a:xfrm>
          <a:prstGeom prst="rect">
            <a:avLst/>
          </a:prstGeom>
        </p:spPr>
        <p:txBody>
          <a:bodyPr>
            <a:norm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pPr defTabSz="914400"/>
            <a:r>
              <a:rPr lang="en-US" b="0" kern="0">
                <a:latin typeface="Minion Pro"/>
              </a:rPr>
              <a:t>Lifetime of GaAs/GaAsP at mA current</a:t>
            </a:r>
            <a:endParaRPr lang="en-US" b="0" kern="0" dirty="0">
              <a:latin typeface="Minion Pro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1337A0A-A854-7844-948D-84205FEC5E68}"/>
              </a:ext>
            </a:extLst>
          </p:cNvPr>
          <p:cNvSpPr/>
          <p:nvPr/>
        </p:nvSpPr>
        <p:spPr>
          <a:xfrm>
            <a:off x="2815389" y="1078848"/>
            <a:ext cx="6182727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1" indent="-228600">
              <a:buFont typeface="Arial" panose="020B0604020202020204" pitchFamily="34" charset="0"/>
              <a:buChar char="•"/>
            </a:pPr>
            <a:r>
              <a:rPr lang="en-US" sz="2000" dirty="0">
                <a:latin typeface="Century Gothic" charset="0"/>
                <a:ea typeface="Century Gothic" charset="0"/>
                <a:cs typeface="Century Gothic" charset="0"/>
              </a:rPr>
              <a:t>Recent measurements demonstrate improved conditions to extend useful operational lifetime at mA beam intensity</a:t>
            </a:r>
          </a:p>
          <a:p>
            <a:pPr marL="228600" lvl="1" indent="-228600">
              <a:buFont typeface="Arial" panose="020B0604020202020204" pitchFamily="34" charset="0"/>
              <a:buChar char="•"/>
            </a:pPr>
            <a:r>
              <a:rPr lang="en-US" sz="2000" dirty="0">
                <a:latin typeface="Century Gothic" charset="0"/>
                <a:ea typeface="Century Gothic" charset="0"/>
                <a:cs typeface="Century Gothic" charset="0"/>
              </a:rPr>
              <a:t>Charge lifetimes 300-450 C are now achieved beam intensity &gt;1.0 mA</a:t>
            </a:r>
          </a:p>
        </p:txBody>
      </p:sp>
      <p:pic>
        <p:nvPicPr>
          <p:cNvPr id="4" name="Picture 2" descr="C:\Users\poelker\AppData\Local\Temp\life_v_area_1000_1500_expFit.jpeg">
            <a:extLst>
              <a:ext uri="{FF2B5EF4-FFF2-40B4-BE49-F238E27FC236}">
                <a16:creationId xmlns:a16="http://schemas.microsoft.com/office/drawing/2014/main" id="{EEF02951-E6C9-D14F-8E76-7E242BFB72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294" y="3034473"/>
            <a:ext cx="7438910" cy="3295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6D349C4-E0AA-5647-90BB-361800CAE3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02" r="18805" b="252"/>
          <a:stretch/>
        </p:blipFill>
        <p:spPr>
          <a:xfrm>
            <a:off x="324854" y="950468"/>
            <a:ext cx="2249905" cy="1887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8727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45433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en-US" sz="3200" dirty="0">
                <a:latin typeface="Avenir Roman" panose="02000503020000020003" pitchFamily="2" charset="0"/>
              </a:rPr>
              <a:t>Superlattice Performance &gt;1 mA Encouraging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25F0AD3-0E1D-3F40-82FE-4E6B43F77EBC}"/>
              </a:ext>
            </a:extLst>
          </p:cNvPr>
          <p:cNvGrpSpPr/>
          <p:nvPr/>
        </p:nvGrpSpPr>
        <p:grpSpPr>
          <a:xfrm>
            <a:off x="302890" y="1024498"/>
            <a:ext cx="4356158" cy="3057405"/>
            <a:chOff x="4659048" y="1036530"/>
            <a:chExt cx="4356158" cy="3057405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1F92EF0-6411-CA46-BE5D-6239A4DC2687}"/>
                </a:ext>
              </a:extLst>
            </p:cNvPr>
            <p:cNvGrpSpPr/>
            <p:nvPr/>
          </p:nvGrpSpPr>
          <p:grpSpPr>
            <a:xfrm>
              <a:off x="4659048" y="1036530"/>
              <a:ext cx="4356158" cy="3057405"/>
              <a:chOff x="323148" y="1202966"/>
              <a:chExt cx="4827861" cy="3016395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01F271B9-9AD2-124C-BFAE-0437A593EBF6}"/>
                  </a:ext>
                </a:extLst>
              </p:cNvPr>
              <p:cNvSpPr/>
              <p:nvPr/>
            </p:nvSpPr>
            <p:spPr bwMode="auto">
              <a:xfrm>
                <a:off x="767155" y="1273998"/>
                <a:ext cx="4383837" cy="303649"/>
              </a:xfrm>
              <a:prstGeom prst="rect">
                <a:avLst/>
              </a:prstGeom>
              <a:solidFill>
                <a:schemeClr val="bg1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latin typeface="Avenir Roman" panose="02000503020000020003" pitchFamily="2" charset="0"/>
                </a:endParaRPr>
              </a:p>
            </p:txBody>
          </p:sp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82114D28-1762-8C4B-BBE8-15E9D1007ACD}"/>
                  </a:ext>
                </a:extLst>
              </p:cNvPr>
              <p:cNvGrpSpPr/>
              <p:nvPr/>
            </p:nvGrpSpPr>
            <p:grpSpPr>
              <a:xfrm>
                <a:off x="323148" y="1202966"/>
                <a:ext cx="4827861" cy="3016395"/>
                <a:chOff x="1991441" y="1364410"/>
                <a:chExt cx="4827861" cy="3016395"/>
              </a:xfrm>
            </p:grpSpPr>
            <p:graphicFrame>
              <p:nvGraphicFramePr>
                <p:cNvPr id="12" name="Object 6">
                  <a:extLst>
                    <a:ext uri="{FF2B5EF4-FFF2-40B4-BE49-F238E27FC236}">
                      <a16:creationId xmlns:a16="http://schemas.microsoft.com/office/drawing/2014/main" id="{29E5BABB-F1AA-D843-B5D3-2627F12D01CD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749268978"/>
                    </p:ext>
                  </p:extLst>
                </p:nvPr>
              </p:nvGraphicFramePr>
              <p:xfrm>
                <a:off x="2321915" y="1364410"/>
                <a:ext cx="4497387" cy="2912208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8722" name="Worksheet" r:id="rId3" imgW="7869600" imgH="4746240" progId="Excel.Sheet.8">
                        <p:embed/>
                      </p:oleObj>
                    </mc:Choice>
                    <mc:Fallback>
                      <p:oleObj name="Worksheet" r:id="rId3" imgW="7869600" imgH="4746240" progId="Excel.Sheet.8">
                        <p:embed/>
                        <p:pic>
                          <p:nvPicPr>
                            <p:cNvPr id="4" name="Object 6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 l="1323" t="2133" r="18016" b="3999"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321915" y="1364410"/>
                              <a:ext cx="4497387" cy="2912208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 xmlns="">
                                  <a:solidFill>
                                    <a:schemeClr val="accent1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xmlns="" w="9525">
                                  <a:solidFill>
                                    <a:schemeClr val="tx1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 xmlns="">
                                  <a:effectLst>
                                    <a:outerShdw dist="35921" dir="2700000" algn="ctr" rotWithShape="0">
                                      <a:schemeClr val="bg2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sp>
              <p:nvSpPr>
                <p:cNvPr id="13" name="Oval 7">
                  <a:extLst>
                    <a:ext uri="{FF2B5EF4-FFF2-40B4-BE49-F238E27FC236}">
                      <a16:creationId xmlns:a16="http://schemas.microsoft.com/office/drawing/2014/main" id="{D5BB0AD8-A1AE-A746-A534-3DAA574B4E6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94663" y="3880000"/>
                  <a:ext cx="73733" cy="66192"/>
                </a:xfrm>
                <a:prstGeom prst="ellipse">
                  <a:avLst/>
                </a:prstGeom>
                <a:solidFill>
                  <a:srgbClr val="FF505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1400">
                      <a:solidFill>
                        <a:srgbClr val="FF0000"/>
                      </a:solidFill>
                      <a:latin typeface="Comic Sans MS" pitchFamily="66" charset="0"/>
                    </a:defRPr>
                  </a:lvl1pPr>
                  <a:lvl2pPr marL="742950" indent="-285750" eaLnBrk="0" hangingPunct="0">
                    <a:defRPr sz="1400">
                      <a:solidFill>
                        <a:srgbClr val="FF0000"/>
                      </a:solidFill>
                      <a:latin typeface="Comic Sans MS" pitchFamily="66" charset="0"/>
                    </a:defRPr>
                  </a:lvl2pPr>
                  <a:lvl3pPr marL="1143000" indent="-228600" eaLnBrk="0" hangingPunct="0">
                    <a:defRPr sz="1400">
                      <a:solidFill>
                        <a:srgbClr val="FF0000"/>
                      </a:solidFill>
                      <a:latin typeface="Comic Sans MS" pitchFamily="66" charset="0"/>
                    </a:defRPr>
                  </a:lvl3pPr>
                  <a:lvl4pPr marL="1600200" indent="-228600" eaLnBrk="0" hangingPunct="0">
                    <a:defRPr sz="1400">
                      <a:solidFill>
                        <a:srgbClr val="FF0000"/>
                      </a:solidFill>
                      <a:latin typeface="Comic Sans MS" pitchFamily="66" charset="0"/>
                    </a:defRPr>
                  </a:lvl4pPr>
                  <a:lvl5pPr marL="2057400" indent="-228600" eaLnBrk="0" hangingPunct="0">
                    <a:defRPr sz="1400">
                      <a:solidFill>
                        <a:srgbClr val="FF0000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rgbClr val="FF0000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rgbClr val="FF0000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rgbClr val="FF0000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rgbClr val="FF0000"/>
                      </a:solidFill>
                      <a:latin typeface="Comic Sans MS" pitchFamily="66" charset="0"/>
                    </a:defRPr>
                  </a:lvl9pPr>
                </a:lstStyle>
                <a:p>
                  <a:pPr eaLnBrk="1" hangingPunct="1"/>
                  <a:endParaRPr lang="en-US" altLang="en-US" sz="3200">
                    <a:solidFill>
                      <a:srgbClr val="3333CC"/>
                    </a:solidFill>
                    <a:latin typeface="Avenir Roman" panose="02000503020000020003" pitchFamily="2" charset="0"/>
                  </a:endParaRPr>
                </a:p>
              </p:txBody>
            </p:sp>
            <p:sp>
              <p:nvSpPr>
                <p:cNvPr id="15" name="Text Box 14">
                  <a:extLst>
                    <a:ext uri="{FF2B5EF4-FFF2-40B4-BE49-F238E27FC236}">
                      <a16:creationId xmlns:a16="http://schemas.microsoft.com/office/drawing/2014/main" id="{BBDBB751-35A1-7C46-8E42-90ADEE86E15E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361527" y="4122704"/>
                  <a:ext cx="520893" cy="25810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1400">
                      <a:solidFill>
                        <a:srgbClr val="FF0000"/>
                      </a:solidFill>
                      <a:latin typeface="Comic Sans MS" pitchFamily="66" charset="0"/>
                    </a:defRPr>
                  </a:lvl1pPr>
                  <a:lvl2pPr marL="742950" indent="-285750" eaLnBrk="0" hangingPunct="0">
                    <a:defRPr sz="1400">
                      <a:solidFill>
                        <a:srgbClr val="FF0000"/>
                      </a:solidFill>
                      <a:latin typeface="Comic Sans MS" pitchFamily="66" charset="0"/>
                    </a:defRPr>
                  </a:lvl2pPr>
                  <a:lvl3pPr marL="1143000" indent="-228600" eaLnBrk="0" hangingPunct="0">
                    <a:defRPr sz="1400">
                      <a:solidFill>
                        <a:srgbClr val="FF0000"/>
                      </a:solidFill>
                      <a:latin typeface="Comic Sans MS" pitchFamily="66" charset="0"/>
                    </a:defRPr>
                  </a:lvl3pPr>
                  <a:lvl4pPr marL="1600200" indent="-228600" eaLnBrk="0" hangingPunct="0">
                    <a:defRPr sz="1400">
                      <a:solidFill>
                        <a:srgbClr val="FF0000"/>
                      </a:solidFill>
                      <a:latin typeface="Comic Sans MS" pitchFamily="66" charset="0"/>
                    </a:defRPr>
                  </a:lvl4pPr>
                  <a:lvl5pPr marL="2057400" indent="-228600" eaLnBrk="0" hangingPunct="0">
                    <a:defRPr sz="1400">
                      <a:solidFill>
                        <a:srgbClr val="FF0000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rgbClr val="FF0000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rgbClr val="FF0000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rgbClr val="FF0000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rgbClr val="FF0000"/>
                      </a:solidFill>
                      <a:latin typeface="Comic Sans MS" pitchFamily="66" charset="0"/>
                    </a:defRPr>
                  </a:lvl9pPr>
                </a:lstStyle>
                <a:p>
                  <a:pPr eaLnBrk="1" hangingPunct="1"/>
                  <a:r>
                    <a:rPr lang="en-US" altLang="en-US" sz="1050" dirty="0">
                      <a:solidFill>
                        <a:srgbClr val="000000"/>
                      </a:solidFill>
                      <a:latin typeface="Avenir Roman" panose="02000503020000020003" pitchFamily="2" charset="0"/>
                      <a:cs typeface="Arial"/>
                    </a:rPr>
                    <a:t>Year</a:t>
                  </a:r>
                </a:p>
              </p:txBody>
            </p:sp>
            <p:sp>
              <p:nvSpPr>
                <p:cNvPr id="16" name="Text Box 15">
                  <a:extLst>
                    <a:ext uri="{FF2B5EF4-FFF2-40B4-BE49-F238E27FC236}">
                      <a16:creationId xmlns:a16="http://schemas.microsoft.com/office/drawing/2014/main" id="{C6AD1A76-8A07-9348-B0E9-6BF111340FAA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 rot="16203246">
                  <a:off x="1584928" y="2550214"/>
                  <a:ext cx="1120020" cy="30699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1400">
                      <a:solidFill>
                        <a:srgbClr val="FF0000"/>
                      </a:solidFill>
                      <a:latin typeface="Comic Sans MS" pitchFamily="66" charset="0"/>
                    </a:defRPr>
                  </a:lvl1pPr>
                  <a:lvl2pPr marL="742950" indent="-285750" eaLnBrk="0" hangingPunct="0">
                    <a:defRPr sz="1400">
                      <a:solidFill>
                        <a:srgbClr val="FF0000"/>
                      </a:solidFill>
                      <a:latin typeface="Comic Sans MS" pitchFamily="66" charset="0"/>
                    </a:defRPr>
                  </a:lvl2pPr>
                  <a:lvl3pPr marL="1143000" indent="-228600" eaLnBrk="0" hangingPunct="0">
                    <a:defRPr sz="1400">
                      <a:solidFill>
                        <a:srgbClr val="FF0000"/>
                      </a:solidFill>
                      <a:latin typeface="Comic Sans MS" pitchFamily="66" charset="0"/>
                    </a:defRPr>
                  </a:lvl3pPr>
                  <a:lvl4pPr marL="1600200" indent="-228600" eaLnBrk="0" hangingPunct="0">
                    <a:defRPr sz="1400">
                      <a:solidFill>
                        <a:srgbClr val="FF0000"/>
                      </a:solidFill>
                      <a:latin typeface="Comic Sans MS" pitchFamily="66" charset="0"/>
                    </a:defRPr>
                  </a:lvl4pPr>
                  <a:lvl5pPr marL="2057400" indent="-228600" eaLnBrk="0" hangingPunct="0">
                    <a:defRPr sz="1400">
                      <a:solidFill>
                        <a:srgbClr val="FF0000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rgbClr val="FF0000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rgbClr val="FF0000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rgbClr val="FF0000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rgbClr val="FF0000"/>
                      </a:solidFill>
                      <a:latin typeface="Comic Sans MS" pitchFamily="66" charset="0"/>
                    </a:defRPr>
                  </a:lvl9pPr>
                </a:lstStyle>
                <a:p>
                  <a:pPr eaLnBrk="1" hangingPunct="1"/>
                  <a:r>
                    <a:rPr lang="en-US" altLang="en-US" sz="1200" dirty="0">
                      <a:solidFill>
                        <a:srgbClr val="000000"/>
                      </a:solidFill>
                      <a:latin typeface="Avenir Roman" panose="02000503020000020003" pitchFamily="2" charset="0"/>
                      <a:cs typeface="Arial"/>
                    </a:rPr>
                    <a:t>Intensity (mA)</a:t>
                  </a:r>
                </a:p>
              </p:txBody>
            </p:sp>
            <p:sp>
              <p:nvSpPr>
                <p:cNvPr id="19" name="Isosceles Triangle 23">
                  <a:extLst>
                    <a:ext uri="{FF2B5EF4-FFF2-40B4-BE49-F238E27FC236}">
                      <a16:creationId xmlns:a16="http://schemas.microsoft.com/office/drawing/2014/main" id="{6E1297EB-0B96-2344-BC3C-5EDAF5F2CB0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238639" y="2120394"/>
                  <a:ext cx="221198" cy="198576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FFFF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 sz="1400">
                      <a:solidFill>
                        <a:srgbClr val="FF0000"/>
                      </a:solidFill>
                      <a:latin typeface="Comic Sans MS" pitchFamily="66" charset="0"/>
                    </a:defRPr>
                  </a:lvl1pPr>
                  <a:lvl2pPr marL="742950" indent="-285750" eaLnBrk="0" hangingPunct="0">
                    <a:defRPr sz="1400">
                      <a:solidFill>
                        <a:srgbClr val="FF0000"/>
                      </a:solidFill>
                      <a:latin typeface="Comic Sans MS" pitchFamily="66" charset="0"/>
                    </a:defRPr>
                  </a:lvl2pPr>
                  <a:lvl3pPr marL="1143000" indent="-228600" eaLnBrk="0" hangingPunct="0">
                    <a:defRPr sz="1400">
                      <a:solidFill>
                        <a:srgbClr val="FF0000"/>
                      </a:solidFill>
                      <a:latin typeface="Comic Sans MS" pitchFamily="66" charset="0"/>
                    </a:defRPr>
                  </a:lvl3pPr>
                  <a:lvl4pPr marL="1600200" indent="-228600" eaLnBrk="0" hangingPunct="0">
                    <a:defRPr sz="1400">
                      <a:solidFill>
                        <a:srgbClr val="FF0000"/>
                      </a:solidFill>
                      <a:latin typeface="Comic Sans MS" pitchFamily="66" charset="0"/>
                    </a:defRPr>
                  </a:lvl4pPr>
                  <a:lvl5pPr marL="2057400" indent="-228600" eaLnBrk="0" hangingPunct="0">
                    <a:defRPr sz="1400">
                      <a:solidFill>
                        <a:srgbClr val="FF0000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rgbClr val="FF0000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rgbClr val="FF0000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rgbClr val="FF0000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rgbClr val="FF0000"/>
                      </a:solidFill>
                      <a:latin typeface="Comic Sans MS" pitchFamily="66" charset="0"/>
                    </a:defRPr>
                  </a:lvl9pPr>
                </a:lstStyle>
                <a:p>
                  <a:pPr eaLnBrk="1" hangingPunct="1"/>
                  <a:endParaRPr lang="en-US" altLang="en-US" sz="3200">
                    <a:solidFill>
                      <a:srgbClr val="3333CC"/>
                    </a:solidFill>
                    <a:latin typeface="Avenir Roman" panose="02000503020000020003" pitchFamily="2" charset="0"/>
                  </a:endParaRPr>
                </a:p>
              </p:txBody>
            </p:sp>
            <p:sp>
              <p:nvSpPr>
                <p:cNvPr id="20" name="Isosceles Triangle 24">
                  <a:extLst>
                    <a:ext uri="{FF2B5EF4-FFF2-40B4-BE49-F238E27FC236}">
                      <a16:creationId xmlns:a16="http://schemas.microsoft.com/office/drawing/2014/main" id="{FB4C3EED-9A8E-6C4E-B651-3CDF3FE8A25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459837" y="1988010"/>
                  <a:ext cx="294931" cy="198576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FFFF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 sz="1400">
                      <a:solidFill>
                        <a:srgbClr val="FF0000"/>
                      </a:solidFill>
                      <a:latin typeface="Comic Sans MS" pitchFamily="66" charset="0"/>
                    </a:defRPr>
                  </a:lvl1pPr>
                  <a:lvl2pPr marL="742950" indent="-285750" eaLnBrk="0" hangingPunct="0">
                    <a:defRPr sz="1400">
                      <a:solidFill>
                        <a:srgbClr val="FF0000"/>
                      </a:solidFill>
                      <a:latin typeface="Comic Sans MS" pitchFamily="66" charset="0"/>
                    </a:defRPr>
                  </a:lvl2pPr>
                  <a:lvl3pPr marL="1143000" indent="-228600" eaLnBrk="0" hangingPunct="0">
                    <a:defRPr sz="1400">
                      <a:solidFill>
                        <a:srgbClr val="FF0000"/>
                      </a:solidFill>
                      <a:latin typeface="Comic Sans MS" pitchFamily="66" charset="0"/>
                    </a:defRPr>
                  </a:lvl3pPr>
                  <a:lvl4pPr marL="1600200" indent="-228600" eaLnBrk="0" hangingPunct="0">
                    <a:defRPr sz="1400">
                      <a:solidFill>
                        <a:srgbClr val="FF0000"/>
                      </a:solidFill>
                      <a:latin typeface="Comic Sans MS" pitchFamily="66" charset="0"/>
                    </a:defRPr>
                  </a:lvl4pPr>
                  <a:lvl5pPr marL="2057400" indent="-228600" eaLnBrk="0" hangingPunct="0">
                    <a:defRPr sz="1400">
                      <a:solidFill>
                        <a:srgbClr val="FF0000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rgbClr val="FF0000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rgbClr val="FF0000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rgbClr val="FF0000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rgbClr val="FF0000"/>
                      </a:solidFill>
                      <a:latin typeface="Comic Sans MS" pitchFamily="66" charset="0"/>
                    </a:defRPr>
                  </a:lvl9pPr>
                </a:lstStyle>
                <a:p>
                  <a:pPr eaLnBrk="1" hangingPunct="1"/>
                  <a:endParaRPr lang="en-US" altLang="en-US" sz="3200">
                    <a:solidFill>
                      <a:srgbClr val="3333CC"/>
                    </a:solidFill>
                    <a:latin typeface="Avenir Roman" panose="02000503020000020003" pitchFamily="2" charset="0"/>
                  </a:endParaRPr>
                </a:p>
              </p:txBody>
            </p:sp>
          </p:grpSp>
          <p:sp>
            <p:nvSpPr>
              <p:cNvPr id="11" name="Text Box 20">
                <a:extLst>
                  <a:ext uri="{FF2B5EF4-FFF2-40B4-BE49-F238E27FC236}">
                    <a16:creationId xmlns:a16="http://schemas.microsoft.com/office/drawing/2014/main" id="{37FF2077-F47E-C844-911D-202C1599C8F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98876" y="1301563"/>
                <a:ext cx="2115250" cy="592114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>
                <a:lvl1pPr eaLnBrk="0" hangingPunct="0"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1pPr>
                <a:lvl2pPr eaLnBrk="0" hangingPunct="0"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2pPr>
                <a:lvl3pPr marL="1143000" indent="-228600" eaLnBrk="0" hangingPunct="0"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3pPr>
                <a:lvl4pPr marL="1600200" indent="-228600" eaLnBrk="0" hangingPunct="0"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4pPr>
                <a:lvl5pPr marL="2057400" indent="-228600" eaLnBrk="0" hangingPunct="0"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9pPr>
              </a:lstStyle>
              <a:p>
                <a:pPr eaLnBrk="1" hangingPunct="1"/>
                <a:r>
                  <a:rPr lang="en-US" altLang="en-US" sz="1100" dirty="0">
                    <a:latin typeface="Avenir Roman" panose="02000503020000020003" pitchFamily="2" charset="0"/>
                    <a:cs typeface="Arial"/>
                  </a:rPr>
                  <a:t>SLAC: First </a:t>
                </a:r>
                <a:r>
                  <a:rPr lang="en-US" altLang="en-US" sz="1100" dirty="0" err="1">
                    <a:latin typeface="Avenir Roman" panose="02000503020000020003" pitchFamily="2" charset="0"/>
                    <a:cs typeface="Arial"/>
                  </a:rPr>
                  <a:t>GaAs</a:t>
                </a:r>
                <a:r>
                  <a:rPr lang="en-US" altLang="en-US" sz="1100" dirty="0">
                    <a:latin typeface="Avenir Roman" panose="02000503020000020003" pitchFamily="2" charset="0"/>
                    <a:cs typeface="Arial"/>
                  </a:rPr>
                  <a:t> </a:t>
                </a:r>
                <a:r>
                  <a:rPr lang="en-US" altLang="en-US" sz="1100" dirty="0" err="1">
                    <a:latin typeface="Avenir Roman" panose="02000503020000020003" pitchFamily="2" charset="0"/>
                    <a:cs typeface="Arial"/>
                  </a:rPr>
                  <a:t>photogun</a:t>
                </a:r>
                <a:endParaRPr lang="en-US" altLang="en-US" sz="1100" dirty="0">
                  <a:latin typeface="Avenir Roman" panose="02000503020000020003" pitchFamily="2" charset="0"/>
                  <a:cs typeface="Arial"/>
                </a:endParaRPr>
              </a:p>
              <a:p>
                <a:pPr eaLnBrk="1" hangingPunct="1"/>
                <a:r>
                  <a:rPr lang="en-US" altLang="en-US" sz="1100" dirty="0">
                    <a:solidFill>
                      <a:srgbClr val="003399"/>
                    </a:solidFill>
                    <a:latin typeface="Avenir Roman" panose="02000503020000020003" pitchFamily="2" charset="0"/>
                    <a:cs typeface="Arial"/>
                  </a:rPr>
                  <a:t>JLAB: Low-P Bulk </a:t>
                </a:r>
                <a:r>
                  <a:rPr lang="en-US" altLang="en-US" sz="1100" dirty="0" err="1">
                    <a:solidFill>
                      <a:srgbClr val="003399"/>
                    </a:solidFill>
                    <a:latin typeface="Avenir Roman" panose="02000503020000020003" pitchFamily="2" charset="0"/>
                    <a:cs typeface="Arial"/>
                  </a:rPr>
                  <a:t>GaAs</a:t>
                </a:r>
                <a:endParaRPr lang="en-US" altLang="en-US" sz="1100" dirty="0">
                  <a:solidFill>
                    <a:srgbClr val="003399"/>
                  </a:solidFill>
                  <a:latin typeface="Avenir Roman" panose="02000503020000020003" pitchFamily="2" charset="0"/>
                  <a:cs typeface="Arial"/>
                </a:endParaRPr>
              </a:p>
              <a:p>
                <a:pPr eaLnBrk="1" hangingPunct="1"/>
                <a:r>
                  <a:rPr lang="en-US" altLang="en-US" sz="1100" dirty="0">
                    <a:solidFill>
                      <a:srgbClr val="00B050"/>
                    </a:solidFill>
                    <a:latin typeface="Avenir Roman" panose="02000503020000020003" pitchFamily="2" charset="0"/>
                    <a:cs typeface="Arial"/>
                  </a:rPr>
                  <a:t>JLAB: High-P </a:t>
                </a:r>
                <a:r>
                  <a:rPr lang="en-US" altLang="en-US" sz="1100" dirty="0" err="1">
                    <a:solidFill>
                      <a:srgbClr val="00B050"/>
                    </a:solidFill>
                    <a:latin typeface="Avenir Roman" panose="02000503020000020003" pitchFamily="2" charset="0"/>
                    <a:cs typeface="Arial"/>
                  </a:rPr>
                  <a:t>GaAs</a:t>
                </a:r>
                <a:r>
                  <a:rPr lang="en-US" altLang="en-US" sz="1100" dirty="0">
                    <a:solidFill>
                      <a:srgbClr val="00B050"/>
                    </a:solidFill>
                    <a:latin typeface="Avenir Roman" panose="02000503020000020003" pitchFamily="2" charset="0"/>
                    <a:cs typeface="Arial"/>
                  </a:rPr>
                  <a:t>/</a:t>
                </a:r>
                <a:r>
                  <a:rPr lang="en-US" altLang="en-US" sz="1100" dirty="0" err="1">
                    <a:solidFill>
                      <a:srgbClr val="00B050"/>
                    </a:solidFill>
                    <a:latin typeface="Avenir Roman" panose="02000503020000020003" pitchFamily="2" charset="0"/>
                    <a:cs typeface="Arial"/>
                  </a:rPr>
                  <a:t>GaAsP</a:t>
                </a:r>
                <a:endParaRPr lang="en-US" altLang="en-US" sz="1100" dirty="0">
                  <a:solidFill>
                    <a:srgbClr val="00B050"/>
                  </a:solidFill>
                  <a:latin typeface="Avenir Roman" panose="02000503020000020003" pitchFamily="2" charset="0"/>
                  <a:cs typeface="Arial"/>
                </a:endParaRPr>
              </a:p>
            </p:txBody>
          </p:sp>
        </p:grp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72B80E1A-824A-4248-861A-ABCEB28C0CC2}"/>
                </a:ext>
              </a:extLst>
            </p:cNvPr>
            <p:cNvSpPr/>
            <p:nvPr/>
          </p:nvSpPr>
          <p:spPr bwMode="auto">
            <a:xfrm>
              <a:off x="7367280" y="1972522"/>
              <a:ext cx="102441" cy="108284"/>
            </a:xfrm>
            <a:prstGeom prst="ellipse">
              <a:avLst/>
            </a:prstGeom>
            <a:solidFill>
              <a:srgbClr val="00B05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447D8828-D2D8-2C45-8CE7-EAF4A3DDCE6E}"/>
                </a:ext>
              </a:extLst>
            </p:cNvPr>
            <p:cNvSpPr/>
            <p:nvPr/>
          </p:nvSpPr>
          <p:spPr bwMode="auto">
            <a:xfrm>
              <a:off x="7134429" y="2294049"/>
              <a:ext cx="102441" cy="108284"/>
            </a:xfrm>
            <a:prstGeom prst="ellipse">
              <a:avLst/>
            </a:prstGeom>
            <a:solidFill>
              <a:srgbClr val="00B05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</p:grpSp>
      <p:sp>
        <p:nvSpPr>
          <p:cNvPr id="43" name="Oval 42">
            <a:extLst>
              <a:ext uri="{FF2B5EF4-FFF2-40B4-BE49-F238E27FC236}">
                <a16:creationId xmlns:a16="http://schemas.microsoft.com/office/drawing/2014/main" id="{B483EA64-8254-C94D-87C3-D4A6E70B8AC9}"/>
              </a:ext>
            </a:extLst>
          </p:cNvPr>
          <p:cNvSpPr/>
          <p:nvPr/>
        </p:nvSpPr>
        <p:spPr bwMode="auto">
          <a:xfrm>
            <a:off x="3235713" y="1884288"/>
            <a:ext cx="102441" cy="108284"/>
          </a:xfrm>
          <a:prstGeom prst="ellipse">
            <a:avLst/>
          </a:prstGeom>
          <a:solidFill>
            <a:srgbClr val="00B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502973C8-7FD9-8F42-B731-DE468471605C}"/>
              </a:ext>
            </a:extLst>
          </p:cNvPr>
          <p:cNvGrpSpPr/>
          <p:nvPr/>
        </p:nvGrpSpPr>
        <p:grpSpPr>
          <a:xfrm>
            <a:off x="871928" y="1928815"/>
            <a:ext cx="7410631" cy="4428924"/>
            <a:chOff x="871928" y="1928815"/>
            <a:chExt cx="7410631" cy="4428924"/>
          </a:xfrm>
        </p:grpSpPr>
        <p:graphicFrame>
          <p:nvGraphicFramePr>
            <p:cNvPr id="7" name="shape">
              <a:extLst>
                <a:ext uri="{FF2B5EF4-FFF2-40B4-BE49-F238E27FC236}">
                  <a16:creationId xmlns:a16="http://schemas.microsoft.com/office/drawing/2014/main" id="{AC2B2122-2056-1241-83AD-5DD1226C6A76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034902437"/>
                </p:ext>
              </p:extLst>
            </p:nvPr>
          </p:nvGraphicFramePr>
          <p:xfrm>
            <a:off x="871928" y="4131470"/>
            <a:ext cx="7410631" cy="222626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E5DC416D-AFBC-734F-934C-583A86F97097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235713" y="2282017"/>
              <a:ext cx="1216818" cy="2088573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93FA177C-9B6A-C94C-BC93-6D385F759CA6}"/>
                </a:ext>
              </a:extLst>
            </p:cNvPr>
            <p:cNvSpPr/>
            <p:nvPr/>
          </p:nvSpPr>
          <p:spPr bwMode="auto">
            <a:xfrm rot="19581199">
              <a:off x="2559402" y="1928815"/>
              <a:ext cx="974623" cy="416744"/>
            </a:xfrm>
            <a:prstGeom prst="ellipse">
              <a:avLst/>
            </a:prstGeom>
            <a:noFill/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BE61363C-5AD5-514E-BB34-AA67FE5850E6}"/>
              </a:ext>
            </a:extLst>
          </p:cNvPr>
          <p:cNvGrpSpPr/>
          <p:nvPr/>
        </p:nvGrpSpPr>
        <p:grpSpPr>
          <a:xfrm>
            <a:off x="3313158" y="943316"/>
            <a:ext cx="4516101" cy="3274679"/>
            <a:chOff x="3313158" y="943316"/>
            <a:chExt cx="4516101" cy="3274679"/>
          </a:xfrm>
        </p:grpSpPr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6F651340-3BEB-D141-A600-115C26EB63E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275192" y="943316"/>
              <a:ext cx="2554067" cy="327467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03DC2B0A-E14B-F34B-B507-106885F81228}"/>
                </a:ext>
              </a:extLst>
            </p:cNvPr>
            <p:cNvSpPr txBox="1"/>
            <p:nvPr/>
          </p:nvSpPr>
          <p:spPr>
            <a:xfrm>
              <a:off x="3313158" y="1404273"/>
              <a:ext cx="33374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Avenir Roman" panose="02000503020000020003" pitchFamily="2" charset="0"/>
                </a:rPr>
                <a:t>?</a:t>
              </a:r>
            </a:p>
          </p:txBody>
        </p:sp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EDDB7EE3-E660-284E-8891-764A04BB5A1F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3567839" y="1441415"/>
              <a:ext cx="1707338" cy="215161"/>
            </a:xfrm>
            <a:prstGeom prst="straightConnector1">
              <a:avLst/>
            </a:prstGeom>
            <a:solidFill>
              <a:schemeClr val="accent1"/>
            </a:solidFill>
            <a:ln w="222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1823838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C64AFF1-9777-9C4E-A4A5-AEF127FA6E59}"/>
              </a:ext>
            </a:extLst>
          </p:cNvPr>
          <p:cNvSpPr/>
          <p:nvPr/>
        </p:nvSpPr>
        <p:spPr bwMode="auto">
          <a:xfrm>
            <a:off x="4251861" y="4596063"/>
            <a:ext cx="4733006" cy="1780674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49375F0-5504-3E48-9AB8-B3C6CAEA224B}"/>
              </a:ext>
            </a:extLst>
          </p:cNvPr>
          <p:cNvSpPr/>
          <p:nvPr/>
        </p:nvSpPr>
        <p:spPr bwMode="auto">
          <a:xfrm>
            <a:off x="4251861" y="2723119"/>
            <a:ext cx="4733006" cy="1780674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F5482F4-5799-0943-BE1D-6E06E5BA8565}"/>
              </a:ext>
            </a:extLst>
          </p:cNvPr>
          <p:cNvSpPr/>
          <p:nvPr/>
        </p:nvSpPr>
        <p:spPr bwMode="auto">
          <a:xfrm>
            <a:off x="4251861" y="850175"/>
            <a:ext cx="4733006" cy="1780674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98912BB-DB06-0A4F-B132-2D27B5BA96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0000"/>
          <a:stretch/>
        </p:blipFill>
        <p:spPr>
          <a:xfrm>
            <a:off x="4332126" y="923951"/>
            <a:ext cx="4572475" cy="1638776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DB518454-D476-9949-9E50-5A5048B81673}"/>
              </a:ext>
            </a:extLst>
          </p:cNvPr>
          <p:cNvSpPr/>
          <p:nvPr/>
        </p:nvSpPr>
        <p:spPr>
          <a:xfrm>
            <a:off x="313655" y="115005"/>
            <a:ext cx="848405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effectLst/>
                <a:latin typeface="Avenir Roman" panose="02000503020000020003" pitchFamily="2" charset="0"/>
              </a:rPr>
              <a:t>Polarized Positron Injector Concepts Abound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3F55C93-30DD-7C4A-871D-1B52A882A3F2}"/>
              </a:ext>
            </a:extLst>
          </p:cNvPr>
          <p:cNvSpPr/>
          <p:nvPr/>
        </p:nvSpPr>
        <p:spPr>
          <a:xfrm>
            <a:off x="131118" y="1453338"/>
            <a:ext cx="3674814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>
                <a:latin typeface="Avenir Roman" panose="02000503020000020003" pitchFamily="2" charset="0"/>
              </a:rPr>
              <a:t>We’ve explored a number of concepts to varying degrees (PhD theses, proposals, intuitions, napkins).</a:t>
            </a:r>
          </a:p>
          <a:p>
            <a:pPr algn="just"/>
            <a:endParaRPr lang="en-US" dirty="0">
              <a:latin typeface="Avenir Roman" panose="02000503020000020003" pitchFamily="2" charset="0"/>
            </a:endParaRPr>
          </a:p>
          <a:p>
            <a:pPr algn="just"/>
            <a:r>
              <a:rPr lang="en-US" dirty="0">
                <a:latin typeface="Avenir Roman" panose="02000503020000020003" pitchFamily="2" charset="0"/>
              </a:rPr>
              <a:t>The common denominator at </a:t>
            </a:r>
            <a:r>
              <a:rPr lang="en-US" dirty="0" err="1">
                <a:latin typeface="Avenir Roman" panose="02000503020000020003" pitchFamily="2" charset="0"/>
              </a:rPr>
              <a:t>JLab</a:t>
            </a:r>
            <a:r>
              <a:rPr lang="en-US" dirty="0">
                <a:latin typeface="Avenir Roman" panose="02000503020000020003" pitchFamily="2" charset="0"/>
              </a:rPr>
              <a:t> is making use of our skill sets: </a:t>
            </a:r>
            <a:r>
              <a:rPr lang="en-US" b="1" dirty="0">
                <a:latin typeface="Avenir Roman" panose="02000503020000020003" pitchFamily="2" charset="0"/>
              </a:rPr>
              <a:t>Polarized Beams</a:t>
            </a:r>
            <a:r>
              <a:rPr lang="en-US" dirty="0">
                <a:latin typeface="Avenir Roman" panose="02000503020000020003" pitchFamily="2" charset="0"/>
              </a:rPr>
              <a:t>, </a:t>
            </a:r>
            <a:r>
              <a:rPr lang="en-US" b="1" dirty="0">
                <a:latin typeface="Avenir Roman" panose="02000503020000020003" pitchFamily="2" charset="0"/>
              </a:rPr>
              <a:t>SRF</a:t>
            </a:r>
            <a:r>
              <a:rPr lang="en-US" dirty="0">
                <a:latin typeface="Avenir Roman" panose="02000503020000020003" pitchFamily="2" charset="0"/>
              </a:rPr>
              <a:t>, </a:t>
            </a:r>
            <a:r>
              <a:rPr lang="en-US" b="1" dirty="0">
                <a:latin typeface="Avenir Roman" panose="02000503020000020003" pitchFamily="2" charset="0"/>
              </a:rPr>
              <a:t>Photoinjectors</a:t>
            </a:r>
            <a:r>
              <a:rPr lang="en-US" dirty="0">
                <a:latin typeface="Avenir Roman" panose="02000503020000020003" pitchFamily="2" charset="0"/>
              </a:rPr>
              <a:t>, </a:t>
            </a:r>
            <a:r>
              <a:rPr lang="en-US" b="1" dirty="0">
                <a:latin typeface="Avenir Roman" panose="02000503020000020003" pitchFamily="2" charset="0"/>
              </a:rPr>
              <a:t>High energy beams</a:t>
            </a:r>
            <a:r>
              <a:rPr lang="en-US" dirty="0">
                <a:latin typeface="Avenir Roman" panose="02000503020000020003" pitchFamily="2" charset="0"/>
              </a:rPr>
              <a:t>, </a:t>
            </a:r>
            <a:r>
              <a:rPr lang="en-US" dirty="0" err="1">
                <a:latin typeface="Avenir Roman" panose="02000503020000020003" pitchFamily="2" charset="0"/>
              </a:rPr>
              <a:t>etc</a:t>
            </a:r>
            <a:r>
              <a:rPr lang="en-US" dirty="0">
                <a:latin typeface="Avenir Roman" panose="02000503020000020003" pitchFamily="2" charset="0"/>
              </a:rPr>
              <a:t>).</a:t>
            </a:r>
          </a:p>
          <a:p>
            <a:pPr algn="just"/>
            <a:endParaRPr lang="en-US" dirty="0">
              <a:latin typeface="Avenir Roman" panose="02000503020000020003" pitchFamily="2" charset="0"/>
            </a:endParaRPr>
          </a:p>
          <a:p>
            <a:pPr algn="just"/>
            <a:r>
              <a:rPr lang="en-US" dirty="0">
                <a:latin typeface="Avenir Roman" panose="02000503020000020003" pitchFamily="2" charset="0"/>
              </a:rPr>
              <a:t>A polarized e+ injector is novel: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1C28FF"/>
                </a:solidFill>
                <a:latin typeface="Avenir Roman" panose="02000503020000020003" pitchFamily="2" charset="0"/>
              </a:rPr>
              <a:t>mA polarized e- source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dirty="0">
                <a:latin typeface="Avenir Roman" panose="02000503020000020003" pitchFamily="2" charset="0"/>
              </a:rPr>
              <a:t>fast helicity reversal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dirty="0" err="1">
                <a:latin typeface="Avenir Roman" panose="02000503020000020003" pitchFamily="2" charset="0"/>
              </a:rPr>
              <a:t>cw</a:t>
            </a:r>
            <a:r>
              <a:rPr lang="en-US" dirty="0">
                <a:latin typeface="Avenir Roman" panose="02000503020000020003" pitchFamily="2" charset="0"/>
              </a:rPr>
              <a:t> operation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dirty="0">
                <a:latin typeface="Avenir Roman" panose="02000503020000020003" pitchFamily="2" charset="0"/>
              </a:rPr>
              <a:t>high power target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dirty="0" err="1">
                <a:latin typeface="Avenir Roman" panose="02000503020000020003" pitchFamily="2" charset="0"/>
              </a:rPr>
              <a:t>srf</a:t>
            </a:r>
            <a:r>
              <a:rPr lang="en-US" dirty="0">
                <a:latin typeface="Avenir Roman" panose="02000503020000020003" pitchFamily="2" charset="0"/>
              </a:rPr>
              <a:t> acceleration</a:t>
            </a:r>
          </a:p>
          <a:p>
            <a:pPr lvl="1" algn="just"/>
            <a:endParaRPr lang="en-US" dirty="0">
              <a:latin typeface="Avenir Roman" panose="02000503020000020003" pitchFamily="2" charset="0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F7A848F1-D4EA-9B4C-B0CD-A984FF5E68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1680"/>
          <a:stretch/>
        </p:blipFill>
        <p:spPr>
          <a:xfrm>
            <a:off x="4332126" y="2791525"/>
            <a:ext cx="4572475" cy="1636098"/>
          </a:xfrm>
          <a:prstGeom prst="rect">
            <a:avLst/>
          </a:prstGeom>
        </p:spPr>
      </p:pic>
      <p:pic>
        <p:nvPicPr>
          <p:cNvPr id="96" name="Picture 95">
            <a:extLst>
              <a:ext uri="{FF2B5EF4-FFF2-40B4-BE49-F238E27FC236}">
                <a16:creationId xmlns:a16="http://schemas.microsoft.com/office/drawing/2014/main" id="{DD5F869A-BC42-1040-95EC-3D23F69196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2125" y="4746458"/>
            <a:ext cx="4572475" cy="1479884"/>
          </a:xfrm>
          <a:prstGeom prst="rect">
            <a:avLst/>
          </a:prstGeom>
        </p:spPr>
      </p:pic>
      <p:sp>
        <p:nvSpPr>
          <p:cNvPr id="2" name="Left Brace 1">
            <a:extLst>
              <a:ext uri="{FF2B5EF4-FFF2-40B4-BE49-F238E27FC236}">
                <a16:creationId xmlns:a16="http://schemas.microsoft.com/office/drawing/2014/main" id="{3102B558-1D1A-7F43-9E5B-F3E8CC0C9BC7}"/>
              </a:ext>
            </a:extLst>
          </p:cNvPr>
          <p:cNvSpPr/>
          <p:nvPr/>
        </p:nvSpPr>
        <p:spPr bwMode="auto">
          <a:xfrm>
            <a:off x="3898231" y="850175"/>
            <a:ext cx="313497" cy="5520565"/>
          </a:xfrm>
          <a:prstGeom prst="leftBrac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76248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D7D94E53-2115-5742-A270-8C3A967959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90337"/>
            <a:ext cx="9144000" cy="5479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E0F8ADA-379C-204E-9F4D-3B870F9A7548}"/>
              </a:ext>
            </a:extLst>
          </p:cNvPr>
          <p:cNvSpPr/>
          <p:nvPr/>
        </p:nvSpPr>
        <p:spPr>
          <a:xfrm>
            <a:off x="3838073" y="1012068"/>
            <a:ext cx="5197643" cy="2308324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5B6065"/>
                </a:solidFill>
                <a:latin typeface="avenir-light" panose="02000503020000020003" pitchFamily="2" charset="0"/>
              </a:rPr>
              <a:t>• Deliver discovery-caliber research of the atomic nucleus, its constituents, and their interactions</a:t>
            </a:r>
          </a:p>
          <a:p>
            <a:br>
              <a:rPr lang="en-US" b="1" dirty="0"/>
            </a:br>
            <a:r>
              <a:rPr lang="en-US" b="1" dirty="0">
                <a:solidFill>
                  <a:srgbClr val="5B6065"/>
                </a:solidFill>
                <a:latin typeface="avenir-light" panose="02000503020000020003" pitchFamily="2" charset="0"/>
              </a:rPr>
              <a:t>• Apply advanced particle accelerator to develop new basic research capabilities</a:t>
            </a:r>
          </a:p>
          <a:p>
            <a:endParaRPr lang="en-US" b="1" dirty="0">
              <a:solidFill>
                <a:srgbClr val="5B6065"/>
              </a:solidFill>
              <a:latin typeface="avenir-light" panose="02000503020000020003" pitchFamily="2" charset="0"/>
            </a:endParaRPr>
          </a:p>
          <a:p>
            <a:r>
              <a:rPr lang="en-US" b="1" dirty="0">
                <a:solidFill>
                  <a:srgbClr val="5B6065"/>
                </a:solidFill>
                <a:latin typeface="avenir-light" panose="02000503020000020003" pitchFamily="2" charset="0"/>
              </a:rPr>
              <a:t>• Over 1500 Users from 230 Institutions and 30 Countries; over 1/3</a:t>
            </a:r>
            <a:r>
              <a:rPr lang="en-US" b="1" baseline="30000" dirty="0">
                <a:solidFill>
                  <a:srgbClr val="5B6065"/>
                </a:solidFill>
                <a:latin typeface="avenir-light" panose="02000503020000020003" pitchFamily="2" charset="0"/>
              </a:rPr>
              <a:t>rd</a:t>
            </a:r>
            <a:r>
              <a:rPr lang="en-US" b="1" dirty="0">
                <a:solidFill>
                  <a:srgbClr val="5B6065"/>
                </a:solidFill>
                <a:latin typeface="avenir-light" panose="02000503020000020003" pitchFamily="2" charset="0"/>
              </a:rPr>
              <a:t> of U.S. </a:t>
            </a:r>
            <a:r>
              <a:rPr lang="en-US" b="1" dirty="0" err="1">
                <a:solidFill>
                  <a:srgbClr val="5B6065"/>
                </a:solidFill>
                <a:latin typeface="avenir-light" panose="02000503020000020003" pitchFamily="2" charset="0"/>
              </a:rPr>
              <a:t>Ph.D’s</a:t>
            </a:r>
            <a:r>
              <a:rPr lang="en-US" b="1" dirty="0">
                <a:solidFill>
                  <a:srgbClr val="5B6065"/>
                </a:solidFill>
                <a:latin typeface="avenir-light" panose="02000503020000020003" pitchFamily="2" charset="0"/>
              </a:rPr>
              <a:t> in </a:t>
            </a:r>
            <a:r>
              <a:rPr lang="en-US" b="1" dirty="0" err="1">
                <a:solidFill>
                  <a:srgbClr val="5B6065"/>
                </a:solidFill>
                <a:latin typeface="avenir-light" panose="02000503020000020003" pitchFamily="2" charset="0"/>
              </a:rPr>
              <a:t>Nucl</a:t>
            </a:r>
            <a:r>
              <a:rPr lang="en-US" b="1" dirty="0">
                <a:solidFill>
                  <a:srgbClr val="5B6065"/>
                </a:solidFill>
                <a:latin typeface="avenir-light" panose="02000503020000020003" pitchFamily="2" charset="0"/>
              </a:rPr>
              <a:t>. </a:t>
            </a:r>
            <a:r>
              <a:rPr lang="en-US" b="1" dirty="0" err="1">
                <a:solidFill>
                  <a:srgbClr val="5B6065"/>
                </a:solidFill>
                <a:latin typeface="avenir-light" panose="02000503020000020003" pitchFamily="2" charset="0"/>
              </a:rPr>
              <a:t>Phy</a:t>
            </a:r>
            <a:r>
              <a:rPr lang="en-US" b="1" dirty="0">
                <a:solidFill>
                  <a:srgbClr val="5B6065"/>
                </a:solidFill>
                <a:latin typeface="avenir-light" panose="02000503020000020003" pitchFamily="2" charset="0"/>
              </a:rPr>
              <a:t>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3650C31-9175-8846-B823-C5C185161F72}"/>
              </a:ext>
            </a:extLst>
          </p:cNvPr>
          <p:cNvSpPr/>
          <p:nvPr/>
        </p:nvSpPr>
        <p:spPr>
          <a:xfrm>
            <a:off x="0" y="48128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1C28FF"/>
                </a:solidFill>
                <a:latin typeface="avenir-light" panose="02000503020000020003" pitchFamily="2" charset="0"/>
              </a:rPr>
              <a:t>Thomas Jefferson National Accelerator Facility</a:t>
            </a:r>
            <a:r>
              <a:rPr lang="en-US" sz="2000" b="1" dirty="0">
                <a:latin typeface="avenir-light" panose="02000503020000020003" pitchFamily="2" charset="0"/>
              </a:rPr>
              <a:t> </a:t>
            </a:r>
            <a:r>
              <a:rPr lang="en-US" sz="2000" dirty="0">
                <a:latin typeface="avenir-light" panose="02000503020000020003" pitchFamily="2" charset="0"/>
              </a:rPr>
              <a:t>is a </a:t>
            </a:r>
            <a:r>
              <a:rPr lang="en-US" sz="2000" b="1" dirty="0">
                <a:latin typeface="avenir-light" panose="02000503020000020003" pitchFamily="2" charset="0"/>
              </a:rPr>
              <a:t>U.S. Department of Energy Office of Science</a:t>
            </a:r>
            <a:r>
              <a:rPr lang="en-US" sz="2000" dirty="0">
                <a:latin typeface="avenir-light" panose="02000503020000020003" pitchFamily="2" charset="0"/>
              </a:rPr>
              <a:t> national laboratory located in Newport News, VA</a:t>
            </a:r>
          </a:p>
        </p:txBody>
      </p:sp>
    </p:spTree>
    <p:extLst>
      <p:ext uri="{BB962C8B-B14F-4D97-AF65-F5344CB8AC3E}">
        <p14:creationId xmlns:p14="http://schemas.microsoft.com/office/powerpoint/2010/main" val="21073049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A1E9C0-655B-4249-8475-C3327581AA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963"/>
          <a:stretch/>
        </p:blipFill>
        <p:spPr>
          <a:xfrm>
            <a:off x="0" y="2768107"/>
            <a:ext cx="9144000" cy="263204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C87083B-4C3E-614A-94B7-4E4231DCFB42}"/>
              </a:ext>
            </a:extLst>
          </p:cNvPr>
          <p:cNvSpPr txBox="1"/>
          <p:nvPr/>
        </p:nvSpPr>
        <p:spPr>
          <a:xfrm>
            <a:off x="57912" y="876148"/>
            <a:ext cx="643280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venir Roman" panose="02000503020000020003" pitchFamily="2" charset="0"/>
              </a:rPr>
              <a:t>A new injector facility for research and design is coming on-line soon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venir Roman" panose="02000503020000020003" pitchFamily="2" charset="0"/>
              </a:rPr>
              <a:t>Polarized electron beams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venir Roman" panose="02000503020000020003" pitchFamily="2" charset="0"/>
              </a:rPr>
              <a:t>Beam energy up to 10 MeV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venir Roman" panose="02000503020000020003" pitchFamily="2" charset="0"/>
              </a:rPr>
              <a:t>Beam intensity up to 100 </a:t>
            </a:r>
            <a:r>
              <a:rPr lang="en-US" sz="2000" dirty="0">
                <a:latin typeface="Symbol" pitchFamily="2" charset="2"/>
              </a:rPr>
              <a:t>m</a:t>
            </a:r>
            <a:r>
              <a:rPr lang="en-US" sz="2000" dirty="0">
                <a:latin typeface="Avenir Roman" panose="02000503020000020003" pitchFamily="2" charset="0"/>
              </a:rPr>
              <a:t>A (100 </a:t>
            </a:r>
            <a:r>
              <a:rPr lang="en-US" sz="2000" dirty="0" err="1">
                <a:latin typeface="Avenir Roman" panose="02000503020000020003" pitchFamily="2" charset="0"/>
              </a:rPr>
              <a:t>nA</a:t>
            </a:r>
            <a:r>
              <a:rPr lang="en-US" sz="2000" dirty="0">
                <a:latin typeface="Avenir Roman" panose="02000503020000020003" pitchFamily="2" charset="0"/>
              </a:rPr>
              <a:t> initial)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C3D0EA-ADF3-8A45-9651-BF91015F59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424" y="4495896"/>
            <a:ext cx="2514601" cy="18859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D904082-0A8A-4E43-9B42-DCB72CB64C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4779" y="905458"/>
            <a:ext cx="2514601" cy="1885951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6C39FB76-4513-F144-B7FD-A5D3F8638968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5390147" y="4162926"/>
            <a:ext cx="733927" cy="141537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94A8A235-2BC4-F940-922C-DF7BA926209C}"/>
              </a:ext>
            </a:extLst>
          </p:cNvPr>
          <p:cNvSpPr/>
          <p:nvPr/>
        </p:nvSpPr>
        <p:spPr>
          <a:xfrm>
            <a:off x="2977896" y="5578304"/>
            <a:ext cx="605148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Avenir Roman" panose="02000503020000020003" pitchFamily="2" charset="0"/>
              </a:rPr>
              <a:t>THIS AREA could be used to test key apparatus for a polarized positron source (target and collection).   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B772FCC-A0F9-BA4F-8DC5-2E597301C08C}"/>
              </a:ext>
            </a:extLst>
          </p:cNvPr>
          <p:cNvSpPr txBox="1">
            <a:spLocks/>
          </p:cNvSpPr>
          <p:nvPr/>
        </p:nvSpPr>
        <p:spPr>
          <a:xfrm>
            <a:off x="361950" y="103893"/>
            <a:ext cx="8734425" cy="571499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r>
              <a:rPr lang="en-US" b="0" dirty="0">
                <a:solidFill>
                  <a:srgbClr val="000000"/>
                </a:solidFill>
                <a:latin typeface="Avenir Roman" panose="02000503020000020003" pitchFamily="2" charset="0"/>
              </a:rPr>
              <a:t>Upgraded Injector Test Facility</a:t>
            </a:r>
          </a:p>
        </p:txBody>
      </p:sp>
    </p:spTree>
    <p:extLst>
      <p:ext uri="{BB962C8B-B14F-4D97-AF65-F5344CB8AC3E}">
        <p14:creationId xmlns:p14="http://schemas.microsoft.com/office/powerpoint/2010/main" val="14418570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>
            <a:extLst>
              <a:ext uri="{FF2B5EF4-FFF2-40B4-BE49-F238E27FC236}">
                <a16:creationId xmlns:a16="http://schemas.microsoft.com/office/drawing/2014/main" id="{147C3A68-6A41-7C4D-998C-D15602F5CE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29041" y="4018177"/>
            <a:ext cx="3291579" cy="910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061CF4A1-CD57-524E-8950-44645A805D87}"/>
              </a:ext>
            </a:extLst>
          </p:cNvPr>
          <p:cNvSpPr txBox="1">
            <a:spLocks/>
          </p:cNvSpPr>
          <p:nvPr/>
        </p:nvSpPr>
        <p:spPr>
          <a:xfrm>
            <a:off x="1294195" y="36447"/>
            <a:ext cx="6435426" cy="571499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r>
              <a:rPr lang="en-US" b="0" dirty="0">
                <a:solidFill>
                  <a:srgbClr val="000000"/>
                </a:solidFill>
                <a:latin typeface="Avenir Roman" panose="02000503020000020003" pitchFamily="2" charset="0"/>
              </a:rPr>
              <a:t>High Power Target R&amp;D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489521C-AED1-534B-AA24-A4C8A7C2150E}"/>
              </a:ext>
            </a:extLst>
          </p:cNvPr>
          <p:cNvGrpSpPr/>
          <p:nvPr/>
        </p:nvGrpSpPr>
        <p:grpSpPr>
          <a:xfrm>
            <a:off x="5610073" y="948806"/>
            <a:ext cx="3654158" cy="2356292"/>
            <a:chOff x="485375" y="1726648"/>
            <a:chExt cx="5597944" cy="3380147"/>
          </a:xfrm>
        </p:grpSpPr>
        <p:pic>
          <p:nvPicPr>
            <p:cNvPr id="5" name="Picture 3">
              <a:extLst>
                <a:ext uri="{FF2B5EF4-FFF2-40B4-BE49-F238E27FC236}">
                  <a16:creationId xmlns:a16="http://schemas.microsoft.com/office/drawing/2014/main" id="{C004627F-11DC-3642-9084-703A817E661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422" b="16915"/>
            <a:stretch/>
          </p:blipFill>
          <p:spPr bwMode="auto">
            <a:xfrm>
              <a:off x="1183307" y="2429061"/>
              <a:ext cx="3581656" cy="26777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B5EE91F-4DD8-5042-BF48-0593299267A3}"/>
                </a:ext>
              </a:extLst>
            </p:cNvPr>
            <p:cNvSpPr txBox="1"/>
            <p:nvPr/>
          </p:nvSpPr>
          <p:spPr>
            <a:xfrm>
              <a:off x="898304" y="1726648"/>
              <a:ext cx="2308173" cy="6181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100" dirty="0">
                  <a:solidFill>
                    <a:srgbClr val="141654"/>
                  </a:solidFill>
                  <a:latin typeface="Avenir Roman" panose="02000503020000020003" pitchFamily="2" charset="0"/>
                  <a:cs typeface="Arial"/>
                </a:rPr>
                <a:t>Stainless Steel Windows (0.25mm)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58244BD-0F61-C842-A581-13E72044EBDC}"/>
                </a:ext>
              </a:extLst>
            </p:cNvPr>
            <p:cNvSpPr txBox="1"/>
            <p:nvPr/>
          </p:nvSpPr>
          <p:spPr>
            <a:xfrm>
              <a:off x="3412906" y="1802848"/>
              <a:ext cx="1371599" cy="3752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100" dirty="0">
                  <a:solidFill>
                    <a:srgbClr val="141654"/>
                  </a:solidFill>
                  <a:latin typeface="Avenir Roman" panose="02000503020000020003" pitchFamily="2" charset="0"/>
                  <a:cs typeface="Arial"/>
                </a:rPr>
                <a:t>LBE (2mm)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4F8A5C8-2CE1-5B48-82DE-374D2F4CFC34}"/>
                </a:ext>
              </a:extLst>
            </p:cNvPr>
            <p:cNvSpPr txBox="1"/>
            <p:nvPr/>
          </p:nvSpPr>
          <p:spPr>
            <a:xfrm>
              <a:off x="485375" y="2727489"/>
              <a:ext cx="1395864" cy="3752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100" dirty="0">
                  <a:solidFill>
                    <a:srgbClr val="0000FF"/>
                  </a:solidFill>
                  <a:latin typeface="Avenir Roman" panose="02000503020000020003" pitchFamily="2" charset="0"/>
                  <a:cs typeface="Arial"/>
                </a:rPr>
                <a:t>Input (e</a:t>
              </a:r>
              <a:r>
                <a:rPr lang="en-US" sz="1100" baseline="30000" dirty="0">
                  <a:solidFill>
                    <a:srgbClr val="0000FF"/>
                  </a:solidFill>
                  <a:latin typeface="Avenir Roman" panose="02000503020000020003" pitchFamily="2" charset="0"/>
                  <a:cs typeface="Arial"/>
                </a:rPr>
                <a:t>-</a:t>
              </a:r>
              <a:r>
                <a:rPr lang="en-US" sz="1100" dirty="0">
                  <a:solidFill>
                    <a:srgbClr val="0000FF"/>
                  </a:solidFill>
                  <a:latin typeface="Avenir Roman" panose="02000503020000020003" pitchFamily="2" charset="0"/>
                  <a:cs typeface="Arial"/>
                </a:rPr>
                <a:t>)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5DCDF27-4E53-7C49-80DE-61D6A220C0E1}"/>
                </a:ext>
              </a:extLst>
            </p:cNvPr>
            <p:cNvSpPr txBox="1"/>
            <p:nvPr/>
          </p:nvSpPr>
          <p:spPr>
            <a:xfrm>
              <a:off x="4267128" y="2396823"/>
              <a:ext cx="1816191" cy="3752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100" dirty="0">
                  <a:solidFill>
                    <a:srgbClr val="FF0000"/>
                  </a:solidFill>
                  <a:latin typeface="Avenir Roman" panose="02000503020000020003" pitchFamily="2" charset="0"/>
                  <a:cs typeface="Arial"/>
                </a:rPr>
                <a:t>Output (e</a:t>
              </a:r>
              <a:r>
                <a:rPr lang="en-US" sz="1100" baseline="30000" dirty="0">
                  <a:solidFill>
                    <a:srgbClr val="FF0000"/>
                  </a:solidFill>
                  <a:latin typeface="Avenir Roman" panose="02000503020000020003" pitchFamily="2" charset="0"/>
                  <a:cs typeface="Arial"/>
                </a:rPr>
                <a:t>-</a:t>
              </a:r>
              <a:r>
                <a:rPr lang="en-US" sz="1100" dirty="0">
                  <a:solidFill>
                    <a:srgbClr val="FF0000"/>
                  </a:solidFill>
                  <a:latin typeface="Avenir Roman" panose="02000503020000020003" pitchFamily="2" charset="0"/>
                  <a:cs typeface="Arial"/>
                </a:rPr>
                <a:t>,e</a:t>
              </a:r>
              <a:r>
                <a:rPr lang="en-US" sz="1100" baseline="30000" dirty="0">
                  <a:solidFill>
                    <a:srgbClr val="FF0000"/>
                  </a:solidFill>
                  <a:latin typeface="Avenir Roman" panose="02000503020000020003" pitchFamily="2" charset="0"/>
                  <a:cs typeface="Arial"/>
                </a:rPr>
                <a:t>+</a:t>
              </a:r>
              <a:r>
                <a:rPr lang="en-US" sz="1100" dirty="0">
                  <a:solidFill>
                    <a:srgbClr val="FF0000"/>
                  </a:solidFill>
                  <a:latin typeface="Avenir Roman" panose="02000503020000020003" pitchFamily="2" charset="0"/>
                  <a:cs typeface="Arial"/>
                </a:rPr>
                <a:t>,</a:t>
              </a:r>
              <a:r>
                <a:rPr lang="el-GR" sz="1100" dirty="0">
                  <a:solidFill>
                    <a:srgbClr val="FF0000"/>
                  </a:solidFill>
                  <a:latin typeface="Avenir Roman" panose="02000503020000020003" pitchFamily="2" charset="0"/>
                  <a:cs typeface="Arial"/>
                </a:rPr>
                <a:t>γ</a:t>
              </a:r>
              <a:r>
                <a:rPr lang="en-US" sz="1100" dirty="0">
                  <a:solidFill>
                    <a:srgbClr val="FF0000"/>
                  </a:solidFill>
                  <a:latin typeface="Avenir Roman" panose="02000503020000020003" pitchFamily="2" charset="0"/>
                  <a:cs typeface="Arial"/>
                </a:rPr>
                <a:t>)</a:t>
              </a:r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1FD01BD5-E866-EF4A-85B8-D97BA433E969}"/>
                </a:ext>
              </a:extLst>
            </p:cNvPr>
            <p:cNvCxnSpPr/>
            <p:nvPr/>
          </p:nvCxnSpPr>
          <p:spPr>
            <a:xfrm>
              <a:off x="1172562" y="3085839"/>
              <a:ext cx="973924" cy="66818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E0BA3B44-4DE0-3E4C-8045-487E46C493B4}"/>
                </a:ext>
              </a:extLst>
            </p:cNvPr>
            <p:cNvCxnSpPr/>
            <p:nvPr/>
          </p:nvCxnSpPr>
          <p:spPr>
            <a:xfrm>
              <a:off x="1888906" y="2336248"/>
              <a:ext cx="1146775" cy="1184073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CC6D36CC-BDD4-7549-8E07-7835379E3A43}"/>
                </a:ext>
              </a:extLst>
            </p:cNvPr>
            <p:cNvCxnSpPr/>
            <p:nvPr/>
          </p:nvCxnSpPr>
          <p:spPr>
            <a:xfrm>
              <a:off x="1888906" y="2336248"/>
              <a:ext cx="1085229" cy="1280394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9EB158DE-86AD-F043-87AA-FC92C40B35A6}"/>
                </a:ext>
              </a:extLst>
            </p:cNvPr>
            <p:cNvCxnSpPr>
              <a:stCxn id="7" idx="2"/>
            </p:cNvCxnSpPr>
            <p:nvPr/>
          </p:nvCxnSpPr>
          <p:spPr>
            <a:xfrm flipH="1">
              <a:off x="2999534" y="2178133"/>
              <a:ext cx="1099172" cy="164308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7A31847C-FC24-BC4A-BC1B-B00F7E9E1C47}"/>
                </a:ext>
              </a:extLst>
            </p:cNvPr>
            <p:cNvCxnSpPr/>
            <p:nvPr/>
          </p:nvCxnSpPr>
          <p:spPr>
            <a:xfrm flipH="1">
              <a:off x="3876414" y="2727489"/>
              <a:ext cx="908092" cy="875073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4B835240-D31B-884D-9471-A95F9DB32435}"/>
                </a:ext>
              </a:extLst>
            </p:cNvPr>
            <p:cNvCxnSpPr/>
            <p:nvPr/>
          </p:nvCxnSpPr>
          <p:spPr>
            <a:xfrm>
              <a:off x="1431706" y="3931821"/>
              <a:ext cx="1416702" cy="0"/>
            </a:xfrm>
            <a:prstGeom prst="straightConnector1">
              <a:avLst/>
            </a:prstGeom>
            <a:ln w="19050">
              <a:solidFill>
                <a:srgbClr val="003399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393B867A-586C-624D-B462-6BC102B167F7}"/>
                </a:ext>
              </a:extLst>
            </p:cNvPr>
            <p:cNvCxnSpPr/>
            <p:nvPr/>
          </p:nvCxnSpPr>
          <p:spPr>
            <a:xfrm>
              <a:off x="3206479" y="3931821"/>
              <a:ext cx="1416702" cy="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72ACD0C0-E5B6-AC4E-A04F-B85C57E8F696}"/>
                </a:ext>
              </a:extLst>
            </p:cNvPr>
            <p:cNvCxnSpPr/>
            <p:nvPr/>
          </p:nvCxnSpPr>
          <p:spPr>
            <a:xfrm>
              <a:off x="1431706" y="3776246"/>
              <a:ext cx="1416702" cy="0"/>
            </a:xfrm>
            <a:prstGeom prst="straightConnector1">
              <a:avLst/>
            </a:prstGeom>
            <a:ln w="19050">
              <a:solidFill>
                <a:srgbClr val="003399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9AA2E73D-0DD3-B040-992E-6F1A031F11D6}"/>
                </a:ext>
              </a:extLst>
            </p:cNvPr>
            <p:cNvCxnSpPr/>
            <p:nvPr/>
          </p:nvCxnSpPr>
          <p:spPr>
            <a:xfrm>
              <a:off x="1431706" y="4084221"/>
              <a:ext cx="1416702" cy="0"/>
            </a:xfrm>
            <a:prstGeom prst="straightConnector1">
              <a:avLst/>
            </a:prstGeom>
            <a:ln w="19050">
              <a:solidFill>
                <a:srgbClr val="003399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3A997A03-7D3B-B942-9B58-504BAEE10340}"/>
                </a:ext>
              </a:extLst>
            </p:cNvPr>
            <p:cNvCxnSpPr/>
            <p:nvPr/>
          </p:nvCxnSpPr>
          <p:spPr>
            <a:xfrm>
              <a:off x="3222104" y="4084221"/>
              <a:ext cx="1362506" cy="31750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026DC093-5F96-9E43-BF14-048AE5C4702E}"/>
                </a:ext>
              </a:extLst>
            </p:cNvPr>
            <p:cNvCxnSpPr/>
            <p:nvPr/>
          </p:nvCxnSpPr>
          <p:spPr>
            <a:xfrm flipV="1">
              <a:off x="3222104" y="3457038"/>
              <a:ext cx="1362506" cy="319208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1" name="Picture 2" descr="N:\Project Engineering\14-1003 2 MeV w Liquid Metal Pump\LBE Loop 2 MeV\IMG_3793.JPG">
            <a:extLst>
              <a:ext uri="{FF2B5EF4-FFF2-40B4-BE49-F238E27FC236}">
                <a16:creationId xmlns:a16="http://schemas.microsoft.com/office/drawing/2014/main" id="{1ECA4B86-14F1-8742-8BDE-7A88597C5F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43" t="3372" r="21359" b="5199"/>
          <a:stretch/>
        </p:blipFill>
        <p:spPr bwMode="auto">
          <a:xfrm>
            <a:off x="621468" y="3447717"/>
            <a:ext cx="1345454" cy="296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F52A38BA-005C-8A46-B3AE-2D39AD9140F4}"/>
              </a:ext>
            </a:extLst>
          </p:cNvPr>
          <p:cNvSpPr/>
          <p:nvPr/>
        </p:nvSpPr>
        <p:spPr>
          <a:xfrm>
            <a:off x="-1" y="862395"/>
            <a:ext cx="5711783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ü"/>
            </a:pPr>
            <a:r>
              <a:rPr lang="en-US" dirty="0">
                <a:latin typeface="Avenir Roman" panose="02000503020000020003" pitchFamily="2" charset="0"/>
                <a:cs typeface="Arial"/>
              </a:rPr>
              <a:t>Liquid Metal Target </a:t>
            </a:r>
            <a:r>
              <a:rPr lang="en-US">
                <a:latin typeface="Avenir Roman" panose="02000503020000020003" pitchFamily="2" charset="0"/>
                <a:cs typeface="Arial"/>
              </a:rPr>
              <a:t>– lead-</a:t>
            </a:r>
            <a:r>
              <a:rPr lang="en-US" dirty="0">
                <a:latin typeface="Avenir Roman" panose="02000503020000020003" pitchFamily="2" charset="0"/>
                <a:cs typeface="Arial"/>
              </a:rPr>
              <a:t>bismuth eutectic (LBE)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>
                <a:latin typeface="Avenir Roman" panose="02000503020000020003" pitchFamily="2" charset="0"/>
                <a:cs typeface="Arial"/>
              </a:rPr>
              <a:t>High Z = 82, 83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>
                <a:latin typeface="Avenir Roman" panose="02000503020000020003" pitchFamily="2" charset="0"/>
                <a:cs typeface="Arial"/>
              </a:rPr>
              <a:t>Low melting point: 124°C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>
                <a:latin typeface="Avenir Roman" panose="02000503020000020003" pitchFamily="2" charset="0"/>
                <a:cs typeface="Arial"/>
              </a:rPr>
              <a:t>High boiling point: 1670°C</a:t>
            </a:r>
          </a:p>
          <a:p>
            <a:pPr marL="285750" indent="-285750">
              <a:buFont typeface="Wingdings" charset="2"/>
              <a:buChar char="ü"/>
            </a:pPr>
            <a:r>
              <a:rPr lang="en-US" dirty="0">
                <a:latin typeface="Avenir Roman" panose="02000503020000020003" pitchFamily="2" charset="0"/>
                <a:cs typeface="Arial"/>
              </a:rPr>
              <a:t>Multiple LBE targets tested on various accelerators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>
                <a:latin typeface="Avenir Roman" panose="02000503020000020003" pitchFamily="2" charset="0"/>
                <a:cs typeface="Arial"/>
              </a:rPr>
              <a:t>Natural Circulation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>
                <a:latin typeface="Avenir Roman" panose="02000503020000020003" pitchFamily="2" charset="0"/>
                <a:cs typeface="Arial"/>
              </a:rPr>
              <a:t>Mechanical Pumping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>
                <a:latin typeface="Avenir Roman" panose="02000503020000020003" pitchFamily="2" charset="0"/>
                <a:cs typeface="Arial"/>
              </a:rPr>
              <a:t>Electromagnetic Pumping</a:t>
            </a:r>
          </a:p>
          <a:p>
            <a:pPr marL="285750" indent="-285750">
              <a:buFont typeface="Wingdings" charset="2"/>
              <a:buChar char="ü"/>
            </a:pPr>
            <a:r>
              <a:rPr lang="en-US" dirty="0">
                <a:latin typeface="Avenir Roman" panose="02000503020000020003" pitchFamily="2" charset="0"/>
                <a:cs typeface="Arial"/>
              </a:rPr>
              <a:t>Approaching 10 kW power level, CW</a:t>
            </a:r>
          </a:p>
        </p:txBody>
      </p:sp>
      <p:pic>
        <p:nvPicPr>
          <p:cNvPr id="23" name="Picture 2" descr="N:\Project Engineering\14-0004 Liquid Metal Pump\LBE Loop 4.0 (Magnetic Pump)\20140521_103431.jpg">
            <a:extLst>
              <a:ext uri="{FF2B5EF4-FFF2-40B4-BE49-F238E27FC236}">
                <a16:creationId xmlns:a16="http://schemas.microsoft.com/office/drawing/2014/main" id="{D3CFA77E-E80A-AD4F-89B6-8E211F3FD9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47" t="10134" r="14808" b="16283"/>
          <a:stretch/>
        </p:blipFill>
        <p:spPr bwMode="auto">
          <a:xfrm>
            <a:off x="3895635" y="3447717"/>
            <a:ext cx="1378446" cy="296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3" descr="N:\File Transfer\McCarter, James\LBE pump\20150529_141315.jpg">
            <a:extLst>
              <a:ext uri="{FF2B5EF4-FFF2-40B4-BE49-F238E27FC236}">
                <a16:creationId xmlns:a16="http://schemas.microsoft.com/office/drawing/2014/main" id="{B81B0B2F-176C-AC4F-8A00-BEA11C5F79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90" r="16947"/>
          <a:stretch/>
        </p:blipFill>
        <p:spPr bwMode="auto">
          <a:xfrm>
            <a:off x="2230884" y="3447716"/>
            <a:ext cx="1447491" cy="296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80351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CF3541-5D9E-BB45-A25E-6E5FDFDE6928}"/>
              </a:ext>
            </a:extLst>
          </p:cNvPr>
          <p:cNvSpPr txBox="1">
            <a:spLocks/>
          </p:cNvSpPr>
          <p:nvPr/>
        </p:nvSpPr>
        <p:spPr>
          <a:xfrm>
            <a:off x="361950" y="103893"/>
            <a:ext cx="8734425" cy="571499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r>
              <a:rPr lang="en-US" b="0" dirty="0">
                <a:solidFill>
                  <a:srgbClr val="000000"/>
                </a:solidFill>
                <a:latin typeface="Avenir Roman" panose="02000503020000020003" pitchFamily="2" charset="0"/>
              </a:rPr>
              <a:t>Summary and Outlook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0BB086F-1FE8-8449-97EF-8B0C35885800}"/>
              </a:ext>
            </a:extLst>
          </p:cNvPr>
          <p:cNvSpPr txBox="1"/>
          <p:nvPr/>
        </p:nvSpPr>
        <p:spPr>
          <a:xfrm>
            <a:off x="47625" y="917912"/>
            <a:ext cx="9096375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en-US" sz="2000" dirty="0">
                <a:latin typeface="Avenir Roman" panose="02000503020000020003" pitchFamily="2" charset="0"/>
              </a:rPr>
              <a:t>Jefferson Lab Users are making a case to </a:t>
            </a:r>
            <a:r>
              <a:rPr lang="en-US" sz="2000" dirty="0" err="1">
                <a:latin typeface="Avenir Roman" panose="02000503020000020003" pitchFamily="2" charset="0"/>
              </a:rPr>
              <a:t>JLab</a:t>
            </a:r>
            <a:r>
              <a:rPr lang="en-US" sz="2000" dirty="0">
                <a:latin typeface="Avenir Roman" panose="02000503020000020003" pitchFamily="2" charset="0"/>
              </a:rPr>
              <a:t> Management to use polarized positron beams at CEBAF for high impact experiments.</a:t>
            </a:r>
          </a:p>
          <a:p>
            <a:endParaRPr lang="en-US" sz="2000" dirty="0">
              <a:latin typeface="Avenir Roman" panose="02000503020000020003" pitchFamily="2" charset="0"/>
            </a:endParaRPr>
          </a:p>
          <a:p>
            <a:pPr marL="342900" indent="-342900">
              <a:buFont typeface="Wingdings" pitchFamily="2" charset="2"/>
              <a:buChar char="v"/>
            </a:pPr>
            <a:r>
              <a:rPr lang="en-US" sz="2000" dirty="0">
                <a:latin typeface="Avenir Roman" panose="02000503020000020003" pitchFamily="2" charset="0"/>
              </a:rPr>
              <a:t>With a relatively small footprint (cost, energy, radioactivity) the </a:t>
            </a:r>
            <a:r>
              <a:rPr lang="en-US" sz="2000" dirty="0" err="1">
                <a:latin typeface="Avenir Roman" panose="02000503020000020003" pitchFamily="2" charset="0"/>
              </a:rPr>
              <a:t>PEPPo</a:t>
            </a:r>
            <a:r>
              <a:rPr lang="en-US" sz="2000" dirty="0">
                <a:latin typeface="Avenir Roman" panose="02000503020000020003" pitchFamily="2" charset="0"/>
              </a:rPr>
              <a:t> experiment demonstrated highly spin-polarized positrons from moderate energy polarized electrons.</a:t>
            </a:r>
          </a:p>
          <a:p>
            <a:endParaRPr lang="en-US" sz="2000" dirty="0">
              <a:latin typeface="Avenir Roman" panose="02000503020000020003" pitchFamily="2" charset="0"/>
            </a:endParaRPr>
          </a:p>
          <a:p>
            <a:pPr marL="342900" indent="-342900">
              <a:buFont typeface="Wingdings" pitchFamily="2" charset="2"/>
              <a:buChar char="v"/>
            </a:pPr>
            <a:r>
              <a:rPr lang="en-US" sz="2000" dirty="0">
                <a:solidFill>
                  <a:srgbClr val="000000"/>
                </a:solidFill>
                <a:latin typeface="Avenir Roman" panose="02000503020000020003" pitchFamily="2" charset="0"/>
              </a:rPr>
              <a:t>The progress of mA-sources and MeV-energy electron injectors is promising for the development of polarized positron beams with intensity &gt;100 </a:t>
            </a:r>
            <a:r>
              <a:rPr lang="en-US" sz="2000" dirty="0" err="1">
                <a:solidFill>
                  <a:srgbClr val="000000"/>
                </a:solidFill>
                <a:latin typeface="Avenir Roman" panose="02000503020000020003" pitchFamily="2" charset="0"/>
              </a:rPr>
              <a:t>nA</a:t>
            </a:r>
            <a:r>
              <a:rPr lang="en-US" sz="2000" dirty="0">
                <a:solidFill>
                  <a:srgbClr val="000000"/>
                </a:solidFill>
                <a:latin typeface="Avenir Roman" panose="02000503020000020003" pitchFamily="2" charset="0"/>
              </a:rPr>
              <a:t> (5 x 10</a:t>
            </a:r>
            <a:r>
              <a:rPr lang="en-US" sz="2000" baseline="30000" dirty="0">
                <a:solidFill>
                  <a:srgbClr val="000000"/>
                </a:solidFill>
                <a:latin typeface="Avenir Roman" panose="02000503020000020003" pitchFamily="2" charset="0"/>
              </a:rPr>
              <a:t>11</a:t>
            </a:r>
            <a:r>
              <a:rPr lang="en-US" sz="2000" dirty="0">
                <a:solidFill>
                  <a:srgbClr val="000000"/>
                </a:solidFill>
                <a:latin typeface="Avenir Roman" panose="02000503020000020003" pitchFamily="2" charset="0"/>
              </a:rPr>
              <a:t> e+/sec).</a:t>
            </a:r>
          </a:p>
          <a:p>
            <a:endParaRPr lang="en-US" sz="2000" dirty="0">
              <a:solidFill>
                <a:srgbClr val="000000"/>
              </a:solidFill>
              <a:latin typeface="Avenir Roman" panose="02000503020000020003" pitchFamily="2" charset="0"/>
            </a:endParaRPr>
          </a:p>
          <a:p>
            <a:pPr marL="342900" indent="-342900">
              <a:buFont typeface="Wingdings" pitchFamily="2" charset="2"/>
              <a:buChar char="v"/>
            </a:pPr>
            <a:r>
              <a:rPr lang="en-US" sz="2000" dirty="0">
                <a:solidFill>
                  <a:srgbClr val="000000"/>
                </a:solidFill>
                <a:latin typeface="Avenir Roman" panose="02000503020000020003" pitchFamily="2" charset="0"/>
              </a:rPr>
              <a:t>Future work at </a:t>
            </a:r>
            <a:r>
              <a:rPr lang="en-US" sz="2000" dirty="0" err="1">
                <a:solidFill>
                  <a:srgbClr val="000000"/>
                </a:solidFill>
                <a:latin typeface="Avenir Roman" panose="02000503020000020003" pitchFamily="2" charset="0"/>
              </a:rPr>
              <a:t>JLab</a:t>
            </a:r>
            <a:r>
              <a:rPr lang="en-US" sz="2000" dirty="0">
                <a:solidFill>
                  <a:srgbClr val="000000"/>
                </a:solidFill>
                <a:latin typeface="Avenir Roman" panose="02000503020000020003" pitchFamily="2" charset="0"/>
              </a:rPr>
              <a:t> would focus on building and testing a collection system that defines the transverse, longitudinal and energy acceptance.</a:t>
            </a:r>
          </a:p>
          <a:p>
            <a:pPr marL="342900" indent="-342900">
              <a:buFont typeface="Wingdings" pitchFamily="2" charset="2"/>
              <a:buChar char="v"/>
            </a:pPr>
            <a:endParaRPr lang="en-US" sz="2000" dirty="0">
              <a:solidFill>
                <a:srgbClr val="000000"/>
              </a:solidFill>
              <a:latin typeface="Avenir Roman" panose="02000503020000020003" pitchFamily="2" charset="0"/>
            </a:endParaRPr>
          </a:p>
          <a:p>
            <a:pPr marL="342900" indent="-342900">
              <a:buFont typeface="Wingdings" pitchFamily="2" charset="2"/>
              <a:buChar char="v"/>
            </a:pPr>
            <a:r>
              <a:rPr lang="en-US" sz="2000" dirty="0">
                <a:solidFill>
                  <a:srgbClr val="000000"/>
                </a:solidFill>
                <a:latin typeface="Avenir Roman" panose="02000503020000020003" pitchFamily="2" charset="0"/>
              </a:rPr>
              <a:t>Synergistic collaboration can be fruitful, but a comprehensive plan supported by </a:t>
            </a:r>
            <a:r>
              <a:rPr lang="en-US" sz="2000" dirty="0" err="1">
                <a:solidFill>
                  <a:srgbClr val="000000"/>
                </a:solidFill>
                <a:latin typeface="Avenir Roman" panose="02000503020000020003" pitchFamily="2" charset="0"/>
              </a:rPr>
              <a:t>JLab</a:t>
            </a:r>
            <a:r>
              <a:rPr lang="en-US" sz="2000" dirty="0">
                <a:solidFill>
                  <a:srgbClr val="000000"/>
                </a:solidFill>
                <a:latin typeface="Avenir Roman" panose="02000503020000020003" pitchFamily="2" charset="0"/>
              </a:rPr>
              <a:t> Management that can be successfully executed is essential.</a:t>
            </a:r>
          </a:p>
        </p:txBody>
      </p:sp>
    </p:spTree>
    <p:extLst>
      <p:ext uri="{BB962C8B-B14F-4D97-AF65-F5344CB8AC3E}">
        <p14:creationId xmlns:p14="http://schemas.microsoft.com/office/powerpoint/2010/main" val="22380669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23CC0B-3381-1A47-A9E8-B1D9E7BB7154}"/>
              </a:ext>
            </a:extLst>
          </p:cNvPr>
          <p:cNvSpPr txBox="1">
            <a:spLocks/>
          </p:cNvSpPr>
          <p:nvPr/>
        </p:nvSpPr>
        <p:spPr>
          <a:xfrm>
            <a:off x="193508" y="3087725"/>
            <a:ext cx="8734425" cy="571499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r>
              <a:rPr lang="en-US" b="0" dirty="0">
                <a:solidFill>
                  <a:srgbClr val="000000"/>
                </a:solidFill>
                <a:latin typeface="Avenir Roman" panose="02000503020000020003" pitchFamily="2" charset="0"/>
              </a:rPr>
              <a:t>Backup</a:t>
            </a:r>
          </a:p>
        </p:txBody>
      </p:sp>
    </p:spTree>
    <p:extLst>
      <p:ext uri="{BB962C8B-B14F-4D97-AF65-F5344CB8AC3E}">
        <p14:creationId xmlns:p14="http://schemas.microsoft.com/office/powerpoint/2010/main" val="27414701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71865" y="3636277"/>
            <a:ext cx="4084111" cy="2716396"/>
            <a:chOff x="271865" y="3680073"/>
            <a:chExt cx="4084111" cy="2716396"/>
          </a:xfrm>
          <a:solidFill>
            <a:schemeClr val="bg1">
              <a:lumMod val="85000"/>
            </a:schemeClr>
          </a:solidFill>
        </p:grpSpPr>
        <p:sp>
          <p:nvSpPr>
            <p:cNvPr id="3" name="Rectangle 2"/>
            <p:cNvSpPr/>
            <p:nvPr/>
          </p:nvSpPr>
          <p:spPr>
            <a:xfrm>
              <a:off x="271865" y="3680073"/>
              <a:ext cx="4084111" cy="2716396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 Box 14"/>
            <p:cNvSpPr txBox="1">
              <a:spLocks noChangeArrowheads="1"/>
            </p:cNvSpPr>
            <p:nvPr/>
          </p:nvSpPr>
          <p:spPr bwMode="auto">
            <a:xfrm>
              <a:off x="839972" y="5969471"/>
              <a:ext cx="3198627" cy="307777"/>
            </a:xfrm>
            <a:prstGeom prst="rect">
              <a:avLst/>
            </a:prstGeom>
            <a:grpFill/>
            <a:ln w="1905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fr-FR" sz="1400" dirty="0">
                  <a:latin typeface="Verdana" charset="0"/>
                </a:rPr>
                <a:t>P(e</a:t>
              </a:r>
              <a:r>
                <a:rPr lang="fr-FR" sz="1400" baseline="30000" dirty="0">
                  <a:latin typeface="Verdana" charset="0"/>
                </a:rPr>
                <a:t>+</a:t>
              </a:r>
              <a:r>
                <a:rPr lang="fr-FR" sz="1400" dirty="0">
                  <a:latin typeface="Verdana" charset="0"/>
                </a:rPr>
                <a:t>) = 73 </a:t>
              </a:r>
              <a:r>
                <a:rPr lang="fr-FR" sz="1400" dirty="0">
                  <a:latin typeface="Verdana" charset="0"/>
                  <a:cs typeface="Arial" charset="0"/>
                </a:rPr>
                <a:t>± 15</a:t>
              </a:r>
              <a:r>
                <a:rPr lang="fr-FR" sz="1400" baseline="-25000" dirty="0">
                  <a:latin typeface="Verdana" charset="0"/>
                  <a:cs typeface="Arial" charset="0"/>
                </a:rPr>
                <a:t>(stat)</a:t>
              </a:r>
              <a:r>
                <a:rPr lang="fr-FR" sz="1400" dirty="0">
                  <a:latin typeface="Verdana" charset="0"/>
                  <a:cs typeface="Arial" charset="0"/>
                </a:rPr>
                <a:t> ± 19</a:t>
              </a:r>
              <a:r>
                <a:rPr lang="fr-FR" sz="1400" baseline="-25000" dirty="0">
                  <a:latin typeface="Verdana" charset="0"/>
                  <a:cs typeface="Arial" charset="0"/>
                </a:rPr>
                <a:t>(</a:t>
              </a:r>
              <a:r>
                <a:rPr lang="fr-FR" sz="1400" baseline="-25000" dirty="0" err="1">
                  <a:latin typeface="Verdana" charset="0"/>
                  <a:cs typeface="Arial" charset="0"/>
                </a:rPr>
                <a:t>syst</a:t>
              </a:r>
              <a:r>
                <a:rPr lang="fr-FR" sz="1400" baseline="-25000" dirty="0">
                  <a:latin typeface="Verdana" charset="0"/>
                  <a:cs typeface="Arial" charset="0"/>
                </a:rPr>
                <a:t>)</a:t>
              </a:r>
              <a:r>
                <a:rPr lang="fr-FR" sz="1400" dirty="0">
                  <a:latin typeface="Verdana" charset="0"/>
                  <a:cs typeface="Arial" charset="0"/>
                </a:rPr>
                <a:t> %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798818" y="3685406"/>
              <a:ext cx="3238387" cy="553998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/>
                <a:t>Compton Backscattering (KEK)</a:t>
              </a:r>
            </a:p>
            <a:p>
              <a:pPr algn="ctr"/>
              <a:r>
                <a:rPr lang="fr-FR" sz="1400" dirty="0">
                  <a:latin typeface="Microsoft Sans Serif" charset="0"/>
                </a:rPr>
                <a:t>T. </a:t>
              </a:r>
              <a:r>
                <a:rPr lang="fr-FR" sz="1400" dirty="0" err="1">
                  <a:latin typeface="Microsoft Sans Serif" charset="0"/>
                </a:rPr>
                <a:t>Omori</a:t>
              </a:r>
              <a:r>
                <a:rPr lang="fr-FR" sz="1400" dirty="0">
                  <a:latin typeface="Microsoft Sans Serif" charset="0"/>
                </a:rPr>
                <a:t> et al, PRL 96 (2006) 114801</a:t>
              </a:r>
            </a:p>
          </p:txBody>
        </p:sp>
        <p:pic>
          <p:nvPicPr>
            <p:cNvPr id="6" name="Picture 7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4745" y="4282042"/>
              <a:ext cx="3705843" cy="1512458"/>
            </a:xfrm>
            <a:prstGeom prst="rect">
              <a:avLst/>
            </a:prstGeom>
            <a:grp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" name="Group 6"/>
          <p:cNvGrpSpPr/>
          <p:nvPr/>
        </p:nvGrpSpPr>
        <p:grpSpPr>
          <a:xfrm>
            <a:off x="4788023" y="3636276"/>
            <a:ext cx="4116985" cy="2716397"/>
            <a:chOff x="4788023" y="3680072"/>
            <a:chExt cx="4116985" cy="2716397"/>
          </a:xfrm>
          <a:solidFill>
            <a:schemeClr val="bg1">
              <a:lumMod val="85000"/>
            </a:schemeClr>
          </a:solidFill>
        </p:grpSpPr>
        <p:sp>
          <p:nvSpPr>
            <p:cNvPr id="8" name="Rectangle 7"/>
            <p:cNvSpPr/>
            <p:nvPr/>
          </p:nvSpPr>
          <p:spPr>
            <a:xfrm>
              <a:off x="4788023" y="3680072"/>
              <a:ext cx="4116985" cy="2716397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003684" y="3685406"/>
              <a:ext cx="3618298" cy="553998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/>
                <a:t>Helical Undulator (SLAC E166)</a:t>
              </a:r>
            </a:p>
            <a:p>
              <a:pPr algn="ctr"/>
              <a:r>
                <a:rPr lang="fr-FR" sz="1400" dirty="0">
                  <a:latin typeface="Microsoft Sans Serif" charset="0"/>
                </a:rPr>
                <a:t>G. Alexander et al, PRL 100 (2008) 210801</a:t>
              </a:r>
            </a:p>
          </p:txBody>
        </p:sp>
        <p:pic>
          <p:nvPicPr>
            <p:cNvPr id="10" name="Picture 7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9246" y="4282042"/>
              <a:ext cx="3490336" cy="1512458"/>
            </a:xfrm>
            <a:prstGeom prst="rect">
              <a:avLst/>
            </a:prstGeom>
            <a:grp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Text Box 14"/>
            <p:cNvSpPr txBox="1">
              <a:spLocks noChangeArrowheads="1"/>
            </p:cNvSpPr>
            <p:nvPr/>
          </p:nvSpPr>
          <p:spPr bwMode="auto">
            <a:xfrm>
              <a:off x="5295014" y="5971203"/>
              <a:ext cx="3029837" cy="307777"/>
            </a:xfrm>
            <a:prstGeom prst="rect">
              <a:avLst/>
            </a:prstGeom>
            <a:grpFill/>
            <a:ln w="1905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fr-FR" sz="1400" dirty="0">
                  <a:latin typeface="Verdana" charset="0"/>
                </a:rPr>
                <a:t>P(e</a:t>
              </a:r>
              <a:r>
                <a:rPr lang="fr-FR" sz="1400" baseline="30000" dirty="0">
                  <a:latin typeface="Verdana" charset="0"/>
                </a:rPr>
                <a:t>+</a:t>
              </a:r>
              <a:r>
                <a:rPr lang="fr-FR" sz="1400" dirty="0">
                  <a:latin typeface="Verdana" charset="0"/>
                </a:rPr>
                <a:t>) = 80 </a:t>
              </a:r>
              <a:r>
                <a:rPr lang="fr-FR" sz="1400" dirty="0">
                  <a:latin typeface="Verdana" charset="0"/>
                  <a:cs typeface="Arial" charset="0"/>
                </a:rPr>
                <a:t>± 7</a:t>
              </a:r>
              <a:r>
                <a:rPr lang="fr-FR" sz="1400" baseline="-25000" dirty="0">
                  <a:latin typeface="Verdana" charset="0"/>
                  <a:cs typeface="Arial" charset="0"/>
                </a:rPr>
                <a:t>(stat)</a:t>
              </a:r>
              <a:r>
                <a:rPr lang="fr-FR" sz="1400" dirty="0">
                  <a:latin typeface="Verdana" charset="0"/>
                  <a:cs typeface="Arial" charset="0"/>
                </a:rPr>
                <a:t> ± 9</a:t>
              </a:r>
              <a:r>
                <a:rPr lang="fr-FR" sz="1400" baseline="-25000" dirty="0">
                  <a:latin typeface="Verdana" charset="0"/>
                  <a:cs typeface="Arial" charset="0"/>
                </a:rPr>
                <a:t>(</a:t>
              </a:r>
              <a:r>
                <a:rPr lang="fr-FR" sz="1400" baseline="-25000" dirty="0" err="1">
                  <a:latin typeface="Verdana" charset="0"/>
                  <a:cs typeface="Arial" charset="0"/>
                </a:rPr>
                <a:t>syst</a:t>
              </a:r>
              <a:r>
                <a:rPr lang="fr-FR" sz="1400" baseline="-25000" dirty="0">
                  <a:latin typeface="Verdana" charset="0"/>
                  <a:cs typeface="Arial" charset="0"/>
                </a:rPr>
                <a:t>) </a:t>
              </a:r>
              <a:r>
                <a:rPr lang="fr-FR" sz="1400" dirty="0">
                  <a:latin typeface="Verdana" charset="0"/>
                  <a:cs typeface="Arial" charset="0"/>
                </a:rPr>
                <a:t>%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892799" y="4243024"/>
              <a:ext cx="740908" cy="26161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47.7GeV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88887" y="857427"/>
            <a:ext cx="4071937" cy="2642867"/>
            <a:chOff x="271865" y="749174"/>
            <a:chExt cx="4071937" cy="2642867"/>
          </a:xfrm>
          <a:solidFill>
            <a:schemeClr val="bg1">
              <a:lumMod val="85000"/>
            </a:schemeClr>
          </a:solidFill>
        </p:grpSpPr>
        <p:grpSp>
          <p:nvGrpSpPr>
            <p:cNvPr id="14" name="Group 13"/>
            <p:cNvGrpSpPr/>
            <p:nvPr/>
          </p:nvGrpSpPr>
          <p:grpSpPr>
            <a:xfrm>
              <a:off x="271865" y="749174"/>
              <a:ext cx="4071937" cy="2642867"/>
              <a:chOff x="4788024" y="404664"/>
              <a:chExt cx="3888432" cy="3096344"/>
            </a:xfrm>
            <a:grpFill/>
          </p:grpSpPr>
          <p:sp>
            <p:nvSpPr>
              <p:cNvPr id="17" name="Rectangle 16"/>
              <p:cNvSpPr/>
              <p:nvPr/>
            </p:nvSpPr>
            <p:spPr>
              <a:xfrm>
                <a:off x="4788024" y="404664"/>
                <a:ext cx="3888432" cy="3096344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18" name="Picture 5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66312" y="1324941"/>
                <a:ext cx="2366025" cy="1220568"/>
              </a:xfrm>
              <a:prstGeom prst="rect">
                <a:avLst/>
              </a:prstGeom>
              <a:grp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9" name="TextBox 18"/>
              <p:cNvSpPr txBox="1"/>
              <p:nvPr/>
            </p:nvSpPr>
            <p:spPr>
              <a:xfrm>
                <a:off x="5248499" y="414383"/>
                <a:ext cx="2983762" cy="901466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b="1" dirty="0"/>
                  <a:t>Polarized </a:t>
                </a:r>
                <a:r>
                  <a:rPr lang="en-US" sz="1600" b="1" dirty="0">
                    <a:latin typeface="Symbol" pitchFamily="18" charset="2"/>
                  </a:rPr>
                  <a:t>b</a:t>
                </a:r>
                <a:r>
                  <a:rPr lang="en-US" sz="1600" b="1" baseline="30000" dirty="0"/>
                  <a:t>+</a:t>
                </a:r>
                <a:r>
                  <a:rPr lang="en-US" sz="1600" b="1" dirty="0"/>
                  <a:t> Decay</a:t>
                </a:r>
              </a:p>
              <a:p>
                <a:pPr algn="ctr"/>
                <a:r>
                  <a:rPr lang="de-DE" sz="1400" dirty="0">
                    <a:latin typeface="Microsoft Sans Serif" charset="0"/>
                  </a:rPr>
                  <a:t>L.A. Page &amp; M. Heinberg. Phys. Rev.</a:t>
                </a:r>
              </a:p>
              <a:p>
                <a:pPr algn="ctr"/>
                <a:r>
                  <a:rPr lang="de-DE" sz="1400" dirty="0">
                    <a:latin typeface="Microsoft Sans Serif" charset="0"/>
                  </a:rPr>
                  <a:t>106(6):1220-1224 (1957)</a:t>
                </a:r>
                <a:endParaRPr lang="fr-FR" sz="1400" dirty="0">
                  <a:latin typeface="Microsoft Sans Serif" charset="0"/>
                </a:endParaRPr>
              </a:p>
            </p:txBody>
          </p:sp>
        </p:grpSp>
        <p:sp>
          <p:nvSpPr>
            <p:cNvPr id="15" name="Rectangle 14"/>
            <p:cNvSpPr/>
            <p:nvPr/>
          </p:nvSpPr>
          <p:spPr>
            <a:xfrm>
              <a:off x="809627" y="2534335"/>
              <a:ext cx="2886074" cy="461665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en-US" sz="1200" dirty="0"/>
                <a:t>Polarized due to parity non-conservation in the weak interaction</a:t>
              </a:r>
            </a:p>
          </p:txBody>
        </p:sp>
        <p:sp>
          <p:nvSpPr>
            <p:cNvPr id="16" name="Text Box 14"/>
            <p:cNvSpPr txBox="1">
              <a:spLocks noChangeArrowheads="1"/>
            </p:cNvSpPr>
            <p:nvPr/>
          </p:nvSpPr>
          <p:spPr bwMode="auto">
            <a:xfrm>
              <a:off x="1640899" y="3007196"/>
              <a:ext cx="1407102" cy="307777"/>
            </a:xfrm>
            <a:prstGeom prst="rect">
              <a:avLst/>
            </a:prstGeom>
            <a:grpFill/>
            <a:ln w="1905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fr-FR" sz="1400" dirty="0">
                  <a:latin typeface="Verdana" charset="0"/>
                </a:rPr>
                <a:t>P(e</a:t>
              </a:r>
              <a:r>
                <a:rPr lang="fr-FR" sz="1400" baseline="30000" dirty="0">
                  <a:latin typeface="Verdana" charset="0"/>
                </a:rPr>
                <a:t>+</a:t>
              </a:r>
              <a:r>
                <a:rPr lang="fr-FR" sz="1400" dirty="0">
                  <a:latin typeface="Verdana" charset="0"/>
                </a:rPr>
                <a:t>) ~ 40 </a:t>
              </a:r>
              <a:r>
                <a:rPr lang="fr-FR" sz="1400" dirty="0">
                  <a:latin typeface="Verdana" charset="0"/>
                  <a:cs typeface="Arial" charset="0"/>
                </a:rPr>
                <a:t>%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4784623" y="855638"/>
            <a:ext cx="4088460" cy="2642867"/>
            <a:chOff x="4851278" y="749174"/>
            <a:chExt cx="4053731" cy="2642867"/>
          </a:xfrm>
        </p:grpSpPr>
        <p:grpSp>
          <p:nvGrpSpPr>
            <p:cNvPr id="21" name="Group 20"/>
            <p:cNvGrpSpPr/>
            <p:nvPr/>
          </p:nvGrpSpPr>
          <p:grpSpPr>
            <a:xfrm>
              <a:off x="4851278" y="749174"/>
              <a:ext cx="4053731" cy="2642867"/>
              <a:chOff x="743310" y="404664"/>
              <a:chExt cx="3828690" cy="3096344"/>
            </a:xfrm>
          </p:grpSpPr>
          <p:sp>
            <p:nvSpPr>
              <p:cNvPr id="24" name="Rectangle 23"/>
              <p:cNvSpPr/>
              <p:nvPr/>
            </p:nvSpPr>
            <p:spPr>
              <a:xfrm>
                <a:off x="743310" y="404664"/>
                <a:ext cx="3828690" cy="309634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5" name="Group 33"/>
              <p:cNvGrpSpPr>
                <a:grpSpLocks/>
              </p:cNvGrpSpPr>
              <p:nvPr/>
            </p:nvGrpSpPr>
            <p:grpSpPr bwMode="auto">
              <a:xfrm>
                <a:off x="971600" y="1089210"/>
                <a:ext cx="3384624" cy="1841032"/>
                <a:chOff x="391" y="2008"/>
                <a:chExt cx="2812" cy="1502"/>
              </a:xfrm>
            </p:grpSpPr>
            <p:graphicFrame>
              <p:nvGraphicFramePr>
                <p:cNvPr id="28" name="Object 28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1572340742"/>
                    </p:ext>
                  </p:extLst>
                </p:nvPr>
              </p:nvGraphicFramePr>
              <p:xfrm>
                <a:off x="391" y="2008"/>
                <a:ext cx="2812" cy="1502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631" name="Image" r:id="rId7" imgW="9000000" imgH="6500423" progId="PSP7.Image">
                        <p:embed/>
                      </p:oleObj>
                    </mc:Choice>
                    <mc:Fallback>
                      <p:oleObj name="Image" r:id="rId7" imgW="9000000" imgH="6500423" progId="PSP7.Image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91" y="2008"/>
                              <a:ext cx="2812" cy="1502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/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pic>
              <p:nvPicPr>
                <p:cNvPr id="29" name="Picture 29"/>
                <p:cNvPicPr>
                  <a:picLocks noChangeAspect="1" noChangeArrowheads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1" y="2311"/>
                  <a:ext cx="247" cy="2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25400">
                      <a:solidFill>
                        <a:srgbClr val="FFFFFF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0" name="Picture 30"/>
                <p:cNvPicPr>
                  <a:picLocks noChangeAspect="1" noChangeArrowheads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489" y="2493"/>
                  <a:ext cx="295" cy="2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25400">
                      <a:solidFill>
                        <a:srgbClr val="FFFFFF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1" name="Picture 31"/>
                <p:cNvPicPr>
                  <a:picLocks noChangeAspect="1" noChangeArrowheads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49" y="2953"/>
                  <a:ext cx="308" cy="22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25400">
                      <a:solidFill>
                        <a:srgbClr val="FFFFFF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2" name="Picture 32" descr="hermeslogocolour"/>
                <p:cNvPicPr>
                  <a:picLocks noChangeAspect="1" noChangeArrowheads="1"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832" y="2074"/>
                  <a:ext cx="290" cy="22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aphicFrame>
            <p:nvGraphicFramePr>
              <p:cNvPr id="26" name="Object 34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23384635"/>
                  </p:ext>
                </p:extLst>
              </p:nvPr>
            </p:nvGraphicFramePr>
            <p:xfrm>
              <a:off x="2844046" y="2340959"/>
              <a:ext cx="1493373" cy="56726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632" name="Equation" r:id="rId13" imgW="1206360" imgH="457200" progId="Equation.3">
                      <p:embed/>
                    </p:oleObj>
                  </mc:Choice>
                  <mc:Fallback>
                    <p:oleObj name="Equation" r:id="rId13" imgW="1206360" imgH="45720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4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844046" y="2340959"/>
                            <a:ext cx="1493373" cy="567266"/>
                          </a:xfrm>
                          <a:prstGeom prst="rect">
                            <a:avLst/>
                          </a:prstGeom>
                          <a:solidFill>
                            <a:schemeClr val="bg1">
                              <a:alpha val="90000"/>
                            </a:schemeClr>
                          </a:solidFill>
                          <a:ln>
                            <a:noFill/>
                          </a:ln>
                          <a:effectLst/>
                          <a:extLst/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27" name="TextBox 26"/>
              <p:cNvSpPr txBox="1"/>
              <p:nvPr/>
            </p:nvSpPr>
            <p:spPr>
              <a:xfrm>
                <a:off x="965407" y="415823"/>
                <a:ext cx="3432267" cy="6490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b="1" dirty="0" err="1"/>
                  <a:t>Sokolov-Ternov</a:t>
                </a:r>
                <a:r>
                  <a:rPr lang="en-US" sz="1600" b="1" dirty="0"/>
                  <a:t> Effect</a:t>
                </a:r>
              </a:p>
              <a:p>
                <a:pPr algn="ctr"/>
                <a:r>
                  <a:rPr lang="en-US" sz="1400" dirty="0"/>
                  <a:t>D. Barber , AIP Conf. Proc. 588, 338 (2001)</a:t>
                </a:r>
              </a:p>
            </p:txBody>
          </p:sp>
        </p:grpSp>
        <p:sp>
          <p:nvSpPr>
            <p:cNvPr id="22" name="TextBox 21"/>
            <p:cNvSpPr txBox="1"/>
            <p:nvPr/>
          </p:nvSpPr>
          <p:spPr>
            <a:xfrm>
              <a:off x="5123906" y="1356949"/>
              <a:ext cx="1574470" cy="261610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dirty="0"/>
                <a:t>HERA 27.5 </a:t>
              </a:r>
              <a:r>
                <a:rPr lang="en-US" sz="1100" dirty="0" err="1"/>
                <a:t>GeV</a:t>
              </a:r>
              <a:r>
                <a:rPr lang="en-US" sz="1100" dirty="0"/>
                <a:t> e+/e-</a:t>
              </a:r>
            </a:p>
          </p:txBody>
        </p:sp>
        <p:sp>
          <p:nvSpPr>
            <p:cNvPr id="23" name="Text Box 14"/>
            <p:cNvSpPr txBox="1">
              <a:spLocks noChangeArrowheads="1"/>
            </p:cNvSpPr>
            <p:nvPr/>
          </p:nvSpPr>
          <p:spPr bwMode="auto">
            <a:xfrm>
              <a:off x="6174799" y="2997671"/>
              <a:ext cx="1407102" cy="307777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fr-FR" sz="1400" dirty="0">
                  <a:latin typeface="Verdana" charset="0"/>
                </a:rPr>
                <a:t>P(e</a:t>
              </a:r>
              <a:r>
                <a:rPr lang="fr-FR" sz="1400" baseline="30000" dirty="0">
                  <a:latin typeface="Verdana" charset="0"/>
                </a:rPr>
                <a:t>+</a:t>
              </a:r>
              <a:r>
                <a:rPr lang="fr-FR" sz="1400" dirty="0">
                  <a:latin typeface="Verdana" charset="0"/>
                </a:rPr>
                <a:t>) ~ 70 </a:t>
              </a:r>
              <a:r>
                <a:rPr lang="fr-FR" sz="1400" dirty="0">
                  <a:latin typeface="Verdana" charset="0"/>
                  <a:cs typeface="Arial" charset="0"/>
                </a:rPr>
                <a:t>%</a:t>
              </a:r>
            </a:p>
          </p:txBody>
        </p:sp>
      </p:grpSp>
      <p:sp>
        <p:nvSpPr>
          <p:cNvPr id="34" name="Text Box 26"/>
          <p:cNvSpPr txBox="1">
            <a:spLocks noChangeArrowheads="1"/>
          </p:cNvSpPr>
          <p:nvPr/>
        </p:nvSpPr>
        <p:spPr bwMode="auto">
          <a:xfrm>
            <a:off x="826649" y="102501"/>
            <a:ext cx="769313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9pPr>
          </a:lstStyle>
          <a:p>
            <a:r>
              <a:rPr lang="fr-FR" altLang="en-US" sz="2800" b="1" dirty="0" err="1">
                <a:solidFill>
                  <a:srgbClr val="000000"/>
                </a:solidFill>
                <a:latin typeface="Arial"/>
                <a:cs typeface="Arial"/>
              </a:rPr>
              <a:t>Methods</a:t>
            </a:r>
            <a:r>
              <a:rPr lang="fr-FR" altLang="en-US" sz="2800" b="1" dirty="0">
                <a:solidFill>
                  <a:srgbClr val="000000"/>
                </a:solidFill>
                <a:latin typeface="Arial"/>
                <a:cs typeface="Arial"/>
              </a:rPr>
              <a:t> for </a:t>
            </a:r>
            <a:r>
              <a:rPr lang="fr-FR" altLang="en-US" sz="2800" b="1" dirty="0" err="1">
                <a:solidFill>
                  <a:srgbClr val="000000"/>
                </a:solidFill>
                <a:latin typeface="Arial"/>
                <a:cs typeface="Arial"/>
              </a:rPr>
              <a:t>Generating</a:t>
            </a:r>
            <a:r>
              <a:rPr lang="fr-FR" altLang="en-US" sz="2800" b="1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altLang="en-US" sz="2800" b="1" dirty="0" err="1">
                <a:solidFill>
                  <a:srgbClr val="000000"/>
                </a:solidFill>
                <a:latin typeface="Arial"/>
                <a:cs typeface="Arial"/>
              </a:rPr>
              <a:t>Polarized</a:t>
            </a:r>
            <a:r>
              <a:rPr lang="fr-FR" altLang="en-US" sz="2800" b="1" dirty="0">
                <a:solidFill>
                  <a:srgbClr val="000000"/>
                </a:solidFill>
                <a:latin typeface="Arial"/>
                <a:cs typeface="Arial"/>
              </a:rPr>
              <a:t> Positrons</a:t>
            </a:r>
          </a:p>
        </p:txBody>
      </p:sp>
    </p:spTree>
    <p:extLst>
      <p:ext uri="{BB962C8B-B14F-4D97-AF65-F5344CB8AC3E}">
        <p14:creationId xmlns:p14="http://schemas.microsoft.com/office/powerpoint/2010/main" val="25343567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er 6"/>
          <p:cNvGrpSpPr/>
          <p:nvPr/>
        </p:nvGrpSpPr>
        <p:grpSpPr>
          <a:xfrm>
            <a:off x="239677" y="1164162"/>
            <a:ext cx="4021239" cy="2513939"/>
            <a:chOff x="219264" y="1620584"/>
            <a:chExt cx="4314941" cy="3130424"/>
          </a:xfrm>
        </p:grpSpPr>
        <p:pic>
          <p:nvPicPr>
            <p:cNvPr id="15" name="Image 14" descr="adc.tif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264" y="1620584"/>
              <a:ext cx="4314941" cy="2952328"/>
            </a:xfrm>
            <a:prstGeom prst="rect">
              <a:avLst/>
            </a:prstGeom>
          </p:spPr>
        </p:pic>
        <p:sp>
          <p:nvSpPr>
            <p:cNvPr id="16" name="Ellipse 1"/>
            <p:cNvSpPr/>
            <p:nvPr/>
          </p:nvSpPr>
          <p:spPr>
            <a:xfrm rot="8073893">
              <a:off x="806915" y="2106384"/>
              <a:ext cx="313756" cy="202819"/>
            </a:xfrm>
            <a:prstGeom prst="ellipse">
              <a:avLst/>
            </a:prstGeom>
            <a:solidFill>
              <a:srgbClr val="CEF2FF">
                <a:alpha val="20000"/>
              </a:srgbClr>
            </a:solidFill>
            <a:ln w="12700" cap="flat" cmpd="sng" algn="ctr">
              <a:solidFill>
                <a:srgbClr val="00000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endParaRPr>
            </a:p>
          </p:txBody>
        </p:sp>
        <p:sp>
          <p:nvSpPr>
            <p:cNvPr id="17" name="ZoneTexte 2"/>
            <p:cNvSpPr txBox="1"/>
            <p:nvPr/>
          </p:nvSpPr>
          <p:spPr>
            <a:xfrm>
              <a:off x="1604510" y="2130188"/>
              <a:ext cx="2128426" cy="6515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u="none" strike="noStrike" kern="0" cap="none" spc="0" normalizeH="0" baseline="0" noProof="0" dirty="0">
                  <a:ln>
                    <a:noFill/>
                  </a:ln>
                  <a:solidFill>
                    <a:srgbClr val="3366FF"/>
                  </a:solidFill>
                  <a:effectLst/>
                  <a:uLnTx/>
                  <a:uFillTx/>
                  <a:latin typeface="Arial"/>
                  <a:cs typeface="Arial"/>
                </a:rPr>
                <a:t>511 </a:t>
              </a:r>
              <a:r>
                <a:rPr kumimoji="0" lang="fr-FR" sz="1400" u="none" strike="noStrike" kern="0" cap="none" spc="0" normalizeH="0" baseline="0" noProof="0" dirty="0" err="1">
                  <a:ln>
                    <a:noFill/>
                  </a:ln>
                  <a:solidFill>
                    <a:srgbClr val="3366FF"/>
                  </a:solidFill>
                  <a:effectLst/>
                  <a:uLnTx/>
                  <a:uFillTx/>
                  <a:latin typeface="Arial"/>
                  <a:cs typeface="Arial"/>
                </a:rPr>
                <a:t>keV</a:t>
              </a:r>
              <a:r>
                <a:rPr kumimoji="0" lang="fr-FR" sz="1400" u="none" strike="noStrike" kern="0" cap="none" spc="0" normalizeH="0" baseline="0" noProof="0" dirty="0">
                  <a:ln>
                    <a:noFill/>
                  </a:ln>
                  <a:solidFill>
                    <a:srgbClr val="3366FF"/>
                  </a:solidFill>
                  <a:effectLst/>
                  <a:uLnTx/>
                  <a:uFillTx/>
                  <a:latin typeface="Arial"/>
                  <a:cs typeface="Arial"/>
                </a:rPr>
                <a:t> </a:t>
              </a:r>
              <a:r>
                <a:rPr kumimoji="0" lang="fr-FR" sz="1400" u="none" strike="noStrike" kern="0" cap="none" spc="0" normalizeH="0" baseline="0" noProof="0" dirty="0" err="1">
                  <a:ln>
                    <a:noFill/>
                  </a:ln>
                  <a:solidFill>
                    <a:srgbClr val="3366FF"/>
                  </a:solidFill>
                  <a:effectLst/>
                  <a:uLnTx/>
                  <a:uFillTx/>
                  <a:latin typeface="Arial"/>
                  <a:cs typeface="Arial"/>
                </a:rPr>
                <a:t>from</a:t>
              </a:r>
              <a:r>
                <a:rPr kumimoji="0" lang="fr-FR" sz="1400" u="none" strike="noStrike" kern="0" cap="none" spc="0" normalizeH="0" baseline="0" noProof="0" dirty="0">
                  <a:ln>
                    <a:noFill/>
                  </a:ln>
                  <a:solidFill>
                    <a:srgbClr val="3366FF"/>
                  </a:solidFill>
                  <a:effectLst/>
                  <a:uLnTx/>
                  <a:uFillTx/>
                  <a:latin typeface="Arial"/>
                  <a:cs typeface="Arial"/>
                </a:rPr>
                <a:t> e+ annihilation </a:t>
              </a:r>
              <a:r>
                <a:rPr kumimoji="0" lang="fr-FR" sz="1400" u="none" strike="noStrike" kern="0" cap="none" spc="0" normalizeH="0" baseline="0" noProof="0" dirty="0" err="1">
                  <a:ln>
                    <a:noFill/>
                  </a:ln>
                  <a:solidFill>
                    <a:srgbClr val="3366FF"/>
                  </a:solidFill>
                  <a:effectLst/>
                  <a:uLnTx/>
                  <a:uFillTx/>
                  <a:latin typeface="Arial"/>
                  <a:cs typeface="Arial"/>
                </a:rPr>
                <a:t>at</a:t>
              </a:r>
              <a:r>
                <a:rPr kumimoji="0" lang="fr-FR" sz="1400" u="none" strike="noStrike" kern="0" cap="none" spc="0" normalizeH="0" baseline="0" noProof="0" dirty="0">
                  <a:ln>
                    <a:noFill/>
                  </a:ln>
                  <a:solidFill>
                    <a:srgbClr val="3366FF"/>
                  </a:solidFill>
                  <a:effectLst/>
                  <a:uLnTx/>
                  <a:uFillTx/>
                  <a:latin typeface="Arial"/>
                  <a:cs typeface="Arial"/>
                </a:rPr>
                <a:t> </a:t>
              </a:r>
              <a:r>
                <a:rPr kumimoji="0" lang="fr-FR" sz="1400" u="none" strike="noStrike" kern="0" cap="none" spc="0" normalizeH="0" baseline="0" noProof="0" dirty="0" err="1">
                  <a:ln>
                    <a:noFill/>
                  </a:ln>
                  <a:solidFill>
                    <a:srgbClr val="3366FF"/>
                  </a:solidFill>
                  <a:effectLst/>
                  <a:uLnTx/>
                  <a:uFillTx/>
                  <a:latin typeface="Arial"/>
                  <a:cs typeface="Arial"/>
                </a:rPr>
                <a:t>rest</a:t>
              </a:r>
              <a:endParaRPr kumimoji="0" lang="fr-FR" sz="1400" u="none" strike="noStrike" kern="0" cap="none" spc="0" normalizeH="0" baseline="0" noProof="0" dirty="0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  <a:latin typeface="Arial"/>
                <a:cs typeface="Arial"/>
              </a:endParaRPr>
            </a:p>
          </p:txBody>
        </p:sp>
        <p:sp>
          <p:nvSpPr>
            <p:cNvPr id="18" name="ZoneTexte 23"/>
            <p:cNvSpPr txBox="1"/>
            <p:nvPr/>
          </p:nvSpPr>
          <p:spPr>
            <a:xfrm>
              <a:off x="877144" y="3149343"/>
              <a:ext cx="1677174" cy="5547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u="none" strike="noStrike" kern="0" cap="none" spc="0" normalizeH="0" baseline="0" noProof="0" dirty="0" err="1">
                  <a:ln>
                    <a:noFill/>
                  </a:ln>
                  <a:solidFill>
                    <a:srgbClr val="3366FF"/>
                  </a:solidFill>
                  <a:effectLst/>
                  <a:uLnTx/>
                  <a:uFillTx/>
                  <a:latin typeface="Arial"/>
                  <a:cs typeface="Arial"/>
                </a:rPr>
                <a:t>Bremsstrahlung</a:t>
              </a:r>
              <a:r>
                <a:rPr kumimoji="0" lang="fr-FR" sz="1400" u="none" strike="noStrike" kern="0" cap="none" spc="0" normalizeH="0" baseline="0" noProof="0" dirty="0">
                  <a:ln>
                    <a:noFill/>
                  </a:ln>
                  <a:solidFill>
                    <a:srgbClr val="3366FF"/>
                  </a:solidFill>
                  <a:effectLst/>
                  <a:uLnTx/>
                  <a:uFillTx/>
                  <a:latin typeface="Arial"/>
                  <a:cs typeface="Arial"/>
                </a:rPr>
                <a:t> 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u="none" strike="noStrike" kern="0" cap="none" spc="0" normalizeH="0" baseline="0" noProof="0" dirty="0">
                  <a:ln>
                    <a:noFill/>
                  </a:ln>
                  <a:solidFill>
                    <a:srgbClr val="3366FF"/>
                  </a:solidFill>
                  <a:effectLst/>
                  <a:uLnTx/>
                  <a:uFillTx/>
                  <a:latin typeface="Arial"/>
                  <a:cs typeface="Arial"/>
                </a:rPr>
                <a:t>end-point</a:t>
              </a:r>
            </a:p>
          </p:txBody>
        </p:sp>
        <p:sp>
          <p:nvSpPr>
            <p:cNvPr id="19" name="Ellipse 24"/>
            <p:cNvSpPr/>
            <p:nvPr/>
          </p:nvSpPr>
          <p:spPr>
            <a:xfrm rot="4168434">
              <a:off x="2815030" y="3667317"/>
              <a:ext cx="624658" cy="374811"/>
            </a:xfrm>
            <a:prstGeom prst="ellipse">
              <a:avLst/>
            </a:prstGeom>
            <a:solidFill>
              <a:srgbClr val="CEF2FF">
                <a:alpha val="20000"/>
              </a:srgbClr>
            </a:solidFill>
            <a:ln w="12700" cap="flat" cmpd="sng" algn="ctr">
              <a:solidFill>
                <a:srgbClr val="00000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endParaRPr>
            </a:p>
          </p:txBody>
        </p:sp>
        <p:cxnSp>
          <p:nvCxnSpPr>
            <p:cNvPr id="20" name="Connecteur en angle 4"/>
            <p:cNvCxnSpPr>
              <a:stCxn id="18" idx="2"/>
              <a:endCxn id="19" idx="4"/>
            </p:cNvCxnSpPr>
            <p:nvPr/>
          </p:nvCxnSpPr>
          <p:spPr>
            <a:xfrm rot="16200000" flipH="1">
              <a:off x="2220366" y="3199492"/>
              <a:ext cx="226853" cy="1236120"/>
            </a:xfrm>
            <a:prstGeom prst="bentConnector2">
              <a:avLst/>
            </a:prstGeom>
            <a:noFill/>
            <a:ln w="19050" cap="flat" cmpd="sng" algn="ctr">
              <a:solidFill>
                <a:srgbClr val="000000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1" name="Connecteur en angle 9"/>
            <p:cNvCxnSpPr>
              <a:stCxn id="17" idx="1"/>
              <a:endCxn id="16" idx="1"/>
            </p:cNvCxnSpPr>
            <p:nvPr/>
          </p:nvCxnSpPr>
          <p:spPr>
            <a:xfrm rot="10800000">
              <a:off x="1081959" y="2187155"/>
              <a:ext cx="522551" cy="268797"/>
            </a:xfrm>
            <a:prstGeom prst="bentConnector3">
              <a:avLst/>
            </a:prstGeom>
            <a:noFill/>
            <a:ln w="19050" cap="flat" cmpd="sng" algn="ctr">
              <a:solidFill>
                <a:srgbClr val="000000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22" name="ZoneTexte 3"/>
            <p:cNvSpPr txBox="1"/>
            <p:nvPr/>
          </p:nvSpPr>
          <p:spPr>
            <a:xfrm>
              <a:off x="2508413" y="4474009"/>
              <a:ext cx="164698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</a:rPr>
                <a:t>Energy</a:t>
              </a:r>
              <a:r>
                <a:rPr kumimoji="0" lang="fr-FR" sz="120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</a:rPr>
                <a:t>  (FADC </a:t>
              </a:r>
              <a:r>
                <a:rPr kumimoji="0" lang="fr-FR" sz="120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</a:rPr>
                <a:t>units</a:t>
              </a:r>
              <a:r>
                <a:rPr kumimoji="0" lang="fr-FR" sz="120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</a:rPr>
                <a:t>)</a:t>
              </a:r>
            </a:p>
          </p:txBody>
        </p:sp>
      </p:grpSp>
      <p:pic>
        <p:nvPicPr>
          <p:cNvPr id="23" name="Image 21" descr="Slice32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77" y="4042209"/>
            <a:ext cx="4117476" cy="2126214"/>
          </a:xfrm>
          <a:prstGeom prst="rect">
            <a:avLst/>
          </a:prstGeom>
        </p:spPr>
      </p:pic>
      <p:sp>
        <p:nvSpPr>
          <p:cNvPr id="24" name="Text Box 26"/>
          <p:cNvSpPr txBox="1">
            <a:spLocks noChangeArrowheads="1"/>
          </p:cNvSpPr>
          <p:nvPr/>
        </p:nvSpPr>
        <p:spPr bwMode="auto">
          <a:xfrm>
            <a:off x="1731097" y="3797"/>
            <a:ext cx="600113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9pPr>
          </a:lstStyle>
          <a:p>
            <a:r>
              <a:rPr lang="fr-FR" altLang="en-US" sz="3200" b="1" dirty="0" err="1">
                <a:solidFill>
                  <a:srgbClr val="000000"/>
                </a:solidFill>
                <a:latin typeface="Arial"/>
                <a:cs typeface="Arial"/>
              </a:rPr>
              <a:t>Energy</a:t>
            </a:r>
            <a:r>
              <a:rPr lang="fr-FR" altLang="en-US" sz="3200" b="1" dirty="0">
                <a:solidFill>
                  <a:srgbClr val="000000"/>
                </a:solidFill>
                <a:latin typeface="Arial"/>
                <a:cs typeface="Arial"/>
              </a:rPr>
              <a:t> Integrated </a:t>
            </a:r>
            <a:r>
              <a:rPr lang="fr-FR" altLang="en-US" sz="3200" b="1" dirty="0" err="1">
                <a:solidFill>
                  <a:srgbClr val="000000"/>
                </a:solidFill>
                <a:latin typeface="Arial"/>
                <a:cs typeface="Arial"/>
              </a:rPr>
              <a:t>Asymmetry</a:t>
            </a:r>
            <a:endParaRPr lang="fr-FR" altLang="en-US" sz="32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28" name="Right Brace 27"/>
          <p:cNvSpPr/>
          <p:nvPr/>
        </p:nvSpPr>
        <p:spPr bwMode="auto">
          <a:xfrm>
            <a:off x="4260916" y="1134525"/>
            <a:ext cx="470746" cy="5270041"/>
          </a:xfrm>
          <a:prstGeom prst="rightBrac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pic>
        <p:nvPicPr>
          <p:cNvPr id="29" name="Picture 28" descr="SemiInt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8431" y="2096628"/>
            <a:ext cx="4194650" cy="3836036"/>
          </a:xfrm>
          <a:prstGeom prst="rect">
            <a:avLst/>
          </a:prstGeom>
        </p:spPr>
      </p:pic>
      <p:sp>
        <p:nvSpPr>
          <p:cNvPr id="25" name="ZoneTexte 2"/>
          <p:cNvSpPr txBox="1"/>
          <p:nvPr/>
        </p:nvSpPr>
        <p:spPr>
          <a:xfrm>
            <a:off x="737420" y="4846191"/>
            <a:ext cx="13053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u="none" strike="noStrike" kern="0" cap="none" spc="0" normalizeH="0" baseline="0" noProof="0" dirty="0" err="1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  <a:latin typeface="Arial"/>
                <a:cs typeface="Arial"/>
              </a:rPr>
              <a:t>Accidentals</a:t>
            </a:r>
            <a:endParaRPr kumimoji="0" lang="fr-FR" sz="1400" u="none" strike="noStrike" kern="0" cap="none" spc="0" normalizeH="0" baseline="0" noProof="0" dirty="0">
              <a:ln>
                <a:noFill/>
              </a:ln>
              <a:solidFill>
                <a:srgbClr val="3366FF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cxnSp>
        <p:nvCxnSpPr>
          <p:cNvPr id="26" name="Connecteur en angle 9"/>
          <p:cNvCxnSpPr/>
          <p:nvPr/>
        </p:nvCxnSpPr>
        <p:spPr>
          <a:xfrm rot="16200000" flipH="1">
            <a:off x="1039985" y="5388408"/>
            <a:ext cx="725092" cy="256212"/>
          </a:xfrm>
          <a:prstGeom prst="bentConnector3">
            <a:avLst>
              <a:gd name="adj1" fmla="val 50000"/>
            </a:avLst>
          </a:prstGeom>
          <a:noFill/>
          <a:ln w="19050" cap="flat" cmpd="sng" algn="ctr">
            <a:solidFill>
              <a:srgbClr val="000000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27" name="ZoneTexte 3"/>
          <p:cNvSpPr txBox="1"/>
          <p:nvPr/>
        </p:nvSpPr>
        <p:spPr>
          <a:xfrm>
            <a:off x="2687373" y="6119367"/>
            <a:ext cx="13559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Time (TDC </a:t>
            </a:r>
            <a:r>
              <a:rPr kumimoji="0" lang="fr-FR" sz="120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units</a:t>
            </a:r>
            <a:r>
              <a:rPr kumimoji="0" lang="fr-FR" sz="120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)</a:t>
            </a:r>
          </a:p>
        </p:txBody>
      </p:sp>
      <p:graphicFrame>
        <p:nvGraphicFramePr>
          <p:cNvPr id="3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64757043"/>
              </p:ext>
            </p:extLst>
          </p:nvPr>
        </p:nvGraphicFramePr>
        <p:xfrm>
          <a:off x="4848431" y="1117795"/>
          <a:ext cx="4143375" cy="911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71" name="Equation" r:id="rId6" imgW="2463800" imgH="546100" progId="Equation.3">
                  <p:embed/>
                </p:oleObj>
              </mc:Choice>
              <mc:Fallback>
                <p:oleObj name="Equation" r:id="rId6" imgW="2463800" imgH="546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848431" y="1117795"/>
                        <a:ext cx="4143375" cy="91122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rgbClr val="0432FF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672859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92"/>
          <p:cNvSpPr>
            <a:spLocks noChangeArrowheads="1"/>
          </p:cNvSpPr>
          <p:nvPr/>
        </p:nvSpPr>
        <p:spPr bwMode="auto">
          <a:xfrm>
            <a:off x="6873400" y="3379755"/>
            <a:ext cx="75548" cy="22730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>
              <a:solidFill>
                <a:srgbClr val="000000"/>
              </a:solidFill>
              <a:latin typeface="Arial"/>
              <a:ea typeface="ＭＳ Ｐゴシック"/>
              <a:cs typeface="+mn-cs"/>
            </a:endParaRPr>
          </a:p>
        </p:txBody>
      </p:sp>
      <p:sp>
        <p:nvSpPr>
          <p:cNvPr id="17" name="Rectangle 92"/>
          <p:cNvSpPr>
            <a:spLocks noChangeArrowheads="1"/>
          </p:cNvSpPr>
          <p:nvPr/>
        </p:nvSpPr>
        <p:spPr bwMode="auto">
          <a:xfrm>
            <a:off x="6985325" y="3409338"/>
            <a:ext cx="75548" cy="22730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>
              <a:solidFill>
                <a:srgbClr val="000000"/>
              </a:solidFill>
              <a:latin typeface="Arial"/>
              <a:ea typeface="ＭＳ Ｐゴシック"/>
              <a:cs typeface="+mn-cs"/>
            </a:endParaRPr>
          </a:p>
        </p:txBody>
      </p:sp>
      <p:sp>
        <p:nvSpPr>
          <p:cNvPr id="92" name="Text Box 26"/>
          <p:cNvSpPr txBox="1">
            <a:spLocks noChangeArrowheads="1"/>
          </p:cNvSpPr>
          <p:nvPr/>
        </p:nvSpPr>
        <p:spPr bwMode="auto">
          <a:xfrm>
            <a:off x="1813383" y="52394"/>
            <a:ext cx="592502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9pPr>
          </a:lstStyle>
          <a:p>
            <a:r>
              <a:rPr lang="fr-FR" altLang="en-US" sz="3200" b="1" dirty="0" err="1">
                <a:solidFill>
                  <a:srgbClr val="000000"/>
                </a:solidFill>
                <a:latin typeface="Arial"/>
                <a:cs typeface="Arial"/>
              </a:rPr>
              <a:t>PEPPo</a:t>
            </a:r>
            <a:r>
              <a:rPr lang="fr-FR" altLang="en-US" sz="3200" b="1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altLang="en-US" sz="3200" b="1" dirty="0" err="1">
                <a:solidFill>
                  <a:srgbClr val="000000"/>
                </a:solidFill>
                <a:latin typeface="Arial"/>
                <a:cs typeface="Arial"/>
              </a:rPr>
              <a:t>Principle</a:t>
            </a:r>
            <a:r>
              <a:rPr lang="fr-FR" altLang="en-US" sz="3200" b="1" dirty="0">
                <a:solidFill>
                  <a:srgbClr val="000000"/>
                </a:solidFill>
                <a:latin typeface="Arial"/>
                <a:cs typeface="Arial"/>
              </a:rPr>
              <a:t> of </a:t>
            </a:r>
            <a:r>
              <a:rPr lang="fr-FR" altLang="en-US" sz="3200" b="1" dirty="0" err="1">
                <a:solidFill>
                  <a:srgbClr val="000000"/>
                </a:solidFill>
                <a:latin typeface="Arial"/>
                <a:cs typeface="Arial"/>
              </a:rPr>
              <a:t>Operation</a:t>
            </a:r>
            <a:endParaRPr lang="fr-FR" altLang="en-US" sz="32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L. S. Cardman (JPos17)</a:t>
            </a:r>
            <a:endParaRPr lang="en-US" dirty="0"/>
          </a:p>
        </p:txBody>
      </p:sp>
      <p:sp>
        <p:nvSpPr>
          <p:cNvPr id="90" name="Slide Number Placeholder 8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AE120DA-BA2B-DB47-BCDC-D61492424AC3}" type="slidenum">
              <a:rPr lang="en-US" smtClean="0"/>
              <a:pPr/>
              <a:t>26</a:t>
            </a:fld>
            <a:endParaRPr lang="en-US" dirty="0"/>
          </a:p>
        </p:txBody>
      </p:sp>
      <p:grpSp>
        <p:nvGrpSpPr>
          <p:cNvPr id="31" name="Grouper 344"/>
          <p:cNvGrpSpPr/>
          <p:nvPr/>
        </p:nvGrpSpPr>
        <p:grpSpPr>
          <a:xfrm>
            <a:off x="3039420" y="1118389"/>
            <a:ext cx="2836862" cy="3782531"/>
            <a:chOff x="2837523" y="1646791"/>
            <a:chExt cx="2836862" cy="3782531"/>
          </a:xfrm>
        </p:grpSpPr>
        <p:grpSp>
          <p:nvGrpSpPr>
            <p:cNvPr id="32" name="Grouper 345"/>
            <p:cNvGrpSpPr/>
            <p:nvPr/>
          </p:nvGrpSpPr>
          <p:grpSpPr>
            <a:xfrm>
              <a:off x="2898979" y="1646791"/>
              <a:ext cx="2775406" cy="3782531"/>
              <a:chOff x="2898979" y="1646791"/>
              <a:chExt cx="2775406" cy="3782531"/>
            </a:xfrm>
          </p:grpSpPr>
          <p:sp>
            <p:nvSpPr>
              <p:cNvPr id="36" name="Secteurs 349"/>
              <p:cNvSpPr>
                <a:spLocks/>
              </p:cNvSpPr>
              <p:nvPr/>
            </p:nvSpPr>
            <p:spPr>
              <a:xfrm rot="5400000">
                <a:off x="2993600" y="2881880"/>
                <a:ext cx="1440000" cy="1440000"/>
              </a:xfrm>
              <a:prstGeom prst="pie">
                <a:avLst>
                  <a:gd name="adj1" fmla="val 10813782"/>
                  <a:gd name="adj2" fmla="val 16200000"/>
                </a:avLst>
              </a:prstGeom>
              <a:solidFill>
                <a:srgbClr val="00CC66"/>
              </a:solidFill>
              <a:ln w="127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7" name="Secteurs 350"/>
              <p:cNvSpPr>
                <a:spLocks/>
              </p:cNvSpPr>
              <p:nvPr/>
            </p:nvSpPr>
            <p:spPr>
              <a:xfrm rot="16200000">
                <a:off x="3722320" y="3924417"/>
                <a:ext cx="1440000" cy="1440000"/>
              </a:xfrm>
              <a:prstGeom prst="pie">
                <a:avLst>
                  <a:gd name="adj1" fmla="val 10813782"/>
                  <a:gd name="adj2" fmla="val 16200000"/>
                </a:avLst>
              </a:prstGeom>
              <a:solidFill>
                <a:srgbClr val="00CC66"/>
              </a:solidFill>
              <a:ln w="127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8" name="Line 11"/>
              <p:cNvSpPr>
                <a:spLocks noChangeShapeType="1"/>
              </p:cNvSpPr>
              <p:nvPr/>
            </p:nvSpPr>
            <p:spPr bwMode="auto">
              <a:xfrm>
                <a:off x="3716998" y="2880247"/>
                <a:ext cx="0" cy="72072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39" name="Line 33"/>
              <p:cNvSpPr>
                <a:spLocks noChangeShapeType="1"/>
              </p:cNvSpPr>
              <p:nvPr/>
            </p:nvSpPr>
            <p:spPr bwMode="auto">
              <a:xfrm>
                <a:off x="3283610" y="2943747"/>
                <a:ext cx="28733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40" name="Line 34"/>
              <p:cNvSpPr>
                <a:spLocks noChangeShapeType="1"/>
              </p:cNvSpPr>
              <p:nvPr/>
            </p:nvSpPr>
            <p:spPr bwMode="auto">
              <a:xfrm>
                <a:off x="3282023" y="3529534"/>
                <a:ext cx="287337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41" name="Line 38"/>
              <p:cNvSpPr>
                <a:spLocks noChangeShapeType="1"/>
              </p:cNvSpPr>
              <p:nvPr/>
            </p:nvSpPr>
            <p:spPr bwMode="auto">
              <a:xfrm>
                <a:off x="5098123" y="4932884"/>
                <a:ext cx="576262" cy="71438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round/>
                <a:headEnd/>
                <a:tailEnd type="stealth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42" name="Text Box 45"/>
              <p:cNvSpPr txBox="1">
                <a:spLocks noChangeArrowheads="1"/>
              </p:cNvSpPr>
              <p:nvPr/>
            </p:nvSpPr>
            <p:spPr bwMode="auto">
              <a:xfrm>
                <a:off x="3064535" y="2586742"/>
                <a:ext cx="423514" cy="3693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b="1" dirty="0">
                    <a:solidFill>
                      <a:srgbClr val="000000"/>
                    </a:solidFill>
                    <a:latin typeface="Arial" panose="020B0604020202020204" pitchFamily="34" charset="0"/>
                    <a:ea typeface="ＭＳ Ｐゴシック"/>
                    <a:cs typeface="Arial" panose="020B0604020202020204" pitchFamily="34" charset="0"/>
                  </a:rPr>
                  <a:t>S</a:t>
                </a:r>
                <a:r>
                  <a:rPr lang="en-US" b="1" baseline="-25000" dirty="0">
                    <a:solidFill>
                      <a:srgbClr val="000000"/>
                    </a:solidFill>
                    <a:latin typeface="Arial" panose="020B0604020202020204" pitchFamily="34" charset="0"/>
                    <a:ea typeface="ＭＳ Ｐゴシック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43" name="Line 49"/>
              <p:cNvSpPr>
                <a:spLocks noChangeShapeType="1"/>
              </p:cNvSpPr>
              <p:nvPr/>
            </p:nvSpPr>
            <p:spPr bwMode="auto">
              <a:xfrm>
                <a:off x="3993223" y="4887002"/>
                <a:ext cx="125412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44" name="Line 81"/>
              <p:cNvSpPr>
                <a:spLocks noChangeShapeType="1"/>
              </p:cNvSpPr>
              <p:nvPr/>
            </p:nvSpPr>
            <p:spPr bwMode="auto">
              <a:xfrm>
                <a:off x="3283610" y="2948205"/>
                <a:ext cx="287338" cy="0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45" name="Line 82"/>
              <p:cNvSpPr>
                <a:spLocks noChangeShapeType="1"/>
              </p:cNvSpPr>
              <p:nvPr/>
            </p:nvSpPr>
            <p:spPr bwMode="auto">
              <a:xfrm>
                <a:off x="3286785" y="3528555"/>
                <a:ext cx="287338" cy="0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46" name="Oval 23"/>
              <p:cNvSpPr>
                <a:spLocks noChangeArrowheads="1"/>
              </p:cNvSpPr>
              <p:nvPr/>
            </p:nvSpPr>
            <p:spPr bwMode="auto">
              <a:xfrm>
                <a:off x="3196298" y="2880247"/>
                <a:ext cx="107950" cy="719137"/>
              </a:xfrm>
              <a:prstGeom prst="ellipse">
                <a:avLst/>
              </a:prstGeom>
              <a:solidFill>
                <a:srgbClr val="FFCC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47" name="Text Box 48"/>
              <p:cNvSpPr txBox="1">
                <a:spLocks noChangeArrowheads="1"/>
              </p:cNvSpPr>
              <p:nvPr/>
            </p:nvSpPr>
            <p:spPr bwMode="auto">
              <a:xfrm>
                <a:off x="3912963" y="4831439"/>
                <a:ext cx="351378" cy="3693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b="1" dirty="0">
                    <a:solidFill>
                      <a:srgbClr val="000000"/>
                    </a:solidFill>
                    <a:latin typeface="Arial" panose="020B0604020202020204" pitchFamily="34" charset="0"/>
                    <a:ea typeface="ＭＳ Ｐゴシック"/>
                    <a:cs typeface="Arial" panose="020B0604020202020204" pitchFamily="34" charset="0"/>
                  </a:rPr>
                  <a:t>D</a:t>
                </a:r>
              </a:p>
            </p:txBody>
          </p:sp>
          <p:sp>
            <p:nvSpPr>
              <p:cNvPr id="48" name="Line 18"/>
              <p:cNvSpPr>
                <a:spLocks noChangeShapeType="1"/>
              </p:cNvSpPr>
              <p:nvPr/>
            </p:nvSpPr>
            <p:spPr bwMode="auto">
              <a:xfrm rot="10800000">
                <a:off x="3715410" y="4643959"/>
                <a:ext cx="71913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49" name="Line 17"/>
              <p:cNvSpPr>
                <a:spLocks noChangeShapeType="1"/>
              </p:cNvSpPr>
              <p:nvPr/>
            </p:nvSpPr>
            <p:spPr bwMode="auto">
              <a:xfrm rot="10800000">
                <a:off x="4436135" y="4643959"/>
                <a:ext cx="0" cy="72072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50" name="Line 33"/>
              <p:cNvSpPr>
                <a:spLocks noChangeShapeType="1"/>
              </p:cNvSpPr>
              <p:nvPr/>
            </p:nvSpPr>
            <p:spPr bwMode="auto">
              <a:xfrm>
                <a:off x="3572535" y="3146947"/>
                <a:ext cx="144463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51" name="Line 34"/>
              <p:cNvSpPr>
                <a:spLocks noChangeShapeType="1"/>
              </p:cNvSpPr>
              <p:nvPr/>
            </p:nvSpPr>
            <p:spPr bwMode="auto">
              <a:xfrm>
                <a:off x="3575710" y="3372372"/>
                <a:ext cx="144463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52" name="Text Box 47"/>
              <p:cNvSpPr txBox="1">
                <a:spLocks noChangeArrowheads="1"/>
              </p:cNvSpPr>
              <p:nvPr/>
            </p:nvSpPr>
            <p:spPr bwMode="auto">
              <a:xfrm>
                <a:off x="3907498" y="3095107"/>
                <a:ext cx="351378" cy="3693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b="1" dirty="0">
                    <a:solidFill>
                      <a:srgbClr val="000000"/>
                    </a:solidFill>
                    <a:latin typeface="Arial" panose="020B0604020202020204" pitchFamily="34" charset="0"/>
                    <a:ea typeface="ＭＳ Ｐゴシック"/>
                    <a:cs typeface="Arial" panose="020B0604020202020204" pitchFamily="34" charset="0"/>
                  </a:rPr>
                  <a:t>D</a:t>
                </a:r>
              </a:p>
            </p:txBody>
          </p:sp>
          <p:sp>
            <p:nvSpPr>
              <p:cNvPr id="53" name="Rectangle 20"/>
              <p:cNvSpPr>
                <a:spLocks noChangeArrowheads="1"/>
              </p:cNvSpPr>
              <p:nvPr/>
            </p:nvSpPr>
            <p:spPr bwMode="auto">
              <a:xfrm>
                <a:off x="3780498" y="4089922"/>
                <a:ext cx="215900" cy="71437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9525">
                <a:solidFill>
                  <a:schemeClr val="accent6">
                    <a:lumMod val="60000"/>
                    <a:lumOff val="40000"/>
                  </a:schemeClr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54" name="Rectangle 21"/>
              <p:cNvSpPr>
                <a:spLocks noChangeArrowheads="1"/>
              </p:cNvSpPr>
              <p:nvPr/>
            </p:nvSpPr>
            <p:spPr bwMode="auto">
              <a:xfrm>
                <a:off x="4171023" y="4093097"/>
                <a:ext cx="215900" cy="71437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55" name="Line 41"/>
              <p:cNvSpPr>
                <a:spLocks noChangeShapeType="1"/>
              </p:cNvSpPr>
              <p:nvPr/>
            </p:nvSpPr>
            <p:spPr bwMode="auto">
              <a:xfrm flipH="1">
                <a:off x="3994810" y="3597797"/>
                <a:ext cx="147638" cy="1039812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round/>
                <a:headEnd/>
                <a:tailEnd type="stealth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56" name="Line 42"/>
              <p:cNvSpPr>
                <a:spLocks noChangeShapeType="1"/>
              </p:cNvSpPr>
              <p:nvPr/>
            </p:nvSpPr>
            <p:spPr bwMode="auto">
              <a:xfrm>
                <a:off x="3993223" y="3597797"/>
                <a:ext cx="149225" cy="1039812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round/>
                <a:headEnd/>
                <a:tailEnd type="stealth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grpSp>
            <p:nvGrpSpPr>
              <p:cNvPr id="57" name="Group 189"/>
              <p:cNvGrpSpPr/>
              <p:nvPr/>
            </p:nvGrpSpPr>
            <p:grpSpPr>
              <a:xfrm>
                <a:off x="3575710" y="2859609"/>
                <a:ext cx="863600" cy="800100"/>
                <a:chOff x="3287266" y="2426717"/>
                <a:chExt cx="863600" cy="800100"/>
              </a:xfrm>
            </p:grpSpPr>
            <p:sp>
              <p:nvSpPr>
                <p:cNvPr id="72" name="Line 12"/>
                <p:cNvSpPr>
                  <a:spLocks noChangeShapeType="1"/>
                </p:cNvSpPr>
                <p:nvPr/>
              </p:nvSpPr>
              <p:spPr bwMode="auto">
                <a:xfrm>
                  <a:off x="3431729" y="3168080"/>
                  <a:ext cx="719137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 sz="1800">
                    <a:solidFill>
                      <a:srgbClr val="000000"/>
                    </a:solidFill>
                    <a:latin typeface="Arial"/>
                    <a:ea typeface="ＭＳ Ｐゴシック"/>
                    <a:cs typeface="+mn-cs"/>
                  </a:endParaRPr>
                </a:p>
              </p:txBody>
            </p:sp>
            <p:cxnSp>
              <p:nvCxnSpPr>
                <p:cNvPr id="73" name="Straight Connector 2"/>
                <p:cNvCxnSpPr>
                  <a:cxnSpLocks noChangeShapeType="1"/>
                </p:cNvCxnSpPr>
                <p:nvPr/>
              </p:nvCxnSpPr>
              <p:spPr bwMode="auto">
                <a:xfrm>
                  <a:off x="3299966" y="2426717"/>
                  <a:ext cx="0" cy="287338"/>
                </a:xfrm>
                <a:prstGeom prst="line">
                  <a:avLst/>
                </a:prstGeom>
                <a:noFill/>
                <a:ln w="63500">
                  <a:solidFill>
                    <a:schemeClr val="accent6">
                      <a:lumMod val="60000"/>
                      <a:lumOff val="40000"/>
                    </a:schemeClr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74" name="Straight Connector 58"/>
                <p:cNvCxnSpPr>
                  <a:cxnSpLocks noChangeShapeType="1"/>
                </p:cNvCxnSpPr>
                <p:nvPr/>
              </p:nvCxnSpPr>
              <p:spPr bwMode="auto">
                <a:xfrm>
                  <a:off x="3303141" y="2937892"/>
                  <a:ext cx="0" cy="288925"/>
                </a:xfrm>
                <a:prstGeom prst="line">
                  <a:avLst/>
                </a:prstGeom>
                <a:noFill/>
                <a:ln w="63500">
                  <a:solidFill>
                    <a:schemeClr val="accent6">
                      <a:lumMod val="60000"/>
                      <a:lumOff val="40000"/>
                    </a:schemeClr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75" name="Line 33"/>
                <p:cNvSpPr>
                  <a:spLocks noChangeShapeType="1"/>
                </p:cNvSpPr>
                <p:nvPr/>
              </p:nvSpPr>
              <p:spPr bwMode="auto">
                <a:xfrm>
                  <a:off x="3287266" y="2718817"/>
                  <a:ext cx="144463" cy="0"/>
                </a:xfrm>
                <a:prstGeom prst="line">
                  <a:avLst/>
                </a:prstGeom>
                <a:noFill/>
                <a:ln w="9525">
                  <a:solidFill>
                    <a:srgbClr val="0000CC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 sz="1800">
                    <a:solidFill>
                      <a:srgbClr val="000000"/>
                    </a:solidFill>
                    <a:latin typeface="Arial"/>
                    <a:ea typeface="ＭＳ Ｐゴシック"/>
                    <a:cs typeface="+mn-cs"/>
                  </a:endParaRPr>
                </a:p>
              </p:txBody>
            </p:sp>
            <p:sp>
              <p:nvSpPr>
                <p:cNvPr id="76" name="Line 33"/>
                <p:cNvSpPr>
                  <a:spLocks noChangeShapeType="1"/>
                </p:cNvSpPr>
                <p:nvPr/>
              </p:nvSpPr>
              <p:spPr bwMode="auto">
                <a:xfrm>
                  <a:off x="3290441" y="2933130"/>
                  <a:ext cx="144463" cy="0"/>
                </a:xfrm>
                <a:prstGeom prst="line">
                  <a:avLst/>
                </a:prstGeom>
                <a:noFill/>
                <a:ln w="9525">
                  <a:solidFill>
                    <a:srgbClr val="0000CC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 sz="1800">
                    <a:solidFill>
                      <a:srgbClr val="000000"/>
                    </a:solidFill>
                    <a:latin typeface="Arial"/>
                    <a:ea typeface="ＭＳ Ｐゴシック"/>
                    <a:cs typeface="+mn-cs"/>
                  </a:endParaRPr>
                </a:p>
              </p:txBody>
            </p:sp>
            <p:sp>
              <p:nvSpPr>
                <p:cNvPr id="77" name="Line 11"/>
                <p:cNvSpPr>
                  <a:spLocks noChangeShapeType="1"/>
                </p:cNvSpPr>
                <p:nvPr/>
              </p:nvSpPr>
              <p:spPr bwMode="auto">
                <a:xfrm>
                  <a:off x="3431729" y="2447355"/>
                  <a:ext cx="0" cy="720725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 sz="1800">
                    <a:solidFill>
                      <a:srgbClr val="000000"/>
                    </a:solidFill>
                    <a:latin typeface="Arial"/>
                    <a:ea typeface="ＭＳ Ｐゴシック"/>
                    <a:cs typeface="+mn-cs"/>
                  </a:endParaRPr>
                </a:p>
              </p:txBody>
            </p:sp>
          </p:grpSp>
          <p:sp>
            <p:nvSpPr>
              <p:cNvPr id="58" name="Oval 99"/>
              <p:cNvSpPr>
                <a:spLocks noChangeArrowheads="1"/>
              </p:cNvSpPr>
              <p:nvPr/>
            </p:nvSpPr>
            <p:spPr bwMode="auto">
              <a:xfrm>
                <a:off x="3507448" y="3169172"/>
                <a:ext cx="144462" cy="195262"/>
              </a:xfrm>
              <a:prstGeom prst="ellips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59" name="Oval 100"/>
              <p:cNvSpPr>
                <a:spLocks noChangeArrowheads="1"/>
              </p:cNvSpPr>
              <p:nvPr/>
            </p:nvSpPr>
            <p:spPr bwMode="auto">
              <a:xfrm>
                <a:off x="3683660" y="4028009"/>
                <a:ext cx="144463" cy="195263"/>
              </a:xfrm>
              <a:prstGeom prst="ellips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60" name="Oval 101"/>
              <p:cNvSpPr>
                <a:spLocks noChangeArrowheads="1"/>
              </p:cNvSpPr>
              <p:nvPr/>
            </p:nvSpPr>
            <p:spPr bwMode="auto">
              <a:xfrm>
                <a:off x="4355173" y="4909072"/>
                <a:ext cx="144462" cy="195262"/>
              </a:xfrm>
              <a:prstGeom prst="ellips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61" name="Line 35"/>
              <p:cNvSpPr>
                <a:spLocks noChangeShapeType="1"/>
              </p:cNvSpPr>
              <p:nvPr/>
            </p:nvSpPr>
            <p:spPr bwMode="auto">
              <a:xfrm>
                <a:off x="4440898" y="4934472"/>
                <a:ext cx="542925" cy="0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round/>
                <a:headEnd/>
                <a:tailEnd type="stealth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62" name="Line 36"/>
              <p:cNvSpPr>
                <a:spLocks noChangeShapeType="1"/>
              </p:cNvSpPr>
              <p:nvPr/>
            </p:nvSpPr>
            <p:spPr bwMode="auto">
              <a:xfrm>
                <a:off x="4444073" y="5077347"/>
                <a:ext cx="542925" cy="0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round/>
                <a:headEnd/>
                <a:tailEnd type="stealth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63" name="Line 39"/>
              <p:cNvSpPr>
                <a:spLocks noChangeShapeType="1"/>
              </p:cNvSpPr>
              <p:nvPr/>
            </p:nvSpPr>
            <p:spPr bwMode="auto">
              <a:xfrm rot="3000000" flipV="1">
                <a:off x="5225917" y="4793978"/>
                <a:ext cx="315912" cy="488950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round/>
                <a:headEnd/>
                <a:tailEnd type="stealth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64" name="Text Box 46"/>
              <p:cNvSpPr txBox="1">
                <a:spLocks noChangeArrowheads="1"/>
              </p:cNvSpPr>
              <p:nvPr/>
            </p:nvSpPr>
            <p:spPr bwMode="auto">
              <a:xfrm>
                <a:off x="4854350" y="4329114"/>
                <a:ext cx="423514" cy="3693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b="1" dirty="0">
                    <a:solidFill>
                      <a:srgbClr val="000000"/>
                    </a:solidFill>
                    <a:latin typeface="Arial" panose="020B0604020202020204" pitchFamily="34" charset="0"/>
                    <a:ea typeface="ＭＳ Ｐゴシック"/>
                    <a:cs typeface="Arial" panose="020B0604020202020204" pitchFamily="34" charset="0"/>
                  </a:rPr>
                  <a:t>S</a:t>
                </a:r>
                <a:r>
                  <a:rPr lang="en-US" b="1" baseline="-25000" dirty="0">
                    <a:solidFill>
                      <a:srgbClr val="000000"/>
                    </a:solidFill>
                    <a:latin typeface="Arial" panose="020B0604020202020204" pitchFamily="34" charset="0"/>
                    <a:ea typeface="ＭＳ Ｐゴシック"/>
                    <a:cs typeface="Arial" panose="020B0604020202020204" pitchFamily="34" charset="0"/>
                  </a:rPr>
                  <a:t>2</a:t>
                </a:r>
              </a:p>
            </p:txBody>
          </p:sp>
          <p:sp>
            <p:nvSpPr>
              <p:cNvPr id="65" name="Oval 24"/>
              <p:cNvSpPr>
                <a:spLocks noChangeArrowheads="1"/>
              </p:cNvSpPr>
              <p:nvPr/>
            </p:nvSpPr>
            <p:spPr bwMode="auto">
              <a:xfrm>
                <a:off x="4986998" y="4626497"/>
                <a:ext cx="107950" cy="719137"/>
              </a:xfrm>
              <a:prstGeom prst="ellipse">
                <a:avLst/>
              </a:prstGeom>
              <a:solidFill>
                <a:srgbClr val="FFCC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67" name="Right Brace 199"/>
              <p:cNvSpPr/>
              <p:nvPr/>
            </p:nvSpPr>
            <p:spPr>
              <a:xfrm rot="16200000">
                <a:off x="3720024" y="1715598"/>
                <a:ext cx="360040" cy="1656184"/>
              </a:xfrm>
              <a:prstGeom prst="rightBrac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srgbClr val="000000"/>
                  </a:solidFill>
                  <a:latin typeface="Arial"/>
                  <a:ea typeface="ＭＳ Ｐゴシック"/>
                </a:endParaRPr>
              </a:p>
            </p:txBody>
          </p:sp>
          <p:sp>
            <p:nvSpPr>
              <p:cNvPr id="68" name="Text Box 58"/>
              <p:cNvSpPr txBox="1">
                <a:spLocks noChangeArrowheads="1"/>
              </p:cNvSpPr>
              <p:nvPr/>
            </p:nvSpPr>
            <p:spPr bwMode="auto">
              <a:xfrm>
                <a:off x="2898979" y="1646791"/>
                <a:ext cx="2007936" cy="6463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200" b="1" dirty="0">
                    <a:solidFill>
                      <a:srgbClr val="000000"/>
                    </a:solidFill>
                    <a:latin typeface="Arial" panose="020B0604020202020204" pitchFamily="34" charset="0"/>
                    <a:ea typeface="ＭＳ Ｐゴシック"/>
                    <a:cs typeface="Arial" panose="020B0604020202020204" pitchFamily="34" charset="0"/>
                  </a:rPr>
                  <a:t>Positron Transverse and Longitudinal Phase Space Selection</a:t>
                </a:r>
              </a:p>
            </p:txBody>
          </p:sp>
          <p:sp>
            <p:nvSpPr>
              <p:cNvPr id="70" name="Text Box 88"/>
              <p:cNvSpPr txBox="1">
                <a:spLocks noChangeArrowheads="1"/>
              </p:cNvSpPr>
              <p:nvPr/>
            </p:nvSpPr>
            <p:spPr bwMode="auto">
              <a:xfrm>
                <a:off x="5204485" y="5059990"/>
                <a:ext cx="402674" cy="3693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rgbClr val="FF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b="1" dirty="0">
                    <a:solidFill>
                      <a:srgbClr val="FF0000"/>
                    </a:solidFill>
                    <a:latin typeface="Arial" panose="020B0604020202020204" pitchFamily="34" charset="0"/>
                    <a:ea typeface="ＭＳ Ｐゴシック"/>
                    <a:cs typeface="Arial" panose="020B0604020202020204" pitchFamily="34" charset="0"/>
                  </a:rPr>
                  <a:t>e</a:t>
                </a:r>
                <a:r>
                  <a:rPr lang="en-US" b="1" baseline="30000" dirty="0">
                    <a:solidFill>
                      <a:srgbClr val="FF0000"/>
                    </a:solidFill>
                    <a:latin typeface="Arial" panose="020B0604020202020204" pitchFamily="34" charset="0"/>
                    <a:ea typeface="ＭＳ Ｐゴシック"/>
                    <a:cs typeface="Arial" panose="020B0604020202020204" pitchFamily="34" charset="0"/>
                  </a:rPr>
                  <a:t>+</a:t>
                </a:r>
              </a:p>
            </p:txBody>
          </p:sp>
          <p:sp>
            <p:nvSpPr>
              <p:cNvPr id="71" name="Line 54"/>
              <p:cNvSpPr>
                <a:spLocks noChangeShapeType="1"/>
              </p:cNvSpPr>
              <p:nvPr/>
            </p:nvSpPr>
            <p:spPr bwMode="auto">
              <a:xfrm>
                <a:off x="5242052" y="5114325"/>
                <a:ext cx="287338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stealth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FF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</p:grpSp>
        <p:grpSp>
          <p:nvGrpSpPr>
            <p:cNvPr id="33" name="Group 159"/>
            <p:cNvGrpSpPr/>
            <p:nvPr/>
          </p:nvGrpSpPr>
          <p:grpSpPr>
            <a:xfrm>
              <a:off x="2837523" y="2953272"/>
              <a:ext cx="361950" cy="569912"/>
              <a:chOff x="1988705" y="2520380"/>
              <a:chExt cx="361950" cy="569912"/>
            </a:xfrm>
          </p:grpSpPr>
          <p:sp>
            <p:nvSpPr>
              <p:cNvPr id="34" name="Line 84"/>
              <p:cNvSpPr>
                <a:spLocks noChangeShapeType="1"/>
              </p:cNvSpPr>
              <p:nvPr/>
            </p:nvSpPr>
            <p:spPr bwMode="auto">
              <a:xfrm flipV="1">
                <a:off x="1988705" y="2520380"/>
                <a:ext cx="360362" cy="288925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round/>
                <a:headEnd/>
                <a:tailEnd type="stealth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35" name="Line 85"/>
              <p:cNvSpPr>
                <a:spLocks noChangeShapeType="1"/>
              </p:cNvSpPr>
              <p:nvPr/>
            </p:nvSpPr>
            <p:spPr bwMode="auto">
              <a:xfrm>
                <a:off x="1990292" y="2802955"/>
                <a:ext cx="360363" cy="287337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round/>
                <a:headEnd/>
                <a:tailEnd type="stealth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</p:grpSp>
      </p:grpSp>
      <p:sp>
        <p:nvSpPr>
          <p:cNvPr id="78" name="Text Box 89"/>
          <p:cNvSpPr txBox="1">
            <a:spLocks noChangeArrowheads="1"/>
          </p:cNvSpPr>
          <p:nvPr/>
        </p:nvSpPr>
        <p:spPr bwMode="auto">
          <a:xfrm>
            <a:off x="1460534" y="2717593"/>
            <a:ext cx="40748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0033CC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e</a:t>
            </a:r>
            <a:r>
              <a:rPr lang="en-US" b="1" baseline="30000" dirty="0">
                <a:solidFill>
                  <a:srgbClr val="0033CC"/>
                </a:solidFill>
                <a:latin typeface="Comic Sans MS"/>
                <a:ea typeface="ＭＳ Ｐゴシック"/>
                <a:cs typeface="Comic Sans MS"/>
              </a:rPr>
              <a:t>-</a:t>
            </a:r>
          </a:p>
        </p:txBody>
      </p:sp>
      <p:sp>
        <p:nvSpPr>
          <p:cNvPr id="79" name="Line 30"/>
          <p:cNvSpPr>
            <a:spLocks noChangeShapeType="1"/>
          </p:cNvSpPr>
          <p:nvPr/>
        </p:nvSpPr>
        <p:spPr bwMode="auto">
          <a:xfrm>
            <a:off x="1080146" y="2691931"/>
            <a:ext cx="1359742" cy="1587"/>
          </a:xfrm>
          <a:prstGeom prst="line">
            <a:avLst/>
          </a:prstGeom>
          <a:noFill/>
          <a:ln w="22225">
            <a:solidFill>
              <a:srgbClr val="0000FF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>
              <a:solidFill>
                <a:srgbClr val="000000"/>
              </a:solidFill>
              <a:latin typeface="Arial"/>
              <a:ea typeface="ＭＳ Ｐゴシック"/>
              <a:cs typeface="+mn-cs"/>
            </a:endParaRPr>
          </a:p>
        </p:txBody>
      </p:sp>
      <p:sp>
        <p:nvSpPr>
          <p:cNvPr id="80" name="Text Box 43"/>
          <p:cNvSpPr txBox="1">
            <a:spLocks noChangeArrowheads="1"/>
          </p:cNvSpPr>
          <p:nvPr/>
        </p:nvSpPr>
        <p:spPr bwMode="auto">
          <a:xfrm>
            <a:off x="2129488" y="3086161"/>
            <a:ext cx="336952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rgbClr val="000000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T</a:t>
            </a:r>
            <a:r>
              <a:rPr lang="en-US" sz="1200" b="1" baseline="-25000" dirty="0">
                <a:solidFill>
                  <a:srgbClr val="000000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1</a:t>
            </a:r>
            <a:endParaRPr lang="en-US" sz="1200" b="1" dirty="0">
              <a:solidFill>
                <a:srgbClr val="000000"/>
              </a:solidFill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</p:txBody>
      </p:sp>
      <p:sp>
        <p:nvSpPr>
          <p:cNvPr id="81" name="Oval 98"/>
          <p:cNvSpPr>
            <a:spLocks noChangeArrowheads="1"/>
          </p:cNvSpPr>
          <p:nvPr/>
        </p:nvSpPr>
        <p:spPr bwMode="auto">
          <a:xfrm>
            <a:off x="2396183" y="2759241"/>
            <a:ext cx="144463" cy="195262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FF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>
              <a:solidFill>
                <a:srgbClr val="000000"/>
              </a:solidFill>
              <a:latin typeface="Arial"/>
              <a:ea typeface="ＭＳ Ｐゴシック"/>
              <a:cs typeface="+mn-cs"/>
            </a:endParaRPr>
          </a:p>
        </p:txBody>
      </p:sp>
      <p:sp>
        <p:nvSpPr>
          <p:cNvPr id="82" name="Text Box 58"/>
          <p:cNvSpPr txBox="1">
            <a:spLocks noChangeArrowheads="1"/>
          </p:cNvSpPr>
          <p:nvPr/>
        </p:nvSpPr>
        <p:spPr bwMode="auto">
          <a:xfrm>
            <a:off x="662075" y="1067317"/>
            <a:ext cx="212259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rgbClr val="000000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Polarized Electrons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rgbClr val="000000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(&lt; 10 MeV/c) strike production target</a:t>
            </a:r>
          </a:p>
        </p:txBody>
      </p:sp>
      <p:sp>
        <p:nvSpPr>
          <p:cNvPr id="83" name="Right Brace 88"/>
          <p:cNvSpPr/>
          <p:nvPr/>
        </p:nvSpPr>
        <p:spPr>
          <a:xfrm rot="16200000">
            <a:off x="1553072" y="1115476"/>
            <a:ext cx="360040" cy="1656184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84" name="Line 54"/>
          <p:cNvSpPr>
            <a:spLocks noChangeShapeType="1"/>
          </p:cNvSpPr>
          <p:nvPr/>
        </p:nvSpPr>
        <p:spPr bwMode="auto">
          <a:xfrm flipV="1">
            <a:off x="1556443" y="2813541"/>
            <a:ext cx="213029" cy="4691"/>
          </a:xfrm>
          <a:prstGeom prst="line">
            <a:avLst/>
          </a:prstGeom>
          <a:noFill/>
          <a:ln w="9525">
            <a:solidFill>
              <a:srgbClr val="3333FF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>
              <a:solidFill>
                <a:srgbClr val="000000"/>
              </a:solidFill>
              <a:latin typeface="Arial"/>
              <a:ea typeface="ＭＳ Ｐゴシック"/>
              <a:cs typeface="+mn-cs"/>
            </a:endParaRPr>
          </a:p>
        </p:txBody>
      </p:sp>
      <p:pic>
        <p:nvPicPr>
          <p:cNvPr id="85" name="Picture 84" descr="Screen shot 2012-03-31 at 6.08.09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000" t="-16782" r="62058" b="-16782"/>
          <a:stretch/>
        </p:blipFill>
        <p:spPr>
          <a:xfrm>
            <a:off x="2397948" y="2118391"/>
            <a:ext cx="402336" cy="577946"/>
          </a:xfrm>
          <a:prstGeom prst="rect">
            <a:avLst/>
          </a:prstGeom>
        </p:spPr>
      </p:pic>
      <p:pic>
        <p:nvPicPr>
          <p:cNvPr id="86" name="Picture 85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2434995" y="2592934"/>
            <a:ext cx="274320" cy="201168"/>
          </a:xfrm>
          <a:prstGeom prst="rect">
            <a:avLst/>
          </a:prstGeom>
        </p:spPr>
      </p:pic>
      <p:sp>
        <p:nvSpPr>
          <p:cNvPr id="87" name="Rectangle 26"/>
          <p:cNvSpPr>
            <a:spLocks noChangeArrowheads="1"/>
          </p:cNvSpPr>
          <p:nvPr/>
        </p:nvSpPr>
        <p:spPr bwMode="auto">
          <a:xfrm>
            <a:off x="2386658" y="2231294"/>
            <a:ext cx="620094" cy="880372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>
              <a:solidFill>
                <a:srgbClr val="000000"/>
              </a:solidFill>
              <a:latin typeface="Arial"/>
              <a:ea typeface="ＭＳ Ｐゴシック"/>
              <a:cs typeface="+mn-cs"/>
            </a:endParaRPr>
          </a:p>
        </p:txBody>
      </p:sp>
      <p:cxnSp>
        <p:nvCxnSpPr>
          <p:cNvPr id="88" name="Straight Arrow Connector 87"/>
          <p:cNvCxnSpPr/>
          <p:nvPr/>
        </p:nvCxnSpPr>
        <p:spPr bwMode="auto">
          <a:xfrm>
            <a:off x="2709169" y="2695343"/>
            <a:ext cx="266201" cy="78581"/>
          </a:xfrm>
          <a:prstGeom prst="straightConnector1">
            <a:avLst/>
          </a:prstGeom>
          <a:solidFill>
            <a:schemeClr val="accent1"/>
          </a:solidFill>
          <a:ln w="15875" cap="flat" cmpd="sng" algn="ctr">
            <a:solidFill>
              <a:srgbClr val="1C28FF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89" name="Straight Arrow Connector 88"/>
          <p:cNvCxnSpPr/>
          <p:nvPr/>
        </p:nvCxnSpPr>
        <p:spPr bwMode="auto">
          <a:xfrm flipV="1">
            <a:off x="2712241" y="2648974"/>
            <a:ext cx="261938" cy="46369"/>
          </a:xfrm>
          <a:prstGeom prst="straightConnector1">
            <a:avLst/>
          </a:prstGeom>
          <a:solidFill>
            <a:schemeClr val="accent1"/>
          </a:solidFill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91" name="Text Box 89"/>
          <p:cNvSpPr txBox="1">
            <a:spLocks noChangeArrowheads="1"/>
          </p:cNvSpPr>
          <p:nvPr/>
        </p:nvSpPr>
        <p:spPr bwMode="auto">
          <a:xfrm>
            <a:off x="2657354" y="2732201"/>
            <a:ext cx="40748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0033CC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e</a:t>
            </a:r>
            <a:r>
              <a:rPr lang="en-US" b="1" baseline="30000" dirty="0">
                <a:solidFill>
                  <a:srgbClr val="0033CC"/>
                </a:solidFill>
                <a:latin typeface="Comic Sans MS"/>
                <a:ea typeface="ＭＳ Ｐゴシック"/>
                <a:cs typeface="Comic Sans MS"/>
              </a:rPr>
              <a:t>-</a:t>
            </a:r>
          </a:p>
        </p:txBody>
      </p:sp>
      <p:sp>
        <p:nvSpPr>
          <p:cNvPr id="93" name="Text Box 89"/>
          <p:cNvSpPr txBox="1">
            <a:spLocks noChangeArrowheads="1"/>
          </p:cNvSpPr>
          <p:nvPr/>
        </p:nvSpPr>
        <p:spPr bwMode="auto">
          <a:xfrm>
            <a:off x="2658530" y="2347604"/>
            <a:ext cx="40748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e</a:t>
            </a:r>
            <a:r>
              <a:rPr lang="en-US" b="1" baseline="30000" dirty="0">
                <a:solidFill>
                  <a:srgbClr val="FF0000"/>
                </a:solidFill>
                <a:latin typeface="Comic Sans MS"/>
                <a:ea typeface="ＭＳ Ｐゴシック"/>
                <a:cs typeface="Comic Sans MS"/>
              </a:rPr>
              <a:t>+</a:t>
            </a:r>
          </a:p>
        </p:txBody>
      </p:sp>
      <p:sp>
        <p:nvSpPr>
          <p:cNvPr id="94" name="Line 54"/>
          <p:cNvSpPr>
            <a:spLocks noChangeShapeType="1"/>
          </p:cNvSpPr>
          <p:nvPr/>
        </p:nvSpPr>
        <p:spPr bwMode="auto">
          <a:xfrm flipV="1">
            <a:off x="2724692" y="2844816"/>
            <a:ext cx="213029" cy="4691"/>
          </a:xfrm>
          <a:prstGeom prst="line">
            <a:avLst/>
          </a:prstGeom>
          <a:noFill/>
          <a:ln w="9525">
            <a:solidFill>
              <a:srgbClr val="3333FF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>
              <a:solidFill>
                <a:srgbClr val="000000"/>
              </a:solidFill>
              <a:latin typeface="Arial"/>
              <a:ea typeface="ＭＳ Ｐゴシック"/>
              <a:cs typeface="+mn-cs"/>
            </a:endParaRPr>
          </a:p>
        </p:txBody>
      </p:sp>
      <p:sp>
        <p:nvSpPr>
          <p:cNvPr id="95" name="Line 54"/>
          <p:cNvSpPr>
            <a:spLocks noChangeShapeType="1"/>
          </p:cNvSpPr>
          <p:nvPr/>
        </p:nvSpPr>
        <p:spPr bwMode="auto">
          <a:xfrm flipV="1">
            <a:off x="2725874" y="2436410"/>
            <a:ext cx="213029" cy="4691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>
              <a:solidFill>
                <a:srgbClr val="000000"/>
              </a:solidFill>
              <a:latin typeface="Arial"/>
              <a:ea typeface="ＭＳ Ｐゴシック"/>
              <a:cs typeface="+mn-cs"/>
            </a:endParaRPr>
          </a:p>
        </p:txBody>
      </p:sp>
      <p:grpSp>
        <p:nvGrpSpPr>
          <p:cNvPr id="69" name="Group 211"/>
          <p:cNvGrpSpPr/>
          <p:nvPr/>
        </p:nvGrpSpPr>
        <p:grpSpPr>
          <a:xfrm>
            <a:off x="5704477" y="3734344"/>
            <a:ext cx="2706389" cy="1678000"/>
            <a:chOff x="5650906" y="3928954"/>
            <a:chExt cx="2706389" cy="1678000"/>
          </a:xfrm>
        </p:grpSpPr>
        <p:sp>
          <p:nvSpPr>
            <p:cNvPr id="96" name="Rectangle 22"/>
            <p:cNvSpPr>
              <a:spLocks noChangeArrowheads="1"/>
            </p:cNvSpPr>
            <p:nvPr/>
          </p:nvSpPr>
          <p:spPr bwMode="auto">
            <a:xfrm>
              <a:off x="6918723" y="4292451"/>
              <a:ext cx="1308100" cy="720725"/>
            </a:xfrm>
            <a:prstGeom prst="rect">
              <a:avLst/>
            </a:prstGeom>
            <a:solidFill>
              <a:srgbClr val="9999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800">
                <a:solidFill>
                  <a:srgbClr val="000000"/>
                </a:solidFill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97" name="Text Box 44"/>
            <p:cNvSpPr txBox="1">
              <a:spLocks noChangeArrowheads="1"/>
            </p:cNvSpPr>
            <p:nvPr/>
          </p:nvSpPr>
          <p:spPr bwMode="auto">
            <a:xfrm>
              <a:off x="5650906" y="4786313"/>
              <a:ext cx="352425" cy="2746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dirty="0">
                  <a:solidFill>
                    <a:srgbClr val="000000"/>
                  </a:solidFill>
                  <a:latin typeface="Comic Sans MS"/>
                  <a:ea typeface="ＭＳ Ｐゴシック"/>
                  <a:cs typeface="Comic Sans MS"/>
                </a:rPr>
                <a:t>T</a:t>
              </a:r>
              <a:r>
                <a:rPr lang="en-US" sz="1200" b="1" baseline="-25000" dirty="0">
                  <a:solidFill>
                    <a:srgbClr val="000000"/>
                  </a:solidFill>
                  <a:latin typeface="Comic Sans MS"/>
                  <a:ea typeface="ＭＳ Ｐゴシック"/>
                  <a:cs typeface="Comic Sans MS"/>
                </a:rPr>
                <a:t>2</a:t>
              </a:r>
              <a:endParaRPr lang="en-US" sz="1200" b="1" dirty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endParaRPr>
            </a:p>
          </p:txBody>
        </p:sp>
        <p:sp>
          <p:nvSpPr>
            <p:cNvPr id="98" name="Rectangle 50"/>
            <p:cNvSpPr>
              <a:spLocks noChangeArrowheads="1"/>
            </p:cNvSpPr>
            <p:nvPr/>
          </p:nvSpPr>
          <p:spPr bwMode="auto">
            <a:xfrm>
              <a:off x="5973168" y="4437112"/>
              <a:ext cx="871959" cy="432048"/>
            </a:xfrm>
            <a:prstGeom prst="rect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800">
                <a:solidFill>
                  <a:srgbClr val="000000"/>
                </a:solidFill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99" name="Line 51"/>
            <p:cNvSpPr>
              <a:spLocks noChangeShapeType="1"/>
            </p:cNvSpPr>
            <p:nvPr/>
          </p:nvSpPr>
          <p:spPr bwMode="auto">
            <a:xfrm>
              <a:off x="6264936" y="4363452"/>
              <a:ext cx="287337" cy="0"/>
            </a:xfrm>
            <a:prstGeom prst="line">
              <a:avLst/>
            </a:prstGeom>
            <a:noFill/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800">
                <a:solidFill>
                  <a:srgbClr val="000000"/>
                </a:solidFill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100" name="Line 52"/>
            <p:cNvSpPr>
              <a:spLocks noChangeShapeType="1"/>
            </p:cNvSpPr>
            <p:nvPr/>
          </p:nvSpPr>
          <p:spPr bwMode="auto">
            <a:xfrm rot="10800000">
              <a:off x="6241123" y="4300587"/>
              <a:ext cx="287338" cy="0"/>
            </a:xfrm>
            <a:prstGeom prst="line">
              <a:avLst/>
            </a:prstGeom>
            <a:noFill/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800">
                <a:solidFill>
                  <a:srgbClr val="000000"/>
                </a:solidFill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101" name="Text Box 53"/>
            <p:cNvSpPr txBox="1">
              <a:spLocks noChangeArrowheads="1"/>
            </p:cNvSpPr>
            <p:nvPr/>
          </p:nvSpPr>
          <p:spPr bwMode="auto">
            <a:xfrm>
              <a:off x="6218263" y="3928954"/>
              <a:ext cx="359394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srgbClr val="2D2D8A">
                      <a:lumMod val="60000"/>
                      <a:lumOff val="40000"/>
                    </a:srgbClr>
                  </a:solidFill>
                  <a:latin typeface="Comic Sans MS"/>
                  <a:ea typeface="ＭＳ Ｐゴシック"/>
                  <a:cs typeface="Comic Sans MS"/>
                </a:rPr>
                <a:t>P</a:t>
              </a:r>
              <a:r>
                <a:rPr lang="en-US" baseline="-25000" dirty="0">
                  <a:solidFill>
                    <a:srgbClr val="2D2D8A">
                      <a:lumMod val="60000"/>
                      <a:lumOff val="40000"/>
                    </a:srgbClr>
                  </a:solidFill>
                  <a:latin typeface="Comic Sans MS"/>
                  <a:ea typeface="ＭＳ Ｐゴシック"/>
                  <a:cs typeface="Comic Sans MS"/>
                </a:rPr>
                <a:t>T</a:t>
              </a:r>
            </a:p>
          </p:txBody>
        </p:sp>
        <p:sp>
          <p:nvSpPr>
            <p:cNvPr id="102" name="Text Box 58"/>
            <p:cNvSpPr txBox="1">
              <a:spLocks noChangeArrowheads="1"/>
            </p:cNvSpPr>
            <p:nvPr/>
          </p:nvSpPr>
          <p:spPr bwMode="auto">
            <a:xfrm>
              <a:off x="6973303" y="4483529"/>
              <a:ext cx="1312980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dirty="0">
                  <a:solidFill>
                    <a:srgbClr val="000000"/>
                  </a:solidFill>
                  <a:latin typeface="Comic Sans MS"/>
                  <a:ea typeface="ＭＳ Ｐゴシック"/>
                  <a:cs typeface="Comic Sans MS"/>
                </a:rPr>
                <a:t>Calorimeter</a:t>
              </a:r>
            </a:p>
          </p:txBody>
        </p:sp>
        <p:sp>
          <p:nvSpPr>
            <p:cNvPr id="103" name="Line 59"/>
            <p:cNvSpPr>
              <a:spLocks noChangeShapeType="1"/>
            </p:cNvSpPr>
            <p:nvPr/>
          </p:nvSpPr>
          <p:spPr bwMode="auto">
            <a:xfrm>
              <a:off x="6917135" y="4779814"/>
              <a:ext cx="1312863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800">
                <a:solidFill>
                  <a:srgbClr val="000000"/>
                </a:solidFill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104" name="Line 61"/>
            <p:cNvSpPr>
              <a:spLocks noChangeShapeType="1"/>
            </p:cNvSpPr>
            <p:nvPr/>
          </p:nvSpPr>
          <p:spPr bwMode="auto">
            <a:xfrm>
              <a:off x="6917135" y="4543276"/>
              <a:ext cx="1312863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800">
                <a:solidFill>
                  <a:srgbClr val="000000"/>
                </a:solidFill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105" name="Rectangle 27"/>
            <p:cNvSpPr>
              <a:spLocks noChangeArrowheads="1"/>
            </p:cNvSpPr>
            <p:nvPr/>
          </p:nvSpPr>
          <p:spPr bwMode="auto">
            <a:xfrm>
              <a:off x="5863631" y="4471988"/>
              <a:ext cx="36512" cy="360362"/>
            </a:xfrm>
            <a:prstGeom prst="rect">
              <a:avLst/>
            </a:prstGeom>
            <a:solidFill>
              <a:schemeClr val="tx1"/>
            </a:solidFill>
            <a:ln w="317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800">
                <a:solidFill>
                  <a:srgbClr val="000000"/>
                </a:solidFill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106" name="Right Brace 222"/>
            <p:cNvSpPr/>
            <p:nvPr/>
          </p:nvSpPr>
          <p:spPr>
            <a:xfrm rot="5400000">
              <a:off x="6845127" y="3861048"/>
              <a:ext cx="360040" cy="2664296"/>
            </a:xfrm>
            <a:prstGeom prst="rightBrac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107" name="Text Box 58"/>
            <p:cNvSpPr txBox="1">
              <a:spLocks noChangeArrowheads="1"/>
            </p:cNvSpPr>
            <p:nvPr/>
          </p:nvSpPr>
          <p:spPr bwMode="auto">
            <a:xfrm>
              <a:off x="5701010" y="5329955"/>
              <a:ext cx="2649584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dirty="0">
                  <a:solidFill>
                    <a:srgbClr val="000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Compton Transmission Polarimeter</a:t>
              </a:r>
            </a:p>
          </p:txBody>
        </p:sp>
      </p:grpSp>
      <p:grpSp>
        <p:nvGrpSpPr>
          <p:cNvPr id="110" name="Group 2"/>
          <p:cNvGrpSpPr>
            <a:grpSpLocks noChangeAspect="1"/>
          </p:cNvGrpSpPr>
          <p:nvPr/>
        </p:nvGrpSpPr>
        <p:grpSpPr>
          <a:xfrm>
            <a:off x="5242052" y="941866"/>
            <a:ext cx="3713102" cy="2856165"/>
            <a:chOff x="5308144" y="439290"/>
            <a:chExt cx="3835855" cy="2950592"/>
          </a:xfrm>
        </p:grpSpPr>
        <p:grpSp>
          <p:nvGrpSpPr>
            <p:cNvPr id="111" name="Group 224"/>
            <p:cNvGrpSpPr/>
            <p:nvPr/>
          </p:nvGrpSpPr>
          <p:grpSpPr>
            <a:xfrm>
              <a:off x="5308144" y="439290"/>
              <a:ext cx="3835855" cy="2950592"/>
              <a:chOff x="5055786" y="771967"/>
              <a:chExt cx="4034240" cy="2696408"/>
            </a:xfrm>
          </p:grpSpPr>
          <p:grpSp>
            <p:nvGrpSpPr>
              <p:cNvPr id="113" name="Group 225"/>
              <p:cNvGrpSpPr/>
              <p:nvPr/>
            </p:nvGrpSpPr>
            <p:grpSpPr>
              <a:xfrm>
                <a:off x="5055786" y="771967"/>
                <a:ext cx="4034240" cy="2696408"/>
                <a:chOff x="5055786" y="771967"/>
                <a:chExt cx="4034240" cy="2696408"/>
              </a:xfrm>
            </p:grpSpPr>
            <p:pic>
              <p:nvPicPr>
                <p:cNvPr id="116" name="Picture 67" descr="IvsP5pourcent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55786" y="805944"/>
                  <a:ext cx="4034240" cy="266243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17" name="Line 69"/>
                <p:cNvSpPr>
                  <a:spLocks noChangeShapeType="1"/>
                </p:cNvSpPr>
                <p:nvPr/>
              </p:nvSpPr>
              <p:spPr bwMode="auto">
                <a:xfrm flipH="1" flipV="1">
                  <a:off x="6115130" y="1071101"/>
                  <a:ext cx="0" cy="2139305"/>
                </a:xfrm>
                <a:prstGeom prst="line">
                  <a:avLst/>
                </a:prstGeom>
                <a:noFill/>
                <a:ln w="12700">
                  <a:solidFill>
                    <a:srgbClr val="008000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 sz="1800">
                    <a:solidFill>
                      <a:srgbClr val="000000"/>
                    </a:solidFill>
                    <a:latin typeface="Arial"/>
                    <a:ea typeface="ＭＳ Ｐゴシック"/>
                    <a:cs typeface="+mn-cs"/>
                  </a:endParaRPr>
                </a:p>
              </p:txBody>
            </p:sp>
            <p:sp>
              <p:nvSpPr>
                <p:cNvPr id="118" name="Line 70"/>
                <p:cNvSpPr>
                  <a:spLocks noChangeShapeType="1"/>
                </p:cNvSpPr>
                <p:nvPr/>
              </p:nvSpPr>
              <p:spPr bwMode="auto">
                <a:xfrm flipH="1" flipV="1">
                  <a:off x="7273525" y="1062925"/>
                  <a:ext cx="0" cy="2122591"/>
                </a:xfrm>
                <a:prstGeom prst="line">
                  <a:avLst/>
                </a:prstGeom>
                <a:noFill/>
                <a:ln w="12700">
                  <a:solidFill>
                    <a:srgbClr val="008000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 sz="1800">
                    <a:solidFill>
                      <a:srgbClr val="000000"/>
                    </a:solidFill>
                    <a:latin typeface="Arial"/>
                    <a:ea typeface="ＭＳ Ｐゴシック"/>
                    <a:cs typeface="+mn-cs"/>
                  </a:endParaRPr>
                </a:p>
              </p:txBody>
            </p:sp>
            <p:sp>
              <p:nvSpPr>
                <p:cNvPr id="119" name="Text Box 114"/>
                <p:cNvSpPr txBox="1">
                  <a:spLocks noChangeArrowheads="1"/>
                </p:cNvSpPr>
                <p:nvPr/>
              </p:nvSpPr>
              <p:spPr bwMode="auto">
                <a:xfrm>
                  <a:off x="7299495" y="1594818"/>
                  <a:ext cx="1370035" cy="68407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>
                      <a:solidFill>
                        <a:srgbClr val="FF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1200" dirty="0" err="1">
                      <a:solidFill>
                        <a:srgbClr val="000000"/>
                      </a:solidFill>
                      <a:latin typeface="Comic Sans MS"/>
                      <a:ea typeface="ＭＳ Ｐゴシック"/>
                      <a:cs typeface="Comic Sans MS"/>
                    </a:rPr>
                    <a:t>E</a:t>
                  </a:r>
                  <a:r>
                    <a:rPr lang="en-US" sz="1200" baseline="-25000" dirty="0" err="1">
                      <a:solidFill>
                        <a:srgbClr val="000000"/>
                      </a:solidFill>
                      <a:latin typeface="Comic Sans MS"/>
                      <a:ea typeface="ＭＳ Ｐゴシック"/>
                      <a:cs typeface="Comic Sans MS"/>
                    </a:rPr>
                    <a:t>e</a:t>
                  </a:r>
                  <a:r>
                    <a:rPr lang="en-US" sz="1200" dirty="0">
                      <a:solidFill>
                        <a:srgbClr val="000000"/>
                      </a:solidFill>
                      <a:latin typeface="Comic Sans MS"/>
                      <a:ea typeface="ＭＳ Ｐゴシック"/>
                      <a:cs typeface="Comic Sans MS"/>
                    </a:rPr>
                    <a:t> = 6.3 MeV</a:t>
                  </a:r>
                </a:p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1200" dirty="0" err="1">
                      <a:solidFill>
                        <a:srgbClr val="000000"/>
                      </a:solidFill>
                      <a:latin typeface="Comic Sans MS"/>
                      <a:ea typeface="ＭＳ Ｐゴシック"/>
                      <a:cs typeface="Comic Sans MS"/>
                    </a:rPr>
                    <a:t>I</a:t>
                  </a:r>
                  <a:r>
                    <a:rPr lang="en-US" sz="1200" baseline="-25000" dirty="0" err="1">
                      <a:solidFill>
                        <a:srgbClr val="000000"/>
                      </a:solidFill>
                      <a:latin typeface="Comic Sans MS"/>
                      <a:ea typeface="ＭＳ Ｐゴシック"/>
                      <a:cs typeface="Comic Sans MS"/>
                    </a:rPr>
                    <a:t>e</a:t>
                  </a:r>
                  <a:r>
                    <a:rPr lang="en-US" sz="1200" dirty="0">
                      <a:solidFill>
                        <a:srgbClr val="000000"/>
                      </a:solidFill>
                      <a:latin typeface="Comic Sans MS"/>
                      <a:ea typeface="ＭＳ Ｐゴシック"/>
                      <a:cs typeface="Comic Sans MS"/>
                    </a:rPr>
                    <a:t> = 1 µA</a:t>
                  </a:r>
                </a:p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1200" dirty="0">
                      <a:solidFill>
                        <a:srgbClr val="000000"/>
                      </a:solidFill>
                      <a:latin typeface="Comic Sans MS"/>
                      <a:ea typeface="ＭＳ Ｐゴシック"/>
                      <a:cs typeface="Comic Sans MS"/>
                    </a:rPr>
                    <a:t>T</a:t>
                  </a:r>
                  <a:r>
                    <a:rPr lang="en-US" sz="1200" baseline="-25000" dirty="0">
                      <a:solidFill>
                        <a:srgbClr val="000000"/>
                      </a:solidFill>
                      <a:latin typeface="Comic Sans MS"/>
                      <a:ea typeface="ＭＳ Ｐゴシック"/>
                      <a:cs typeface="Comic Sans MS"/>
                    </a:rPr>
                    <a:t>1</a:t>
                  </a:r>
                  <a:r>
                    <a:rPr lang="en-US" sz="1200" dirty="0">
                      <a:solidFill>
                        <a:srgbClr val="000000"/>
                      </a:solidFill>
                      <a:latin typeface="Comic Sans MS"/>
                      <a:ea typeface="ＭＳ Ｐゴシック"/>
                      <a:cs typeface="Comic Sans MS"/>
                    </a:rPr>
                    <a:t> = 1 mm W</a:t>
                  </a:r>
                </a:p>
              </p:txBody>
            </p:sp>
            <p:sp>
              <p:nvSpPr>
                <p:cNvPr id="120" name="TextBox 8"/>
                <p:cNvSpPr txBox="1"/>
                <p:nvPr/>
              </p:nvSpPr>
              <p:spPr>
                <a:xfrm>
                  <a:off x="7947381" y="771967"/>
                  <a:ext cx="782599" cy="25313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200" i="1" dirty="0">
                      <a:solidFill>
                        <a:srgbClr val="000000"/>
                      </a:solidFill>
                      <a:latin typeface="Verdana"/>
                      <a:ea typeface="ＭＳ Ｐゴシック"/>
                      <a:cs typeface="Verdana"/>
                    </a:rPr>
                    <a:t>Geant4</a:t>
                  </a:r>
                </a:p>
              </p:txBody>
            </p:sp>
          </p:grpSp>
          <p:sp>
            <p:nvSpPr>
              <p:cNvPr id="114" name="Line 78"/>
              <p:cNvSpPr>
                <a:spLocks noChangeShapeType="1"/>
              </p:cNvSpPr>
              <p:nvPr/>
            </p:nvSpPr>
            <p:spPr bwMode="auto">
              <a:xfrm>
                <a:off x="6106736" y="2822114"/>
                <a:ext cx="1175184" cy="0"/>
              </a:xfrm>
              <a:prstGeom prst="line">
                <a:avLst/>
              </a:prstGeom>
              <a:noFill/>
              <a:ln w="12700">
                <a:solidFill>
                  <a:srgbClr val="008000"/>
                </a:solidFill>
                <a:round/>
                <a:headEnd type="stealth" w="med" len="lg"/>
                <a:tailEnd type="stealth" w="med" len="lg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115" name="Text Box 79"/>
              <p:cNvSpPr txBox="1">
                <a:spLocks noChangeArrowheads="1"/>
              </p:cNvSpPr>
              <p:nvPr/>
            </p:nvSpPr>
            <p:spPr bwMode="auto">
              <a:xfrm>
                <a:off x="6351846" y="2514589"/>
                <a:ext cx="728614" cy="2908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rgbClr val="FF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200" b="1" dirty="0" err="1">
                    <a:solidFill>
                      <a:srgbClr val="008000"/>
                    </a:solidFill>
                    <a:latin typeface="Arial"/>
                    <a:ea typeface="ＭＳ Ｐゴシック"/>
                    <a:cs typeface="+mn-cs"/>
                  </a:rPr>
                  <a:t>PEPPo</a:t>
                </a:r>
                <a:endParaRPr lang="en-US" sz="1200" b="1" dirty="0">
                  <a:solidFill>
                    <a:srgbClr val="008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</p:grpSp>
        <p:sp>
          <p:nvSpPr>
            <p:cNvPr id="112" name="Rectangle 111"/>
            <p:cNvSpPr/>
            <p:nvPr/>
          </p:nvSpPr>
          <p:spPr>
            <a:xfrm>
              <a:off x="5715436" y="704588"/>
              <a:ext cx="1987942" cy="25436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000" dirty="0">
                  <a:latin typeface="Microsoft Sans Serif"/>
                  <a:ea typeface="ＭＳ Ｐゴシック"/>
                  <a:cs typeface="Microsoft Sans Serif"/>
                </a:rPr>
                <a:t>J. Dumas, PhD Thesis (2011)</a:t>
              </a:r>
            </a:p>
          </p:txBody>
        </p:sp>
      </p:grpSp>
      <p:sp>
        <p:nvSpPr>
          <p:cNvPr id="122" name="Text Box 112"/>
          <p:cNvSpPr txBox="1">
            <a:spLocks noChangeArrowheads="1"/>
          </p:cNvSpPr>
          <p:nvPr/>
        </p:nvSpPr>
        <p:spPr bwMode="auto">
          <a:xfrm>
            <a:off x="714936" y="5611130"/>
            <a:ext cx="7874000" cy="707886"/>
          </a:xfrm>
          <a:prstGeom prst="rect">
            <a:avLst/>
          </a:prstGeom>
          <a:noFill/>
          <a:ln w="50800" cmpd="thickThin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buClr>
                <a:srgbClr val="990099"/>
              </a:buClr>
              <a:buFont typeface="Wingdings" charset="0"/>
              <a:buNone/>
              <a:defRPr/>
            </a:pPr>
            <a:r>
              <a:rPr lang="en-US" sz="2000" b="1" dirty="0" err="1">
                <a:solidFill>
                  <a:srgbClr val="00B050"/>
                </a:solidFill>
                <a:latin typeface="Arial"/>
                <a:cs typeface="Arial"/>
              </a:rPr>
              <a:t>PEPPo</a:t>
            </a:r>
            <a:r>
              <a:rPr lang="en-US" sz="2000" b="1" dirty="0">
                <a:solidFill>
                  <a:srgbClr val="00B050"/>
                </a:solidFill>
                <a:latin typeface="Arial"/>
                <a:cs typeface="Arial"/>
              </a:rPr>
              <a:t> </a:t>
            </a:r>
            <a:r>
              <a:rPr lang="en-US" sz="2000" b="1" dirty="0">
                <a:latin typeface="Arial"/>
                <a:cs typeface="Arial"/>
              </a:rPr>
              <a:t>measured the </a:t>
            </a:r>
            <a:r>
              <a:rPr lang="en-US" sz="2000" b="1" i="1" dirty="0">
                <a:latin typeface="Arial"/>
                <a:cs typeface="Arial"/>
              </a:rPr>
              <a:t>longitudinal polarization transfer</a:t>
            </a:r>
            <a:r>
              <a:rPr lang="en-US" sz="2000" b="1" dirty="0">
                <a:latin typeface="Arial"/>
                <a:cs typeface="Arial"/>
              </a:rPr>
              <a:t> from </a:t>
            </a:r>
            <a:r>
              <a:rPr lang="en-US" sz="2000" b="1" dirty="0">
                <a:solidFill>
                  <a:srgbClr val="1C28FF"/>
                </a:solidFill>
                <a:latin typeface="Arial"/>
                <a:cs typeface="Arial"/>
              </a:rPr>
              <a:t>8.25 MeV/c e</a:t>
            </a:r>
            <a:r>
              <a:rPr lang="en-US" sz="2000" b="1" baseline="30000" dirty="0">
                <a:solidFill>
                  <a:srgbClr val="1C28FF"/>
                </a:solidFill>
                <a:latin typeface="Arial"/>
                <a:cs typeface="Arial"/>
              </a:rPr>
              <a:t>-</a:t>
            </a:r>
            <a:r>
              <a:rPr lang="en-US" sz="2000" b="1" dirty="0">
                <a:solidFill>
                  <a:srgbClr val="1C28FF"/>
                </a:solidFill>
                <a:latin typeface="Arial"/>
                <a:cs typeface="Arial"/>
              </a:rPr>
              <a:t> </a:t>
            </a:r>
            <a:r>
              <a:rPr lang="en-US" sz="2000" b="1" dirty="0">
                <a:latin typeface="Arial"/>
                <a:cs typeface="Arial"/>
              </a:rPr>
              <a:t>to </a:t>
            </a:r>
            <a:r>
              <a:rPr lang="en-US" sz="2000" b="1" dirty="0">
                <a:solidFill>
                  <a:srgbClr val="FF0000"/>
                </a:solidFill>
                <a:latin typeface="Arial"/>
                <a:cs typeface="Arial"/>
              </a:rPr>
              <a:t>e</a:t>
            </a:r>
            <a:r>
              <a:rPr lang="en-US" sz="2000" b="1" baseline="30000" dirty="0">
                <a:solidFill>
                  <a:srgbClr val="FF0000"/>
                </a:solidFill>
                <a:latin typeface="Arial"/>
                <a:cs typeface="Arial"/>
              </a:rPr>
              <a:t>+</a:t>
            </a:r>
            <a:r>
              <a:rPr lang="en-US" sz="2000" b="1" dirty="0">
                <a:solidFill>
                  <a:srgbClr val="FF0000"/>
                </a:solidFill>
                <a:latin typeface="Arial"/>
                <a:cs typeface="Arial"/>
              </a:rPr>
              <a:t> in the 3.07-6.25 MeV/c</a:t>
            </a:r>
            <a:r>
              <a:rPr lang="en-US" sz="2000" b="1" dirty="0">
                <a:latin typeface="Arial"/>
                <a:cs typeface="Arial"/>
              </a:rPr>
              <a:t> momentum range. 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123" name="Line 54"/>
          <p:cNvSpPr>
            <a:spLocks noChangeShapeType="1"/>
          </p:cNvSpPr>
          <p:nvPr/>
        </p:nvSpPr>
        <p:spPr bwMode="auto">
          <a:xfrm>
            <a:off x="2428369" y="5998643"/>
            <a:ext cx="230161" cy="426"/>
          </a:xfrm>
          <a:prstGeom prst="line">
            <a:avLst/>
          </a:prstGeom>
          <a:noFill/>
          <a:ln w="9525">
            <a:solidFill>
              <a:srgbClr val="3333FF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>
              <a:solidFill>
                <a:srgbClr val="000000"/>
              </a:solidFill>
              <a:latin typeface="Arial"/>
              <a:ea typeface="ＭＳ Ｐゴシック"/>
              <a:cs typeface="+mn-cs"/>
            </a:endParaRPr>
          </a:p>
        </p:txBody>
      </p:sp>
      <p:sp>
        <p:nvSpPr>
          <p:cNvPr id="124" name="Line 54"/>
          <p:cNvSpPr>
            <a:spLocks noChangeShapeType="1"/>
          </p:cNvSpPr>
          <p:nvPr/>
        </p:nvSpPr>
        <p:spPr bwMode="auto">
          <a:xfrm flipV="1">
            <a:off x="2990699" y="5999070"/>
            <a:ext cx="213029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>
              <a:solidFill>
                <a:srgbClr val="000000"/>
              </a:solidFill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5397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FA04BD7-3235-EE48-817F-61E331103C0E}"/>
              </a:ext>
            </a:extLst>
          </p:cNvPr>
          <p:cNvSpPr/>
          <p:nvPr/>
        </p:nvSpPr>
        <p:spPr>
          <a:xfrm>
            <a:off x="2797535" y="86922"/>
            <a:ext cx="37305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000000"/>
                </a:solidFill>
                <a:latin typeface="Avenir Roman" panose="02000503020000020003" pitchFamily="2" charset="0"/>
                <a:cs typeface="Arial"/>
              </a:rPr>
              <a:t>CEBAF Accelerator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B332CE7-0139-A346-B7DF-8B882F0F74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0" y="1146048"/>
            <a:ext cx="8273838" cy="5086038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9F0CEF65-72AD-3B49-88D3-7A2EE6D9CF47}"/>
              </a:ext>
            </a:extLst>
          </p:cNvPr>
          <p:cNvSpPr txBox="1"/>
          <p:nvPr/>
        </p:nvSpPr>
        <p:spPr>
          <a:xfrm>
            <a:off x="110951" y="975971"/>
            <a:ext cx="4168642" cy="120032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Avenir Roman" panose="02000503020000020003" pitchFamily="2" charset="0"/>
                <a:cs typeface="Arial"/>
              </a:rPr>
              <a:t>CW electron beams</a:t>
            </a:r>
            <a:r>
              <a:rPr lang="en-US" dirty="0">
                <a:solidFill>
                  <a:schemeClr val="tx1"/>
                </a:solidFill>
                <a:latin typeface="Avenir Roman" panose="02000503020000020003" pitchFamily="2" charset="0"/>
                <a:cs typeface="Arial"/>
              </a:rPr>
              <a:t> to 4 Halls</a:t>
            </a:r>
          </a:p>
          <a:p>
            <a:r>
              <a:rPr lang="en-US" dirty="0">
                <a:solidFill>
                  <a:schemeClr val="tx1"/>
                </a:solidFill>
                <a:latin typeface="Avenir Roman" panose="02000503020000020003" pitchFamily="2" charset="0"/>
                <a:cs typeface="Arial"/>
              </a:rPr>
              <a:t>Electron </a:t>
            </a:r>
            <a:r>
              <a:rPr lang="en-US" dirty="0">
                <a:solidFill>
                  <a:srgbClr val="FF0000"/>
                </a:solidFill>
                <a:latin typeface="Avenir Roman" panose="02000503020000020003" pitchFamily="2" charset="0"/>
                <a:cs typeface="Arial"/>
              </a:rPr>
              <a:t>Polarization 85-90%</a:t>
            </a:r>
          </a:p>
          <a:p>
            <a:r>
              <a:rPr lang="en-US" dirty="0">
                <a:solidFill>
                  <a:schemeClr val="tx1"/>
                </a:solidFill>
                <a:latin typeface="Avenir Roman" panose="02000503020000020003" pitchFamily="2" charset="0"/>
                <a:cs typeface="Arial"/>
              </a:rPr>
              <a:t>Max Energy: </a:t>
            </a:r>
            <a:r>
              <a:rPr lang="en-US" dirty="0">
                <a:solidFill>
                  <a:srgbClr val="008000"/>
                </a:solidFill>
                <a:latin typeface="Avenir Roman" panose="02000503020000020003" pitchFamily="2" charset="0"/>
                <a:cs typeface="Arial"/>
              </a:rPr>
              <a:t>11 </a:t>
            </a:r>
            <a:r>
              <a:rPr lang="en-US" dirty="0" err="1">
                <a:solidFill>
                  <a:srgbClr val="008000"/>
                </a:solidFill>
                <a:latin typeface="Avenir Roman" panose="02000503020000020003" pitchFamily="2" charset="0"/>
                <a:cs typeface="Arial"/>
              </a:rPr>
              <a:t>GeV</a:t>
            </a:r>
            <a:r>
              <a:rPr lang="en-US" dirty="0">
                <a:solidFill>
                  <a:schemeClr val="tx1"/>
                </a:solidFill>
                <a:latin typeface="Avenir Roman" panose="02000503020000020003" pitchFamily="2" charset="0"/>
                <a:cs typeface="Arial"/>
              </a:rPr>
              <a:t>(ABC) / </a:t>
            </a:r>
            <a:r>
              <a:rPr lang="en-US" dirty="0">
                <a:solidFill>
                  <a:srgbClr val="008000"/>
                </a:solidFill>
                <a:latin typeface="Avenir Roman" panose="02000503020000020003" pitchFamily="2" charset="0"/>
                <a:cs typeface="Arial"/>
              </a:rPr>
              <a:t>12GeV</a:t>
            </a:r>
            <a:r>
              <a:rPr lang="en-US" dirty="0">
                <a:solidFill>
                  <a:schemeClr val="tx1"/>
                </a:solidFill>
                <a:latin typeface="Avenir Roman" panose="02000503020000020003" pitchFamily="2" charset="0"/>
                <a:cs typeface="Arial"/>
              </a:rPr>
              <a:t>(D)</a:t>
            </a:r>
          </a:p>
          <a:p>
            <a:r>
              <a:rPr lang="en-US" dirty="0">
                <a:solidFill>
                  <a:schemeClr val="tx1"/>
                </a:solidFill>
                <a:latin typeface="Avenir Roman" panose="02000503020000020003" pitchFamily="2" charset="0"/>
                <a:cs typeface="Arial"/>
              </a:rPr>
              <a:t>Max Current: 85 </a:t>
            </a:r>
            <a:r>
              <a:rPr lang="en-US" dirty="0">
                <a:solidFill>
                  <a:schemeClr val="tx1"/>
                </a:solidFill>
                <a:latin typeface="Avenir Roman" panose="02000503020000020003" pitchFamily="2" charset="0"/>
                <a:cs typeface="Symbol" charset="2"/>
              </a:rPr>
              <a:t>m</a:t>
            </a:r>
            <a:r>
              <a:rPr lang="en-US" dirty="0">
                <a:solidFill>
                  <a:schemeClr val="tx1"/>
                </a:solidFill>
                <a:latin typeface="Avenir Roman" panose="02000503020000020003" pitchFamily="2" charset="0"/>
                <a:cs typeface="Arial"/>
              </a:rPr>
              <a:t>A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0AB4031-C44D-1D48-87CD-D76C3C87BDC1}"/>
              </a:ext>
            </a:extLst>
          </p:cNvPr>
          <p:cNvSpPr txBox="1">
            <a:spLocks/>
          </p:cNvSpPr>
          <p:nvPr/>
        </p:nvSpPr>
        <p:spPr>
          <a:xfrm>
            <a:off x="5019095" y="5205283"/>
            <a:ext cx="3620503" cy="571499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r>
              <a:rPr lang="en-US" b="0" dirty="0">
                <a:solidFill>
                  <a:srgbClr val="000000"/>
                </a:solidFill>
                <a:latin typeface="Avenir Roman" panose="02000503020000020003" pitchFamily="2" charset="0"/>
              </a:rPr>
              <a:t>Still working on this graphic !!!</a:t>
            </a:r>
          </a:p>
        </p:txBody>
      </p:sp>
    </p:spTree>
    <p:extLst>
      <p:ext uri="{BB962C8B-B14F-4D97-AF65-F5344CB8AC3E}">
        <p14:creationId xmlns:p14="http://schemas.microsoft.com/office/powerpoint/2010/main" val="39380778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63607" y="1987240"/>
            <a:ext cx="8335225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Avenir Roman" panose="02000503020000020003" pitchFamily="2" charset="0"/>
                <a:cs typeface="Arial"/>
              </a:rPr>
              <a:t>Positron physics motivation at Jefferson Lab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en-US" sz="1200" dirty="0">
              <a:latin typeface="Avenir Roman" panose="02000503020000020003" pitchFamily="2" charset="0"/>
              <a:cs typeface="Arial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Avenir Roman" panose="02000503020000020003" pitchFamily="2" charset="0"/>
                <a:cs typeface="Arial"/>
              </a:rPr>
              <a:t>CEBAF Injector </a:t>
            </a:r>
            <a:r>
              <a:rPr lang="en-US" sz="2800" dirty="0" err="1">
                <a:latin typeface="Avenir Roman" panose="02000503020000020003" pitchFamily="2" charset="0"/>
                <a:cs typeface="Arial"/>
              </a:rPr>
              <a:t>PEPPo</a:t>
            </a:r>
            <a:r>
              <a:rPr lang="en-US" sz="2800" dirty="0">
                <a:latin typeface="Avenir Roman" panose="02000503020000020003" pitchFamily="2" charset="0"/>
                <a:cs typeface="Arial"/>
              </a:rPr>
              <a:t> Experiment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en-US" sz="1200" dirty="0">
              <a:latin typeface="Avenir Roman" panose="02000503020000020003" pitchFamily="2" charset="0"/>
              <a:cs typeface="Arial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Avenir Roman" panose="02000503020000020003" pitchFamily="2" charset="0"/>
                <a:cs typeface="Arial"/>
              </a:rPr>
              <a:t>Polarized Positron R&amp;D Opportunities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endParaRPr lang="en-US" sz="1200" dirty="0">
              <a:latin typeface="Avenir Roman" panose="02000503020000020003" pitchFamily="2" charset="0"/>
              <a:cs typeface="Arial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Avenir Roman" panose="02000503020000020003" pitchFamily="2" charset="0"/>
                <a:cs typeface="Arial"/>
              </a:rPr>
              <a:t>Outlook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4AD5671-EDE4-094B-B862-91AF54FE58C7}"/>
              </a:ext>
            </a:extLst>
          </p:cNvPr>
          <p:cNvSpPr/>
          <p:nvPr/>
        </p:nvSpPr>
        <p:spPr>
          <a:xfrm>
            <a:off x="3675618" y="0"/>
            <a:ext cx="189769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latin typeface="Avenir Roman" panose="02000503020000020003" pitchFamily="2" charset="0"/>
                <a:cs typeface="Arial"/>
              </a:rPr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33652773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F2CD0F9-DA91-294B-9231-7D90574B2BE4}"/>
              </a:ext>
            </a:extLst>
          </p:cNvPr>
          <p:cNvSpPr txBox="1"/>
          <p:nvPr/>
        </p:nvSpPr>
        <p:spPr>
          <a:xfrm>
            <a:off x="104011" y="912848"/>
            <a:ext cx="8723675" cy="48474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C28FF"/>
                </a:solidFill>
                <a:effectLst/>
                <a:uLnTx/>
                <a:uFillTx/>
                <a:latin typeface="Avenir Roman" panose="02000503020000020003" pitchFamily="2" charset="0"/>
                <a:cs typeface="Arial" panose="020B0604020202020204" pitchFamily="34" charset="0"/>
              </a:rPr>
              <a:t>Polarized Electrons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cs typeface="Arial" panose="020B0604020202020204" pitchFamily="34" charset="0"/>
              </a:rPr>
              <a:t>have supported some of the highest impact results from the JLab program: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Roman" panose="02000503020000020003" pitchFamily="2" charset="0"/>
              <a:cs typeface="Arial" panose="020B0604020202020204" pitchFamily="34" charset="0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cs typeface="Arial" panose="020B0604020202020204" pitchFamily="34" charset="0"/>
              </a:rPr>
              <a:t>The strangeness distribution in the nucleon (HAPPEX and G0)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cs typeface="Arial" panose="020B0604020202020204" pitchFamily="34" charset="0"/>
              </a:rPr>
              <a:t>Precision Tests of the Standard Model (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cs typeface="Arial" panose="020B0604020202020204" pitchFamily="34" charset="0"/>
              </a:rPr>
              <a:t>Q</a:t>
            </a:r>
            <a:r>
              <a:rPr kumimoji="0" lang="en-US" sz="1800" b="0" i="0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cs typeface="Arial" panose="020B0604020202020204" pitchFamily="34" charset="0"/>
              </a:rPr>
              <a:t>Weak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cs typeface="Arial" panose="020B0604020202020204" pitchFamily="34" charset="0"/>
              </a:rPr>
              <a:t>)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cs typeface="Arial" panose="020B0604020202020204" pitchFamily="34" charset="0"/>
              </a:rPr>
              <a:t>Measurement of the neutron skin in 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cs typeface="Arial" panose="020B0604020202020204" pitchFamily="34" charset="0"/>
              </a:rPr>
              <a:t>208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cs typeface="Arial" panose="020B0604020202020204" pitchFamily="34" charset="0"/>
              </a:rPr>
              <a:t>Pb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cs typeface="Arial" panose="020B0604020202020204" pitchFamily="34" charset="0"/>
              </a:rPr>
              <a:t>Polarization transfer measurement of G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cs typeface="Arial" panose="020B0604020202020204" pitchFamily="34" charset="0"/>
              </a:rPr>
              <a:t>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cs typeface="Arial" panose="020B0604020202020204" pitchFamily="34" charset="0"/>
              </a:rPr>
              <a:t>/G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cs typeface="Arial" panose="020B0604020202020204" pitchFamily="34" charset="0"/>
              </a:rPr>
              <a:t>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cs typeface="Arial" panose="020B0604020202020204" pitchFamily="34" charset="0"/>
              </a:rPr>
              <a:t> for the proton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cs typeface="Arial" panose="020B0604020202020204" pitchFamily="34" charset="0"/>
              </a:rPr>
              <a:t> 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Roman" panose="02000503020000020003" pitchFamily="2" charset="0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enir Roman" panose="02000503020000020003" pitchFamily="2" charset="0"/>
                <a:cs typeface="Arial" panose="020B0604020202020204" pitchFamily="34" charset="0"/>
              </a:rPr>
              <a:t>Unpolarized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enir Roman" panose="02000503020000020003" pitchFamily="2" charset="0"/>
                <a:cs typeface="Arial" panose="020B0604020202020204" pitchFamily="34" charset="0"/>
              </a:rPr>
              <a:t> positron beams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cs typeface="Arial" panose="020B0604020202020204" pitchFamily="34" charset="0"/>
              </a:rPr>
              <a:t>provide a key tool for further pushing the precision of electron scattering experiments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cs typeface="Arial" panose="020B0604020202020204" pitchFamily="34" charset="0"/>
              </a:rPr>
              <a:t>Comparison of e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cs typeface="Arial" panose="020B0604020202020204" pitchFamily="34" charset="0"/>
              </a:rPr>
              <a:t>-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cs typeface="Arial" panose="020B0604020202020204" pitchFamily="34" charset="0"/>
              </a:rPr>
              <a:t> with e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cs typeface="Arial" panose="020B0604020202020204" pitchFamily="34" charset="0"/>
              </a:rPr>
              <a:t>+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cs typeface="Arial" panose="020B0604020202020204" pitchFamily="34" charset="0"/>
              </a:rPr>
              <a:t> tests our understanding of two photon effects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Roman" panose="02000503020000020003" pitchFamily="2" charset="0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Roman" panose="02000503020000020003" pitchFamily="2" charset="0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enir Roman" panose="02000503020000020003" pitchFamily="2" charset="0"/>
                <a:cs typeface="Arial" panose="020B0604020202020204" pitchFamily="34" charset="0"/>
              </a:rPr>
              <a:t>Polarized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enir Roman" panose="02000503020000020003" pitchFamily="2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enir Roman" panose="02000503020000020003" pitchFamily="2" charset="0"/>
                <a:cs typeface="Arial" panose="020B0604020202020204" pitchFamily="34" charset="0"/>
              </a:rPr>
              <a:t>positrons beams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venir Roman" panose="02000503020000020003" pitchFamily="2" charset="0"/>
                <a:cs typeface="Arial" panose="020B0604020202020204" pitchFamily="34" charset="0"/>
              </a:rPr>
              <a:t>provide essential tool 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000000"/>
                </a:solidFill>
                <a:latin typeface="Avenir Roman" panose="02000503020000020003" pitchFamily="2" charset="0"/>
                <a:cs typeface="Arial" panose="020B0604020202020204" pitchFamily="34" charset="0"/>
              </a:rPr>
              <a:t>Unraveling nucleon structure through the measurement of charge-sensitive General Parton Distributions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cs typeface="Arial" panose="020B0604020202020204" pitchFamily="34" charset="0"/>
              </a:rPr>
              <a:t>Expand the nature of these tests (e.g. for G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cs typeface="Arial" panose="020B0604020202020204" pitchFamily="34" charset="0"/>
              </a:rPr>
              <a:t>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cs typeface="Arial" panose="020B0604020202020204" pitchFamily="34" charset="0"/>
              </a:rPr>
              <a:t>/G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cs typeface="Arial" panose="020B0604020202020204" pitchFamily="34" charset="0"/>
              </a:rPr>
              <a:t>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cs typeface="Arial" panose="020B0604020202020204" pitchFamily="34" charset="0"/>
              </a:rPr>
              <a:t> via polarization transfer) </a:t>
            </a:r>
          </a:p>
        </p:txBody>
      </p:sp>
      <p:sp>
        <p:nvSpPr>
          <p:cNvPr id="3" name="Text Box 26">
            <a:extLst>
              <a:ext uri="{FF2B5EF4-FFF2-40B4-BE49-F238E27FC236}">
                <a16:creationId xmlns:a16="http://schemas.microsoft.com/office/drawing/2014/main" id="{D0A6CD7D-053C-D84A-9293-6D19B24EB7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7900" y="96256"/>
            <a:ext cx="626870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9pPr>
          </a:lstStyle>
          <a:p>
            <a:pPr marL="0" marR="0" lvl="0" indent="0" algn="l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cs typeface="Arial"/>
              </a:rPr>
              <a:t>Why</a:t>
            </a:r>
            <a:r>
              <a:rPr kumimoji="0" lang="fr-FR" alt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cs typeface="Arial"/>
              </a:rPr>
              <a:t> </a:t>
            </a:r>
            <a:r>
              <a:rPr kumimoji="0" lang="fr-FR" alt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cs typeface="Arial"/>
              </a:rPr>
              <a:t>Polarized</a:t>
            </a:r>
            <a:r>
              <a:rPr kumimoji="0" lang="fr-FR" alt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cs typeface="Arial"/>
              </a:rPr>
              <a:t> Positrons at </a:t>
            </a:r>
            <a:r>
              <a:rPr kumimoji="0" lang="fr-FR" alt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cs typeface="Arial"/>
              </a:rPr>
              <a:t>JLab</a:t>
            </a:r>
            <a:r>
              <a:rPr kumimoji="0" lang="fr-FR" alt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cs typeface="Arial"/>
              </a:rPr>
              <a:t>?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2BAD5422-FD03-1741-80BA-56FBB143D8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2221496"/>
              </p:ext>
            </p:extLst>
          </p:nvPr>
        </p:nvGraphicFramePr>
        <p:xfrm>
          <a:off x="186357" y="1000546"/>
          <a:ext cx="8558981" cy="5206760"/>
        </p:xfrm>
        <a:graphic>
          <a:graphicData uri="http://schemas.openxmlformats.org/drawingml/2006/table">
            <a:tbl>
              <a:tblPr firstRow="1" bandRow="1">
                <a:tableStyleId>{1E171933-4619-4E11-9A3F-F7608DF75F80}</a:tableStyleId>
              </a:tblPr>
              <a:tblGrid>
                <a:gridCol w="24475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69920">
                  <a:extLst>
                    <a:ext uri="{9D8B030D-6E8A-4147-A177-3AD203B41FA5}">
                      <a16:colId xmlns:a16="http://schemas.microsoft.com/office/drawing/2014/main" val="3564796198"/>
                    </a:ext>
                  </a:extLst>
                </a:gridCol>
                <a:gridCol w="29414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8807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venir Roman" panose="02000503020000020003" pitchFamily="2" charset="0"/>
                        </a:rPr>
                        <a:t>Beam</a:t>
                      </a:r>
                    </a:p>
                    <a:p>
                      <a:pPr algn="ctr"/>
                      <a:r>
                        <a:rPr lang="en-US" sz="2400" dirty="0">
                          <a:latin typeface="Avenir Roman" panose="02000503020000020003" pitchFamily="2" charset="0"/>
                        </a:rPr>
                        <a:t>Quality</a:t>
                      </a:r>
                      <a:endParaRPr lang="en-US" sz="2400" b="0" i="0" dirty="0">
                        <a:latin typeface="Avenir Roman" panose="02000503020000020003" pitchFamily="2" charset="0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i="0" dirty="0">
                          <a:latin typeface="Avenir Roman" panose="02000503020000020003" pitchFamily="2" charset="0"/>
                          <a:cs typeface="+mn-cs"/>
                        </a:rPr>
                        <a:t>Electron Beam</a:t>
                      </a:r>
                    </a:p>
                    <a:p>
                      <a:pPr algn="ctr"/>
                      <a:r>
                        <a:rPr lang="en-US" sz="2400" b="1" i="0" dirty="0">
                          <a:latin typeface="Avenir Roman" panose="02000503020000020003" pitchFamily="2" charset="0"/>
                          <a:cs typeface="+mn-cs"/>
                        </a:rPr>
                        <a:t>(Delivered)</a:t>
                      </a:r>
                      <a:endParaRPr lang="en-US" sz="2400" b="0" i="0" dirty="0">
                        <a:latin typeface="Avenir Roman" panose="02000503020000020003" pitchFamily="2" charset="0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i="0" dirty="0">
                          <a:latin typeface="Avenir Roman" panose="02000503020000020003" pitchFamily="2" charset="0"/>
                          <a:cs typeface="+mn-cs"/>
                        </a:rPr>
                        <a:t>Positron</a:t>
                      </a:r>
                      <a:r>
                        <a:rPr lang="en-US" sz="2400" b="1" i="0" baseline="0" dirty="0">
                          <a:latin typeface="Avenir Roman" panose="02000503020000020003" pitchFamily="2" charset="0"/>
                          <a:cs typeface="+mn-cs"/>
                        </a:rPr>
                        <a:t> Beam</a:t>
                      </a:r>
                    </a:p>
                    <a:p>
                      <a:pPr algn="ctr"/>
                      <a:r>
                        <a:rPr lang="en-US" sz="2400" b="1" i="0" baseline="0" dirty="0">
                          <a:latin typeface="Avenir Roman" panose="02000503020000020003" pitchFamily="2" charset="0"/>
                          <a:cs typeface="+mn-cs"/>
                        </a:rPr>
                        <a:t>(Desired)</a:t>
                      </a:r>
                      <a:endParaRPr lang="en-US" sz="2400" b="0" i="0" dirty="0">
                        <a:latin typeface="Avenir Roman" panose="02000503020000020003" pitchFamily="2" charset="0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7676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venir Roman" panose="02000503020000020003" pitchFamily="2" charset="0"/>
                        </a:rPr>
                        <a:t>Average</a:t>
                      </a:r>
                    </a:p>
                    <a:p>
                      <a:pPr algn="ctr"/>
                      <a:r>
                        <a:rPr lang="en-US" sz="2400" dirty="0">
                          <a:latin typeface="Avenir Roman" panose="02000503020000020003" pitchFamily="2" charset="0"/>
                        </a:rPr>
                        <a:t>Intensity</a:t>
                      </a:r>
                      <a:endParaRPr lang="en-US" sz="2400" b="0" i="0" dirty="0">
                        <a:latin typeface="Avenir Roman" panose="02000503020000020003" pitchFamily="2" charset="0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1C28FF"/>
                          </a:solidFill>
                          <a:latin typeface="Avenir Roman" panose="02000503020000020003" pitchFamily="2" charset="0"/>
                        </a:rPr>
                        <a:t>&gt; 200 </a:t>
                      </a:r>
                      <a:r>
                        <a:rPr lang="en-US" sz="2400" dirty="0">
                          <a:solidFill>
                            <a:srgbClr val="1C28FF"/>
                          </a:solidFill>
                          <a:latin typeface="Symbol" pitchFamily="2" charset="2"/>
                        </a:rPr>
                        <a:t>m</a:t>
                      </a:r>
                      <a:r>
                        <a:rPr lang="en-US" sz="2400" dirty="0">
                          <a:solidFill>
                            <a:srgbClr val="1C28FF"/>
                          </a:solidFill>
                          <a:latin typeface="Avenir Roman" panose="02000503020000020003" pitchFamily="2" charset="0"/>
                        </a:rPr>
                        <a:t>A</a:t>
                      </a:r>
                      <a:endParaRPr lang="en-US" sz="2400" b="0" i="0" dirty="0">
                        <a:solidFill>
                          <a:srgbClr val="1C28FF"/>
                        </a:solidFill>
                        <a:latin typeface="Avenir Roman" panose="02000503020000020003" pitchFamily="2" charset="0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1C28FF"/>
                          </a:solidFill>
                          <a:latin typeface="Avenir Roman" panose="02000503020000020003" pitchFamily="2" charset="0"/>
                        </a:rPr>
                        <a:t>&gt; 100 </a:t>
                      </a:r>
                      <a:r>
                        <a:rPr lang="en-US" sz="2400" dirty="0" err="1">
                          <a:solidFill>
                            <a:srgbClr val="1C28FF"/>
                          </a:solidFill>
                          <a:latin typeface="Avenir Roman" panose="02000503020000020003" pitchFamily="2" charset="0"/>
                        </a:rPr>
                        <a:t>nA</a:t>
                      </a:r>
                      <a:endParaRPr lang="en-US" sz="2400" dirty="0">
                        <a:solidFill>
                          <a:srgbClr val="1C28FF"/>
                        </a:solidFill>
                        <a:latin typeface="Avenir Roman" panose="02000503020000020003" pitchFamily="2" charset="0"/>
                      </a:endParaRPr>
                    </a:p>
                    <a:p>
                      <a:pPr algn="ctr"/>
                      <a:r>
                        <a:rPr lang="en-US" sz="2400" b="0" i="0" dirty="0">
                          <a:solidFill>
                            <a:srgbClr val="1C28FF"/>
                          </a:solidFill>
                          <a:latin typeface="Avenir Roman" panose="02000503020000020003" pitchFamily="2" charset="0"/>
                          <a:cs typeface="Arial"/>
                        </a:rPr>
                        <a:t>(5 x 10</a:t>
                      </a:r>
                      <a:r>
                        <a:rPr lang="en-US" sz="2400" b="0" i="0" baseline="30000" dirty="0">
                          <a:solidFill>
                            <a:srgbClr val="1C28FF"/>
                          </a:solidFill>
                          <a:latin typeface="Avenir Roman" panose="02000503020000020003" pitchFamily="2" charset="0"/>
                          <a:cs typeface="Arial"/>
                        </a:rPr>
                        <a:t>11</a:t>
                      </a:r>
                      <a:r>
                        <a:rPr lang="en-US" sz="2400" b="0" i="0" dirty="0">
                          <a:solidFill>
                            <a:srgbClr val="1C28FF"/>
                          </a:solidFill>
                          <a:latin typeface="Avenir Roman" panose="02000503020000020003" pitchFamily="2" charset="0"/>
                          <a:cs typeface="Arial"/>
                        </a:rPr>
                        <a:t> e+/s)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7676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venir Roman" panose="02000503020000020003" pitchFamily="2" charset="0"/>
                        </a:rPr>
                        <a:t>Duty</a:t>
                      </a:r>
                    </a:p>
                    <a:p>
                      <a:pPr algn="ctr"/>
                      <a:r>
                        <a:rPr lang="en-US" sz="2400" dirty="0">
                          <a:latin typeface="Avenir Roman" panose="02000503020000020003" pitchFamily="2" charset="0"/>
                        </a:rPr>
                        <a:t>Factor </a:t>
                      </a:r>
                      <a:endParaRPr lang="en-US" sz="2400" b="0" i="0" dirty="0">
                        <a:latin typeface="Avenir Roman" panose="02000503020000020003" pitchFamily="2" charset="0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venir Roman" panose="02000503020000020003" pitchFamily="2" charset="0"/>
                        </a:rPr>
                        <a:t>100%</a:t>
                      </a:r>
                      <a:endParaRPr lang="en-US" sz="2400" baseline="0" dirty="0">
                        <a:latin typeface="Avenir Roman" panose="02000503020000020003" pitchFamily="2" charset="0"/>
                      </a:endParaRPr>
                    </a:p>
                    <a:p>
                      <a:pPr algn="ctr"/>
                      <a:r>
                        <a:rPr lang="en-US" sz="2400" baseline="0" dirty="0">
                          <a:latin typeface="Avenir Roman" panose="02000503020000020003" pitchFamily="2" charset="0"/>
                        </a:rPr>
                        <a:t>(</a:t>
                      </a:r>
                      <a:r>
                        <a:rPr lang="en-US" sz="2400" baseline="0" dirty="0" err="1">
                          <a:latin typeface="Avenir Roman" panose="02000503020000020003" pitchFamily="2" charset="0"/>
                        </a:rPr>
                        <a:t>cw</a:t>
                      </a:r>
                      <a:r>
                        <a:rPr lang="en-US" sz="2400" baseline="0" dirty="0">
                          <a:latin typeface="Avenir Roman" panose="02000503020000020003" pitchFamily="2" charset="0"/>
                        </a:rPr>
                        <a:t>)</a:t>
                      </a:r>
                      <a:endParaRPr lang="en-US" sz="2400" b="0" i="0" dirty="0">
                        <a:latin typeface="Avenir Roman" panose="02000503020000020003" pitchFamily="2" charset="0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venir Roman" panose="02000503020000020003" pitchFamily="2" charset="0"/>
                        </a:rPr>
                        <a:t>100%</a:t>
                      </a:r>
                      <a:endParaRPr lang="en-US" sz="2400" baseline="0" dirty="0">
                        <a:latin typeface="Avenir Roman" panose="02000503020000020003" pitchFamily="2" charset="0"/>
                      </a:endParaRPr>
                    </a:p>
                    <a:p>
                      <a:pPr algn="ctr"/>
                      <a:r>
                        <a:rPr lang="en-US" sz="2400" baseline="0" dirty="0">
                          <a:latin typeface="Avenir Roman" panose="02000503020000020003" pitchFamily="2" charset="0"/>
                        </a:rPr>
                        <a:t>(</a:t>
                      </a:r>
                      <a:r>
                        <a:rPr lang="en-US" sz="2400" baseline="0" dirty="0" err="1">
                          <a:latin typeface="Avenir Roman" panose="02000503020000020003" pitchFamily="2" charset="0"/>
                        </a:rPr>
                        <a:t>cw</a:t>
                      </a:r>
                      <a:r>
                        <a:rPr lang="en-US" sz="2400" baseline="0" dirty="0">
                          <a:latin typeface="Avenir Roman" panose="02000503020000020003" pitchFamily="2" charset="0"/>
                        </a:rPr>
                        <a:t>)</a:t>
                      </a:r>
                      <a:endParaRPr lang="en-US" sz="2400" b="0" i="0" dirty="0">
                        <a:latin typeface="Avenir Roman" panose="02000503020000020003" pitchFamily="2" charset="0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7676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venir Roman" panose="02000503020000020003" pitchFamily="2" charset="0"/>
                        </a:rPr>
                        <a:t>Bunch</a:t>
                      </a:r>
                    </a:p>
                    <a:p>
                      <a:pPr algn="ctr"/>
                      <a:r>
                        <a:rPr lang="en-US" sz="2400" dirty="0">
                          <a:latin typeface="Avenir Roman" panose="02000503020000020003" pitchFamily="2" charset="0"/>
                        </a:rPr>
                        <a:t>Frequency</a:t>
                      </a:r>
                      <a:endParaRPr lang="en-US" sz="2400" b="0" i="0" dirty="0">
                        <a:latin typeface="Avenir Roman" panose="02000503020000020003" pitchFamily="2" charset="0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venir Roman" panose="02000503020000020003" pitchFamily="2" charset="0"/>
                        </a:rPr>
                        <a:t>499 MHz</a:t>
                      </a:r>
                      <a:endParaRPr lang="en-US" sz="2400" baseline="0" dirty="0">
                        <a:latin typeface="Avenir Roman" panose="02000503020000020003" pitchFamily="2" charset="0"/>
                      </a:endParaRPr>
                    </a:p>
                    <a:p>
                      <a:pPr algn="ctr"/>
                      <a:r>
                        <a:rPr lang="en-US" sz="2400" baseline="0" dirty="0">
                          <a:latin typeface="Avenir Roman" panose="02000503020000020003" pitchFamily="2" charset="0"/>
                        </a:rPr>
                        <a:t>(or sub-harmonic)</a:t>
                      </a:r>
                      <a:endParaRPr lang="en-US" sz="2400" b="0" i="0" dirty="0">
                        <a:latin typeface="Avenir Roman" panose="02000503020000020003" pitchFamily="2" charset="0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venir Roman" panose="02000503020000020003" pitchFamily="2" charset="0"/>
                        </a:rPr>
                        <a:t>499 MHz</a:t>
                      </a:r>
                    </a:p>
                    <a:p>
                      <a:pPr algn="ctr"/>
                      <a:r>
                        <a:rPr lang="en-US" sz="2400" baseline="0" dirty="0">
                          <a:latin typeface="Avenir Roman" panose="02000503020000020003" pitchFamily="2" charset="0"/>
                        </a:rPr>
                        <a:t>(or sub-harmonic)</a:t>
                      </a:r>
                      <a:endParaRPr lang="en-US" sz="2400" b="0" i="0" dirty="0">
                        <a:latin typeface="Avenir Roman" panose="02000503020000020003" pitchFamily="2" charset="0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7676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venir Roman" panose="02000503020000020003" pitchFamily="2" charset="0"/>
                        </a:rPr>
                        <a:t>Polarization</a:t>
                      </a:r>
                    </a:p>
                    <a:p>
                      <a:pPr algn="ctr"/>
                      <a:r>
                        <a:rPr lang="en-US" sz="2400" dirty="0">
                          <a:latin typeface="Avenir Roman" panose="02000503020000020003" pitchFamily="2" charset="0"/>
                        </a:rPr>
                        <a:t>(orientation)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1C28FF"/>
                          </a:solidFill>
                          <a:latin typeface="Avenir Roman" panose="02000503020000020003" pitchFamily="2" charset="0"/>
                        </a:rPr>
                        <a:t>&gt; 89%</a:t>
                      </a:r>
                    </a:p>
                    <a:p>
                      <a:pPr algn="ctr"/>
                      <a:r>
                        <a:rPr lang="en-US" sz="2400" dirty="0">
                          <a:latin typeface="Avenir Roman" panose="02000503020000020003" pitchFamily="2" charset="0"/>
                        </a:rPr>
                        <a:t>(4</a:t>
                      </a:r>
                      <a:r>
                        <a:rPr lang="en-US" sz="2400" dirty="0">
                          <a:latin typeface="Symbol" pitchFamily="2" charset="2"/>
                          <a:cs typeface="Symbol" charset="2"/>
                        </a:rPr>
                        <a:t>p</a:t>
                      </a:r>
                      <a:r>
                        <a:rPr lang="en-US" sz="2400" baseline="0" dirty="0">
                          <a:latin typeface="Avenir Roman" panose="02000503020000020003" pitchFamily="2" charset="0"/>
                        </a:rPr>
                        <a:t> control)</a:t>
                      </a:r>
                      <a:endParaRPr lang="en-US" sz="2400" b="0" i="0" dirty="0">
                        <a:latin typeface="Avenir Roman" panose="02000503020000020003" pitchFamily="2" charset="0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1C28FF"/>
                          </a:solidFill>
                          <a:latin typeface="Avenir Roman" panose="02000503020000020003" pitchFamily="2" charset="0"/>
                        </a:rPr>
                        <a:t>&gt; 50%</a:t>
                      </a:r>
                    </a:p>
                    <a:p>
                      <a:pPr algn="ctr"/>
                      <a:r>
                        <a:rPr lang="en-US" sz="2400" dirty="0">
                          <a:latin typeface="Avenir Roman" panose="02000503020000020003" pitchFamily="2" charset="0"/>
                        </a:rPr>
                        <a:t>(4</a:t>
                      </a:r>
                      <a:r>
                        <a:rPr lang="en-US" sz="2400" dirty="0">
                          <a:latin typeface="Symbol" pitchFamily="2" charset="2"/>
                          <a:cs typeface="Symbol" charset="2"/>
                        </a:rPr>
                        <a:t>p</a:t>
                      </a:r>
                      <a:r>
                        <a:rPr lang="en-US" sz="2400" baseline="0" dirty="0">
                          <a:latin typeface="Avenir Roman" panose="02000503020000020003" pitchFamily="2" charset="0"/>
                        </a:rPr>
                        <a:t> control)</a:t>
                      </a:r>
                      <a:endParaRPr lang="en-US" sz="2400" b="0" i="0" dirty="0">
                        <a:latin typeface="Avenir Roman" panose="02000503020000020003" pitchFamily="2" charset="0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7676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venir Roman" panose="02000503020000020003" pitchFamily="2" charset="0"/>
                        </a:rPr>
                        <a:t>Helicity</a:t>
                      </a:r>
                    </a:p>
                    <a:p>
                      <a:pPr algn="ctr"/>
                      <a:r>
                        <a:rPr lang="en-US" sz="2400" dirty="0">
                          <a:latin typeface="Avenir Roman" panose="02000503020000020003" pitchFamily="2" charset="0"/>
                        </a:rPr>
                        <a:t>Control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venir Roman" panose="02000503020000020003" pitchFamily="2" charset="0"/>
                        </a:rPr>
                        <a:t>Rapid reversal</a:t>
                      </a:r>
                    </a:p>
                    <a:p>
                      <a:pPr algn="ctr"/>
                      <a:r>
                        <a:rPr lang="en-US" sz="2400" dirty="0">
                          <a:latin typeface="Avenir Roman" panose="02000503020000020003" pitchFamily="2" charset="0"/>
                        </a:rPr>
                        <a:t>(&gt; 2 kHz)</a:t>
                      </a:r>
                      <a:endParaRPr lang="en-US" sz="2400" b="0" i="0" dirty="0">
                        <a:latin typeface="Avenir Roman" panose="02000503020000020003" pitchFamily="2" charset="0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venir Roman" panose="02000503020000020003" pitchFamily="2" charset="0"/>
                        </a:rPr>
                        <a:t>Rapid reversal</a:t>
                      </a:r>
                    </a:p>
                    <a:p>
                      <a:pPr algn="ctr"/>
                      <a:r>
                        <a:rPr lang="en-US" sz="2400" dirty="0">
                          <a:latin typeface="Avenir Roman" panose="02000503020000020003" pitchFamily="2" charset="0"/>
                        </a:rPr>
                        <a:t>(&gt; 30 Hz)</a:t>
                      </a:r>
                      <a:endParaRPr lang="en-US" sz="2400" b="0" i="0" dirty="0">
                        <a:latin typeface="Avenir Roman" panose="02000503020000020003" pitchFamily="2" charset="0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31683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BD55383-1849-A340-AE2B-1BFB96637826}"/>
              </a:ext>
            </a:extLst>
          </p:cNvPr>
          <p:cNvSpPr/>
          <p:nvPr/>
        </p:nvSpPr>
        <p:spPr>
          <a:xfrm>
            <a:off x="5740379" y="1202945"/>
            <a:ext cx="3240881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>
                <a:srgbClr val="CC00FF"/>
              </a:buClr>
            </a:pPr>
            <a:r>
              <a:rPr lang="en-US" sz="1800" dirty="0">
                <a:latin typeface="Avenir Roman" panose="02000503020000020003" pitchFamily="2" charset="0"/>
                <a:cs typeface="Arial" charset="0"/>
              </a:rPr>
              <a:t>A </a:t>
            </a:r>
            <a:r>
              <a:rPr lang="en-US" sz="1800" b="1" dirty="0">
                <a:solidFill>
                  <a:srgbClr val="FF0000"/>
                </a:solidFill>
                <a:latin typeface="Avenir Roman" panose="02000503020000020003" pitchFamily="2" charset="0"/>
                <a:cs typeface="Arial" charset="0"/>
              </a:rPr>
              <a:t>polarized positron injector</a:t>
            </a:r>
            <a:r>
              <a:rPr lang="en-US" sz="1800" b="1" dirty="0">
                <a:latin typeface="Avenir Roman" panose="02000503020000020003" pitchFamily="2" charset="0"/>
                <a:cs typeface="Arial" charset="0"/>
              </a:rPr>
              <a:t> </a:t>
            </a:r>
            <a:r>
              <a:rPr lang="en-US" sz="1800" dirty="0">
                <a:latin typeface="Avenir Roman" panose="02000503020000020003" pitchFamily="2" charset="0"/>
                <a:cs typeface="Arial" charset="0"/>
              </a:rPr>
              <a:t>suitable for the Jefferson Lab Electron Ion Collider (JLEIC) has been considered.</a:t>
            </a:r>
          </a:p>
          <a:p>
            <a:pPr algn="just">
              <a:buClr>
                <a:srgbClr val="CC00FF"/>
              </a:buClr>
              <a:buFont typeface="Wingdings" charset="0"/>
              <a:buChar char="Ø"/>
            </a:pPr>
            <a:endParaRPr lang="en-US" sz="2000" dirty="0">
              <a:latin typeface="Arial" charset="0"/>
              <a:cs typeface="Arial" charset="0"/>
            </a:endParaRPr>
          </a:p>
          <a:p>
            <a:pPr algn="ctr"/>
            <a:r>
              <a:rPr lang="en-US" sz="2000" b="1" dirty="0">
                <a:solidFill>
                  <a:srgbClr val="FF0000"/>
                </a:solidFill>
                <a:latin typeface="Lucida Calligraphy" charset="0"/>
                <a:cs typeface="Lucida Calligraphy" charset="0"/>
              </a:rPr>
              <a:t>L </a:t>
            </a:r>
            <a:r>
              <a:rPr lang="en-US" sz="2000" b="1" dirty="0">
                <a:solidFill>
                  <a:srgbClr val="FF0000"/>
                </a:solidFill>
                <a:latin typeface="Comic Sans MS" charset="0"/>
                <a:cs typeface="Comic Sans MS" charset="0"/>
              </a:rPr>
              <a:t>≥10</a:t>
            </a:r>
            <a:r>
              <a:rPr lang="en-US" sz="2000" b="1" baseline="30000" dirty="0">
                <a:solidFill>
                  <a:srgbClr val="FF0000"/>
                </a:solidFill>
                <a:latin typeface="Comic Sans MS" charset="0"/>
                <a:cs typeface="Comic Sans MS" charset="0"/>
              </a:rPr>
              <a:t>33</a:t>
            </a:r>
            <a:r>
              <a:rPr lang="en-US" sz="2000" b="1" dirty="0">
                <a:solidFill>
                  <a:srgbClr val="FF0000"/>
                </a:solidFill>
                <a:latin typeface="Comic Sans MS" charset="0"/>
                <a:cs typeface="Comic Sans MS" charset="0"/>
              </a:rPr>
              <a:t>cm</a:t>
            </a:r>
            <a:r>
              <a:rPr lang="en-US" sz="2000" b="1" baseline="30000" dirty="0">
                <a:solidFill>
                  <a:srgbClr val="FF0000"/>
                </a:solidFill>
                <a:latin typeface="Comic Sans MS" charset="0"/>
                <a:cs typeface="Comic Sans MS" charset="0"/>
              </a:rPr>
              <a:t>-2</a:t>
            </a:r>
            <a:r>
              <a:rPr lang="en-US" sz="2000" b="1" dirty="0">
                <a:solidFill>
                  <a:srgbClr val="FF0000"/>
                </a:solidFill>
                <a:latin typeface="Comic Sans MS" charset="0"/>
                <a:cs typeface="Comic Sans MS" charset="0"/>
              </a:rPr>
              <a:t>s</a:t>
            </a:r>
            <a:r>
              <a:rPr lang="en-US" sz="2000" b="1" baseline="30000" dirty="0">
                <a:solidFill>
                  <a:srgbClr val="FF0000"/>
                </a:solidFill>
                <a:latin typeface="Comic Sans MS" charset="0"/>
                <a:cs typeface="Comic Sans MS" charset="0"/>
              </a:rPr>
              <a:t>-1</a:t>
            </a:r>
            <a:r>
              <a:rPr lang="en-US" sz="2000" b="1" dirty="0">
                <a:solidFill>
                  <a:srgbClr val="FF0000"/>
                </a:solidFill>
                <a:latin typeface="Comic Sans MS" charset="0"/>
                <a:cs typeface="Comic Sans MS" charset="0"/>
              </a:rPr>
              <a:t>   </a:t>
            </a:r>
            <a:r>
              <a:rPr lang="en-US" sz="2000" b="1" dirty="0" err="1">
                <a:solidFill>
                  <a:srgbClr val="FF0000"/>
                </a:solidFill>
                <a:latin typeface="Comic Sans MS" charset="0"/>
                <a:cs typeface="Comic Sans MS" charset="0"/>
              </a:rPr>
              <a:t>P</a:t>
            </a:r>
            <a:r>
              <a:rPr lang="en-US" sz="2000" b="1" baseline="-25000" dirty="0" err="1">
                <a:solidFill>
                  <a:srgbClr val="FF0000"/>
                </a:solidFill>
                <a:latin typeface="Comic Sans MS" charset="0"/>
                <a:cs typeface="Comic Sans MS" charset="0"/>
              </a:rPr>
              <a:t>e</a:t>
            </a:r>
            <a:r>
              <a:rPr lang="en-US" sz="2000" b="1" baseline="-25000" dirty="0">
                <a:solidFill>
                  <a:srgbClr val="FF0000"/>
                </a:solidFill>
                <a:latin typeface="Comic Sans MS" charset="0"/>
                <a:cs typeface="Comic Sans MS" charset="0"/>
              </a:rPr>
              <a:t>+</a:t>
            </a:r>
            <a:r>
              <a:rPr lang="en-US" sz="2000" b="1" dirty="0">
                <a:solidFill>
                  <a:srgbClr val="FF0000"/>
                </a:solidFill>
                <a:latin typeface="Comic Sans MS" charset="0"/>
                <a:cs typeface="Comic Sans MS" charset="0"/>
              </a:rPr>
              <a:t>≥40%</a:t>
            </a:r>
          </a:p>
          <a:p>
            <a:pPr algn="ctr"/>
            <a:r>
              <a:rPr lang="en-US" sz="2000" b="1" dirty="0" err="1">
                <a:solidFill>
                  <a:srgbClr val="FF0000"/>
                </a:solidFill>
                <a:latin typeface="Comic Sans MS" charset="0"/>
                <a:cs typeface="Comic Sans MS" charset="0"/>
              </a:rPr>
              <a:t>I</a:t>
            </a:r>
            <a:r>
              <a:rPr lang="en-US" sz="2000" b="1" baseline="-25000" dirty="0" err="1">
                <a:solidFill>
                  <a:srgbClr val="FF0000"/>
                </a:solidFill>
                <a:latin typeface="Comic Sans MS" charset="0"/>
                <a:cs typeface="Comic Sans MS" charset="0"/>
              </a:rPr>
              <a:t>ave</a:t>
            </a:r>
            <a:r>
              <a:rPr lang="en-US" sz="2000" b="1" dirty="0">
                <a:solidFill>
                  <a:srgbClr val="FF0000"/>
                </a:solidFill>
                <a:latin typeface="Comic Sans MS" charset="0"/>
                <a:cs typeface="Comic Sans MS" charset="0"/>
              </a:rPr>
              <a:t> &gt; 10 </a:t>
            </a:r>
            <a:r>
              <a:rPr lang="en-US" sz="2000" b="1" dirty="0" err="1">
                <a:solidFill>
                  <a:srgbClr val="FF0000"/>
                </a:solidFill>
                <a:latin typeface="Comic Sans MS" charset="0"/>
                <a:cs typeface="Comic Sans MS" charset="0"/>
              </a:rPr>
              <a:t>nA</a:t>
            </a:r>
            <a:endParaRPr lang="en-US" sz="2000" dirty="0">
              <a:solidFill>
                <a:srgbClr val="FF0000"/>
              </a:solidFill>
              <a:latin typeface="Comic Sans MS" charset="0"/>
              <a:cs typeface="Comic Sans MS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35764CB-3ABF-3D44-8D36-AF7256332483}"/>
              </a:ext>
            </a:extLst>
          </p:cNvPr>
          <p:cNvGrpSpPr/>
          <p:nvPr/>
        </p:nvGrpSpPr>
        <p:grpSpPr>
          <a:xfrm>
            <a:off x="84387" y="900760"/>
            <a:ext cx="5489111" cy="3064578"/>
            <a:chOff x="3946525" y="990600"/>
            <a:chExt cx="5121275" cy="2684463"/>
          </a:xfrm>
        </p:grpSpPr>
        <p:pic>
          <p:nvPicPr>
            <p:cNvPr id="4" name="Picture 4">
              <a:extLst>
                <a:ext uri="{FF2B5EF4-FFF2-40B4-BE49-F238E27FC236}">
                  <a16:creationId xmlns:a16="http://schemas.microsoft.com/office/drawing/2014/main" id="{044E9722-3CFF-9744-A453-CA2102866F0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46525" y="990600"/>
              <a:ext cx="5121275" cy="2684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83F29BE9-919D-944E-A57F-9E5AF429B04D}"/>
                </a:ext>
              </a:extLst>
            </p:cNvPr>
            <p:cNvGrpSpPr/>
            <p:nvPr/>
          </p:nvGrpSpPr>
          <p:grpSpPr>
            <a:xfrm rot="1224044">
              <a:off x="4137882" y="2062805"/>
              <a:ext cx="899703" cy="684796"/>
              <a:chOff x="4060799" y="2107622"/>
              <a:chExt cx="1135851" cy="767915"/>
            </a:xfrm>
          </p:grpSpPr>
          <p:sp>
            <p:nvSpPr>
              <p:cNvPr id="6" name="Striped Right Arrow 5">
                <a:extLst>
                  <a:ext uri="{FF2B5EF4-FFF2-40B4-BE49-F238E27FC236}">
                    <a16:creationId xmlns:a16="http://schemas.microsoft.com/office/drawing/2014/main" id="{8524F1AB-6093-B640-983B-841A1A5F80B6}"/>
                  </a:ext>
                </a:extLst>
              </p:cNvPr>
              <p:cNvSpPr/>
              <p:nvPr/>
            </p:nvSpPr>
            <p:spPr bwMode="auto">
              <a:xfrm>
                <a:off x="4060799" y="2107622"/>
                <a:ext cx="1135851" cy="767915"/>
              </a:xfrm>
              <a:prstGeom prst="stripedRightArrow">
                <a:avLst>
                  <a:gd name="adj1" fmla="val 47326"/>
                  <a:gd name="adj2" fmla="val 50000"/>
                </a:avLst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u="none" strike="noStrike" cap="none" normalizeH="0" baseline="30000" dirty="0">
                  <a:ln>
                    <a:noFill/>
                  </a:ln>
                  <a:solidFill>
                    <a:srgbClr val="FF0000"/>
                  </a:solidFill>
                  <a:effectLst/>
                  <a:latin typeface="Arial"/>
                  <a:cs typeface="Arial"/>
                </a:endParaRPr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62AFBCC0-1F8B-D845-9663-FDB2CDD03533}"/>
                  </a:ext>
                </a:extLst>
              </p:cNvPr>
              <p:cNvSpPr/>
              <p:nvPr/>
            </p:nvSpPr>
            <p:spPr>
              <a:xfrm>
                <a:off x="4332973" y="2310274"/>
                <a:ext cx="478052" cy="37964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600" dirty="0">
                    <a:solidFill>
                      <a:srgbClr val="FF0000"/>
                    </a:solidFill>
                    <a:latin typeface="Arial"/>
                    <a:cs typeface="Arial"/>
                  </a:rPr>
                  <a:t>e</a:t>
                </a:r>
                <a:r>
                  <a:rPr lang="en-US" sz="1600" baseline="30000" dirty="0">
                    <a:solidFill>
                      <a:srgbClr val="FF0000"/>
                    </a:solidFill>
                    <a:latin typeface="Arial"/>
                    <a:cs typeface="Arial"/>
                  </a:rPr>
                  <a:t>+</a:t>
                </a:r>
              </a:p>
            </p:txBody>
          </p:sp>
          <p:cxnSp>
            <p:nvCxnSpPr>
              <p:cNvPr id="8" name="Straight Arrow Connector 7">
                <a:extLst>
                  <a:ext uri="{FF2B5EF4-FFF2-40B4-BE49-F238E27FC236}">
                    <a16:creationId xmlns:a16="http://schemas.microsoft.com/office/drawing/2014/main" id="{A69451C2-9236-194A-B7FC-05177C53503F}"/>
                  </a:ext>
                </a:extLst>
              </p:cNvPr>
              <p:cNvCxnSpPr/>
              <p:nvPr/>
            </p:nvCxnSpPr>
            <p:spPr bwMode="auto">
              <a:xfrm>
                <a:off x="4464616" y="2375167"/>
                <a:ext cx="211660" cy="0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5B71EF86-D123-D647-BE14-6E6BDC504E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9825" y="4387417"/>
            <a:ext cx="5592732" cy="2056152"/>
          </a:xfrm>
          <a:prstGeom prst="rect">
            <a:avLst/>
          </a:prstGeom>
        </p:spPr>
      </p:pic>
      <p:sp>
        <p:nvSpPr>
          <p:cNvPr id="10" name="Title 2">
            <a:extLst>
              <a:ext uri="{FF2B5EF4-FFF2-40B4-BE49-F238E27FC236}">
                <a16:creationId xmlns:a16="http://schemas.microsoft.com/office/drawing/2014/main" id="{33730C2C-99C5-F14E-B305-1AA015B29DF7}"/>
              </a:ext>
            </a:extLst>
          </p:cNvPr>
          <p:cNvSpPr txBox="1">
            <a:spLocks/>
          </p:cNvSpPr>
          <p:nvPr/>
        </p:nvSpPr>
        <p:spPr>
          <a:xfrm>
            <a:off x="84387" y="120605"/>
            <a:ext cx="8896873" cy="687934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pPr defTabSz="914400"/>
            <a:r>
              <a:rPr lang="en-US" sz="2800" b="0" kern="0">
                <a:latin typeface="Avenir Roman" panose="02000503020000020003" pitchFamily="2" charset="0"/>
                <a:ea typeface="ＭＳ Ｐゴシック" charset="0"/>
                <a:cs typeface="Arial" charset="0"/>
              </a:rPr>
              <a:t>Polarized Positrons at an Electron Ion Collider</a:t>
            </a:r>
            <a:endParaRPr lang="en-US" sz="2800" b="0" kern="0" dirty="0">
              <a:latin typeface="Avenir Roman" panose="02000503020000020003" pitchFamily="2" charset="0"/>
              <a:ea typeface="ＭＳ Ｐゴシック" charset="0"/>
              <a:cs typeface="Arial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9E42F17-E341-1147-9667-3B1D3071CF09}"/>
              </a:ext>
            </a:extLst>
          </p:cNvPr>
          <p:cNvSpPr/>
          <p:nvPr/>
        </p:nvSpPr>
        <p:spPr>
          <a:xfrm>
            <a:off x="4982480" y="4387417"/>
            <a:ext cx="316289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Avenir Roman" panose="02000503020000020003" pitchFamily="2" charset="0"/>
                <a:cs typeface="Arial" charset="0"/>
              </a:rPr>
              <a:t>Challenge is accumulating high </a:t>
            </a:r>
            <a:r>
              <a:rPr lang="en-US" dirty="0">
                <a:solidFill>
                  <a:srgbClr val="1C28FF"/>
                </a:solidFill>
                <a:latin typeface="Avenir Roman" panose="02000503020000020003" pitchFamily="2" charset="0"/>
                <a:cs typeface="Arial" charset="0"/>
              </a:rPr>
              <a:t>electron bunch charge </a:t>
            </a:r>
            <a:r>
              <a:rPr lang="en-US" dirty="0">
                <a:latin typeface="Avenir Roman" panose="02000503020000020003" pitchFamily="2" charset="0"/>
                <a:cs typeface="Arial" charset="0"/>
              </a:rPr>
              <a:t>prior to conversion.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57561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6">
            <a:extLst>
              <a:ext uri="{FF2B5EF4-FFF2-40B4-BE49-F238E27FC236}">
                <a16:creationId xmlns:a16="http://schemas.microsoft.com/office/drawing/2014/main" id="{93F0A058-FA77-3A49-86A3-7F69D808F0F0}"/>
              </a:ext>
            </a:extLst>
          </p:cNvPr>
          <p:cNvGrpSpPr/>
          <p:nvPr/>
        </p:nvGrpSpPr>
        <p:grpSpPr>
          <a:xfrm>
            <a:off x="858064" y="1249459"/>
            <a:ext cx="2095446" cy="2801135"/>
            <a:chOff x="466603" y="1194896"/>
            <a:chExt cx="2095446" cy="2801135"/>
          </a:xfrm>
        </p:grpSpPr>
        <p:sp>
          <p:nvSpPr>
            <p:cNvPr id="3" name="Rectangle 23" descr="Trellis">
              <a:extLst>
                <a:ext uri="{FF2B5EF4-FFF2-40B4-BE49-F238E27FC236}">
                  <a16:creationId xmlns:a16="http://schemas.microsoft.com/office/drawing/2014/main" id="{1849149D-276B-8F47-B0FA-4DE3250A26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6406" y="1648724"/>
              <a:ext cx="1320651" cy="1762532"/>
            </a:xfrm>
            <a:prstGeom prst="rect">
              <a:avLst/>
            </a:prstGeom>
            <a:pattFill prst="trellis">
              <a:fgClr>
                <a:srgbClr val="B3A8A3"/>
              </a:fgClr>
              <a:bgClr>
                <a:srgbClr val="FFFFFF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</a:endParaRPr>
            </a:p>
          </p:txBody>
        </p:sp>
        <p:sp>
          <p:nvSpPr>
            <p:cNvPr id="4" name="Text Box 24">
              <a:extLst>
                <a:ext uri="{FF2B5EF4-FFF2-40B4-BE49-F238E27FC236}">
                  <a16:creationId xmlns:a16="http://schemas.microsoft.com/office/drawing/2014/main" id="{2A7532B1-201E-7B45-8EC6-D7B251EC2A1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6603" y="3411256"/>
              <a:ext cx="2095446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</a:rPr>
                <a:t>QE ~ 5%, 30 mA/W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</a:rPr>
                <a:t>Pol ~ 35% @ 780 nm</a:t>
              </a:r>
            </a:p>
          </p:txBody>
        </p:sp>
        <p:sp>
          <p:nvSpPr>
            <p:cNvPr id="5" name="Text Box 25">
              <a:extLst>
                <a:ext uri="{FF2B5EF4-FFF2-40B4-BE49-F238E27FC236}">
                  <a16:creationId xmlns:a16="http://schemas.microsoft.com/office/drawing/2014/main" id="{05DBB844-279E-604B-A170-AFACD14716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82349" y="1194896"/>
              <a:ext cx="127470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</a:rPr>
                <a:t>Bulk GaAs</a:t>
              </a:r>
            </a:p>
          </p:txBody>
        </p:sp>
      </p:grpSp>
      <p:grpSp>
        <p:nvGrpSpPr>
          <p:cNvPr id="6" name="Group 55">
            <a:extLst>
              <a:ext uri="{FF2B5EF4-FFF2-40B4-BE49-F238E27FC236}">
                <a16:creationId xmlns:a16="http://schemas.microsoft.com/office/drawing/2014/main" id="{427D1B5E-32F3-B144-9AD1-032D54ECF938}"/>
              </a:ext>
            </a:extLst>
          </p:cNvPr>
          <p:cNvGrpSpPr/>
          <p:nvPr/>
        </p:nvGrpSpPr>
        <p:grpSpPr>
          <a:xfrm>
            <a:off x="3473737" y="1056900"/>
            <a:ext cx="2146545" cy="3015766"/>
            <a:chOff x="2985626" y="725393"/>
            <a:chExt cx="2146545" cy="3015766"/>
          </a:xfrm>
        </p:grpSpPr>
        <p:sp>
          <p:nvSpPr>
            <p:cNvPr id="7" name="Text Box 30">
              <a:extLst>
                <a:ext uri="{FF2B5EF4-FFF2-40B4-BE49-F238E27FC236}">
                  <a16:creationId xmlns:a16="http://schemas.microsoft.com/office/drawing/2014/main" id="{C40D8C16-EE85-7E4C-B822-702A1CE08A4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36726" y="3156384"/>
              <a:ext cx="2095445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</a:rPr>
                <a:t>QE ~ 0.2%, 1 mA/W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</a:rPr>
                <a:t>Pol ~ 75% @ 850 nm</a:t>
              </a:r>
            </a:p>
          </p:txBody>
        </p:sp>
        <p:sp>
          <p:nvSpPr>
            <p:cNvPr id="8" name="Text Box 31">
              <a:extLst>
                <a:ext uri="{FF2B5EF4-FFF2-40B4-BE49-F238E27FC236}">
                  <a16:creationId xmlns:a16="http://schemas.microsoft.com/office/drawing/2014/main" id="{47372204-5263-9D4C-8F05-B5B828DE2D0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85626" y="725393"/>
              <a:ext cx="2122158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</a:rPr>
                <a:t>Strained GaAs: 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</a:rPr>
                <a:t>GaAs on GaAsP</a:t>
              </a:r>
            </a:p>
          </p:txBody>
        </p:sp>
        <p:grpSp>
          <p:nvGrpSpPr>
            <p:cNvPr id="9" name="Group 51">
              <a:extLst>
                <a:ext uri="{FF2B5EF4-FFF2-40B4-BE49-F238E27FC236}">
                  <a16:creationId xmlns:a16="http://schemas.microsoft.com/office/drawing/2014/main" id="{6C46EE52-62D5-2E4D-9031-BD89F97205E0}"/>
                </a:ext>
              </a:extLst>
            </p:cNvPr>
            <p:cNvGrpSpPr/>
            <p:nvPr/>
          </p:nvGrpSpPr>
          <p:grpSpPr>
            <a:xfrm>
              <a:off x="2985945" y="1274744"/>
              <a:ext cx="1749801" cy="1870516"/>
              <a:chOff x="3135310" y="1189565"/>
              <a:chExt cx="1749801" cy="1870516"/>
            </a:xfrm>
          </p:grpSpPr>
          <p:sp>
            <p:nvSpPr>
              <p:cNvPr id="10" name="Line 33">
                <a:extLst>
                  <a:ext uri="{FF2B5EF4-FFF2-40B4-BE49-F238E27FC236}">
                    <a16:creationId xmlns:a16="http://schemas.microsoft.com/office/drawing/2014/main" id="{E93B0566-BC91-5649-8E17-89EAF4AACE9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74183" y="1286545"/>
                <a:ext cx="0" cy="64069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</a:endParaRPr>
              </a:p>
            </p:txBody>
          </p:sp>
          <p:sp>
            <p:nvSpPr>
              <p:cNvPr id="11" name="Rectangle 27" descr="Trellis">
                <a:extLst>
                  <a:ext uri="{FF2B5EF4-FFF2-40B4-BE49-F238E27FC236}">
                    <a16:creationId xmlns:a16="http://schemas.microsoft.com/office/drawing/2014/main" id="{0E6F705D-CEAE-5C42-AEFC-BF603DEEFA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82516" y="1296557"/>
                <a:ext cx="1302595" cy="1763524"/>
              </a:xfrm>
              <a:prstGeom prst="rect">
                <a:avLst/>
              </a:prstGeom>
              <a:pattFill prst="trellis">
                <a:fgClr>
                  <a:srgbClr val="B3A8A3"/>
                </a:fgClr>
                <a:bgClr>
                  <a:srgbClr val="FFFFFF"/>
                </a:bgClr>
              </a:patt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</a:endParaRPr>
              </a:p>
            </p:txBody>
          </p:sp>
          <p:sp>
            <p:nvSpPr>
              <p:cNvPr id="12" name="Rectangle 28">
                <a:extLst>
                  <a:ext uri="{FF2B5EF4-FFF2-40B4-BE49-F238E27FC236}">
                    <a16:creationId xmlns:a16="http://schemas.microsoft.com/office/drawing/2014/main" id="{A6C8AAC7-5309-DF4A-A5D9-4165FBE6A3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82516" y="1296557"/>
                <a:ext cx="1302595" cy="653211"/>
              </a:xfrm>
              <a:prstGeom prst="rect">
                <a:avLst/>
              </a:prstGeom>
              <a:gradFill rotWithShape="0">
                <a:gsLst>
                  <a:gs pos="0">
                    <a:srgbClr val="FF0000">
                      <a:gamma/>
                      <a:shade val="46275"/>
                      <a:invGamma/>
                    </a:srgbClr>
                  </a:gs>
                  <a:gs pos="50000">
                    <a:srgbClr val="FF0000"/>
                  </a:gs>
                  <a:gs pos="100000">
                    <a:srgbClr val="FF0000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</a:endParaRPr>
              </a:p>
            </p:txBody>
          </p:sp>
          <p:sp>
            <p:nvSpPr>
              <p:cNvPr id="13" name="Rectangle 29">
                <a:extLst>
                  <a:ext uri="{FF2B5EF4-FFF2-40B4-BE49-F238E27FC236}">
                    <a16:creationId xmlns:a16="http://schemas.microsoft.com/office/drawing/2014/main" id="{85A4F28F-627A-6C41-A114-ECD8199A6E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82516" y="1927243"/>
                <a:ext cx="1302595" cy="623178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</a:endParaRPr>
              </a:p>
            </p:txBody>
          </p:sp>
          <p:sp>
            <p:nvSpPr>
              <p:cNvPr id="14" name="Text Box 34">
                <a:extLst>
                  <a:ext uri="{FF2B5EF4-FFF2-40B4-BE49-F238E27FC236}">
                    <a16:creationId xmlns:a16="http://schemas.microsoft.com/office/drawing/2014/main" id="{1646ADAF-9654-AA49-A049-8493C3D0C7A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6200000">
                <a:off x="2870012" y="1454863"/>
                <a:ext cx="869149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Roman" panose="02000503020000020003" pitchFamily="2" charset="0"/>
                  </a:rPr>
                  <a:t>100 nm</a:t>
                </a:r>
              </a:p>
            </p:txBody>
          </p:sp>
        </p:grpSp>
      </p:grpSp>
      <p:grpSp>
        <p:nvGrpSpPr>
          <p:cNvPr id="15" name="Group 54">
            <a:extLst>
              <a:ext uri="{FF2B5EF4-FFF2-40B4-BE49-F238E27FC236}">
                <a16:creationId xmlns:a16="http://schemas.microsoft.com/office/drawing/2014/main" id="{FD074CE8-810B-AD4A-A0CA-E71CC9DAE07F}"/>
              </a:ext>
            </a:extLst>
          </p:cNvPr>
          <p:cNvGrpSpPr/>
          <p:nvPr/>
        </p:nvGrpSpPr>
        <p:grpSpPr>
          <a:xfrm>
            <a:off x="5689047" y="1086115"/>
            <a:ext cx="3104686" cy="2977807"/>
            <a:chOff x="5107784" y="735405"/>
            <a:chExt cx="3104686" cy="2977807"/>
          </a:xfrm>
        </p:grpSpPr>
        <p:sp>
          <p:nvSpPr>
            <p:cNvPr id="16" name="Text Box 36">
              <a:extLst>
                <a:ext uri="{FF2B5EF4-FFF2-40B4-BE49-F238E27FC236}">
                  <a16:creationId xmlns:a16="http://schemas.microsoft.com/office/drawing/2014/main" id="{177920C6-0A9F-F84F-9AE0-78CB2FC26E0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07784" y="735405"/>
              <a:ext cx="3104686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</a:rPr>
                <a:t>Strained Superlattice GaAs: 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</a:rPr>
                <a:t>Layers of GaAs on GaAsP</a:t>
              </a:r>
            </a:p>
          </p:txBody>
        </p:sp>
        <p:sp>
          <p:nvSpPr>
            <p:cNvPr id="17" name="Text Box 37">
              <a:extLst>
                <a:ext uri="{FF2B5EF4-FFF2-40B4-BE49-F238E27FC236}">
                  <a16:creationId xmlns:a16="http://schemas.microsoft.com/office/drawing/2014/main" id="{C0B161E8-8853-6642-907A-007AB7DDBCA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91748" y="3128437"/>
              <a:ext cx="2095445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</a:rPr>
                <a:t>QE ~ 1%, 6 mA/W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</a:rPr>
                <a:t>Pol ~ 89% @ 780 nm</a:t>
              </a:r>
            </a:p>
          </p:txBody>
        </p:sp>
        <p:grpSp>
          <p:nvGrpSpPr>
            <p:cNvPr id="18" name="Group 53">
              <a:extLst>
                <a:ext uri="{FF2B5EF4-FFF2-40B4-BE49-F238E27FC236}">
                  <a16:creationId xmlns:a16="http://schemas.microsoft.com/office/drawing/2014/main" id="{8E653D1E-90B4-F44B-84F3-4E756C9DAB74}"/>
                </a:ext>
              </a:extLst>
            </p:cNvPr>
            <p:cNvGrpSpPr/>
            <p:nvPr/>
          </p:nvGrpSpPr>
          <p:grpSpPr>
            <a:xfrm>
              <a:off x="5602156" y="1304061"/>
              <a:ext cx="2232662" cy="1833120"/>
              <a:chOff x="5605968" y="1125745"/>
              <a:chExt cx="2232662" cy="1833120"/>
            </a:xfrm>
          </p:grpSpPr>
          <p:sp>
            <p:nvSpPr>
              <p:cNvPr id="19" name="Rectangle 40" descr="Trellis">
                <a:extLst>
                  <a:ext uri="{FF2B5EF4-FFF2-40B4-BE49-F238E27FC236}">
                    <a16:creationId xmlns:a16="http://schemas.microsoft.com/office/drawing/2014/main" id="{D923C8CB-6B33-4749-A6DA-9C2F914188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58979" y="1227457"/>
                <a:ext cx="1302595" cy="1731408"/>
              </a:xfrm>
              <a:prstGeom prst="rect">
                <a:avLst/>
              </a:prstGeom>
              <a:pattFill prst="trellis">
                <a:fgClr>
                  <a:srgbClr val="B3A8A3"/>
                </a:fgClr>
                <a:bgClr>
                  <a:srgbClr val="FFFFFF"/>
                </a:bgClr>
              </a:patt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</a:endParaRPr>
              </a:p>
            </p:txBody>
          </p:sp>
          <p:sp>
            <p:nvSpPr>
              <p:cNvPr id="20" name="Rectangle 41">
                <a:extLst>
                  <a:ext uri="{FF2B5EF4-FFF2-40B4-BE49-F238E27FC236}">
                    <a16:creationId xmlns:a16="http://schemas.microsoft.com/office/drawing/2014/main" id="{20615C04-D88F-384A-B0AA-AF18703B82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58979" y="1858144"/>
                <a:ext cx="1302595" cy="623178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</a:endParaRPr>
              </a:p>
            </p:txBody>
          </p:sp>
          <p:sp>
            <p:nvSpPr>
              <p:cNvPr id="21" name="Line 43">
                <a:extLst>
                  <a:ext uri="{FF2B5EF4-FFF2-40B4-BE49-F238E27FC236}">
                    <a16:creationId xmlns:a16="http://schemas.microsoft.com/office/drawing/2014/main" id="{46898393-1AEA-D444-92F3-2AD45D0010C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950645" y="1217446"/>
                <a:ext cx="0" cy="64069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</a:endParaRPr>
              </a:p>
            </p:txBody>
          </p:sp>
          <p:sp>
            <p:nvSpPr>
              <p:cNvPr id="22" name="Text Box 44">
                <a:extLst>
                  <a:ext uri="{FF2B5EF4-FFF2-40B4-BE49-F238E27FC236}">
                    <a16:creationId xmlns:a16="http://schemas.microsoft.com/office/drawing/2014/main" id="{4E6F52C8-6EFD-104B-B22E-535D45E69EE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6200000">
                <a:off x="5340671" y="1391042"/>
                <a:ext cx="869148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Roman" panose="02000503020000020003" pitchFamily="2" charset="0"/>
                  </a:rPr>
                  <a:t>100 nm</a:t>
                </a:r>
              </a:p>
            </p:txBody>
          </p:sp>
          <p:sp>
            <p:nvSpPr>
              <p:cNvPr id="23" name="Rectangle 46">
                <a:extLst>
                  <a:ext uri="{FF2B5EF4-FFF2-40B4-BE49-F238E27FC236}">
                    <a16:creationId xmlns:a16="http://schemas.microsoft.com/office/drawing/2014/main" id="{4FAD19EA-A609-294F-A675-8FDCE065E8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58979" y="1211190"/>
                <a:ext cx="1300016" cy="60065"/>
              </a:xfrm>
              <a:prstGeom prst="rect">
                <a:avLst/>
              </a:prstGeom>
              <a:gradFill rotWithShape="0">
                <a:gsLst>
                  <a:gs pos="0">
                    <a:srgbClr val="FF3300">
                      <a:gamma/>
                      <a:shade val="46275"/>
                      <a:invGamma/>
                    </a:srgbClr>
                  </a:gs>
                  <a:gs pos="50000">
                    <a:srgbClr val="FF3300"/>
                  </a:gs>
                  <a:gs pos="100000">
                    <a:srgbClr val="FF3300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</a:endParaRPr>
              </a:p>
            </p:txBody>
          </p:sp>
          <p:sp>
            <p:nvSpPr>
              <p:cNvPr id="24" name="Rectangle 47">
                <a:extLst>
                  <a:ext uri="{FF2B5EF4-FFF2-40B4-BE49-F238E27FC236}">
                    <a16:creationId xmlns:a16="http://schemas.microsoft.com/office/drawing/2014/main" id="{D84CE08F-CA68-E843-BEE1-CAD929F4C4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58979" y="1271255"/>
                <a:ext cx="1300016" cy="60065"/>
              </a:xfrm>
              <a:prstGeom prst="rect">
                <a:avLst/>
              </a:prstGeom>
              <a:solidFill>
                <a:srgbClr val="0000FF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</a:endParaRPr>
              </a:p>
            </p:txBody>
          </p:sp>
          <p:sp>
            <p:nvSpPr>
              <p:cNvPr id="25" name="Rectangle 48">
                <a:extLst>
                  <a:ext uri="{FF2B5EF4-FFF2-40B4-BE49-F238E27FC236}">
                    <a16:creationId xmlns:a16="http://schemas.microsoft.com/office/drawing/2014/main" id="{A0EEAA9E-05BD-4D40-BEF8-BE6578D505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58979" y="1331321"/>
                <a:ext cx="1300016" cy="60065"/>
              </a:xfrm>
              <a:prstGeom prst="rect">
                <a:avLst/>
              </a:prstGeom>
              <a:gradFill rotWithShape="0">
                <a:gsLst>
                  <a:gs pos="0">
                    <a:srgbClr val="FF3300">
                      <a:gamma/>
                      <a:shade val="46275"/>
                      <a:invGamma/>
                    </a:srgbClr>
                  </a:gs>
                  <a:gs pos="50000">
                    <a:srgbClr val="FF3300"/>
                  </a:gs>
                  <a:gs pos="100000">
                    <a:srgbClr val="FF3300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</a:endParaRPr>
              </a:p>
            </p:txBody>
          </p:sp>
          <p:sp>
            <p:nvSpPr>
              <p:cNvPr id="26" name="Rectangle 49">
                <a:extLst>
                  <a:ext uri="{FF2B5EF4-FFF2-40B4-BE49-F238E27FC236}">
                    <a16:creationId xmlns:a16="http://schemas.microsoft.com/office/drawing/2014/main" id="{F486063B-F601-EC4F-938B-8206E95FF5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58979" y="1391386"/>
                <a:ext cx="1300016" cy="60065"/>
              </a:xfrm>
              <a:prstGeom prst="rect">
                <a:avLst/>
              </a:prstGeom>
              <a:solidFill>
                <a:srgbClr val="0000FF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</a:endParaRPr>
              </a:p>
            </p:txBody>
          </p:sp>
          <p:sp>
            <p:nvSpPr>
              <p:cNvPr id="27" name="Rectangle 50">
                <a:extLst>
                  <a:ext uri="{FF2B5EF4-FFF2-40B4-BE49-F238E27FC236}">
                    <a16:creationId xmlns:a16="http://schemas.microsoft.com/office/drawing/2014/main" id="{4D84B93A-6724-A448-9638-65359EF720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58979" y="1451451"/>
                <a:ext cx="1300016" cy="60065"/>
              </a:xfrm>
              <a:prstGeom prst="rect">
                <a:avLst/>
              </a:prstGeom>
              <a:gradFill rotWithShape="0">
                <a:gsLst>
                  <a:gs pos="0">
                    <a:srgbClr val="FF3300">
                      <a:gamma/>
                      <a:shade val="46275"/>
                      <a:invGamma/>
                    </a:srgbClr>
                  </a:gs>
                  <a:gs pos="50000">
                    <a:srgbClr val="FF3300"/>
                  </a:gs>
                  <a:gs pos="100000">
                    <a:srgbClr val="FF3300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</a:endParaRPr>
              </a:p>
            </p:txBody>
          </p:sp>
          <p:sp>
            <p:nvSpPr>
              <p:cNvPr id="28" name="Rectangle 51">
                <a:extLst>
                  <a:ext uri="{FF2B5EF4-FFF2-40B4-BE49-F238E27FC236}">
                    <a16:creationId xmlns:a16="http://schemas.microsoft.com/office/drawing/2014/main" id="{3B369D72-1548-0B47-B038-036E16E50B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58979" y="1511517"/>
                <a:ext cx="1300016" cy="60065"/>
              </a:xfrm>
              <a:prstGeom prst="rect">
                <a:avLst/>
              </a:prstGeom>
              <a:solidFill>
                <a:srgbClr val="0000FF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</a:endParaRPr>
              </a:p>
            </p:txBody>
          </p:sp>
          <p:sp>
            <p:nvSpPr>
              <p:cNvPr id="29" name="Rectangle 52">
                <a:extLst>
                  <a:ext uri="{FF2B5EF4-FFF2-40B4-BE49-F238E27FC236}">
                    <a16:creationId xmlns:a16="http://schemas.microsoft.com/office/drawing/2014/main" id="{EA70D471-925C-F942-9E67-7E88C90035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58979" y="1571582"/>
                <a:ext cx="1300016" cy="60065"/>
              </a:xfrm>
              <a:prstGeom prst="rect">
                <a:avLst/>
              </a:prstGeom>
              <a:gradFill rotWithShape="0">
                <a:gsLst>
                  <a:gs pos="0">
                    <a:srgbClr val="FF3300">
                      <a:gamma/>
                      <a:shade val="46275"/>
                      <a:invGamma/>
                    </a:srgbClr>
                  </a:gs>
                  <a:gs pos="50000">
                    <a:srgbClr val="FF3300"/>
                  </a:gs>
                  <a:gs pos="100000">
                    <a:srgbClr val="FF3300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</a:endParaRPr>
              </a:p>
            </p:txBody>
          </p:sp>
          <p:sp>
            <p:nvSpPr>
              <p:cNvPr id="30" name="Rectangle 53">
                <a:extLst>
                  <a:ext uri="{FF2B5EF4-FFF2-40B4-BE49-F238E27FC236}">
                    <a16:creationId xmlns:a16="http://schemas.microsoft.com/office/drawing/2014/main" id="{6E3E920B-DD94-464C-AF3E-3FC46C140D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58979" y="1631647"/>
                <a:ext cx="1300016" cy="60065"/>
              </a:xfrm>
              <a:prstGeom prst="rect">
                <a:avLst/>
              </a:prstGeom>
              <a:solidFill>
                <a:srgbClr val="0000FF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</a:endParaRPr>
              </a:p>
            </p:txBody>
          </p:sp>
          <p:sp>
            <p:nvSpPr>
              <p:cNvPr id="31" name="Rectangle 54">
                <a:extLst>
                  <a:ext uri="{FF2B5EF4-FFF2-40B4-BE49-F238E27FC236}">
                    <a16:creationId xmlns:a16="http://schemas.microsoft.com/office/drawing/2014/main" id="{DB317017-5721-5D45-B61C-73ABA2805B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58979" y="1691713"/>
                <a:ext cx="1300016" cy="60065"/>
              </a:xfrm>
              <a:prstGeom prst="rect">
                <a:avLst/>
              </a:prstGeom>
              <a:gradFill rotWithShape="0">
                <a:gsLst>
                  <a:gs pos="0">
                    <a:srgbClr val="FF3300">
                      <a:gamma/>
                      <a:shade val="46275"/>
                      <a:invGamma/>
                    </a:srgbClr>
                  </a:gs>
                  <a:gs pos="50000">
                    <a:srgbClr val="FF3300"/>
                  </a:gs>
                  <a:gs pos="100000">
                    <a:srgbClr val="FF3300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</a:endParaRPr>
              </a:p>
            </p:txBody>
          </p:sp>
          <p:sp>
            <p:nvSpPr>
              <p:cNvPr id="32" name="Rectangle 55">
                <a:extLst>
                  <a:ext uri="{FF2B5EF4-FFF2-40B4-BE49-F238E27FC236}">
                    <a16:creationId xmlns:a16="http://schemas.microsoft.com/office/drawing/2014/main" id="{03750DEC-1AD6-0C43-9E41-8246FF23E2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58979" y="1751778"/>
                <a:ext cx="1300016" cy="60065"/>
              </a:xfrm>
              <a:prstGeom prst="rect">
                <a:avLst/>
              </a:prstGeom>
              <a:solidFill>
                <a:srgbClr val="0000FF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</a:endParaRPr>
              </a:p>
            </p:txBody>
          </p:sp>
          <p:sp>
            <p:nvSpPr>
              <p:cNvPr id="33" name="Rectangle 56">
                <a:extLst>
                  <a:ext uri="{FF2B5EF4-FFF2-40B4-BE49-F238E27FC236}">
                    <a16:creationId xmlns:a16="http://schemas.microsoft.com/office/drawing/2014/main" id="{DBFF3EC4-29BF-7F41-A112-4E42D77CAC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58979" y="1811843"/>
                <a:ext cx="1300016" cy="60065"/>
              </a:xfrm>
              <a:prstGeom prst="rect">
                <a:avLst/>
              </a:prstGeom>
              <a:gradFill rotWithShape="0">
                <a:gsLst>
                  <a:gs pos="0">
                    <a:srgbClr val="FF3300">
                      <a:gamma/>
                      <a:shade val="46275"/>
                      <a:invGamma/>
                    </a:srgbClr>
                  </a:gs>
                  <a:gs pos="50000">
                    <a:srgbClr val="FF3300"/>
                  </a:gs>
                  <a:gs pos="100000">
                    <a:srgbClr val="FF3300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</a:endParaRPr>
              </a:p>
            </p:txBody>
          </p:sp>
          <p:sp>
            <p:nvSpPr>
              <p:cNvPr id="34" name="Rectangle 57">
                <a:extLst>
                  <a:ext uri="{FF2B5EF4-FFF2-40B4-BE49-F238E27FC236}">
                    <a16:creationId xmlns:a16="http://schemas.microsoft.com/office/drawing/2014/main" id="{602B70DB-22D3-CA45-8EF3-1003E56CB9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58979" y="1871909"/>
                <a:ext cx="1300016" cy="60065"/>
              </a:xfrm>
              <a:prstGeom prst="rect">
                <a:avLst/>
              </a:prstGeom>
              <a:solidFill>
                <a:srgbClr val="0000FF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</a:endParaRPr>
              </a:p>
            </p:txBody>
          </p:sp>
          <p:sp>
            <p:nvSpPr>
              <p:cNvPr id="35" name="Text Box 58">
                <a:extLst>
                  <a:ext uri="{FF2B5EF4-FFF2-40B4-BE49-F238E27FC236}">
                    <a16:creationId xmlns:a16="http://schemas.microsoft.com/office/drawing/2014/main" id="{707D77FF-1185-A241-8F01-E78DB0529AC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5400000">
                <a:off x="7126576" y="2013068"/>
                <a:ext cx="1085554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Roman" panose="02000503020000020003" pitchFamily="2" charset="0"/>
                  </a:rPr>
                  <a:t>14 Layers</a:t>
                </a:r>
              </a:p>
            </p:txBody>
          </p:sp>
        </p:grpSp>
      </p:grpSp>
      <p:sp>
        <p:nvSpPr>
          <p:cNvPr id="36" name="Text Box 99">
            <a:extLst>
              <a:ext uri="{FF2B5EF4-FFF2-40B4-BE49-F238E27FC236}">
                <a16:creationId xmlns:a16="http://schemas.microsoft.com/office/drawing/2014/main" id="{776642D7-636B-654A-93B2-4F84B6E70A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7568" y="2628553"/>
            <a:ext cx="646331" cy="33855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</a:rPr>
              <a:t>2 </a:t>
            </a:r>
            <a:r>
              <a:rPr kumimoji="0" lang="el-GR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</a:rPr>
              <a:t>μ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</a:rPr>
              <a:t>m</a:t>
            </a:r>
          </a:p>
        </p:txBody>
      </p:sp>
      <p:sp>
        <p:nvSpPr>
          <p:cNvPr id="37" name="Text Box 99">
            <a:extLst>
              <a:ext uri="{FF2B5EF4-FFF2-40B4-BE49-F238E27FC236}">
                <a16:creationId xmlns:a16="http://schemas.microsoft.com/office/drawing/2014/main" id="{43ACE82E-1759-3246-8727-5A7D0CDFCE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9459" y="3084871"/>
            <a:ext cx="873957" cy="33855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</a:rPr>
              <a:t>350 </a:t>
            </a:r>
            <a:r>
              <a:rPr kumimoji="0" lang="el-GR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</a:rPr>
              <a:t>μ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</a:rPr>
              <a:t>m</a:t>
            </a:r>
          </a:p>
        </p:txBody>
      </p:sp>
      <p:sp>
        <p:nvSpPr>
          <p:cNvPr id="38" name="Text Box 99">
            <a:extLst>
              <a:ext uri="{FF2B5EF4-FFF2-40B4-BE49-F238E27FC236}">
                <a16:creationId xmlns:a16="http://schemas.microsoft.com/office/drawing/2014/main" id="{1E2E9E38-DBBD-BC40-9667-540FC1851B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56833" y="2379528"/>
            <a:ext cx="873957" cy="33855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</a:rPr>
              <a:t>625 </a:t>
            </a:r>
            <a:r>
              <a:rPr kumimoji="0" lang="el-GR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</a:rPr>
              <a:t>μ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</a:rPr>
              <a:t>m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3140BC16-AB58-544C-8A6F-B1FD1D34F47D}"/>
              </a:ext>
            </a:extLst>
          </p:cNvPr>
          <p:cNvGrpSpPr/>
          <p:nvPr/>
        </p:nvGrpSpPr>
        <p:grpSpPr>
          <a:xfrm>
            <a:off x="76632" y="3843856"/>
            <a:ext cx="9031749" cy="2595205"/>
            <a:chOff x="76632" y="3843856"/>
            <a:chExt cx="9031749" cy="2595205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D4A6EBCF-E7A6-3446-AA61-AB47DE0C0CAA}"/>
                </a:ext>
              </a:extLst>
            </p:cNvPr>
            <p:cNvSpPr txBox="1"/>
            <p:nvPr/>
          </p:nvSpPr>
          <p:spPr>
            <a:xfrm>
              <a:off x="716119" y="5608064"/>
              <a:ext cx="766427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  <a:cs typeface="Arial"/>
                </a:rPr>
                <a:t>Figure-of-Merit (P</a:t>
              </a:r>
              <a:r>
                <a:rPr kumimoji="0" lang="en-US" sz="2400" b="1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  <a:cs typeface="Arial"/>
                </a:rPr>
                <a:t>2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  <a:cs typeface="Arial"/>
                </a:rPr>
                <a:t>I) has improved by a factor of 43 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  <a:cs typeface="Arial"/>
                </a:rPr>
                <a:t>over the span of the CEBAF “6 GeV era”</a:t>
              </a:r>
            </a:p>
          </p:txBody>
        </p:sp>
        <p:sp>
          <p:nvSpPr>
            <p:cNvPr id="41" name="Notched Right Arrow 40">
              <a:extLst>
                <a:ext uri="{FF2B5EF4-FFF2-40B4-BE49-F238E27FC236}">
                  <a16:creationId xmlns:a16="http://schemas.microsoft.com/office/drawing/2014/main" id="{9A90C046-D57D-8C44-B5A0-DAB559FF8CA5}"/>
                </a:ext>
              </a:extLst>
            </p:cNvPr>
            <p:cNvSpPr/>
            <p:nvPr/>
          </p:nvSpPr>
          <p:spPr>
            <a:xfrm>
              <a:off x="76632" y="3843856"/>
              <a:ext cx="9031749" cy="1789770"/>
            </a:xfrm>
            <a:prstGeom prst="notchedRightArrow">
              <a:avLst>
                <a:gd name="adj1" fmla="val 55079"/>
                <a:gd name="adj2" fmla="val 17478"/>
              </a:avLst>
            </a:prstGeom>
            <a:gradFill flip="none" rotWithShape="1">
              <a:gsLst>
                <a:gs pos="0">
                  <a:srgbClr val="FF0000"/>
                </a:gs>
                <a:gs pos="81000">
                  <a:srgbClr val="0000FF"/>
                </a:gs>
                <a:gs pos="54000">
                  <a:srgbClr val="00B050"/>
                </a:gs>
                <a:gs pos="29000">
                  <a:srgbClr val="FFC000"/>
                </a:gs>
                <a:gs pos="100000">
                  <a:srgbClr val="7030A0"/>
                </a:gs>
              </a:gsLst>
              <a:lin ang="10800000" scaled="1"/>
              <a:tileRect/>
            </a:gra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Roman" panose="02000503020000020003" pitchFamily="2" charset="0"/>
                <a:cs typeface="Arial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F8215E3C-FE19-B042-BD68-266215D4ECDB}"/>
                </a:ext>
              </a:extLst>
            </p:cNvPr>
            <p:cNvSpPr txBox="1"/>
            <p:nvPr/>
          </p:nvSpPr>
          <p:spPr>
            <a:xfrm>
              <a:off x="340204" y="4379069"/>
              <a:ext cx="827557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venir Roman" panose="02000503020000020003" pitchFamily="2" charset="0"/>
                  <a:cs typeface="Arial"/>
                </a:rPr>
                <a:t>P</a:t>
              </a:r>
              <a:r>
                <a:rPr kumimoji="0" lang="en-US" sz="1800" b="0" i="0" u="none" strike="noStrike" kern="1200" cap="none" spc="0" normalizeH="0" baseline="-2500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venir Roman" panose="02000503020000020003" pitchFamily="2" charset="0"/>
                  <a:cs typeface="Arial"/>
                </a:rPr>
                <a:t>e</a:t>
              </a:r>
              <a:r>
                <a:rPr kumimoji="0" lang="en-US" sz="180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venir Roman" panose="02000503020000020003" pitchFamily="2" charset="0"/>
                  <a:cs typeface="Arial"/>
                </a:rPr>
                <a:t>-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venir Roman" panose="02000503020000020003" pitchFamily="2" charset="0"/>
                  <a:cs typeface="Arial"/>
                </a:rPr>
                <a:t>        35%        35%              75%             75%                  85%           89%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venir Roman" panose="02000503020000020003" pitchFamily="2" charset="0"/>
                  <a:cs typeface="Arial"/>
                </a:rPr>
                <a:t>I</a:t>
              </a:r>
              <a:r>
                <a:rPr kumimoji="0" lang="en-US" sz="1800" b="0" i="0" u="none" strike="noStrike" kern="1200" cap="none" spc="0" normalizeH="0" baseline="-2500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venir Roman" panose="02000503020000020003" pitchFamily="2" charset="0"/>
                  <a:cs typeface="Arial"/>
                </a:rPr>
                <a:t>e</a:t>
              </a:r>
              <a:r>
                <a:rPr kumimoji="0" lang="en-US" sz="180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venir Roman" panose="02000503020000020003" pitchFamily="2" charset="0"/>
                  <a:cs typeface="Arial"/>
                </a:rPr>
                <a:t>- 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venir Roman" panose="02000503020000020003" pitchFamily="2" charset="0"/>
                  <a:cs typeface="Arial"/>
                </a:rPr>
                <a:t>        30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ymbol" pitchFamily="2" charset="2"/>
                  <a:cs typeface="Symbol" charset="2"/>
                </a:rPr>
                <a:t>m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venir Roman" panose="02000503020000020003" pitchFamily="2" charset="0"/>
                  <a:cs typeface="Arial"/>
                </a:rPr>
                <a:t>A      100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ymbol" pitchFamily="2" charset="2"/>
                  <a:cs typeface="Symbol" charset="2"/>
                </a:rPr>
                <a:t>m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venir Roman" panose="02000503020000020003" pitchFamily="2" charset="0"/>
                  <a:cs typeface="Arial"/>
                </a:rPr>
                <a:t>A           50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ymbol" pitchFamily="2" charset="2"/>
                  <a:cs typeface="Symbol" charset="2"/>
                </a:rPr>
                <a:t>m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venir Roman" panose="02000503020000020003" pitchFamily="2" charset="0"/>
                  <a:cs typeface="Arial"/>
                </a:rPr>
                <a:t>A          100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ymbol" pitchFamily="2" charset="2"/>
                  <a:cs typeface="Symbol" charset="2"/>
                </a:rPr>
                <a:t>m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venir Roman" panose="02000503020000020003" pitchFamily="2" charset="0"/>
                  <a:cs typeface="Arial"/>
                </a:rPr>
                <a:t>A               150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ymbol" pitchFamily="2" charset="2"/>
                  <a:cs typeface="Symbol" charset="2"/>
                </a:rPr>
                <a:t>m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venir Roman" panose="02000503020000020003" pitchFamily="2" charset="0"/>
                  <a:cs typeface="Arial"/>
                </a:rPr>
                <a:t>A        200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ymbol" pitchFamily="2" charset="2"/>
                  <a:cs typeface="Symbol" charset="2"/>
                </a:rPr>
                <a:t>m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venir Roman" panose="02000503020000020003" pitchFamily="2" charset="0"/>
                  <a:cs typeface="Arial"/>
                </a:rPr>
                <a:t>A</a:t>
              </a:r>
            </a:p>
          </p:txBody>
        </p:sp>
        <p:sp>
          <p:nvSpPr>
            <p:cNvPr id="43" name="Right Brace 42">
              <a:extLst>
                <a:ext uri="{FF2B5EF4-FFF2-40B4-BE49-F238E27FC236}">
                  <a16:creationId xmlns:a16="http://schemas.microsoft.com/office/drawing/2014/main" id="{2A9C80B5-6366-4347-9C91-2E9238025F63}"/>
                </a:ext>
              </a:extLst>
            </p:cNvPr>
            <p:cNvSpPr/>
            <p:nvPr/>
          </p:nvSpPr>
          <p:spPr>
            <a:xfrm rot="16200000">
              <a:off x="1846683" y="2914429"/>
              <a:ext cx="163582" cy="2317517"/>
            </a:xfrm>
            <a:prstGeom prst="rightBrac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cs typeface="Arial"/>
              </a:endParaRPr>
            </a:p>
          </p:txBody>
        </p:sp>
        <p:sp>
          <p:nvSpPr>
            <p:cNvPr id="44" name="Right Brace 43">
              <a:extLst>
                <a:ext uri="{FF2B5EF4-FFF2-40B4-BE49-F238E27FC236}">
                  <a16:creationId xmlns:a16="http://schemas.microsoft.com/office/drawing/2014/main" id="{3778775C-D5D4-BF4D-BDE7-B15AF6A6D492}"/>
                </a:ext>
              </a:extLst>
            </p:cNvPr>
            <p:cNvSpPr/>
            <p:nvPr/>
          </p:nvSpPr>
          <p:spPr>
            <a:xfrm rot="16200000">
              <a:off x="4466447" y="2862975"/>
              <a:ext cx="163581" cy="2420426"/>
            </a:xfrm>
            <a:prstGeom prst="rightBrac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cs typeface="Arial"/>
              </a:endParaRPr>
            </a:p>
          </p:txBody>
        </p:sp>
        <p:sp>
          <p:nvSpPr>
            <p:cNvPr id="45" name="Right Brace 44">
              <a:extLst>
                <a:ext uri="{FF2B5EF4-FFF2-40B4-BE49-F238E27FC236}">
                  <a16:creationId xmlns:a16="http://schemas.microsoft.com/office/drawing/2014/main" id="{0CD3632E-09FB-4C47-870C-CF2FAD30B8D2}"/>
                </a:ext>
              </a:extLst>
            </p:cNvPr>
            <p:cNvSpPr/>
            <p:nvPr/>
          </p:nvSpPr>
          <p:spPr>
            <a:xfrm rot="16200000">
              <a:off x="7358658" y="2768031"/>
              <a:ext cx="163582" cy="2610312"/>
            </a:xfrm>
            <a:prstGeom prst="rightBrac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cs typeface="Arial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582D50B4-5095-E540-9E56-66551666D351}"/>
                </a:ext>
              </a:extLst>
            </p:cNvPr>
            <p:cNvSpPr txBox="1"/>
            <p:nvPr/>
          </p:nvSpPr>
          <p:spPr>
            <a:xfrm>
              <a:off x="775715" y="5264294"/>
              <a:ext cx="81355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  <a:cs typeface="Arial"/>
                </a:rPr>
                <a:t>    1995        1998             1999            2000                  2004         2012    2018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3A5D7A1A-9A9F-E14F-8A91-1CF6090FD95E}"/>
              </a:ext>
            </a:extLst>
          </p:cNvPr>
          <p:cNvGrpSpPr/>
          <p:nvPr/>
        </p:nvGrpSpPr>
        <p:grpSpPr>
          <a:xfrm>
            <a:off x="578118" y="92348"/>
            <a:ext cx="7790338" cy="523220"/>
            <a:chOff x="578118" y="92348"/>
            <a:chExt cx="7790338" cy="523220"/>
          </a:xfrm>
        </p:grpSpPr>
        <p:sp>
          <p:nvSpPr>
            <p:cNvPr id="39" name="Text Box 26">
              <a:extLst>
                <a:ext uri="{FF2B5EF4-FFF2-40B4-BE49-F238E27FC236}">
                  <a16:creationId xmlns:a16="http://schemas.microsoft.com/office/drawing/2014/main" id="{B388F0D7-3B22-4A43-855D-E10367B2459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8118" y="92348"/>
              <a:ext cx="7790338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9pPr>
            </a:lstStyle>
            <a:p>
              <a:pPr marL="0" marR="0" lvl="0" indent="0" algn="l" defTabSz="457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  <a:cs typeface="Arial"/>
                </a:rPr>
                <a:t>JLab’s</a:t>
              </a:r>
              <a:r>
                <a:rPr kumimoji="0" lang="fr-FR" altLang="en-US" sz="280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  <a:cs typeface="Arial"/>
                </a:rPr>
                <a:t> e</a:t>
              </a:r>
              <a:r>
                <a:rPr kumimoji="0" lang="fr-FR" altLang="en-US" sz="280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  <a:cs typeface="Arial"/>
                </a:rPr>
                <a:t>-</a:t>
              </a:r>
              <a:r>
                <a:rPr kumimoji="0" lang="fr-FR" altLang="en-US" sz="280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  <a:cs typeface="Arial"/>
                </a:rPr>
                <a:t> </a:t>
              </a:r>
              <a:r>
                <a:rPr kumimoji="0" lang="fr-FR" alt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  <a:cs typeface="Arial"/>
                </a:rPr>
                <a:t>Beams</a:t>
              </a:r>
              <a:r>
                <a:rPr kumimoji="0" lang="fr-FR" altLang="en-US" sz="280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  <a:cs typeface="Arial"/>
                </a:rPr>
                <a:t> </a:t>
              </a:r>
              <a:r>
                <a:rPr kumimoji="0" lang="fr-FR" alt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  <a:cs typeface="Arial"/>
                </a:rPr>
                <a:t>Provide</a:t>
              </a:r>
              <a:r>
                <a:rPr kumimoji="0" lang="fr-FR" altLang="en-US" sz="280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  <a:cs typeface="Arial"/>
                </a:rPr>
                <a:t> the Basis for e</a:t>
              </a:r>
              <a:r>
                <a:rPr kumimoji="0" lang="fr-FR" altLang="en-US" sz="280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  <a:cs typeface="Arial"/>
                </a:rPr>
                <a:t>+  </a:t>
              </a:r>
              <a:r>
                <a:rPr kumimoji="0" lang="fr-FR" alt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  <a:cs typeface="Arial"/>
                </a:rPr>
                <a:t>Beams</a:t>
              </a:r>
              <a:endParaRPr kumimoji="0" lang="fr-FR" alt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cs typeface="Arial"/>
              </a:endParaRPr>
            </a:p>
          </p:txBody>
        </p:sp>
        <p:sp>
          <p:nvSpPr>
            <p:cNvPr id="48" name="Line 54">
              <a:extLst>
                <a:ext uri="{FF2B5EF4-FFF2-40B4-BE49-F238E27FC236}">
                  <a16:creationId xmlns:a16="http://schemas.microsoft.com/office/drawing/2014/main" id="{19952EE9-DD64-F840-B6BD-3399276DD37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636430" y="209195"/>
              <a:ext cx="233600" cy="0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ea typeface="ＭＳ Ｐゴシック"/>
              </a:endParaRPr>
            </a:p>
          </p:txBody>
        </p:sp>
        <p:sp>
          <p:nvSpPr>
            <p:cNvPr id="53" name="Line 54">
              <a:extLst>
                <a:ext uri="{FF2B5EF4-FFF2-40B4-BE49-F238E27FC236}">
                  <a16:creationId xmlns:a16="http://schemas.microsoft.com/office/drawing/2014/main" id="{087FDB10-7767-DB43-B256-79CB82DCBE7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747600" y="221873"/>
              <a:ext cx="233600" cy="0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ea typeface="ＭＳ Ｐゴシック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07956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03-31 at 6.08.09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100" y="872385"/>
            <a:ext cx="4215954" cy="70798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577483" y="6132135"/>
            <a:ext cx="6448024" cy="276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dirty="0">
                <a:solidFill>
                  <a:srgbClr val="000000"/>
                </a:solidFill>
                <a:latin typeface="Avenir Roman" panose="02000503020000020003" pitchFamily="2" charset="0"/>
                <a:cs typeface="Arial"/>
              </a:rPr>
              <a:t>E.A. </a:t>
            </a:r>
            <a:r>
              <a:rPr lang="en-US" sz="1200" b="1" dirty="0" err="1">
                <a:solidFill>
                  <a:srgbClr val="000000"/>
                </a:solidFill>
                <a:latin typeface="Avenir Roman" panose="02000503020000020003" pitchFamily="2" charset="0"/>
                <a:cs typeface="Arial"/>
              </a:rPr>
              <a:t>Kuraev</a:t>
            </a:r>
            <a:r>
              <a:rPr lang="en-US" sz="1200" b="1" dirty="0">
                <a:solidFill>
                  <a:srgbClr val="000000"/>
                </a:solidFill>
                <a:latin typeface="Avenir Roman" panose="02000503020000020003" pitchFamily="2" charset="0"/>
                <a:cs typeface="Arial"/>
              </a:rPr>
              <a:t>, Y.M. </a:t>
            </a:r>
            <a:r>
              <a:rPr lang="en-US" sz="1200" b="1" dirty="0" err="1">
                <a:solidFill>
                  <a:srgbClr val="000000"/>
                </a:solidFill>
                <a:latin typeface="Avenir Roman" panose="02000503020000020003" pitchFamily="2" charset="0"/>
                <a:cs typeface="Arial"/>
              </a:rPr>
              <a:t>Bystritskiy</a:t>
            </a:r>
            <a:r>
              <a:rPr lang="en-US" sz="1200" b="1" dirty="0">
                <a:solidFill>
                  <a:srgbClr val="000000"/>
                </a:solidFill>
                <a:latin typeface="Avenir Roman" panose="02000503020000020003" pitchFamily="2" charset="0"/>
                <a:cs typeface="Arial"/>
              </a:rPr>
              <a:t>, M. </a:t>
            </a:r>
            <a:r>
              <a:rPr lang="en-US" sz="1200" b="1" dirty="0" err="1">
                <a:solidFill>
                  <a:srgbClr val="000000"/>
                </a:solidFill>
                <a:latin typeface="Avenir Roman" panose="02000503020000020003" pitchFamily="2" charset="0"/>
                <a:cs typeface="Arial"/>
              </a:rPr>
              <a:t>Shatnev</a:t>
            </a:r>
            <a:r>
              <a:rPr lang="en-US" sz="1200" b="1" dirty="0">
                <a:solidFill>
                  <a:srgbClr val="000000"/>
                </a:solidFill>
                <a:latin typeface="Avenir Roman" panose="02000503020000020003" pitchFamily="2" charset="0"/>
                <a:cs typeface="Arial"/>
              </a:rPr>
              <a:t>, </a:t>
            </a:r>
            <a:r>
              <a:rPr lang="en-US" sz="1200" b="1" dirty="0" err="1">
                <a:solidFill>
                  <a:srgbClr val="000000"/>
                </a:solidFill>
                <a:latin typeface="Avenir Roman" panose="02000503020000020003" pitchFamily="2" charset="0"/>
                <a:cs typeface="Arial"/>
              </a:rPr>
              <a:t>E.Tomasi-Gustafsson</a:t>
            </a:r>
            <a:r>
              <a:rPr lang="en-US" sz="1200" b="1" dirty="0">
                <a:solidFill>
                  <a:srgbClr val="000000"/>
                </a:solidFill>
                <a:latin typeface="Avenir Roman" panose="02000503020000020003" pitchFamily="2" charset="0"/>
                <a:cs typeface="Arial"/>
              </a:rPr>
              <a:t>, PRC 81 (2010) 055208</a:t>
            </a:r>
            <a:endParaRPr lang="en-US" sz="2800" b="1" dirty="0">
              <a:solidFill>
                <a:srgbClr val="000000"/>
              </a:solidFill>
              <a:latin typeface="Avenir Roman" panose="02000503020000020003" pitchFamily="2" charset="0"/>
              <a:cs typeface="Arial"/>
            </a:endParaRPr>
          </a:p>
        </p:txBody>
      </p:sp>
      <p:sp>
        <p:nvSpPr>
          <p:cNvPr id="5" name="Text Box 33"/>
          <p:cNvSpPr txBox="1">
            <a:spLocks noChangeArrowheads="1"/>
          </p:cNvSpPr>
          <p:nvPr/>
        </p:nvSpPr>
        <p:spPr bwMode="auto">
          <a:xfrm>
            <a:off x="1577483" y="1545996"/>
            <a:ext cx="6111224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US" altLang="en-US" sz="1100" b="1" dirty="0">
                <a:solidFill>
                  <a:schemeClr val="tx1"/>
                </a:solidFill>
                <a:latin typeface="Avenir Roman" panose="02000503020000020003" pitchFamily="2" charset="0"/>
                <a:cs typeface="Arial"/>
              </a:rPr>
              <a:t>E.G. </a:t>
            </a:r>
            <a:r>
              <a:rPr lang="en-US" altLang="en-US" sz="1100" b="1" dirty="0" err="1">
                <a:solidFill>
                  <a:schemeClr val="tx1"/>
                </a:solidFill>
                <a:latin typeface="Avenir Roman" panose="02000503020000020003" pitchFamily="2" charset="0"/>
                <a:cs typeface="Arial"/>
              </a:rPr>
              <a:t>Bessonov</a:t>
            </a:r>
            <a:r>
              <a:rPr lang="en-US" altLang="en-US" sz="1100" b="1" dirty="0">
                <a:solidFill>
                  <a:schemeClr val="tx1"/>
                </a:solidFill>
                <a:latin typeface="Avenir Roman" panose="02000503020000020003" pitchFamily="2" charset="0"/>
                <a:cs typeface="Arial"/>
              </a:rPr>
              <a:t>, A.A. </a:t>
            </a:r>
            <a:r>
              <a:rPr lang="en-US" altLang="en-US" sz="1100" b="1" dirty="0" err="1">
                <a:solidFill>
                  <a:schemeClr val="tx1"/>
                </a:solidFill>
                <a:latin typeface="Avenir Roman" panose="02000503020000020003" pitchFamily="2" charset="0"/>
                <a:cs typeface="Arial"/>
              </a:rPr>
              <a:t>Mikhailichenko</a:t>
            </a:r>
            <a:r>
              <a:rPr lang="en-US" altLang="en-US" sz="1100" b="1" dirty="0">
                <a:solidFill>
                  <a:schemeClr val="tx1"/>
                </a:solidFill>
                <a:latin typeface="Avenir Roman" panose="02000503020000020003" pitchFamily="2" charset="0"/>
                <a:cs typeface="Arial"/>
              </a:rPr>
              <a:t>, EPAC (1996)       A.P. </a:t>
            </a:r>
            <a:r>
              <a:rPr lang="en-US" altLang="en-US" sz="1100" b="1" dirty="0" err="1">
                <a:solidFill>
                  <a:schemeClr val="tx1"/>
                </a:solidFill>
                <a:latin typeface="Avenir Roman" panose="02000503020000020003" pitchFamily="2" charset="0"/>
                <a:cs typeface="Arial"/>
              </a:rPr>
              <a:t>Potylitsin</a:t>
            </a:r>
            <a:r>
              <a:rPr lang="en-US" altLang="en-US" sz="1100" b="1" dirty="0">
                <a:solidFill>
                  <a:schemeClr val="tx1"/>
                </a:solidFill>
                <a:latin typeface="Avenir Roman" panose="02000503020000020003" pitchFamily="2" charset="0"/>
                <a:cs typeface="Arial"/>
              </a:rPr>
              <a:t>, NIM A398 (1997) 395</a:t>
            </a:r>
          </a:p>
        </p:txBody>
      </p:sp>
      <p:sp>
        <p:nvSpPr>
          <p:cNvPr id="7" name="Text Box 26"/>
          <p:cNvSpPr txBox="1">
            <a:spLocks noChangeArrowheads="1"/>
          </p:cNvSpPr>
          <p:nvPr/>
        </p:nvSpPr>
        <p:spPr bwMode="auto">
          <a:xfrm>
            <a:off x="643262" y="93525"/>
            <a:ext cx="793967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9pPr>
          </a:lstStyle>
          <a:p>
            <a:r>
              <a:rPr lang="fr-FR" altLang="en-US" sz="3200" dirty="0" err="1">
                <a:solidFill>
                  <a:srgbClr val="000000"/>
                </a:solidFill>
                <a:latin typeface="Avenir Roman" panose="02000503020000020003" pitchFamily="2" charset="0"/>
                <a:cs typeface="Arial"/>
              </a:rPr>
              <a:t>Polarized</a:t>
            </a:r>
            <a:r>
              <a:rPr lang="fr-FR" altLang="en-US" sz="3200" dirty="0">
                <a:solidFill>
                  <a:srgbClr val="000000"/>
                </a:solidFill>
                <a:latin typeface="Avenir Roman" panose="02000503020000020003" pitchFamily="2" charset="0"/>
                <a:cs typeface="Arial"/>
              </a:rPr>
              <a:t> Electrons for </a:t>
            </a:r>
            <a:r>
              <a:rPr lang="fr-FR" altLang="en-US" sz="3200" dirty="0" err="1">
                <a:solidFill>
                  <a:srgbClr val="000000"/>
                </a:solidFill>
                <a:latin typeface="Avenir Roman" panose="02000503020000020003" pitchFamily="2" charset="0"/>
                <a:cs typeface="Arial"/>
              </a:rPr>
              <a:t>Polarized</a:t>
            </a:r>
            <a:r>
              <a:rPr lang="fr-FR" altLang="en-US" sz="3200" dirty="0">
                <a:solidFill>
                  <a:srgbClr val="000000"/>
                </a:solidFill>
                <a:latin typeface="Avenir Roman" panose="02000503020000020003" pitchFamily="2" charset="0"/>
                <a:cs typeface="Arial"/>
              </a:rPr>
              <a:t> Positrons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525486" y="1862770"/>
            <a:ext cx="3787877" cy="4263947"/>
            <a:chOff x="67154" y="1631021"/>
            <a:chExt cx="4504846" cy="4904203"/>
          </a:xfrm>
        </p:grpSpPr>
        <p:pic>
          <p:nvPicPr>
            <p:cNvPr id="9" name="Picture 36" descr="fig20-left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154" y="1855046"/>
              <a:ext cx="4504846" cy="4504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Box 23"/>
            <p:cNvSpPr txBox="1">
              <a:spLocks noChangeArrowheads="1"/>
            </p:cNvSpPr>
            <p:nvPr/>
          </p:nvSpPr>
          <p:spPr bwMode="auto">
            <a:xfrm>
              <a:off x="713749" y="1631021"/>
              <a:ext cx="3427545" cy="424789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9pPr>
            </a:lstStyle>
            <a:p>
              <a:pPr eaLnBrk="1" hangingPunct="1"/>
              <a:r>
                <a:rPr lang="en-US" altLang="en-US" sz="1800" i="1" dirty="0">
                  <a:solidFill>
                    <a:srgbClr val="000000"/>
                  </a:solidFill>
                  <a:latin typeface="Avenir Roman" panose="02000503020000020003" pitchFamily="2" charset="0"/>
                  <a:cs typeface="Arial"/>
                </a:rPr>
                <a:t>Polarized Bremsstrahlung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 rot="16200000">
              <a:off x="-567984" y="4012097"/>
              <a:ext cx="1781902" cy="43923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latin typeface="Avenir Roman" panose="02000503020000020003" pitchFamily="2" charset="0"/>
                  <a:cs typeface="Arial"/>
                </a:rPr>
                <a:t>P</a:t>
              </a:r>
              <a:r>
                <a:rPr lang="en-US" baseline="-25000" dirty="0" err="1">
                  <a:latin typeface="Avenir Roman" panose="02000503020000020003" pitchFamily="2" charset="0"/>
                  <a:cs typeface="Arial"/>
                </a:rPr>
                <a:t>circ</a:t>
              </a:r>
              <a:r>
                <a:rPr lang="en-US" dirty="0">
                  <a:latin typeface="Avenir Roman" panose="02000503020000020003" pitchFamily="2" charset="0"/>
                  <a:cs typeface="Arial"/>
                </a:rPr>
                <a:t>(</a:t>
              </a:r>
              <a:r>
                <a:rPr lang="en-US" dirty="0">
                  <a:latin typeface="Symbol" pitchFamily="2" charset="2"/>
                  <a:cs typeface="Symbol" charset="2"/>
                </a:rPr>
                <a:t>g</a:t>
              </a:r>
              <a:r>
                <a:rPr lang="en-US" dirty="0">
                  <a:latin typeface="Avenir Roman" panose="02000503020000020003" pitchFamily="2" charset="0"/>
                  <a:cs typeface="Arial"/>
                </a:rPr>
                <a:t>) / </a:t>
              </a:r>
              <a:r>
                <a:rPr lang="en-US" dirty="0" err="1">
                  <a:latin typeface="Avenir Roman" panose="02000503020000020003" pitchFamily="2" charset="0"/>
                  <a:cs typeface="Arial"/>
                </a:rPr>
                <a:t>P</a:t>
              </a:r>
              <a:r>
                <a:rPr lang="en-US" baseline="-25000" dirty="0" err="1">
                  <a:latin typeface="Avenir Roman" panose="02000503020000020003" pitchFamily="2" charset="0"/>
                  <a:cs typeface="Arial"/>
                </a:rPr>
                <a:t>z</a:t>
              </a:r>
              <a:r>
                <a:rPr lang="en-US" baseline="-25000" dirty="0">
                  <a:latin typeface="Avenir Roman" panose="02000503020000020003" pitchFamily="2" charset="0"/>
                  <a:cs typeface="Arial"/>
                </a:rPr>
                <a:t> </a:t>
              </a:r>
              <a:r>
                <a:rPr lang="en-US" dirty="0">
                  <a:latin typeface="Avenir Roman" panose="02000503020000020003" pitchFamily="2" charset="0"/>
                  <a:cs typeface="Arial"/>
                </a:rPr>
                <a:t>(e</a:t>
              </a:r>
              <a:r>
                <a:rPr lang="en-US" baseline="30000" dirty="0">
                  <a:latin typeface="Avenir Roman" panose="02000503020000020003" pitchFamily="2" charset="0"/>
                  <a:cs typeface="Arial"/>
                </a:rPr>
                <a:t>-</a:t>
              </a:r>
              <a:r>
                <a:rPr lang="en-US" dirty="0">
                  <a:latin typeface="Avenir Roman" panose="02000503020000020003" pitchFamily="2" charset="0"/>
                  <a:cs typeface="Arial"/>
                </a:rPr>
                <a:t>)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031073" y="6145834"/>
              <a:ext cx="894111" cy="38939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b="1" dirty="0" err="1">
                  <a:latin typeface="Avenir Roman" panose="02000503020000020003" pitchFamily="2" charset="0"/>
                  <a:cs typeface="Arial"/>
                </a:rPr>
                <a:t>E</a:t>
              </a:r>
              <a:r>
                <a:rPr lang="en-US" sz="1600" b="1" baseline="-25000" dirty="0" err="1">
                  <a:latin typeface="Symbol" pitchFamily="2" charset="2"/>
                  <a:cs typeface="Symbol" charset="2"/>
                </a:rPr>
                <a:t>g</a:t>
              </a:r>
              <a:r>
                <a:rPr lang="en-US" sz="1600" baseline="-25000" dirty="0">
                  <a:latin typeface="Avenir Roman" panose="02000503020000020003" pitchFamily="2" charset="0"/>
                  <a:cs typeface="Arial"/>
                </a:rPr>
                <a:t> </a:t>
              </a:r>
              <a:r>
                <a:rPr lang="en-US" sz="1600" dirty="0">
                  <a:latin typeface="Avenir Roman" panose="02000503020000020003" pitchFamily="2" charset="0"/>
                  <a:cs typeface="Arial"/>
                </a:rPr>
                <a:t>/ </a:t>
              </a:r>
              <a:r>
                <a:rPr lang="en-US" sz="1600" dirty="0" err="1">
                  <a:latin typeface="Avenir Roman" panose="02000503020000020003" pitchFamily="2" charset="0"/>
                  <a:cs typeface="Arial"/>
                </a:rPr>
                <a:t>T</a:t>
              </a:r>
              <a:r>
                <a:rPr lang="en-US" sz="1600" baseline="-25000" dirty="0" err="1">
                  <a:latin typeface="Avenir Roman" panose="02000503020000020003" pitchFamily="2" charset="0"/>
                  <a:cs typeface="Arial"/>
                </a:rPr>
                <a:t>e</a:t>
              </a:r>
              <a:r>
                <a:rPr lang="en-US" sz="1600" baseline="-25000" dirty="0">
                  <a:latin typeface="Avenir Roman" panose="02000503020000020003" pitchFamily="2" charset="0"/>
                  <a:cs typeface="Arial"/>
                </a:rPr>
                <a:t>-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4760156" y="1856220"/>
            <a:ext cx="3822780" cy="4234074"/>
            <a:chOff x="4572000" y="1656600"/>
            <a:chExt cx="4504846" cy="4894290"/>
          </a:xfrm>
        </p:grpSpPr>
        <p:pic>
          <p:nvPicPr>
            <p:cNvPr id="14" name="Picture 37" descr="fig20-right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0" y="1870061"/>
              <a:ext cx="4504846" cy="4504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aphicFrame>
          <p:nvGraphicFramePr>
            <p:cNvPr id="15" name="Object 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874593763"/>
                </p:ext>
              </p:extLst>
            </p:nvPr>
          </p:nvGraphicFramePr>
          <p:xfrm>
            <a:off x="4582451" y="2737821"/>
            <a:ext cx="114300" cy="2159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390" name="Equation" r:id="rId7" imgW="114120" imgH="215640" progId="Equation.3">
                    <p:embed/>
                  </p:oleObj>
                </mc:Choice>
                <mc:Fallback>
                  <p:oleObj name="Equation" r:id="rId7" imgW="114120" imgH="2156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82451" y="2737821"/>
                          <a:ext cx="114300" cy="2159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6" name="TextBox 24"/>
            <p:cNvSpPr txBox="1">
              <a:spLocks noChangeArrowheads="1"/>
            </p:cNvSpPr>
            <p:nvPr/>
          </p:nvSpPr>
          <p:spPr bwMode="auto">
            <a:xfrm>
              <a:off x="5405258" y="1656600"/>
              <a:ext cx="3078809" cy="42692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9pPr>
            </a:lstStyle>
            <a:p>
              <a:pPr eaLnBrk="1" hangingPunct="1"/>
              <a:r>
                <a:rPr lang="en-US" altLang="en-US" sz="1800" i="1" dirty="0">
                  <a:solidFill>
                    <a:schemeClr val="tx1"/>
                  </a:solidFill>
                  <a:latin typeface="Avenir Roman" panose="02000503020000020003" pitchFamily="2" charset="0"/>
                  <a:cs typeface="Arial"/>
                </a:rPr>
                <a:t>Polarized Pair Creation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 rot="16200000">
              <a:off x="3825218" y="4017566"/>
              <a:ext cx="1998337" cy="43522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latin typeface="Avenir Roman" panose="02000503020000020003" pitchFamily="2" charset="0"/>
                  <a:cs typeface="Arial"/>
                </a:rPr>
                <a:t>P</a:t>
              </a:r>
              <a:r>
                <a:rPr lang="en-US" baseline="-25000" dirty="0" err="1">
                  <a:latin typeface="Avenir Roman" panose="02000503020000020003" pitchFamily="2" charset="0"/>
                  <a:cs typeface="Arial"/>
                </a:rPr>
                <a:t>z</a:t>
              </a:r>
              <a:r>
                <a:rPr lang="en-US" baseline="-25000" dirty="0">
                  <a:latin typeface="Avenir Roman" panose="02000503020000020003" pitchFamily="2" charset="0"/>
                  <a:cs typeface="Arial"/>
                </a:rPr>
                <a:t> </a:t>
              </a:r>
              <a:r>
                <a:rPr lang="en-US" dirty="0">
                  <a:latin typeface="Avenir Roman" panose="02000503020000020003" pitchFamily="2" charset="0"/>
                  <a:cs typeface="Arial"/>
                </a:rPr>
                <a:t>(e</a:t>
              </a:r>
              <a:r>
                <a:rPr lang="en-US" baseline="30000" dirty="0">
                  <a:latin typeface="Avenir Roman" panose="02000503020000020003" pitchFamily="2" charset="0"/>
                  <a:cs typeface="Arial"/>
                </a:rPr>
                <a:t>+</a:t>
              </a:r>
              <a:r>
                <a:rPr lang="en-US" dirty="0">
                  <a:latin typeface="Avenir Roman" panose="02000503020000020003" pitchFamily="2" charset="0"/>
                  <a:cs typeface="Arial"/>
                </a:rPr>
                <a:t>) / </a:t>
              </a:r>
              <a:r>
                <a:rPr lang="en-US" dirty="0" err="1">
                  <a:latin typeface="Avenir Roman" panose="02000503020000020003" pitchFamily="2" charset="0"/>
                  <a:cs typeface="Arial"/>
                </a:rPr>
                <a:t>P</a:t>
              </a:r>
              <a:r>
                <a:rPr lang="en-US" baseline="-25000" dirty="0" err="1">
                  <a:latin typeface="Avenir Roman" panose="02000503020000020003" pitchFamily="2" charset="0"/>
                  <a:cs typeface="Arial"/>
                </a:rPr>
                <a:t>circ</a:t>
              </a:r>
              <a:r>
                <a:rPr lang="en-US" dirty="0">
                  <a:latin typeface="Avenir Roman" panose="02000503020000020003" pitchFamily="2" charset="0"/>
                  <a:cs typeface="Arial"/>
                </a:rPr>
                <a:t> (</a:t>
              </a:r>
              <a:r>
                <a:rPr lang="en-US" dirty="0">
                  <a:latin typeface="Symbol" pitchFamily="2" charset="2"/>
                  <a:cs typeface="Symbol" charset="2"/>
                </a:rPr>
                <a:t>g</a:t>
              </a:r>
              <a:r>
                <a:rPr lang="en-US" dirty="0">
                  <a:latin typeface="Avenir Roman" panose="02000503020000020003" pitchFamily="2" charset="0"/>
                  <a:cs typeface="Arial"/>
                </a:rPr>
                <a:t>)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925686" y="6159546"/>
              <a:ext cx="1927721" cy="39134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b="1" dirty="0" err="1">
                  <a:latin typeface="Avenir Roman" panose="02000503020000020003" pitchFamily="2" charset="0"/>
                  <a:cs typeface="Arial"/>
                </a:rPr>
                <a:t>T</a:t>
              </a:r>
              <a:r>
                <a:rPr lang="en-US" sz="1600" b="1" baseline="-25000" dirty="0" err="1">
                  <a:latin typeface="Avenir Roman" panose="02000503020000020003" pitchFamily="2" charset="0"/>
                  <a:cs typeface="Arial"/>
                </a:rPr>
                <a:t>e</a:t>
              </a:r>
              <a:r>
                <a:rPr lang="en-US" sz="1600" b="1" baseline="-25000" dirty="0">
                  <a:latin typeface="Avenir Roman" panose="02000503020000020003" pitchFamily="2" charset="0"/>
                  <a:cs typeface="Arial"/>
                </a:rPr>
                <a:t>+</a:t>
              </a:r>
              <a:r>
                <a:rPr lang="en-US" sz="1600" dirty="0">
                  <a:latin typeface="Avenir Roman" panose="02000503020000020003" pitchFamily="2" charset="0"/>
                  <a:cs typeface="Arial"/>
                </a:rPr>
                <a:t> / (</a:t>
              </a:r>
              <a:r>
                <a:rPr lang="en-US" sz="1600" dirty="0" err="1">
                  <a:latin typeface="Avenir Roman" panose="02000503020000020003" pitchFamily="2" charset="0"/>
                  <a:cs typeface="Arial"/>
                </a:rPr>
                <a:t>E</a:t>
              </a:r>
              <a:r>
                <a:rPr lang="en-US" sz="1600" baseline="-25000" dirty="0" err="1">
                  <a:latin typeface="Symbol" pitchFamily="2" charset="2"/>
                  <a:cs typeface="Symbol" charset="2"/>
                </a:rPr>
                <a:t>g</a:t>
              </a:r>
              <a:r>
                <a:rPr lang="en-US" sz="1600" dirty="0">
                  <a:latin typeface="Avenir Roman" panose="02000503020000020003" pitchFamily="2" charset="0"/>
                  <a:cs typeface="Arial"/>
                </a:rPr>
                <a:t> – 2m</a:t>
              </a:r>
              <a:r>
                <a:rPr lang="en-US" sz="1600" baseline="-25000" dirty="0">
                  <a:latin typeface="Avenir Roman" panose="02000503020000020003" pitchFamily="2" charset="0"/>
                  <a:cs typeface="Arial"/>
                </a:rPr>
                <a:t>e+</a:t>
              </a:r>
              <a:r>
                <a:rPr lang="en-US" sz="1600" dirty="0">
                  <a:latin typeface="Avenir Roman" panose="02000503020000020003" pitchFamily="2" charset="0"/>
                  <a:cs typeface="Arial"/>
                </a:rPr>
                <a:t>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426526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r 4">
            <a:extLst>
              <a:ext uri="{FF2B5EF4-FFF2-40B4-BE49-F238E27FC236}">
                <a16:creationId xmlns:a16="http://schemas.microsoft.com/office/drawing/2014/main" id="{3813089E-9A27-F641-9290-231233B4AEBB}"/>
              </a:ext>
            </a:extLst>
          </p:cNvPr>
          <p:cNvGrpSpPr>
            <a:grpSpLocks/>
          </p:cNvGrpSpPr>
          <p:nvPr/>
        </p:nvGrpSpPr>
        <p:grpSpPr bwMode="auto">
          <a:xfrm>
            <a:off x="904247" y="2464435"/>
            <a:ext cx="7162852" cy="3950287"/>
            <a:chOff x="1880915" y="1687828"/>
            <a:chExt cx="7163363" cy="3950466"/>
          </a:xfrm>
        </p:grpSpPr>
        <p:sp>
          <p:nvSpPr>
            <p:cNvPr id="3" name="Rectangle 43">
              <a:extLst>
                <a:ext uri="{FF2B5EF4-FFF2-40B4-BE49-F238E27FC236}">
                  <a16:creationId xmlns:a16="http://schemas.microsoft.com/office/drawing/2014/main" id="{9F247CEE-6A6D-4541-A3DA-4FE9437BEE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11516" y="5299725"/>
              <a:ext cx="6332762" cy="3385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</a:rPr>
                <a:t>J. </a:t>
              </a:r>
              <a:r>
                <a:rPr kumimoji="0" lang="fr-FR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</a:rPr>
                <a:t>Grames</a:t>
              </a:r>
              <a:r>
                <a:rPr kumimoji="0" lang="fr-F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</a:rPr>
                <a:t>, E. </a:t>
              </a:r>
              <a:r>
                <a:rPr kumimoji="0" lang="fr-FR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</a:rPr>
                <a:t>Voutier</a:t>
              </a:r>
              <a:r>
                <a:rPr kumimoji="0" lang="fr-F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</a:rPr>
                <a:t> et al., </a:t>
              </a:r>
              <a:r>
                <a:rPr kumimoji="0" lang="fr-FR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</a:rPr>
                <a:t>JLab</a:t>
              </a:r>
              <a:r>
                <a:rPr kumimoji="0" lang="fr-F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</a:rPr>
                <a:t> </a:t>
              </a:r>
              <a:r>
                <a:rPr kumimoji="0" lang="fr-FR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</a:rPr>
                <a:t>Experiment</a:t>
              </a:r>
              <a:r>
                <a:rPr kumimoji="0" lang="fr-F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</a:rPr>
                <a:t> E12-11-105 (2011)</a:t>
              </a:r>
            </a:p>
          </p:txBody>
        </p:sp>
        <p:pic>
          <p:nvPicPr>
            <p:cNvPr id="4" name="Picture 3" descr="C:\Documents and Settings\grames\Desktop\images\install_111222\photo.JPG">
              <a:extLst>
                <a:ext uri="{FF2B5EF4-FFF2-40B4-BE49-F238E27FC236}">
                  <a16:creationId xmlns:a16="http://schemas.microsoft.com/office/drawing/2014/main" id="{CABD01EC-1A08-A546-A2F5-3A6485B7E21A}"/>
                </a:ext>
              </a:extLst>
            </p:cNvPr>
            <p:cNvPicPr preferRelativeResize="0"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80915" y="1687828"/>
              <a:ext cx="5396298" cy="3599865"/>
            </a:xfrm>
            <a:prstGeom prst="rect">
              <a:avLst/>
            </a:prstGeom>
            <a:noFill/>
            <a:ln w="25400">
              <a:solidFill>
                <a:schemeClr val="accent4">
                  <a:lumMod val="50000"/>
                  <a:lumOff val="50000"/>
                </a:schemeClr>
              </a:solidFill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" name="Text Box 35">
            <a:extLst>
              <a:ext uri="{FF2B5EF4-FFF2-40B4-BE49-F238E27FC236}">
                <a16:creationId xmlns:a16="http://schemas.microsoft.com/office/drawing/2014/main" id="{19339C60-E9DF-EB4F-A902-676207033F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550" y="908635"/>
            <a:ext cx="8562975" cy="1323439"/>
          </a:xfrm>
          <a:prstGeom prst="rect">
            <a:avLst/>
          </a:prstGeom>
          <a:noFill/>
          <a:ln w="50800" cmpd="thickThin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0099"/>
              </a:buClr>
              <a:buSzTx/>
              <a:buFont typeface="Wingdings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ea typeface="Arial" charset="0"/>
                <a:cs typeface="Arial" charset="0"/>
              </a:rPr>
              <a:t>The purpose of the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venir Roman" panose="02000503020000020003" pitchFamily="2" charset="0"/>
                <a:ea typeface="Arial" charset="0"/>
                <a:cs typeface="Arial" charset="0"/>
              </a:rPr>
              <a:t>PEPPo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venir Roman" panose="02000503020000020003" pitchFamily="2" charset="0"/>
                <a:ea typeface="Arial" charset="0"/>
                <a:cs typeface="Arial" charset="0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ea typeface="Arial" charset="0"/>
                <a:cs typeface="Arial" charset="0"/>
              </a:rPr>
              <a:t>(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venir Roman" panose="02000503020000020003" pitchFamily="2" charset="0"/>
                <a:ea typeface="Arial" charset="0"/>
                <a:cs typeface="Arial" charset="0"/>
              </a:rPr>
              <a:t>P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ea typeface="Arial" charset="0"/>
                <a:cs typeface="Arial" charset="0"/>
              </a:rPr>
              <a:t>olarized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venir Roman" panose="02000503020000020003" pitchFamily="2" charset="0"/>
                <a:ea typeface="Arial" charset="0"/>
                <a:cs typeface="Arial" charset="0"/>
              </a:rPr>
              <a:t>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ea typeface="Arial" charset="0"/>
                <a:cs typeface="Arial" charset="0"/>
              </a:rPr>
              <a:t>lectrons for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venir Roman" panose="02000503020000020003" pitchFamily="2" charset="0"/>
                <a:ea typeface="Arial" charset="0"/>
                <a:cs typeface="Arial" charset="0"/>
              </a:rPr>
              <a:t>P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ea typeface="Arial" charset="0"/>
                <a:cs typeface="Arial" charset="0"/>
              </a:rPr>
              <a:t>olarized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venir Roman" panose="02000503020000020003" pitchFamily="2" charset="0"/>
                <a:ea typeface="Arial" charset="0"/>
                <a:cs typeface="Arial" charset="0"/>
              </a:rPr>
              <a:t>Po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ea typeface="Arial" charset="0"/>
                <a:cs typeface="Arial" charset="0"/>
              </a:rPr>
              <a:t>sitrons) experiment at the CEBAF Injector was to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ea typeface="Arial" charset="0"/>
                <a:cs typeface="Arial" charset="0"/>
              </a:rPr>
              <a:t>demonstrate the feasibility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ea typeface="Arial" charset="0"/>
                <a:cs typeface="Arial" charset="0"/>
              </a:rPr>
              <a:t> of using bremsstrahlung radiation of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C28FF"/>
                </a:solidFill>
                <a:effectLst/>
                <a:uLnTx/>
                <a:uFillTx/>
                <a:latin typeface="Avenir Roman" panose="02000503020000020003" pitchFamily="2" charset="0"/>
                <a:ea typeface="Arial" charset="0"/>
                <a:cs typeface="Arial" charset="0"/>
              </a:rPr>
              <a:t>MeV energy Polarized Electrons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ea typeface="Arial" charset="0"/>
                <a:cs typeface="Arial" charset="0"/>
              </a:rPr>
              <a:t>for the efficient production of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enir Roman" panose="02000503020000020003" pitchFamily="2" charset="0"/>
                <a:ea typeface="Arial" charset="0"/>
                <a:cs typeface="Arial" charset="0"/>
              </a:rPr>
              <a:t>Polarized Positrons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ea typeface="Arial" charset="0"/>
                <a:cs typeface="Arial" charset="0"/>
              </a:rPr>
              <a:t>.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5D48F459-DE98-A346-8457-ADCA5E87EE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36" t="1793" r="9944" b="35509"/>
          <a:stretch/>
        </p:blipFill>
        <p:spPr bwMode="auto">
          <a:xfrm>
            <a:off x="6874811" y="2635814"/>
            <a:ext cx="1887186" cy="3271712"/>
          </a:xfrm>
          <a:prstGeom prst="rect">
            <a:avLst/>
          </a:prstGeom>
          <a:noFill/>
          <a:ln w="254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C0D2E4AC-294A-044A-88AF-F82DF89B8002}"/>
              </a:ext>
            </a:extLst>
          </p:cNvPr>
          <p:cNvGrpSpPr/>
          <p:nvPr/>
        </p:nvGrpSpPr>
        <p:grpSpPr>
          <a:xfrm>
            <a:off x="209550" y="104775"/>
            <a:ext cx="8734425" cy="571499"/>
            <a:chOff x="209550" y="104775"/>
            <a:chExt cx="8734425" cy="571499"/>
          </a:xfrm>
        </p:grpSpPr>
        <p:sp>
          <p:nvSpPr>
            <p:cNvPr id="6" name="Title 1">
              <a:extLst>
                <a:ext uri="{FF2B5EF4-FFF2-40B4-BE49-F238E27FC236}">
                  <a16:creationId xmlns:a16="http://schemas.microsoft.com/office/drawing/2014/main" id="{5BDE94B4-49DC-6843-AB0A-936B7BB1FCA4}"/>
                </a:ext>
              </a:extLst>
            </p:cNvPr>
            <p:cNvSpPr txBox="1">
              <a:spLocks/>
            </p:cNvSpPr>
            <p:nvPr/>
          </p:nvSpPr>
          <p:spPr>
            <a:xfrm>
              <a:off x="209550" y="104775"/>
              <a:ext cx="8734425" cy="571499"/>
            </a:xfrm>
            <a:prstGeom prst="rect">
              <a:avLst/>
            </a:prstGeom>
          </p:spPr>
          <p:txBody>
            <a:bodyPr/>
            <a:lstStyle>
              <a:lvl1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2"/>
                  </a:solidFill>
                  <a:latin typeface="Arial" pitchFamily="34" charset="0"/>
                  <a:ea typeface="+mj-ea"/>
                  <a:cs typeface="Arial" pitchFamily="34" charset="0"/>
                </a:defRPr>
              </a:lvl1pPr>
              <a:lvl2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Times" pitchFamily="18" charset="0"/>
                </a:defRPr>
              </a:lvl2pPr>
              <a:lvl3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Times" pitchFamily="18" charset="0"/>
                </a:defRPr>
              </a:lvl3pPr>
              <a:lvl4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Times" pitchFamily="18" charset="0"/>
                </a:defRPr>
              </a:lvl4pPr>
              <a:lvl5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Times" pitchFamily="18" charset="0"/>
                </a:defRPr>
              </a:lvl5pPr>
              <a:lvl6pPr marL="457200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Times" pitchFamily="18" charset="0"/>
                </a:defRPr>
              </a:lvl6pPr>
              <a:lvl7pPr marL="914400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Times" pitchFamily="18" charset="0"/>
                </a:defRPr>
              </a:lvl7pPr>
              <a:lvl8pPr marL="1371600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Times" pitchFamily="18" charset="0"/>
                </a:defRPr>
              </a:lvl8pPr>
              <a:lvl9pPr marL="1828800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Times" pitchFamily="18" charset="0"/>
                </a:defRPr>
              </a:lvl9pPr>
            </a:lstStyle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</a:rPr>
                <a:t>PEPPo Demonstrated Efficient e</a:t>
              </a:r>
              <a:r>
                <a:rPr kumimoji="0" lang="en-US" sz="28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</a:rPr>
                <a:t>+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</a:rPr>
                <a:t> Production</a:t>
              </a:r>
            </a:p>
          </p:txBody>
        </p:sp>
        <p:sp>
          <p:nvSpPr>
            <p:cNvPr id="9" name="Line 54">
              <a:extLst>
                <a:ext uri="{FF2B5EF4-FFF2-40B4-BE49-F238E27FC236}">
                  <a16:creationId xmlns:a16="http://schemas.microsoft.com/office/drawing/2014/main" id="{2C5AD86E-C3B5-BD4F-A1BC-620DE5A113F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926569" y="209195"/>
              <a:ext cx="233600" cy="0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ea typeface="ＭＳ Ｐゴシック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70936897"/>
      </p:ext>
    </p:extLst>
  </p:cSld>
  <p:clrMapOvr>
    <a:masterClrMapping/>
  </p:clrMapOvr>
</p:sld>
</file>

<file path=ppt/theme/theme1.xml><?xml version="1.0" encoding="utf-8"?>
<a:theme xmlns:a="http://schemas.openxmlformats.org/drawingml/2006/main" name="3_JLab_PowerPoint1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Theme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4_JLab_PowerPoint1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Theme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4655</TotalTime>
  <Words>2489</Words>
  <Application>Microsoft Macintosh PowerPoint</Application>
  <PresentationFormat>On-screen Show (4:3)</PresentationFormat>
  <Paragraphs>371</Paragraphs>
  <Slides>26</Slides>
  <Notes>4</Notes>
  <HiddenSlides>0</HiddenSlides>
  <MMClips>0</MMClips>
  <ScaleCrop>false</ScaleCrop>
  <HeadingPairs>
    <vt:vector size="8" baseType="variant">
      <vt:variant>
        <vt:lpstr>Fonts Used</vt:lpstr>
      </vt:variant>
      <vt:variant>
        <vt:i4>16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4</vt:i4>
      </vt:variant>
      <vt:variant>
        <vt:lpstr>Slide Titles</vt:lpstr>
      </vt:variant>
      <vt:variant>
        <vt:i4>26</vt:i4>
      </vt:variant>
    </vt:vector>
  </HeadingPairs>
  <TitlesOfParts>
    <vt:vector size="48" baseType="lpstr">
      <vt:lpstr>ＭＳ Ｐゴシック</vt:lpstr>
      <vt:lpstr>Arial</vt:lpstr>
      <vt:lpstr>Avenir Roman</vt:lpstr>
      <vt:lpstr>avenir-light</vt:lpstr>
      <vt:lpstr>Calibri</vt:lpstr>
      <vt:lpstr>Century Gothic</vt:lpstr>
      <vt:lpstr>Comic Sans MS</vt:lpstr>
      <vt:lpstr>Futura Medium</vt:lpstr>
      <vt:lpstr>Lucida Calligraphy</vt:lpstr>
      <vt:lpstr>Lucida Grande</vt:lpstr>
      <vt:lpstr>Microsoft Sans Serif</vt:lpstr>
      <vt:lpstr>Minion Pro</vt:lpstr>
      <vt:lpstr>Symbol</vt:lpstr>
      <vt:lpstr>Times</vt:lpstr>
      <vt:lpstr>Verdana</vt:lpstr>
      <vt:lpstr>Wingdings</vt:lpstr>
      <vt:lpstr>3_JLab_PowerPoint1</vt:lpstr>
      <vt:lpstr>4_JLab_PowerPoint1</vt:lpstr>
      <vt:lpstr>Equation</vt:lpstr>
      <vt:lpstr>…quation</vt:lpstr>
      <vt:lpstr>Worksheet</vt:lpstr>
      <vt:lpstr>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LPSC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Eric  Voutier</dc:creator>
  <cp:lastModifiedBy>Microsoft Office User</cp:lastModifiedBy>
  <cp:revision>354</cp:revision>
  <cp:lastPrinted>2016-09-22T13:56:17Z</cp:lastPrinted>
  <dcterms:created xsi:type="dcterms:W3CDTF">2016-05-04T20:36:34Z</dcterms:created>
  <dcterms:modified xsi:type="dcterms:W3CDTF">2018-08-16T20:56:57Z</dcterms:modified>
</cp:coreProperties>
</file>