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09" r:id="rId2"/>
    <p:sldId id="308" r:id="rId3"/>
    <p:sldId id="311" r:id="rId4"/>
    <p:sldId id="312" r:id="rId5"/>
    <p:sldId id="318" r:id="rId6"/>
    <p:sldId id="314" r:id="rId7"/>
    <p:sldId id="317" r:id="rId8"/>
    <p:sldId id="327" r:id="rId9"/>
    <p:sldId id="319" r:id="rId10"/>
    <p:sldId id="321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6408" autoAdjust="0"/>
  </p:normalViewPr>
  <p:slideViewPr>
    <p:cSldViewPr snapToGrid="0" snapToObjects="1">
      <p:cViewPr varScale="1">
        <p:scale>
          <a:sx n="83" d="100"/>
          <a:sy n="83" d="100"/>
        </p:scale>
        <p:origin x="686" y="8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37" y="2552700"/>
            <a:ext cx="11259290" cy="1152008"/>
          </a:xfrm>
        </p:spPr>
        <p:txBody>
          <a:bodyPr/>
          <a:lstStyle/>
          <a:p>
            <a:r>
              <a:rPr lang="en-US" b="0" dirty="0" smtClean="0"/>
              <a:t>MHD Steering Magnet: </a:t>
            </a:r>
            <a:r>
              <a:rPr lang="en-US" b="0" dirty="0"/>
              <a:t>Conceptual Magnetic Design and </a:t>
            </a:r>
            <a:r>
              <a:rPr lang="en-US" b="0" dirty="0" smtClean="0"/>
              <a:t>Results </a:t>
            </a:r>
            <a:r>
              <a:rPr lang="en-US" b="0" dirty="0" smtClean="0">
                <a:solidFill>
                  <a:srgbClr val="C00000"/>
                </a:solidFill>
              </a:rPr>
              <a:t>(V01)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7837" y="4729567"/>
            <a:ext cx="5875975" cy="1015452"/>
          </a:xfrm>
        </p:spPr>
        <p:txBody>
          <a:bodyPr>
            <a:normAutofit/>
          </a:bodyPr>
          <a:lstStyle/>
          <a:p>
            <a:r>
              <a:rPr lang="en-US" dirty="0" smtClean="0"/>
              <a:t>S-L. Lalitha</a:t>
            </a:r>
            <a:endParaRPr lang="en-US" dirty="0" smtClean="0"/>
          </a:p>
          <a:p>
            <a:r>
              <a:rPr lang="en-US" dirty="0" smtClean="0"/>
              <a:t>July 28,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727" y="175027"/>
            <a:ext cx="12028385" cy="4874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Magnetic Field Distribution in the  Vertical Dipole Coil Assemblies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16525" y="5383270"/>
            <a:ext cx="1189601" cy="3719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2.385 A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9767" y="914363"/>
            <a:ext cx="5222213" cy="5552973"/>
            <a:chOff x="529809" y="914363"/>
            <a:chExt cx="5222213" cy="55529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5680" t="5359" r="22124"/>
            <a:stretch/>
          </p:blipFill>
          <p:spPr>
            <a:xfrm>
              <a:off x="770446" y="914363"/>
              <a:ext cx="4981576" cy="5552973"/>
            </a:xfrm>
            <a:prstGeom prst="rect">
              <a:avLst/>
            </a:prstGeom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29809" y="1484403"/>
              <a:ext cx="1189601" cy="371916"/>
            </a:xfrm>
            <a:prstGeom prst="rect">
              <a:avLst/>
            </a:prstGeom>
            <a:solidFill>
              <a:schemeClr val="tx1"/>
            </a:solidFill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20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16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solidFill>
                    <a:schemeClr val="bg1"/>
                  </a:solidFill>
                </a:rPr>
                <a:t>2.535 </a:t>
              </a:r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91498" y="1089889"/>
            <a:ext cx="5852160" cy="5201920"/>
            <a:chOff x="6016307" y="1286350"/>
            <a:chExt cx="5852160" cy="5201920"/>
          </a:xfrm>
        </p:grpSpPr>
        <p:grpSp>
          <p:nvGrpSpPr>
            <p:cNvPr id="19" name="Group 18"/>
            <p:cNvGrpSpPr/>
            <p:nvPr/>
          </p:nvGrpSpPr>
          <p:grpSpPr>
            <a:xfrm>
              <a:off x="6016307" y="1286350"/>
              <a:ext cx="5852160" cy="5201920"/>
              <a:chOff x="5842617" y="963966"/>
              <a:chExt cx="5852160" cy="520192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11409" r="19429"/>
              <a:stretch/>
            </p:blipFill>
            <p:spPr>
              <a:xfrm>
                <a:off x="5842617" y="963966"/>
                <a:ext cx="5852160" cy="520192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944858" y="2511739"/>
                <a:ext cx="9380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Upper coil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35240" y="3811059"/>
                <a:ext cx="9476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Lower coil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5958435" y="4895862"/>
                <a:ext cx="1189601" cy="37191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2.535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A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172789" y="3143495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98749" y="2203326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116481" y="1497062"/>
              <a:ext cx="1189601" cy="37191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20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16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solidFill>
                    <a:schemeClr val="bg1"/>
                  </a:solidFill>
                </a:rPr>
                <a:t>YZ plane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2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62" y="912308"/>
            <a:ext cx="11453811" cy="5381694"/>
          </a:xfrm>
        </p:spPr>
        <p:txBody>
          <a:bodyPr>
            <a:normAutofit/>
          </a:bodyPr>
          <a:lstStyle/>
          <a:p>
            <a:r>
              <a:rPr lang="en-US" dirty="0" smtClean="0"/>
              <a:t>The new coil design meets the performance requirements.</a:t>
            </a:r>
          </a:p>
          <a:p>
            <a:r>
              <a:rPr lang="en-US" dirty="0" smtClean="0"/>
              <a:t>3A </a:t>
            </a:r>
            <a:r>
              <a:rPr lang="en-US" dirty="0" smtClean="0"/>
              <a:t>and 10 A power supply (trim card) can be used</a:t>
            </a:r>
            <a:r>
              <a:rPr lang="en-US" dirty="0" smtClean="0"/>
              <a:t>. The max. operating current should be limited to 4.1 A.</a:t>
            </a:r>
            <a:endParaRPr lang="en-US" dirty="0" smtClean="0"/>
          </a:p>
          <a:p>
            <a:r>
              <a:rPr lang="en-US" dirty="0" smtClean="0"/>
              <a:t>Use a clamp shell around the coils when </a:t>
            </a:r>
            <a:r>
              <a:rPr lang="en-US" dirty="0" smtClean="0"/>
              <a:t>the magnet  </a:t>
            </a:r>
            <a:r>
              <a:rPr lang="en-US" dirty="0" smtClean="0"/>
              <a:t>together </a:t>
            </a:r>
            <a:r>
              <a:rPr lang="en-US" dirty="0" smtClean="0"/>
              <a:t>with </a:t>
            </a:r>
            <a:r>
              <a:rPr lang="en-US" dirty="0" smtClean="0"/>
              <a:t>other </a:t>
            </a:r>
            <a:r>
              <a:rPr lang="en-US" dirty="0" smtClean="0"/>
              <a:t>beamline </a:t>
            </a:r>
            <a:r>
              <a:rPr lang="en-US" dirty="0"/>
              <a:t>components undergo </a:t>
            </a:r>
            <a:r>
              <a:rPr lang="en-US" dirty="0" smtClean="0"/>
              <a:t>200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C </a:t>
            </a:r>
            <a:r>
              <a:rPr lang="en-US" dirty="0" smtClean="0"/>
              <a:t>heat </a:t>
            </a:r>
            <a:r>
              <a:rPr lang="en-US" dirty="0" smtClean="0"/>
              <a:t>treatment (Recommendation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Structural analysis is performed to support the coil support structure design.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600" i="1" dirty="0" smtClean="0"/>
              <a:t>Note: Technical note describing the magnet design and engineering, and the performance characteristics </a:t>
            </a:r>
            <a:r>
              <a:rPr lang="en-US" sz="1600" i="1" dirty="0" smtClean="0"/>
              <a:t>will </a:t>
            </a:r>
            <a:r>
              <a:rPr lang="en-US" sz="1600" i="1" dirty="0"/>
              <a:t>be prepared </a:t>
            </a:r>
            <a:r>
              <a:rPr lang="en-US" sz="1600" i="1" dirty="0" smtClean="0"/>
              <a:t>later. </a:t>
            </a:r>
            <a:endParaRPr lang="en-US" sz="1600" i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Requirements </a:t>
            </a:r>
          </a:p>
          <a:p>
            <a:r>
              <a:rPr lang="en-US" dirty="0" smtClean="0"/>
              <a:t>Assumptions</a:t>
            </a:r>
            <a:endParaRPr lang="en-US" dirty="0"/>
          </a:p>
          <a:p>
            <a:r>
              <a:rPr lang="en-US" dirty="0"/>
              <a:t>Magnetic Design</a:t>
            </a:r>
          </a:p>
          <a:p>
            <a:pPr lvl="1"/>
            <a:r>
              <a:rPr lang="en-US" dirty="0"/>
              <a:t>Coil geometry, physical dimensions</a:t>
            </a:r>
          </a:p>
          <a:p>
            <a:pPr lvl="1"/>
            <a:r>
              <a:rPr lang="en-US" dirty="0"/>
              <a:t>Conductor </a:t>
            </a:r>
            <a:r>
              <a:rPr lang="en-US" dirty="0" smtClean="0"/>
              <a:t>choice</a:t>
            </a:r>
            <a:endParaRPr lang="en-US" dirty="0"/>
          </a:p>
          <a:p>
            <a:r>
              <a:rPr lang="en-US" dirty="0"/>
              <a:t>Magnetic Analysis Results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Performance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187727"/>
            <a:ext cx="11102109" cy="20819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steering magnets (</a:t>
            </a:r>
            <a:r>
              <a:rPr lang="en-US" dirty="0"/>
              <a:t>MHD) </a:t>
            </a:r>
            <a:r>
              <a:rPr lang="en-US" dirty="0" smtClean="0"/>
              <a:t>mounted onto the A1 and A2 cube should be identical in design and performance.</a:t>
            </a:r>
          </a:p>
          <a:p>
            <a:r>
              <a:rPr lang="en-US" dirty="0" smtClean="0"/>
              <a:t>The new coil assembly should fit within the space available on the A1/A2 cube assembly.</a:t>
            </a:r>
          </a:p>
          <a:p>
            <a:r>
              <a:rPr lang="en-US" dirty="0" smtClean="0"/>
              <a:t>The maximum integrated field along the longitudinal axis for the vertical/ horizontal dipole coil assembly : 5.5×10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 err="1" smtClean="0"/>
              <a:t>T.m</a:t>
            </a:r>
            <a:endParaRPr lang="en-US" dirty="0" smtClean="0"/>
          </a:p>
          <a:p>
            <a:r>
              <a:rPr lang="en-US" dirty="0" smtClean="0"/>
              <a:t>Magnetic field </a:t>
            </a:r>
            <a:r>
              <a:rPr lang="en-US" dirty="0" smtClean="0"/>
              <a:t>homogeneity requirements- </a:t>
            </a:r>
            <a:r>
              <a:rPr lang="en-US" dirty="0" smtClean="0"/>
              <a:t>TBD (</a:t>
            </a:r>
            <a:r>
              <a:rPr lang="en-US" dirty="0"/>
              <a:t>No specification available. It will be optimized through magnetic design </a:t>
            </a:r>
            <a:r>
              <a:rPr lang="en-US" dirty="0" smtClean="0"/>
              <a:t>analysis and quantified using multipole field analysis</a:t>
            </a:r>
            <a:r>
              <a:rPr lang="en-US" dirty="0" smtClean="0"/>
              <a:t>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made for the Magnetic Design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0261" y="906835"/>
            <a:ext cx="8775265" cy="5381694"/>
          </a:xfrm>
        </p:spPr>
        <p:txBody>
          <a:bodyPr>
            <a:normAutofit/>
          </a:bodyPr>
          <a:lstStyle/>
          <a:p>
            <a:r>
              <a:rPr lang="en-US" dirty="0" smtClean="0"/>
              <a:t>Steering magnet uses air-core copper coils.</a:t>
            </a:r>
          </a:p>
          <a:p>
            <a:r>
              <a:rPr lang="en-US" dirty="0" smtClean="0"/>
              <a:t>The components used in the coil winding should be able to withstand a maximum of 200 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r>
              <a:rPr lang="en-US" dirty="0" smtClean="0"/>
              <a:t>C.</a:t>
            </a:r>
          </a:p>
          <a:p>
            <a:r>
              <a:rPr lang="en-US" dirty="0" smtClean="0"/>
              <a:t>The fringe field of the neighboring coil assemblies have no impact on the magnet performance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5" y="147644"/>
            <a:ext cx="12094625" cy="48749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Considerations</a:t>
            </a:r>
            <a:endParaRPr 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814554" y="2796556"/>
            <a:ext cx="2432360" cy="42821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034755" y="2491421"/>
            <a:ext cx="87325" cy="2744608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563606" y="6861825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1146847" y="5328518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4019458" y="4627886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22269262" y="5973232"/>
            <a:ext cx="220439" cy="253727"/>
          </a:xfrm>
          <a:prstGeom prst="straightConnector1">
            <a:avLst/>
          </a:prstGeom>
          <a:ln w="31750">
            <a:solidFill>
              <a:schemeClr val="bg1">
                <a:lumMod val="9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271884" y="5602963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Dia-38.1 mm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044565">
            <a:off x="23491629" y="5769682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21035401">
            <a:off x="22608942" y="3949984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20064533" y="3158837"/>
            <a:ext cx="2007169" cy="1024073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412577">
            <a:off x="20305974" y="3504201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mm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4171" y="230546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63571" y="3982855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17167" y="3559885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422896" y="802076"/>
            <a:ext cx="7442803" cy="429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MHD steering magnet consists of four identical pancake coils</a:t>
            </a:r>
          </a:p>
          <a:p>
            <a:pPr lvl="1"/>
            <a:r>
              <a:rPr lang="en-US" dirty="0" smtClean="0"/>
              <a:t>Forms two independent dipole coil assemblies for steering the beam in vertical or horizontal direction.</a:t>
            </a:r>
          </a:p>
          <a:p>
            <a:pPr lvl="2"/>
            <a:r>
              <a:rPr lang="en-US" dirty="0" smtClean="0"/>
              <a:t>The vertical coil assembly (upper + lower coils) and the horizontal coil assembly (right + left coils) can be energized separately. </a:t>
            </a:r>
          </a:p>
          <a:p>
            <a:r>
              <a:rPr lang="en-US" sz="2000" dirty="0" smtClean="0"/>
              <a:t>Stainless steel support structure (base plate, top plate and mandrel) for coils.</a:t>
            </a:r>
          </a:p>
          <a:p>
            <a:r>
              <a:rPr lang="en-US" sz="2000" dirty="0" err="1" smtClean="0"/>
              <a:t>Kapton</a:t>
            </a:r>
            <a:r>
              <a:rPr lang="en-US" sz="2000" dirty="0" smtClean="0"/>
              <a:t> for electrical  insulation between the coil and bobbin</a:t>
            </a:r>
          </a:p>
          <a:p>
            <a:pPr lvl="1"/>
            <a:r>
              <a:rPr lang="en-US" sz="1800" dirty="0" smtClean="0"/>
              <a:t>0.254 mm thick </a:t>
            </a:r>
            <a:r>
              <a:rPr lang="en-US" sz="1800" dirty="0" err="1" smtClean="0"/>
              <a:t>kapton</a:t>
            </a:r>
            <a:r>
              <a:rPr lang="en-US" sz="1800" dirty="0" smtClean="0"/>
              <a:t> film wrapped around the bobbin core.</a:t>
            </a:r>
          </a:p>
          <a:p>
            <a:pPr lvl="1"/>
            <a:r>
              <a:rPr lang="en-US" sz="1800" dirty="0" smtClean="0"/>
              <a:t>0.254 mm thick </a:t>
            </a:r>
            <a:r>
              <a:rPr lang="en-US" sz="1800" dirty="0" err="1" smtClean="0"/>
              <a:t>kapton</a:t>
            </a:r>
            <a:r>
              <a:rPr lang="en-US" sz="1800" dirty="0" smtClean="0"/>
              <a:t> spacers (pre-cut) placed between the flat surface of the coil and bobbin end plates.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66016" y="1367437"/>
            <a:ext cx="4480560" cy="5230835"/>
            <a:chOff x="403961" y="975351"/>
            <a:chExt cx="4823147" cy="563078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961" y="975351"/>
              <a:ext cx="4572000" cy="54864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614731" y="2694633"/>
              <a:ext cx="994525" cy="294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Coil (Left)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>
              <a:off x="1510517" y="3010661"/>
              <a:ext cx="77406" cy="6602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511647" y="2181419"/>
              <a:ext cx="379955" cy="7457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13913" y="1888324"/>
              <a:ext cx="1181121" cy="294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Coil (Upper)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4377761" y="4674987"/>
              <a:ext cx="356386" cy="426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104473" y="5032917"/>
              <a:ext cx="1122635" cy="294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Coil (Right)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3029373" y="6025242"/>
              <a:ext cx="302537" cy="3213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917782" y="6312044"/>
              <a:ext cx="1192261" cy="294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Coil (Lower)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50933" y="926465"/>
            <a:ext cx="34252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MHD steering magnet on A1 cube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306638" y="4714013"/>
            <a:ext cx="4447087" cy="1962717"/>
            <a:chOff x="6306638" y="4714013"/>
            <a:chExt cx="4447087" cy="1962717"/>
          </a:xfrm>
        </p:grpSpPr>
        <p:grpSp>
          <p:nvGrpSpPr>
            <p:cNvPr id="99" name="Group 98"/>
            <p:cNvGrpSpPr/>
            <p:nvPr/>
          </p:nvGrpSpPr>
          <p:grpSpPr>
            <a:xfrm>
              <a:off x="6306638" y="4714013"/>
              <a:ext cx="4447087" cy="1962717"/>
              <a:chOff x="6164131" y="4777263"/>
              <a:chExt cx="4447087" cy="1962717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6164131" y="4961000"/>
                <a:ext cx="4447087" cy="1778980"/>
                <a:chOff x="7028851" y="4999678"/>
                <a:chExt cx="4447087" cy="1778980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575" t="2216"/>
                <a:stretch/>
              </p:blipFill>
              <p:spPr>
                <a:xfrm>
                  <a:off x="7028851" y="4999678"/>
                  <a:ext cx="2286000" cy="1778980"/>
                </a:xfrm>
                <a:prstGeom prst="rect">
                  <a:avLst/>
                </a:prstGeom>
              </p:spPr>
            </p:pic>
            <p:sp>
              <p:nvSpPr>
                <p:cNvPr id="68" name="TextBox 67"/>
                <p:cNvSpPr txBox="1"/>
                <p:nvPr/>
              </p:nvSpPr>
              <p:spPr>
                <a:xfrm>
                  <a:off x="9018275" y="5030802"/>
                  <a:ext cx="2457663" cy="33855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Coil support structure 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0" name="Straight Arrow Connector 69"/>
                <p:cNvCxnSpPr/>
                <p:nvPr/>
              </p:nvCxnSpPr>
              <p:spPr>
                <a:xfrm flipH="1" flipV="1">
                  <a:off x="9018276" y="6276842"/>
                  <a:ext cx="569104" cy="18482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H="1" flipV="1">
                  <a:off x="8171852" y="6318302"/>
                  <a:ext cx="1423162" cy="15150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9533370" y="6302170"/>
                  <a:ext cx="15584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Kapton</a:t>
                  </a:r>
                  <a:r>
                    <a:rPr lang="en-US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insulation</a:t>
                  </a:r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75" name="Straight Arrow Connector 74"/>
                <p:cNvCxnSpPr/>
                <p:nvPr/>
              </p:nvCxnSpPr>
              <p:spPr>
                <a:xfrm flipH="1" flipV="1">
                  <a:off x="8572016" y="6207890"/>
                  <a:ext cx="1022999" cy="25944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84"/>
                <p:cNvSpPr/>
                <p:nvPr/>
              </p:nvSpPr>
              <p:spPr>
                <a:xfrm>
                  <a:off x="8448675" y="5734050"/>
                  <a:ext cx="434758" cy="40264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7" name="Straight Arrow Connector 86"/>
              <p:cNvCxnSpPr/>
              <p:nvPr/>
            </p:nvCxnSpPr>
            <p:spPr>
              <a:xfrm>
                <a:off x="7677355" y="5002183"/>
                <a:ext cx="29943" cy="8581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6631061" y="4777263"/>
                <a:ext cx="12682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Lead wire (in)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598899" y="5441090"/>
                <a:ext cx="1377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Lead wire (out)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1" name="Straight Arrow Connector 90"/>
            <p:cNvCxnSpPr>
              <a:stCxn id="94" idx="1"/>
            </p:cNvCxnSpPr>
            <p:nvPr/>
          </p:nvCxnSpPr>
          <p:spPr>
            <a:xfrm flipH="1">
              <a:off x="8047826" y="5531729"/>
              <a:ext cx="693580" cy="3782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52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 :  Copper </a:t>
            </a:r>
            <a:r>
              <a:rPr lang="en-US" dirty="0" smtClean="0"/>
              <a:t>Conductor (Magnet Wire)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251" y="956334"/>
            <a:ext cx="11991058" cy="6343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coil design is optimized for the use of 14 AWG insulated round copper conductor (potential supplier- MWS Wire Industries, CA)</a:t>
            </a:r>
            <a:endParaRPr lang="en-US" dirty="0"/>
          </a:p>
          <a:p>
            <a:pPr lvl="1"/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1827"/>
              </p:ext>
            </p:extLst>
          </p:nvPr>
        </p:nvGraphicFramePr>
        <p:xfrm>
          <a:off x="678285" y="1871864"/>
          <a:ext cx="9914915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38840">
                  <a:extLst>
                    <a:ext uri="{9D8B030D-6E8A-4147-A177-3AD203B41FA5}">
                      <a16:colId xmlns:a16="http://schemas.microsoft.com/office/drawing/2014/main" val="2023160866"/>
                    </a:ext>
                  </a:extLst>
                </a:gridCol>
                <a:gridCol w="1044348">
                  <a:extLst>
                    <a:ext uri="{9D8B030D-6E8A-4147-A177-3AD203B41FA5}">
                      <a16:colId xmlns:a16="http://schemas.microsoft.com/office/drawing/2014/main" val="1811334942"/>
                    </a:ext>
                  </a:extLst>
                </a:gridCol>
                <a:gridCol w="2531727">
                  <a:extLst>
                    <a:ext uri="{9D8B030D-6E8A-4147-A177-3AD203B41FA5}">
                      <a16:colId xmlns:a16="http://schemas.microsoft.com/office/drawing/2014/main" val="411465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 wire parameters  (Max.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dimensions)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394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wire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9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grade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C101 or C102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551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Bare conductor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size (equivalent  AWG)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02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Bare wire diameter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386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thickness of the insulation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595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Diameter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insulated wire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Kapton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heavy film insulation)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887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7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Coil Bobbin 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35" y="883334"/>
            <a:ext cx="11285837" cy="368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Bobbin is made of stainless steel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86029"/>
              </p:ext>
            </p:extLst>
          </p:nvPr>
        </p:nvGraphicFramePr>
        <p:xfrm>
          <a:off x="263237" y="1282886"/>
          <a:ext cx="11583146" cy="36950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60383">
                  <a:extLst>
                    <a:ext uri="{9D8B030D-6E8A-4147-A177-3AD203B41FA5}">
                      <a16:colId xmlns:a16="http://schemas.microsoft.com/office/drawing/2014/main" val="3883531594"/>
                    </a:ext>
                  </a:extLst>
                </a:gridCol>
                <a:gridCol w="890271">
                  <a:extLst>
                    <a:ext uri="{9D8B030D-6E8A-4147-A177-3AD203B41FA5}">
                      <a16:colId xmlns:a16="http://schemas.microsoft.com/office/drawing/2014/main" val="2159896141"/>
                    </a:ext>
                  </a:extLst>
                </a:gridCol>
                <a:gridCol w="1132492">
                  <a:extLst>
                    <a:ext uri="{9D8B030D-6E8A-4147-A177-3AD203B41FA5}">
                      <a16:colId xmlns:a16="http://schemas.microsoft.com/office/drawing/2014/main" val="3321656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Bobbin for MHD pancake coils</a:t>
                      </a:r>
                    </a:p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(based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dimensions of the new coil)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6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diameter of the mandrel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905030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Radial thickness of the mandrel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74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 diameter of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mandrel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674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Radial thickness of the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Kapton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insulation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mandrel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2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diameter of the base plate/top plate for the bobbin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118.252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347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Bobbin base plate height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67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Bobbin top plate height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04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914057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575" t="2216"/>
          <a:stretch/>
        </p:blipFill>
        <p:spPr>
          <a:xfrm>
            <a:off x="6435947" y="2190047"/>
            <a:ext cx="3200400" cy="249057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7187001" y="2884614"/>
            <a:ext cx="1823649" cy="2205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76998" y="2976817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 mm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588026" y="2768552"/>
            <a:ext cx="3048321" cy="3930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93880" y="2675038"/>
            <a:ext cx="1045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118.252 mm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534275" y="4257675"/>
            <a:ext cx="0" cy="2952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76973" y="4297055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12.7 mm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776998" y="3680051"/>
            <a:ext cx="51282" cy="1585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76998" y="3680051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6.35 mm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Coil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09" y="843643"/>
            <a:ext cx="11285837" cy="495480"/>
          </a:xfrm>
        </p:spPr>
        <p:txBody>
          <a:bodyPr>
            <a:normAutofit/>
          </a:bodyPr>
          <a:lstStyle/>
          <a:p>
            <a:r>
              <a:rPr lang="en-US" dirty="0" smtClean="0"/>
              <a:t>wet wound coils ( Epoxy: AREMCO 526 N)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25268"/>
              </p:ext>
            </p:extLst>
          </p:nvPr>
        </p:nvGraphicFramePr>
        <p:xfrm>
          <a:off x="251636" y="1220863"/>
          <a:ext cx="11446092" cy="5076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35214">
                  <a:extLst>
                    <a:ext uri="{9D8B030D-6E8A-4147-A177-3AD203B41FA5}">
                      <a16:colId xmlns:a16="http://schemas.microsoft.com/office/drawing/2014/main" val="388353159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59896141"/>
                    </a:ext>
                  </a:extLst>
                </a:gridCol>
                <a:gridCol w="1820303">
                  <a:extLst>
                    <a:ext uri="{9D8B030D-6E8A-4147-A177-3AD203B41FA5}">
                      <a16:colId xmlns:a16="http://schemas.microsoft.com/office/drawing/2014/main" val="3321656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MHD pancake coil parameters</a:t>
                      </a: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(estimated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using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max. dimensions of the conductor)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6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between the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opposite coils in the MHD steering magnet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174.752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905030"/>
                  </a:ext>
                </a:extLst>
              </a:tr>
              <a:tr h="4591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Radial thickness of the epoxy surrounding the wire (</a:t>
                      </a:r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74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diameter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coil 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83.366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674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Radial thickness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winding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12.951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2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of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winding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22.007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3470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 diameter of the coil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109.268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67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turn counts in the coil winding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042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layers (L) of winding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91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turns per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layer (Hexagonal close pack winding);</a:t>
                      </a:r>
                    </a:p>
                    <a:p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 layers of 0.1 mm thick E-glass wrap under tension  and painted with  epoxy on the outer surface of the coil)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(L1, 3, 5, 7),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(L 2, 4, 6, 8)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51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length of conductor per coil (+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 for each lead wire)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29.84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207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Req. length of conductor per magnet (four coils+ lead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wires)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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0222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634" y="6252087"/>
            <a:ext cx="1144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 </a:t>
            </a:r>
            <a:r>
              <a:rPr lang="en-US" sz="1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dimensions of the bobbin that can be accommodated on the A1 cube assembly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00650" y="2566992"/>
            <a:ext cx="3657600" cy="1993734"/>
            <a:chOff x="5200650" y="2566992"/>
            <a:chExt cx="3657600" cy="19937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0650" y="2566992"/>
              <a:ext cx="3657600" cy="199373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7143750" y="3857625"/>
              <a:ext cx="0" cy="52241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143750" y="4025452"/>
              <a:ext cx="968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22.007 mm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846928" y="3303714"/>
              <a:ext cx="244934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745229" y="3256921"/>
              <a:ext cx="968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83.366 mm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415247" y="3226885"/>
              <a:ext cx="334775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87333" y="2990691"/>
              <a:ext cx="1053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109.268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mm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64574" y="4374310"/>
            <a:ext cx="1890960" cy="1804820"/>
            <a:chOff x="7164574" y="4374310"/>
            <a:chExt cx="1890960" cy="18048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670781" y="4709626"/>
              <a:ext cx="1645920" cy="975288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8112285" y="5935046"/>
              <a:ext cx="8691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8052277" y="4560726"/>
              <a:ext cx="0" cy="130132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086999" y="5902131"/>
              <a:ext cx="968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12.951 mm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64574" y="4943620"/>
              <a:ext cx="9685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22.007 mm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767865" y="186937"/>
            <a:ext cx="4932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Note: uses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single piece length of conductor;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winding tight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against the thick flange of the bobbin; filler can be used, as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needed,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against the thin flange of the bobbin)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97" y="299306"/>
            <a:ext cx="12239352" cy="487490"/>
          </a:xfrm>
        </p:spPr>
        <p:txBody>
          <a:bodyPr>
            <a:normAutofit/>
          </a:bodyPr>
          <a:lstStyle/>
          <a:p>
            <a:r>
              <a:rPr lang="en-US" dirty="0" smtClean="0"/>
              <a:t>Magnetic Performance Parameters- Dipole Coil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99" y="794754"/>
            <a:ext cx="11857599" cy="494102"/>
          </a:xfrm>
        </p:spPr>
        <p:txBody>
          <a:bodyPr/>
          <a:lstStyle/>
          <a:p>
            <a:r>
              <a:rPr lang="en-US" dirty="0" smtClean="0"/>
              <a:t>The EM design fulfills the sufficient operating margin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MHD Magnet Design (V01), S-L. Lalitha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30689"/>
              </p:ext>
            </p:extLst>
          </p:nvPr>
        </p:nvGraphicFramePr>
        <p:xfrm>
          <a:off x="181999" y="1152525"/>
          <a:ext cx="11868691" cy="52497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16068">
                  <a:extLst>
                    <a:ext uri="{9D8B030D-6E8A-4147-A177-3AD203B41FA5}">
                      <a16:colId xmlns:a16="http://schemas.microsoft.com/office/drawing/2014/main" val="2533889800"/>
                    </a:ext>
                  </a:extLst>
                </a:gridCol>
                <a:gridCol w="1110038">
                  <a:extLst>
                    <a:ext uri="{9D8B030D-6E8A-4147-A177-3AD203B41FA5}">
                      <a16:colId xmlns:a16="http://schemas.microsoft.com/office/drawing/2014/main" val="3705776680"/>
                    </a:ext>
                  </a:extLst>
                </a:gridCol>
                <a:gridCol w="1375382">
                  <a:extLst>
                    <a:ext uri="{9D8B030D-6E8A-4147-A177-3AD203B41FA5}">
                      <a16:colId xmlns:a16="http://schemas.microsoft.com/office/drawing/2014/main" val="204627478"/>
                    </a:ext>
                  </a:extLst>
                </a:gridCol>
                <a:gridCol w="1467203">
                  <a:extLst>
                    <a:ext uri="{9D8B030D-6E8A-4147-A177-3AD203B41FA5}">
                      <a16:colId xmlns:a16="http://schemas.microsoft.com/office/drawing/2014/main" val="1875849060"/>
                    </a:ext>
                  </a:extLst>
                </a:gridCol>
              </a:tblGrid>
              <a:tr h="52444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599307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current 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2.535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3.18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2808409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density in the copper conductor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A/mm</a:t>
                      </a:r>
                      <a:r>
                        <a:rPr lang="en-US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858440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 field strength at the center of the magnet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0.644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529489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field strength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coil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8.09</a:t>
                      </a:r>
                      <a:endParaRPr lang="en-US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299172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field strength 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along the longitudinal axis (Z-axis)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dipole assembly 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(Vertical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Horizontal) (required: 5.5</a:t>
                      </a:r>
                      <a:r>
                        <a:rPr lang="en-US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×10</a:t>
                      </a:r>
                      <a:r>
                        <a:rPr lang="en-US" b="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T.m</a:t>
                      </a:r>
                      <a:r>
                        <a:rPr lang="en-US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b="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T.m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5.51×10</a:t>
                      </a:r>
                      <a:r>
                        <a:rPr lang="en-US" b="0" baseline="30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b="0" baseline="30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6.91×10</a:t>
                      </a:r>
                      <a:r>
                        <a:rPr lang="en-US" b="0" baseline="30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651915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magnetic length of the dipole assembly (Vertical / horizontal)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0.107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682329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dipole field homogeneity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within GFR (2 mm radius)</a:t>
                      </a:r>
                    </a:p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(only the 6-pole higher order harmonics is present)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99.91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146630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Cumulative strength of Lorentz force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143201"/>
                  </a:ext>
                </a:extLst>
              </a:tr>
              <a:tr h="358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 stored energy of the dipole assembly</a:t>
                      </a:r>
                      <a:endParaRPr lang="en-US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9.95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6481464"/>
                  </a:ext>
                </a:extLst>
              </a:tr>
              <a:tr h="366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Inductance of each coil</a:t>
                      </a:r>
                      <a:endParaRPr lang="en-US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mH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674372"/>
                  </a:ext>
                </a:extLst>
              </a:tr>
              <a:tr h="51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 of each coil at 20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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74896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0612582" y="1560945"/>
            <a:ext cx="1505527" cy="44704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9281809" y="4692809"/>
            <a:ext cx="2846275" cy="5726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488" y="6303434"/>
            <a:ext cx="417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smtClean="0"/>
              <a:t>margin </a:t>
            </a:r>
            <a:r>
              <a:rPr lang="en-US" dirty="0" smtClean="0"/>
              <a:t>for integrated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 (1)</Template>
  <TotalTime>5890</TotalTime>
  <Words>1130</Words>
  <Application>Microsoft Office PowerPoint</Application>
  <PresentationFormat>Widescreen</PresentationFormat>
  <Paragraphs>242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.PingFangSC-Regular</vt:lpstr>
      <vt:lpstr>Arial</vt:lpstr>
      <vt:lpstr>Calibri</vt:lpstr>
      <vt:lpstr>PingFangSC-Regular</vt:lpstr>
      <vt:lpstr>Symbol</vt:lpstr>
      <vt:lpstr>Times New Roman</vt:lpstr>
      <vt:lpstr>Wingdings</vt:lpstr>
      <vt:lpstr>Office Theme</vt:lpstr>
      <vt:lpstr>MHD Steering Magnet: Conceptual Magnetic Design and Results (V01)</vt:lpstr>
      <vt:lpstr>Contents</vt:lpstr>
      <vt:lpstr>Magnet Performance Requirements</vt:lpstr>
      <vt:lpstr>Assumptions made for the Magnetic Design Calculations</vt:lpstr>
      <vt:lpstr>Design Considerations</vt:lpstr>
      <vt:lpstr>Design Considerations :  Copper Conductor (Magnet Wire)</vt:lpstr>
      <vt:lpstr>Coil Bobbin  Dimensions</vt:lpstr>
      <vt:lpstr>Coil Dimensions</vt:lpstr>
      <vt:lpstr>Magnetic Performance Parameters- Dipole Coil Assembly</vt:lpstr>
      <vt:lpstr>Magnetic Field Distribution in the  Vertical Dipole Coil Assemblies</vt:lpstr>
      <vt:lpstr>Summary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Lalitha, Lakshmi</dc:creator>
  <cp:lastModifiedBy>Lakshmi Lalitha</cp:lastModifiedBy>
  <cp:revision>429</cp:revision>
  <dcterms:created xsi:type="dcterms:W3CDTF">2020-04-06T21:18:55Z</dcterms:created>
  <dcterms:modified xsi:type="dcterms:W3CDTF">2020-08-20T19:43:20Z</dcterms:modified>
</cp:coreProperties>
</file>