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 id="260" r:id="rId4"/>
    <p:sldId id="257"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65"/>
    <p:restoredTop sz="94674"/>
  </p:normalViewPr>
  <p:slideViewPr>
    <p:cSldViewPr snapToGrid="0">
      <p:cViewPr varScale="1">
        <p:scale>
          <a:sx n="124" d="100"/>
          <a:sy n="124" d="100"/>
        </p:scale>
        <p:origin x="1632"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F428-FFB3-DE1B-7C57-0587455810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BB9A09-379B-DEA2-30DB-DA3F62079B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4F89AA-C00B-D121-19DA-781368FB8090}"/>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5" name="Footer Placeholder 4">
            <a:extLst>
              <a:ext uri="{FF2B5EF4-FFF2-40B4-BE49-F238E27FC236}">
                <a16:creationId xmlns:a16="http://schemas.microsoft.com/office/drawing/2014/main" id="{8AA50A1A-AD60-C084-4A0B-C4EAEFF2D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3BB07-69D4-56FF-EF31-63BB7FAF6DC4}"/>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402618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9018-EEF0-6739-052B-4B7E6910D4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DF3189-8E52-60AF-3EF4-6D95B6C9D6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2C477-0E28-5611-5735-C14652728437}"/>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5" name="Footer Placeholder 4">
            <a:extLst>
              <a:ext uri="{FF2B5EF4-FFF2-40B4-BE49-F238E27FC236}">
                <a16:creationId xmlns:a16="http://schemas.microsoft.com/office/drawing/2014/main" id="{E41934FD-0AB0-1B90-382D-2E33AFF17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AC556-BBBC-7608-8504-466FB390D3C6}"/>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410325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114EE3-FDCA-3EE8-082B-3BFD58221C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BE3484-2759-FBD0-B31F-F6AE77F923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7788BF-0C48-89BF-AF6C-61494420BEC3}"/>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5" name="Footer Placeholder 4">
            <a:extLst>
              <a:ext uri="{FF2B5EF4-FFF2-40B4-BE49-F238E27FC236}">
                <a16:creationId xmlns:a16="http://schemas.microsoft.com/office/drawing/2014/main" id="{529725A6-4010-8C6B-9784-E224379AD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8DE2B-CA43-9D7B-C1CE-2ACDADF928E8}"/>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154013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117EE-675F-65A3-FD38-0753445733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4059BD-9D74-99A3-0CBB-4B5AC8D122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5B75CE-7AE4-95FE-C13D-F273BB815D0A}"/>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5" name="Footer Placeholder 4">
            <a:extLst>
              <a:ext uri="{FF2B5EF4-FFF2-40B4-BE49-F238E27FC236}">
                <a16:creationId xmlns:a16="http://schemas.microsoft.com/office/drawing/2014/main" id="{34597F6C-D33E-4F19-4FF1-AF2B919BAF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FFEA2-2635-6375-467C-E4EF34B13F76}"/>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245015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994F8-ED65-8649-10F0-DBFC9487DC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F9076D-0512-BDAF-727D-C705B8454C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603812-58B6-BD92-DC2A-F94E76E8104B}"/>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5" name="Footer Placeholder 4">
            <a:extLst>
              <a:ext uri="{FF2B5EF4-FFF2-40B4-BE49-F238E27FC236}">
                <a16:creationId xmlns:a16="http://schemas.microsoft.com/office/drawing/2014/main" id="{5FC3B86A-3F60-3512-2334-EC28C7953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25D0E-4902-8071-81EB-EAFD64DAB789}"/>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352153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2D79-5F6A-5657-2A04-F72BD6F0F0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BB083D-05F0-58A8-B8C9-DECDF041CA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D92348-BCC9-BD2D-F659-B4EBE1F316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FE4691-3DE8-4088-F2D2-4FAE2EC3ED0C}"/>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6" name="Footer Placeholder 5">
            <a:extLst>
              <a:ext uri="{FF2B5EF4-FFF2-40B4-BE49-F238E27FC236}">
                <a16:creationId xmlns:a16="http://schemas.microsoft.com/office/drawing/2014/main" id="{23DA9099-2F9C-E124-5CBE-0F84D8080C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10A5B4-31DA-C5E1-8DB6-46C652126EF2}"/>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309531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A9CA-8391-E0D2-0B2F-68CBAE4772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FAB764-5960-B0C3-D8EC-635D7C72AD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53636A-D12E-2946-9D4B-6B4247AC2A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16F5D-E79C-AA16-B8D4-69EE7DF8C3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AE0AE3-B5D6-8A0D-33F0-554E169AE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430EF-66F6-3DC3-0BCB-221B14AD5F39}"/>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8" name="Footer Placeholder 7">
            <a:extLst>
              <a:ext uri="{FF2B5EF4-FFF2-40B4-BE49-F238E27FC236}">
                <a16:creationId xmlns:a16="http://schemas.microsoft.com/office/drawing/2014/main" id="{4AFDF464-1E8C-7602-A1E9-6A56CF64F4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F373D5-87BE-21A5-82DB-996EF814676B}"/>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409393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DD363-A1FA-84FE-6B03-5CEA965D2F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C490DC-B79A-3E56-8325-B89466C5803F}"/>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4" name="Footer Placeholder 3">
            <a:extLst>
              <a:ext uri="{FF2B5EF4-FFF2-40B4-BE49-F238E27FC236}">
                <a16:creationId xmlns:a16="http://schemas.microsoft.com/office/drawing/2014/main" id="{544230F0-29D5-2172-6294-B2A21A44FB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940D76-248F-41A2-7FE4-4298B9260052}"/>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3648087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89C0F3-B718-A758-37F5-A6F0A4BFB294}"/>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3" name="Footer Placeholder 2">
            <a:extLst>
              <a:ext uri="{FF2B5EF4-FFF2-40B4-BE49-F238E27FC236}">
                <a16:creationId xmlns:a16="http://schemas.microsoft.com/office/drawing/2014/main" id="{E196E4ED-8FEB-2F54-C12C-C3BA9197DB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40BCDD-0BE9-4B4E-F22A-B13A7D27AF98}"/>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396353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46B73-9377-A348-B50F-9FBBF39AFA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134F6C-B86E-F2E1-C1D2-54FA2F73CD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C0057C-8E32-96B8-A6D6-F3B0BE45AF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A18AC0-A750-85E2-00D8-5936792B2F5E}"/>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6" name="Footer Placeholder 5">
            <a:extLst>
              <a:ext uri="{FF2B5EF4-FFF2-40B4-BE49-F238E27FC236}">
                <a16:creationId xmlns:a16="http://schemas.microsoft.com/office/drawing/2014/main" id="{070C130B-5D0D-7722-F7EB-6B1A388196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A19B36-BAF3-8C9E-BD91-58B58609363D}"/>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213891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B8D58-04FA-3941-A062-0EF57730D9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9CD36F-86C2-3FAB-3EE2-37053F37DD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6D860A-3611-8556-4464-E5CE67A19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61DD2C-B340-001A-E9F7-554254875709}"/>
              </a:ext>
            </a:extLst>
          </p:cNvPr>
          <p:cNvSpPr>
            <a:spLocks noGrp="1"/>
          </p:cNvSpPr>
          <p:nvPr>
            <p:ph type="dt" sz="half" idx="10"/>
          </p:nvPr>
        </p:nvSpPr>
        <p:spPr/>
        <p:txBody>
          <a:bodyPr/>
          <a:lstStyle/>
          <a:p>
            <a:fld id="{16F9D0C8-DCA9-C043-A1C8-A71B20F2EF85}" type="datetimeFigureOut">
              <a:rPr lang="en-US" smtClean="0"/>
              <a:t>11/30/23</a:t>
            </a:fld>
            <a:endParaRPr lang="en-US"/>
          </a:p>
        </p:txBody>
      </p:sp>
      <p:sp>
        <p:nvSpPr>
          <p:cNvPr id="6" name="Footer Placeholder 5">
            <a:extLst>
              <a:ext uri="{FF2B5EF4-FFF2-40B4-BE49-F238E27FC236}">
                <a16:creationId xmlns:a16="http://schemas.microsoft.com/office/drawing/2014/main" id="{419B9012-5CDE-131D-6597-4D1957A9DB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DC11C-AC65-D92D-28E7-6598334C3D57}"/>
              </a:ext>
            </a:extLst>
          </p:cNvPr>
          <p:cNvSpPr>
            <a:spLocks noGrp="1"/>
          </p:cNvSpPr>
          <p:nvPr>
            <p:ph type="sldNum" sz="quarter" idx="12"/>
          </p:nvPr>
        </p:nvSpPr>
        <p:spPr/>
        <p:txBody>
          <a:bodyPr/>
          <a:lstStyle/>
          <a:p>
            <a:fld id="{1E7AA043-4EFF-744E-9C5A-0571F8AD56A3}" type="slidenum">
              <a:rPr lang="en-US" smtClean="0"/>
              <a:t>‹#›</a:t>
            </a:fld>
            <a:endParaRPr lang="en-US"/>
          </a:p>
        </p:txBody>
      </p:sp>
    </p:spTree>
    <p:extLst>
      <p:ext uri="{BB962C8B-B14F-4D97-AF65-F5344CB8AC3E}">
        <p14:creationId xmlns:p14="http://schemas.microsoft.com/office/powerpoint/2010/main" val="84854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82218-D8CE-3732-8208-51E4A6F1A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12F9D0-412C-09D8-48B8-69ABDF974C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471936-9CA8-964D-52FB-4BAF484A6D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9D0C8-DCA9-C043-A1C8-A71B20F2EF85}" type="datetimeFigureOut">
              <a:rPr lang="en-US" smtClean="0"/>
              <a:t>11/30/23</a:t>
            </a:fld>
            <a:endParaRPr lang="en-US"/>
          </a:p>
        </p:txBody>
      </p:sp>
      <p:sp>
        <p:nvSpPr>
          <p:cNvPr id="5" name="Footer Placeholder 4">
            <a:extLst>
              <a:ext uri="{FF2B5EF4-FFF2-40B4-BE49-F238E27FC236}">
                <a16:creationId xmlns:a16="http://schemas.microsoft.com/office/drawing/2014/main" id="{F0A6FB44-4666-E3E6-4C49-B467CFF018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EFCD0A-C9CA-4BD1-89E6-D226530879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AA043-4EFF-744E-9C5A-0571F8AD56A3}" type="slidenum">
              <a:rPr lang="en-US" smtClean="0"/>
              <a:t>‹#›</a:t>
            </a:fld>
            <a:endParaRPr lang="en-US"/>
          </a:p>
        </p:txBody>
      </p:sp>
    </p:spTree>
    <p:extLst>
      <p:ext uri="{BB962C8B-B14F-4D97-AF65-F5344CB8AC3E}">
        <p14:creationId xmlns:p14="http://schemas.microsoft.com/office/powerpoint/2010/main" val="2197438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B4793-7DE9-1FB2-3E3C-17896594D340}"/>
              </a:ext>
            </a:extLst>
          </p:cNvPr>
          <p:cNvSpPr>
            <a:spLocks noGrp="1"/>
          </p:cNvSpPr>
          <p:nvPr>
            <p:ph type="title"/>
          </p:nvPr>
        </p:nvSpPr>
        <p:spPr>
          <a:xfrm>
            <a:off x="838200" y="365125"/>
            <a:ext cx="10515600" cy="1515046"/>
          </a:xfrm>
        </p:spPr>
        <p:txBody>
          <a:bodyPr>
            <a:normAutofit fontScale="90000"/>
          </a:bodyPr>
          <a:lstStyle/>
          <a:p>
            <a:r>
              <a:rPr lang="en-US" dirty="0"/>
              <a:t>CIS forecast for SAD 2024</a:t>
            </a:r>
            <a:br>
              <a:rPr lang="en-US" dirty="0"/>
            </a:br>
            <a:r>
              <a:rPr lang="en-US" sz="3600" dirty="0"/>
              <a:t>Nov 30 2023</a:t>
            </a:r>
            <a:br>
              <a:rPr lang="en-US" sz="3600" dirty="0"/>
            </a:br>
            <a:r>
              <a:rPr lang="en-US" sz="3600" dirty="0"/>
              <a:t>J. Grames</a:t>
            </a:r>
            <a:endParaRPr lang="en-US" dirty="0"/>
          </a:p>
        </p:txBody>
      </p:sp>
    </p:spTree>
    <p:extLst>
      <p:ext uri="{BB962C8B-B14F-4D97-AF65-F5344CB8AC3E}">
        <p14:creationId xmlns:p14="http://schemas.microsoft.com/office/powerpoint/2010/main" val="2547093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010EC1-7A93-668A-8A4F-BE3FF1D57926}"/>
              </a:ext>
            </a:extLst>
          </p:cNvPr>
          <p:cNvSpPr txBox="1"/>
          <p:nvPr/>
        </p:nvSpPr>
        <p:spPr>
          <a:xfrm>
            <a:off x="435994" y="475522"/>
            <a:ext cx="11341477" cy="4832092"/>
          </a:xfrm>
          <a:prstGeom prst="rect">
            <a:avLst/>
          </a:prstGeom>
          <a:noFill/>
        </p:spPr>
        <p:txBody>
          <a:bodyPr wrap="square" rtlCol="0">
            <a:spAutoFit/>
          </a:bodyPr>
          <a:lstStyle/>
          <a:p>
            <a:r>
              <a:rPr lang="en-US" sz="2400" b="1" dirty="0"/>
              <a:t>Gun2 Jobs</a:t>
            </a:r>
          </a:p>
          <a:p>
            <a:endParaRPr lang="en-US" sz="2400" b="1" dirty="0"/>
          </a:p>
          <a:p>
            <a:pPr marL="342900" indent="-342900">
              <a:buFont typeface="Arial" panose="020B0604020202020204" pitchFamily="34" charset="0"/>
              <a:buChar char="•"/>
            </a:pPr>
            <a:r>
              <a:rPr lang="en-US" sz="2400" b="1" dirty="0"/>
              <a:t>M – Install new photocathodes in Gun2 (Install, CIS)</a:t>
            </a:r>
          </a:p>
          <a:p>
            <a:pPr lvl="1"/>
            <a:r>
              <a:rPr lang="en-US" sz="2000" dirty="0"/>
              <a:t>Can no longer recover high and uniform QE.  Use the photocathode transfer “Suitcase” chamber to install two “fresh” unused photocathodes.   Is a 2-3 day job and requires ISB crane hatch.</a:t>
            </a:r>
          </a:p>
          <a:p>
            <a:pPr marL="342900" indent="-342900">
              <a:buFont typeface="Arial" panose="020B0604020202020204" pitchFamily="34" charset="0"/>
              <a:buChar char="•"/>
            </a:pPr>
            <a:endParaRPr lang="en-US" sz="2400" b="1"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S – High voltage condition Gun2 (OPS, CIS)</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Gun has intermittent field emission at 180 kV.   Kr gas condition Gun2 and explore reaching 200 kV without field emission.   Could be a 1 week job of off-shift work and requires PP.</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S – Replace Gun2 Prep NF3 leak valve (I&amp;C, Software, CIS)</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Existing NF3 leak valve does not regulate.  Can either replace valve (bake Prep = big job) or mitigate (add and bake a fore line leak valve).   Work happens in the injector tunnel, requires bake gear, ISB crane hatch.  Could be a 3-4 week job.</a:t>
            </a:r>
          </a:p>
        </p:txBody>
      </p:sp>
    </p:spTree>
    <p:extLst>
      <p:ext uri="{BB962C8B-B14F-4D97-AF65-F5344CB8AC3E}">
        <p14:creationId xmlns:p14="http://schemas.microsoft.com/office/powerpoint/2010/main" val="1598040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EE6628-D85B-B1AC-5115-AEA6B737B183}"/>
              </a:ext>
            </a:extLst>
          </p:cNvPr>
          <p:cNvSpPr txBox="1"/>
          <p:nvPr/>
        </p:nvSpPr>
        <p:spPr>
          <a:xfrm>
            <a:off x="377268" y="304078"/>
            <a:ext cx="11241024" cy="64325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Laser Jobs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S – Install Moller Helicity Generator Firmware (</a:t>
            </a:r>
            <a:r>
              <a:rPr kumimoji="0" lang="en-US" sz="2400" b="1" i="0" u="none" strike="noStrike" kern="1200" cap="none" spc="0" normalizeH="0" baseline="0" noProof="0" dirty="0" err="1">
                <a:ln>
                  <a:noFill/>
                </a:ln>
                <a:solidFill>
                  <a:prstClr val="black"/>
                </a:solidFill>
                <a:effectLst/>
                <a:uLnTx/>
                <a:uFillTx/>
                <a:latin typeface="Calibri" panose="020F0502020204030204"/>
                <a:ea typeface="+mn-ea"/>
                <a:cs typeface="+mn-cs"/>
              </a:rPr>
              <a:t>FastElectronics</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 Software, CIS)</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Existing firmware does not provide Moller pattern.  Upgrade firmware Dec 20, bench tested ready for Physics in “free run” mode, will be used for Moller beam test.</a:t>
            </a:r>
          </a:p>
          <a:p>
            <a:pPr lvl="1">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S – Install Moller RTP High Voltage Driver (I&amp;C, Software, CIS)</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Existing HV driver is a prototype, unsuitable for Moller.  </a:t>
            </a:r>
            <a:r>
              <a:rPr lang="en-US" sz="2000" dirty="0">
                <a:solidFill>
                  <a:prstClr val="black"/>
                </a:solidFill>
                <a:latin typeface="Calibri" panose="020F0502020204030204"/>
              </a:rPr>
              <a:t>I</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nstall</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JLAB production HV driver.   Work happens in the laser room, to remove/replace HV driver, cabling, and laser alignment. Could be a 2 week job.</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S – Upgrade seed laser chassis (Software, RF, CIS)</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Seed laser has a known/patched thermal runaway issue and old software communications.  </a:t>
            </a:r>
            <a:r>
              <a:rPr lang="en-US" sz="2000" dirty="0">
                <a:solidFill>
                  <a:prstClr val="black"/>
                </a:solidFill>
                <a:latin typeface="Calibri" panose="020F0502020204030204"/>
              </a:rPr>
              <a:t>R</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eplace</a:t>
            </a:r>
            <a:r>
              <a:rPr lang="en-US" sz="2000" dirty="0">
                <a:solidFill>
                  <a:prstClr val="black"/>
                </a:solidFill>
                <a:latin typeface="Calibri" panose="020F0502020204030204"/>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with better design and improved communications.  Works happens in the ISB, to remove old chassis/chiller, install new seed chassis.   Could be a 2 week job, pre-req is UITF prototype test and comm development.</a:t>
            </a:r>
          </a:p>
          <a:p>
            <a:pPr lvl="1">
              <a:defRPr/>
            </a:pPr>
            <a:endParaRPr lang="en-US" sz="200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 – Recode Laser Room PIN (CIS)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Calibri" panose="020F0502020204030204"/>
              </a:rPr>
              <a:t>Access PIN is old.  Update PIN to be unique to existing laser room LOSP.</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699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257F3-2113-4712-DA5B-3F53162E443B}"/>
              </a:ext>
            </a:extLst>
          </p:cNvPr>
          <p:cNvSpPr txBox="1"/>
          <p:nvPr/>
        </p:nvSpPr>
        <p:spPr>
          <a:xfrm>
            <a:off x="422742" y="462270"/>
            <a:ext cx="11440073" cy="60631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Vacuum Jobs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 – Repair all of the FX solenoids (DC, MMF, S&amp;A, Vacuum, INJ, OPS, CIS)</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FX solenoids built with an erroneous part.   </a:t>
            </a:r>
            <a:r>
              <a:rPr lang="en-US" sz="2000" dirty="0">
                <a:solidFill>
                  <a:prstClr val="black"/>
                </a:solidFill>
                <a:latin typeface="Calibri" panose="020F0502020204030204"/>
              </a:rPr>
              <a:t>R</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eplace</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the bad part to achieve better beam. FX’s in baked line can be done in-place, those in 0I region by venting/removing, and needs a particle free work space by 0I07/Booster region.  Could be 2-3 week RA job and checkout requires BP.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S – Replace ABC chopping slit vacuum actuators (DC, RF, Install, S&amp;A, CIS, OPS, CIS)</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Hall A chopping aperture gets stuck often, all are &gt;30 years old.   Replace with new vacuum actuators.   Want to remove chopping chamber, record slit positions, move slits to new assemblies, install and align, re-install chopper.   Could be 2-3 week RA job and checkout requires BP.</a:t>
            </a:r>
          </a:p>
          <a:p>
            <a:endParaRPr lang="en-US" sz="2400" b="1" dirty="0"/>
          </a:p>
          <a:p>
            <a:pPr marL="342900" indent="-342900">
              <a:buFont typeface="Arial" panose="020B0604020202020204" pitchFamily="34" charset="0"/>
              <a:buChar char="•"/>
            </a:pPr>
            <a:r>
              <a:rPr lang="en-US" sz="2400" b="1" dirty="0"/>
              <a:t>M – Install LDRD Degrader Apparatus (DC, I&amp;C, Software, S&amp;A, Install, ME, CIS)</a:t>
            </a:r>
          </a:p>
          <a:p>
            <a:pPr lvl="1"/>
            <a:r>
              <a:rPr lang="en-US" sz="2000" dirty="0"/>
              <a:t>Upgrading CEBAF for positrons requires transport of large beams.  Install an apparatus which uses insertable targets &amp; apertures to create large beams.  Work happen in the 0L region upstream of FC#2, includes a solenoid, target motion control, two apertures, vacuum pumps and a new valve.   Could be 4-8 week RA install job, pre-req is assembly of girder in Test Lab and BP for checkout.</a:t>
            </a:r>
          </a:p>
          <a:p>
            <a:endParaRPr lang="en-US" sz="2000" dirty="0"/>
          </a:p>
        </p:txBody>
      </p:sp>
    </p:spTree>
    <p:extLst>
      <p:ext uri="{BB962C8B-B14F-4D97-AF65-F5344CB8AC3E}">
        <p14:creationId xmlns:p14="http://schemas.microsoft.com/office/powerpoint/2010/main" val="248265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1CFAEC-635D-EB51-1EA3-D00EC0A9C3FA}"/>
              </a:ext>
            </a:extLst>
          </p:cNvPr>
          <p:cNvSpPr txBox="1"/>
          <p:nvPr/>
        </p:nvSpPr>
        <p:spPr>
          <a:xfrm>
            <a:off x="422742" y="462270"/>
            <a:ext cx="11440073" cy="58169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Wondering about other Jobs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L – Gun2 HVPS UPS (SSG, FML, CIS)</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Power outages can create field emitter with HVPS turns off rapidly.   Want to mitigate risk of FE due to those types of drops.   Work requires suitable UPS and design to provide electrical power to HVPS with PSS interlock capability.   Work has not started yet.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indent="-342900">
              <a:buFont typeface="Arial" panose="020B0604020202020204" pitchFamily="34" charset="0"/>
              <a:buChar char="•"/>
            </a:pPr>
            <a:r>
              <a:rPr lang="en-US" sz="2400" b="1" dirty="0"/>
              <a:t>S – Remove 400 W buncher amplifier for UITF, replace with 100 W amplifier?</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S – Complete Gamma </a:t>
            </a:r>
            <a:r>
              <a:rPr lang="en-US" sz="2400" b="1" dirty="0" err="1"/>
              <a:t>SPEe</a:t>
            </a:r>
            <a:r>
              <a:rPr lang="en-US" sz="2400" b="1" dirty="0"/>
              <a:t> communications via RS232?</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S – Install new Moller IA driver</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S – Install Moller Helicity decoders?</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L – New Gun2 loading chamber and support table?</a:t>
            </a:r>
          </a:p>
        </p:txBody>
      </p:sp>
    </p:spTree>
    <p:extLst>
      <p:ext uri="{BB962C8B-B14F-4D97-AF65-F5344CB8AC3E}">
        <p14:creationId xmlns:p14="http://schemas.microsoft.com/office/powerpoint/2010/main" val="110915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764</Words>
  <Application>Microsoft Macintosh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CIS forecast for SAD 2024 Nov 30 2023 J. Grames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 forecast for SAD 2024 Nov 30 2023</dc:title>
  <dc:creator>Joe Grames</dc:creator>
  <cp:lastModifiedBy>Joe Grames</cp:lastModifiedBy>
  <cp:revision>8</cp:revision>
  <dcterms:created xsi:type="dcterms:W3CDTF">2023-11-30T00:01:48Z</dcterms:created>
  <dcterms:modified xsi:type="dcterms:W3CDTF">2023-11-30T13:11:14Z</dcterms:modified>
</cp:coreProperties>
</file>