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360" r:id="rId2"/>
    <p:sldId id="319" r:id="rId3"/>
    <p:sldId id="355" r:id="rId4"/>
    <p:sldId id="356" r:id="rId5"/>
    <p:sldId id="357" r:id="rId6"/>
    <p:sldId id="366" r:id="rId7"/>
    <p:sldId id="358" r:id="rId8"/>
    <p:sldId id="362" r:id="rId9"/>
    <p:sldId id="359" r:id="rId10"/>
    <p:sldId id="363" r:id="rId11"/>
    <p:sldId id="364" r:id="rId12"/>
    <p:sldId id="365" r:id="rId13"/>
    <p:sldId id="367" r:id="rId14"/>
    <p:sldId id="369" r:id="rId15"/>
    <p:sldId id="368" r:id="rId16"/>
    <p:sldId id="370" r:id="rId17"/>
    <p:sldId id="3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ad Suleiman" initials="RS" lastIdx="0" clrIdx="0">
    <p:extLst>
      <p:ext uri="{19B8F6BF-5375-455C-9EA6-DF929625EA0E}">
        <p15:presenceInfo xmlns:p15="http://schemas.microsoft.com/office/powerpoint/2012/main" userId="S-1-5-21-1097014734-140981682-1849977318-50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FF66"/>
    <a:srgbClr val="66FF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97" autoAdjust="0"/>
    <p:restoredTop sz="96408" autoAdjust="0"/>
  </p:normalViewPr>
  <p:slideViewPr>
    <p:cSldViewPr snapToGrid="0" snapToObjects="1">
      <p:cViewPr>
        <p:scale>
          <a:sx n="80" d="100"/>
          <a:sy n="80" d="100"/>
        </p:scale>
        <p:origin x="90" y="690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February 17, 2021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February 17, 2021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Wednesday, February 17,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7" Type="http://schemas.openxmlformats.org/officeDocument/2006/relationships/image" Target="../media/image110.png"/><Relationship Id="rId1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5.png"/><Relationship Id="rId5" Type="http://schemas.openxmlformats.org/officeDocument/2006/relationships/image" Target="../media/image90.png"/><Relationship Id="rId10" Type="http://schemas.openxmlformats.org/officeDocument/2006/relationships/image" Target="../media/image140.png"/><Relationship Id="rId4" Type="http://schemas.openxmlformats.org/officeDocument/2006/relationships/image" Target="../media/image80.png"/><Relationship Id="rId9" Type="http://schemas.openxmlformats.org/officeDocument/2006/relationships/image" Target="../media/image1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2.png"/><Relationship Id="rId26" Type="http://schemas.openxmlformats.org/officeDocument/2006/relationships/image" Target="../media/image38.png"/><Relationship Id="rId21" Type="http://schemas.openxmlformats.org/officeDocument/2006/relationships/image" Target="../media/image33.png"/><Relationship Id="rId17" Type="http://schemas.openxmlformats.org/officeDocument/2006/relationships/image" Target="../media/image11.png"/><Relationship Id="rId25" Type="http://schemas.openxmlformats.org/officeDocument/2006/relationships/image" Target="../media/image37.png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36.png"/><Relationship Id="rId15" Type="http://schemas.openxmlformats.org/officeDocument/2006/relationships/image" Target="../media/image9.png"/><Relationship Id="rId23" Type="http://schemas.openxmlformats.org/officeDocument/2006/relationships/image" Target="../media/image35.png"/><Relationship Id="rId19" Type="http://schemas.openxmlformats.org/officeDocument/2006/relationships/image" Target="../media/image32.png"/><Relationship Id="rId14" Type="http://schemas.openxmlformats.org/officeDocument/2006/relationships/image" Target="../media/image8.png"/><Relationship Id="rId22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7" Type="http://schemas.openxmlformats.org/officeDocument/2006/relationships/image" Target="../media/image39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40.png"/><Relationship Id="rId5" Type="http://schemas.openxmlformats.org/officeDocument/2006/relationships/image" Target="../media/image90.png"/><Relationship Id="rId15" Type="http://schemas.openxmlformats.org/officeDocument/2006/relationships/image" Target="../media/image44.png"/><Relationship Id="rId10" Type="http://schemas.openxmlformats.org/officeDocument/2006/relationships/image" Target="../media/image140.png"/><Relationship Id="rId4" Type="http://schemas.openxmlformats.org/officeDocument/2006/relationships/image" Target="../media/image80.png"/><Relationship Id="rId1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12.png"/><Relationship Id="rId3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1.png"/><Relationship Id="rId2" Type="http://schemas.openxmlformats.org/officeDocument/2006/relationships/image" Target="../media/image6.png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5.png"/><Relationship Id="rId15" Type="http://schemas.openxmlformats.org/officeDocument/2006/relationships/image" Target="../media/image9.png"/><Relationship Id="rId19" Type="http://schemas.openxmlformats.org/officeDocument/2006/relationships/image" Target="../media/image13.pn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4C303-9B58-4375-B0AF-AE8420C850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CEBAF New Wien Control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466C2A-9904-424E-88D6-43F6C7B315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to set Wien Voltage and Magnetic Field</a:t>
            </a:r>
          </a:p>
          <a:p>
            <a:endParaRPr lang="en-US" dirty="0"/>
          </a:p>
          <a:p>
            <a:r>
              <a:rPr lang="en-US" dirty="0"/>
              <a:t>Use accelerator convention: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Positive current makes positive B-field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Positive B-field bends up (V Wien) or right (H Wien)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Positive B-field makes positive Wien angle rotation up (V Wien) or right (H Wien)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60190-ABBC-4D4E-94A1-D7AEFDD2662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Wednesday, February 17, 2021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70623-E7E1-4786-8B62-D625831FCA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Riad Suleiman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87ADEE8-6134-4479-B7CC-0A4E145E481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4444" b="44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874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18B2A53-6A5E-4CEF-B44C-2DCCAB378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F0A1A-5D06-4169-9D24-F251AA405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Wien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52191-C914-4683-9F4F-66023A76D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Talk Title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D8498-ADE9-4EB3-B5F0-26786A31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157D3B-E6ED-4B32-9894-7E38C0091CD6}"/>
              </a:ext>
            </a:extLst>
          </p:cNvPr>
          <p:cNvGrpSpPr/>
          <p:nvPr/>
        </p:nvGrpSpPr>
        <p:grpSpPr>
          <a:xfrm>
            <a:off x="389703" y="3837944"/>
            <a:ext cx="3557015" cy="1785917"/>
            <a:chOff x="3158684" y="5656853"/>
            <a:chExt cx="3557015" cy="1785917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D9E98C1-C518-46C7-9D5D-2E7E7B3F3842}"/>
                </a:ext>
              </a:extLst>
            </p:cNvPr>
            <p:cNvCxnSpPr>
              <a:cxnSpLocks/>
            </p:cNvCxnSpPr>
            <p:nvPr/>
          </p:nvCxnSpPr>
          <p:spPr>
            <a:xfrm>
              <a:off x="4276844" y="6167306"/>
              <a:ext cx="135890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91B9675-9D68-49C0-93C0-047424C97E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9423" y="6180007"/>
              <a:ext cx="900121" cy="631191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solid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339A88B-780D-4A2E-8E8C-4ED0677D9E5D}"/>
                </a:ext>
              </a:extLst>
            </p:cNvPr>
            <p:cNvCxnSpPr>
              <a:cxnSpLocks/>
            </p:cNvCxnSpPr>
            <p:nvPr/>
          </p:nvCxnSpPr>
          <p:spPr>
            <a:xfrm>
              <a:off x="4276844" y="6164234"/>
              <a:ext cx="0" cy="833466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C294841-DD8A-47ED-9B77-95123F285EF0}"/>
                    </a:ext>
                  </a:extLst>
                </p:cNvPr>
                <p:cNvSpPr txBox="1"/>
                <p:nvPr/>
              </p:nvSpPr>
              <p:spPr>
                <a:xfrm>
                  <a:off x="5661763" y="6011303"/>
                  <a:ext cx="277319" cy="4240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</m:acc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C294841-DD8A-47ED-9B77-95123F285E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1763" y="6011303"/>
                  <a:ext cx="277319" cy="42402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4D76AA8-4558-4589-8E6B-243576FE55C5}"/>
                    </a:ext>
                  </a:extLst>
                </p:cNvPr>
                <p:cNvSpPr txBox="1"/>
                <p:nvPr/>
              </p:nvSpPr>
              <p:spPr>
                <a:xfrm>
                  <a:off x="3158684" y="6410417"/>
                  <a:ext cx="270907" cy="4140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</m:e>
                        </m:acc>
                      </m:oMath>
                    </m:oMathPara>
                  </a14:m>
                  <a:endParaRPr 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4D76AA8-4558-4589-8E6B-243576FE55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8684" y="6410417"/>
                  <a:ext cx="270907" cy="41408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6E9EE06-A499-4900-8FA9-826FEDF85615}"/>
                    </a:ext>
                  </a:extLst>
                </p:cNvPr>
                <p:cNvSpPr txBox="1"/>
                <p:nvPr/>
              </p:nvSpPr>
              <p:spPr>
                <a:xfrm>
                  <a:off x="3861628" y="7028682"/>
                  <a:ext cx="821983" cy="4140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(+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6E9EE06-A499-4900-8FA9-826FEDF856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1628" y="7028682"/>
                  <a:ext cx="821983" cy="41408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401BF16-E88C-4A63-AA04-BD9529669E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5455" y="5760218"/>
              <a:ext cx="1183314" cy="832158"/>
            </a:xfrm>
            <a:prstGeom prst="straightConnector1">
              <a:avLst/>
            </a:prstGeom>
            <a:ln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12EB182-1B0D-46B2-ACCB-63B98157CCEB}"/>
                    </a:ext>
                  </a:extLst>
                </p:cNvPr>
                <p:cNvSpPr txBox="1"/>
                <p:nvPr/>
              </p:nvSpPr>
              <p:spPr>
                <a:xfrm>
                  <a:off x="4251008" y="5656853"/>
                  <a:ext cx="29219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12EB182-1B0D-46B2-ACCB-63B98157CC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1008" y="5656853"/>
                  <a:ext cx="292195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6667" r="-8333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1DDB200-07E6-495C-BAD0-7A7DAD1B6284}"/>
                    </a:ext>
                  </a:extLst>
                </p:cNvPr>
                <p:cNvSpPr txBox="1"/>
                <p:nvPr/>
              </p:nvSpPr>
              <p:spPr>
                <a:xfrm>
                  <a:off x="3695455" y="6084816"/>
                  <a:ext cx="2965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1DDB200-07E6-495C-BAD0-7A7DAD1B62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5455" y="6084816"/>
                  <a:ext cx="296555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0408" r="-4082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2C406781-DB06-4EDE-92D3-5CB11569052D}"/>
                </a:ext>
              </a:extLst>
            </p:cNvPr>
            <p:cNvSpPr/>
            <p:nvPr/>
          </p:nvSpPr>
          <p:spPr>
            <a:xfrm rot="2084450">
              <a:off x="4431070" y="5735718"/>
              <a:ext cx="951001" cy="957891"/>
            </a:xfrm>
            <a:prstGeom prst="arc">
              <a:avLst>
                <a:gd name="adj1" fmla="val 19745513"/>
                <a:gd name="adj2" fmla="val 21507408"/>
              </a:avLst>
            </a:prstGeom>
            <a:ln>
              <a:solidFill>
                <a:schemeClr val="accent3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6CAEBF3-D0CA-467F-A645-64BCCD6BA91E}"/>
                </a:ext>
              </a:extLst>
            </p:cNvPr>
            <p:cNvCxnSpPr>
              <a:cxnSpLocks/>
            </p:cNvCxnSpPr>
            <p:nvPr/>
          </p:nvCxnSpPr>
          <p:spPr>
            <a:xfrm>
              <a:off x="4295355" y="6164234"/>
              <a:ext cx="1111908" cy="492406"/>
            </a:xfrm>
            <a:prstGeom prst="straightConnector1">
              <a:avLst/>
            </a:prstGeom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443FBC7-72C9-4283-B432-69EAF884F244}"/>
                    </a:ext>
                  </a:extLst>
                </p:cNvPr>
                <p:cNvSpPr txBox="1"/>
                <p:nvPr/>
              </p:nvSpPr>
              <p:spPr>
                <a:xfrm>
                  <a:off x="5821543" y="6461232"/>
                  <a:ext cx="894156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443FBC7-72C9-4283-B432-69EAF884F2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1543" y="6461232"/>
                  <a:ext cx="894156" cy="312458"/>
                </a:xfrm>
                <a:prstGeom prst="rect">
                  <a:avLst/>
                </a:prstGeom>
                <a:blipFill>
                  <a:blip r:embed="rId9"/>
                  <a:stretch>
                    <a:fillRect l="-6164" r="-2055" b="-137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5F24E0A-2D00-4BDC-A519-6A970DE54B75}"/>
                    </a:ext>
                  </a:extLst>
                </p:cNvPr>
                <p:cNvSpPr txBox="1"/>
                <p:nvPr/>
              </p:nvSpPr>
              <p:spPr>
                <a:xfrm>
                  <a:off x="5418648" y="6668276"/>
                  <a:ext cx="184345" cy="3124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5F24E0A-2D00-4BDC-A519-6A970DE54B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648" y="6668276"/>
                  <a:ext cx="184345" cy="312458"/>
                </a:xfrm>
                <a:prstGeom prst="rect">
                  <a:avLst/>
                </a:prstGeom>
                <a:blipFill>
                  <a:blip r:embed="rId10"/>
                  <a:stretch>
                    <a:fillRect l="-33333" r="-30000" b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Speech Bubble: Rectangle with Corners Rounded 45">
                <a:extLst>
                  <a:ext uri="{FF2B5EF4-FFF2-40B4-BE49-F238E27FC236}">
                    <a16:creationId xmlns:a16="http://schemas.microsoft.com/office/drawing/2014/main" id="{95E52944-0C12-40CD-B125-35CA2D51080D}"/>
                  </a:ext>
                </a:extLst>
              </p:cNvPr>
              <p:cNvSpPr/>
              <p:nvPr/>
            </p:nvSpPr>
            <p:spPr>
              <a:xfrm>
                <a:off x="4239717" y="4507665"/>
                <a:ext cx="821993" cy="894232"/>
              </a:xfrm>
              <a:prstGeom prst="wedgeRoundRectCallout">
                <a:avLst>
                  <a:gd name="adj1" fmla="val -73611"/>
                  <a:gd name="adj2" fmla="val -7981"/>
                  <a:gd name="adj3" fmla="val 1666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plane</a:t>
                </a:r>
              </a:p>
            </p:txBody>
          </p:sp>
        </mc:Choice>
        <mc:Fallback xmlns="">
          <p:sp>
            <p:nvSpPr>
              <p:cNvPr id="46" name="Speech Bubble: Rectangle with Corners Rounded 45">
                <a:extLst>
                  <a:ext uri="{FF2B5EF4-FFF2-40B4-BE49-F238E27FC236}">
                    <a16:creationId xmlns:a16="http://schemas.microsoft.com/office/drawing/2014/main" id="{95E52944-0C12-40CD-B125-35CA2D510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717" y="4507665"/>
                <a:ext cx="821993" cy="894232"/>
              </a:xfrm>
              <a:prstGeom prst="wedgeRoundRectCallout">
                <a:avLst>
                  <a:gd name="adj1" fmla="val -73611"/>
                  <a:gd name="adj2" fmla="val -7981"/>
                  <a:gd name="adj3" fmla="val 16667"/>
                </a:avLst>
              </a:prstGeom>
              <a:blipFill>
                <a:blip r:embed="rId11"/>
                <a:stretch>
                  <a:fillRect t="-4027" b="-1140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3939E44-260B-4D03-B1EC-B6870F1AE247}"/>
              </a:ext>
            </a:extLst>
          </p:cNvPr>
          <p:cNvSpPr txBox="1"/>
          <p:nvPr/>
        </p:nvSpPr>
        <p:spPr>
          <a:xfrm>
            <a:off x="11933" y="5025107"/>
            <a:ext cx="681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Right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32BEA7-CD0E-4C26-8D0B-92C8D3D572AB}"/>
              </a:ext>
            </a:extLst>
          </p:cNvPr>
          <p:cNvSpPr txBox="1"/>
          <p:nvPr/>
        </p:nvSpPr>
        <p:spPr>
          <a:xfrm>
            <a:off x="2211698" y="3546549"/>
            <a:ext cx="550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Left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C26383-6712-4416-8BDF-DBBDBBD0F2EE}"/>
              </a:ext>
            </a:extLst>
          </p:cNvPr>
          <p:cNvSpPr txBox="1"/>
          <p:nvPr/>
        </p:nvSpPr>
        <p:spPr>
          <a:xfrm>
            <a:off x="1774222" y="5547320"/>
            <a:ext cx="748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Down</a:t>
            </a: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BD01A6FB-76D7-4DE5-901E-A34452CB5070}"/>
              </a:ext>
            </a:extLst>
          </p:cNvPr>
          <p:cNvSpPr/>
          <p:nvPr/>
        </p:nvSpPr>
        <p:spPr>
          <a:xfrm>
            <a:off x="352475" y="2884634"/>
            <a:ext cx="1755508" cy="416681"/>
          </a:xfrm>
          <a:prstGeom prst="wedgeRoundRectCallout">
            <a:avLst>
              <a:gd name="adj1" fmla="val 23726"/>
              <a:gd name="adj2" fmla="val 88593"/>
              <a:gd name="adj3" fmla="val 16667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Horizontal Wien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166ED72-2C40-4A89-8BE2-40F84D3CF968}"/>
                  </a:ext>
                </a:extLst>
              </p:cNvPr>
              <p:cNvSpPr txBox="1"/>
              <p:nvPr/>
            </p:nvSpPr>
            <p:spPr>
              <a:xfrm>
                <a:off x="5350206" y="966055"/>
                <a:ext cx="6310445" cy="3785652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Gun HV 130 kV: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Wien Angle: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 [deg]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=0.00814225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[V]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Plate Voltage: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[V]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122.816 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 [deg]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Magnetic Field: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𝐵𝑑𝑙</m:t>
                    </m:r>
                  </m:oMath>
                </a14:m>
                <a:r>
                  <a:rPr lang="en-US" sz="2400" dirty="0"/>
                  <a:t> [G cm]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=0.228886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[V]</a:t>
                </a:r>
              </a:p>
              <a:p>
                <a:endParaRPr lang="en-US" sz="2400" b="1" dirty="0"/>
              </a:p>
              <a:p>
                <a:r>
                  <a:rPr lang="en-US" sz="2400" b="1" dirty="0"/>
                  <a:t>Gun HV 200 kV:</a:t>
                </a: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Wien Angle: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 [deg]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=0.00498929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[V]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Plate Voltage: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[V]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200.429 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 [deg]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Magnetic Field: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𝐵𝑑𝑙</m:t>
                    </m:r>
                  </m:oMath>
                </a14:m>
                <a:r>
                  <a:rPr lang="en-US" sz="2400" dirty="0"/>
                  <a:t> [G cm]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=0.198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737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[V]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166ED72-2C40-4A89-8BE2-40F84D3CF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206" y="966055"/>
                <a:ext cx="6310445" cy="3785652"/>
              </a:xfrm>
              <a:prstGeom prst="rect">
                <a:avLst/>
              </a:prstGeom>
              <a:blipFill>
                <a:blip r:embed="rId12"/>
                <a:stretch>
                  <a:fillRect l="-1446" t="-1124" r="-28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775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947A-81A5-484B-A43A-53BB8A66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Magnetic Field Effective Length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BDC1F-5616-4947-9405-F5559ABA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86B0-CCC3-476E-826F-A4953DA3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6ACCE52-2624-469D-8A7E-946D2033E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0477" y="966788"/>
            <a:ext cx="5548497" cy="5381625"/>
          </a:xfrm>
        </p:spPr>
      </p:pic>
    </p:spTree>
    <p:extLst>
      <p:ext uri="{BB962C8B-B14F-4D97-AF65-F5344CB8AC3E}">
        <p14:creationId xmlns:p14="http://schemas.microsoft.com/office/powerpoint/2010/main" val="522555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F0A1A-5D06-4169-9D24-F251AA405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Horizontal Wien Angle: Set and Readback (given here at 200 kV, as an example)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52191-C914-4683-9F4F-66023A76D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D8498-ADE9-4EB3-B5F0-26786A31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E58AAD-4F65-453C-B6CF-07C1A3178E7F}"/>
                  </a:ext>
                </a:extLst>
              </p:cNvPr>
              <p:cNvSpPr txBox="1"/>
              <p:nvPr/>
            </p:nvSpPr>
            <p:spPr>
              <a:xfrm>
                <a:off x="1515224" y="1475606"/>
                <a:ext cx="8241039" cy="1938992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Set Wien Angle to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(angle rotation to beam Right is positive):</a:t>
                </a:r>
              </a:p>
              <a:p>
                <a:pPr marL="800100" lvl="1" indent="-342900">
                  <a:buFontTx/>
                  <a:buChar char="‒"/>
                </a:pPr>
                <a:r>
                  <a:rPr lang="en-US" sz="2400" dirty="0"/>
                  <a:t>Beam Left Plate Voltage: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[V]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200.429 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 [deg]</a:t>
                </a:r>
              </a:p>
              <a:p>
                <a:pPr marL="800100" lvl="1" indent="-342900">
                  <a:buFontTx/>
                  <a:buChar char="‒"/>
                </a:pPr>
                <a:r>
                  <a:rPr lang="en-US" sz="2400" dirty="0"/>
                  <a:t>Sign of voltage is same as sign of angle</a:t>
                </a:r>
              </a:p>
              <a:p>
                <a:pPr marL="800100" lvl="1" indent="-342900">
                  <a:buFontTx/>
                  <a:buChar char="‒"/>
                </a:pPr>
                <a:r>
                  <a:rPr lang="en-US" sz="2400" dirty="0"/>
                  <a:t>Magnetic Field: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𝐵𝑑𝑙</m:t>
                    </m:r>
                  </m:oMath>
                </a14:m>
                <a:r>
                  <a:rPr lang="en-US" sz="2400" dirty="0"/>
                  <a:t> [G cm]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=0.198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737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[V]</a:t>
                </a:r>
              </a:p>
              <a:p>
                <a:pPr marL="800100" lvl="1" indent="-342900">
                  <a:buFontTx/>
                  <a:buChar char="‒"/>
                </a:pPr>
                <a:r>
                  <a:rPr lang="en-US" sz="2400" dirty="0"/>
                  <a:t>Sign of voltage at beam Right plate is opposite,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E58AAD-4F65-453C-B6CF-07C1A3178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224" y="1475606"/>
                <a:ext cx="8241039" cy="1938992"/>
              </a:xfrm>
              <a:prstGeom prst="rect">
                <a:avLst/>
              </a:prstGeom>
              <a:blipFill>
                <a:blip r:embed="rId2"/>
                <a:stretch>
                  <a:fillRect l="-961" t="-2188" r="-665" b="-625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6583CB-1D34-44A7-A98D-53E38532627A}"/>
                  </a:ext>
                </a:extLst>
              </p:cNvPr>
              <p:cNvSpPr txBox="1"/>
              <p:nvPr/>
            </p:nvSpPr>
            <p:spPr>
              <a:xfrm>
                <a:off x="1110850" y="4162175"/>
                <a:ext cx="9764661" cy="1938992"/>
              </a:xfrm>
              <a:prstGeom prst="rect">
                <a:avLst/>
              </a:prstGeom>
              <a:solidFill>
                <a:srgbClr val="CCFF66"/>
              </a:solidFill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Read Wien Angle:</a:t>
                </a:r>
              </a:p>
              <a:p>
                <a:pPr marL="800100" lvl="1" indent="-342900">
                  <a:buFontTx/>
                  <a:buChar char="‒"/>
                </a:pPr>
                <a:r>
                  <a:rPr lang="en-US" sz="2400" dirty="0"/>
                  <a:t>Wien Angle: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 [deg]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0.00498929 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[V]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800100" lvl="1" indent="-342900">
                  <a:buFontTx/>
                  <a:buChar char="‒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: are determined by fitting Mott Asymmetry vs Plate Voltage</a:t>
                </a:r>
              </a:p>
              <a:p>
                <a:pPr marL="800100" lvl="1" indent="-342900">
                  <a:buFontTx/>
                  <a:buChar char="‒"/>
                </a:pPr>
                <a:r>
                  <a:rPr lang="en-US" sz="2400" dirty="0"/>
                  <a:t>Ideally,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otherwise we will have to change</a:t>
                </a:r>
              </a:p>
              <a:p>
                <a:pPr lvl="1"/>
                <a:r>
                  <a:rPr lang="en-US" sz="2400" dirty="0"/>
                  <a:t>“Set Wien Angle” procedure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6583CB-1D34-44A7-A98D-53E385326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850" y="4162175"/>
                <a:ext cx="9764661" cy="1938992"/>
              </a:xfrm>
              <a:prstGeom prst="rect">
                <a:avLst/>
              </a:prstGeom>
              <a:blipFill>
                <a:blip r:embed="rId3"/>
                <a:stretch>
                  <a:fillRect l="-748" t="-2188" b="-5938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554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21835-8C5F-451D-9FEE-7D620F365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Wien Settings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CBC5B8E-8156-4870-A316-1EBA3EB8F8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898159"/>
              </p:ext>
            </p:extLst>
          </p:nvPr>
        </p:nvGraphicFramePr>
        <p:xfrm>
          <a:off x="2250900" y="872746"/>
          <a:ext cx="8232044" cy="2556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8011">
                  <a:extLst>
                    <a:ext uri="{9D8B030D-6E8A-4147-A177-3AD203B41FA5}">
                      <a16:colId xmlns:a16="http://schemas.microsoft.com/office/drawing/2014/main" val="1119055138"/>
                    </a:ext>
                  </a:extLst>
                </a:gridCol>
                <a:gridCol w="2058011">
                  <a:extLst>
                    <a:ext uri="{9D8B030D-6E8A-4147-A177-3AD203B41FA5}">
                      <a16:colId xmlns:a16="http://schemas.microsoft.com/office/drawing/2014/main" val="937023498"/>
                    </a:ext>
                  </a:extLst>
                </a:gridCol>
                <a:gridCol w="2058011">
                  <a:extLst>
                    <a:ext uri="{9D8B030D-6E8A-4147-A177-3AD203B41FA5}">
                      <a16:colId xmlns:a16="http://schemas.microsoft.com/office/drawing/2014/main" val="2959757708"/>
                    </a:ext>
                  </a:extLst>
                </a:gridCol>
                <a:gridCol w="2058011">
                  <a:extLst>
                    <a:ext uri="{9D8B030D-6E8A-4147-A177-3AD203B41FA5}">
                      <a16:colId xmlns:a16="http://schemas.microsoft.com/office/drawing/2014/main" val="2319604724"/>
                    </a:ext>
                  </a:extLst>
                </a:gridCol>
              </a:tblGrid>
              <a:tr h="6627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Wien Angle (degree)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Down Plate Voltage (V)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 Plate Voltage (V)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Magnetic Field </a:t>
                      </a:r>
                    </a:p>
                    <a:p>
                      <a:pPr algn="ctr"/>
                      <a:r>
                        <a:rPr lang="en-US" dirty="0"/>
                        <a:t>(G cm)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794743"/>
                  </a:ext>
                </a:extLst>
              </a:tr>
              <a:tr h="37870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11053.5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-11053.5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25230.0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51806"/>
                  </a:ext>
                </a:extLst>
              </a:tr>
              <a:tr h="37870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5526.7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-5526.7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1265.0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349844"/>
                  </a:ext>
                </a:extLst>
              </a:tr>
              <a:tr h="37870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21274"/>
                  </a:ext>
                </a:extLst>
              </a:tr>
              <a:tr h="37870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-45.0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-5526.7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5526.7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-1265.0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880774"/>
                  </a:ext>
                </a:extLst>
              </a:tr>
              <a:tr h="37870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-90.0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-11053.5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11053.5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-25230.0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99756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598F27-56B5-4351-82BD-A05E7CF3D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86D7A-76FA-481B-92B0-126A77F79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571EC22B-87FA-4725-8F8D-836D9253915E}"/>
              </a:ext>
            </a:extLst>
          </p:cNvPr>
          <p:cNvSpPr/>
          <p:nvPr/>
        </p:nvSpPr>
        <p:spPr>
          <a:xfrm>
            <a:off x="1528210" y="872745"/>
            <a:ext cx="444500" cy="2468881"/>
          </a:xfrm>
          <a:prstGeom prst="leftBrace">
            <a:avLst>
              <a:gd name="adj1" fmla="val 8333"/>
              <a:gd name="adj2" fmla="val 49528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E119DE2-6649-4B1A-8588-A8424FB367A2}"/>
              </a:ext>
            </a:extLst>
          </p:cNvPr>
          <p:cNvSpPr/>
          <p:nvPr/>
        </p:nvSpPr>
        <p:spPr>
          <a:xfrm>
            <a:off x="411892" y="1898844"/>
            <a:ext cx="1158391" cy="416681"/>
          </a:xfrm>
          <a:prstGeom prst="wedgeRoundRectCallout">
            <a:avLst>
              <a:gd name="adj1" fmla="val 31400"/>
              <a:gd name="adj2" fmla="val 39827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130 keV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04795885-D179-46D4-AAA5-2B77E5AED1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331693"/>
              </p:ext>
            </p:extLst>
          </p:nvPr>
        </p:nvGraphicFramePr>
        <p:xfrm>
          <a:off x="2250900" y="3645400"/>
          <a:ext cx="8232044" cy="2468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8011">
                  <a:extLst>
                    <a:ext uri="{9D8B030D-6E8A-4147-A177-3AD203B41FA5}">
                      <a16:colId xmlns:a16="http://schemas.microsoft.com/office/drawing/2014/main" val="1119055138"/>
                    </a:ext>
                  </a:extLst>
                </a:gridCol>
                <a:gridCol w="2058011">
                  <a:extLst>
                    <a:ext uri="{9D8B030D-6E8A-4147-A177-3AD203B41FA5}">
                      <a16:colId xmlns:a16="http://schemas.microsoft.com/office/drawing/2014/main" val="937023498"/>
                    </a:ext>
                  </a:extLst>
                </a:gridCol>
                <a:gridCol w="2058011">
                  <a:extLst>
                    <a:ext uri="{9D8B030D-6E8A-4147-A177-3AD203B41FA5}">
                      <a16:colId xmlns:a16="http://schemas.microsoft.com/office/drawing/2014/main" val="2959757708"/>
                    </a:ext>
                  </a:extLst>
                </a:gridCol>
                <a:gridCol w="2058011">
                  <a:extLst>
                    <a:ext uri="{9D8B030D-6E8A-4147-A177-3AD203B41FA5}">
                      <a16:colId xmlns:a16="http://schemas.microsoft.com/office/drawing/2014/main" val="2319604724"/>
                    </a:ext>
                  </a:extLst>
                </a:gridCol>
              </a:tblGrid>
              <a:tr h="60239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Wien Angle (degree)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Down Plate Voltage (V)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 Plate Voltage (V)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Magnetic Field </a:t>
                      </a:r>
                    </a:p>
                    <a:p>
                      <a:pPr algn="ctr"/>
                      <a:r>
                        <a:rPr lang="en-US" dirty="0"/>
                        <a:t>(G cm)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794743"/>
                  </a:ext>
                </a:extLst>
              </a:tr>
              <a:tr h="35013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18038.6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-18038.6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3584.9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51806"/>
                  </a:ext>
                </a:extLst>
              </a:tr>
              <a:tr h="35013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9019.3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-9019.3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1792.5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349844"/>
                  </a:ext>
                </a:extLst>
              </a:tr>
              <a:tr h="35013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21274"/>
                  </a:ext>
                </a:extLst>
              </a:tr>
              <a:tr h="35013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-45.0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-9019.3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9019.3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-1792.5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880774"/>
                  </a:ext>
                </a:extLst>
              </a:tr>
              <a:tr h="35013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-90.0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-18038.6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18038.6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-3584.9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997563"/>
                  </a:ext>
                </a:extLst>
              </a:tr>
            </a:tbl>
          </a:graphicData>
        </a:graphic>
      </p:graphicFrame>
      <p:sp>
        <p:nvSpPr>
          <p:cNvPr id="10" name="Left Brace 9">
            <a:extLst>
              <a:ext uri="{FF2B5EF4-FFF2-40B4-BE49-F238E27FC236}">
                <a16:creationId xmlns:a16="http://schemas.microsoft.com/office/drawing/2014/main" id="{6DD5EA0E-0A6E-42C4-9334-ACDB4568692A}"/>
              </a:ext>
            </a:extLst>
          </p:cNvPr>
          <p:cNvSpPr/>
          <p:nvPr/>
        </p:nvSpPr>
        <p:spPr>
          <a:xfrm>
            <a:off x="1528210" y="3670040"/>
            <a:ext cx="444500" cy="2468881"/>
          </a:xfrm>
          <a:prstGeom prst="leftBrace">
            <a:avLst>
              <a:gd name="adj1" fmla="val 8333"/>
              <a:gd name="adj2" fmla="val 4952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04E29D62-8124-4BB1-BEBF-4AA6DD92B2E6}"/>
              </a:ext>
            </a:extLst>
          </p:cNvPr>
          <p:cNvSpPr/>
          <p:nvPr/>
        </p:nvSpPr>
        <p:spPr>
          <a:xfrm>
            <a:off x="369819" y="4696141"/>
            <a:ext cx="1158391" cy="416681"/>
          </a:xfrm>
          <a:prstGeom prst="wedgeRoundRectCallout">
            <a:avLst>
              <a:gd name="adj1" fmla="val 31400"/>
              <a:gd name="adj2" fmla="val 39827"/>
              <a:gd name="adj3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200 keV</a:t>
            </a:r>
          </a:p>
        </p:txBody>
      </p:sp>
    </p:spTree>
    <p:extLst>
      <p:ext uri="{BB962C8B-B14F-4D97-AF65-F5344CB8AC3E}">
        <p14:creationId xmlns:p14="http://schemas.microsoft.com/office/powerpoint/2010/main" val="2994663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9018F-2059-4087-98A6-096B18AD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Wien Schematics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2819B-BAA1-4164-A754-CA0027D5F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44C7C0-F984-4CA7-9104-99554B6F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104422-A0BF-46E3-B84E-59DF16FF5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DBCB9AE-1F64-4C34-82CE-F511E46C21E2}"/>
              </a:ext>
            </a:extLst>
          </p:cNvPr>
          <p:cNvSpPr/>
          <p:nvPr/>
        </p:nvSpPr>
        <p:spPr>
          <a:xfrm>
            <a:off x="1570492" y="1793720"/>
            <a:ext cx="2417308" cy="416681"/>
          </a:xfrm>
          <a:prstGeom prst="wedgeRoundRectCallout">
            <a:avLst>
              <a:gd name="adj1" fmla="val 23003"/>
              <a:gd name="adj2" fmla="val 39827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Positive Angle (Up)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67630D7-8F99-4DE8-A823-3F0D9C94A14C}"/>
              </a:ext>
            </a:extLst>
          </p:cNvPr>
          <p:cNvGrpSpPr/>
          <p:nvPr/>
        </p:nvGrpSpPr>
        <p:grpSpPr>
          <a:xfrm>
            <a:off x="944670" y="2751308"/>
            <a:ext cx="3133797" cy="3072583"/>
            <a:chOff x="944670" y="2713208"/>
            <a:chExt cx="3133797" cy="307258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D355E60-BE92-475F-999C-56F79A1A23EC}"/>
                </a:ext>
              </a:extLst>
            </p:cNvPr>
            <p:cNvGrpSpPr/>
            <p:nvPr/>
          </p:nvGrpSpPr>
          <p:grpSpPr>
            <a:xfrm>
              <a:off x="1011819" y="3208356"/>
              <a:ext cx="3066648" cy="1726963"/>
              <a:chOff x="103453" y="3260384"/>
              <a:chExt cx="3066648" cy="1726963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8843DC2E-EB1B-4578-8F66-0EB447F10C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7863" y="4348397"/>
                <a:ext cx="1358900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49C4B676-303A-4E27-91DD-8EF0B61D85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514523" y="3319085"/>
                <a:ext cx="6042" cy="1042014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prstDash val="solid"/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947A4036-2638-452D-B516-CCDC4F4494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3017" y="4345325"/>
                <a:ext cx="814846" cy="581115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D91FEC58-EF11-4014-9A43-149DE4FB6E18}"/>
                      </a:ext>
                    </a:extLst>
                  </p:cNvPr>
                  <p:cNvSpPr txBox="1"/>
                  <p:nvPr/>
                </p:nvSpPr>
                <p:spPr>
                  <a:xfrm>
                    <a:off x="2892782" y="4192394"/>
                    <a:ext cx="277319" cy="42402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</m:acc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1C294841-DD8A-47ED-9B77-95123F285E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2782" y="4192394"/>
                    <a:ext cx="277319" cy="42402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6C21A5C-3FA4-43D2-8C58-684C42D5FF32}"/>
                      </a:ext>
                    </a:extLst>
                  </p:cNvPr>
                  <p:cNvSpPr txBox="1"/>
                  <p:nvPr/>
                </p:nvSpPr>
                <p:spPr>
                  <a:xfrm>
                    <a:off x="1127715" y="3260384"/>
                    <a:ext cx="270907" cy="4140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e>
                          </m:acc>
                        </m:oMath>
                      </m:oMathPara>
                    </a14:m>
                    <a:endParaRPr lang="en-US" sz="2400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04D76AA8-4558-4589-8E6B-243576FE55C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7715" y="3260384"/>
                    <a:ext cx="270907" cy="414088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5AFE8354-F891-4E54-A969-F6FB74540740}"/>
                      </a:ext>
                    </a:extLst>
                  </p:cNvPr>
                  <p:cNvSpPr txBox="1"/>
                  <p:nvPr/>
                </p:nvSpPr>
                <p:spPr>
                  <a:xfrm>
                    <a:off x="103453" y="4327686"/>
                    <a:ext cx="821983" cy="41408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(+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E6E9EE06-A499-4900-8FA9-826FEDF8561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453" y="4327686"/>
                    <a:ext cx="821983" cy="414088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7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E5ABAB4B-3F61-4CF0-9908-F27273EB2E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514524" y="3653279"/>
                <a:ext cx="10393" cy="1334068"/>
              </a:xfrm>
              <a:prstGeom prst="straightConnector1">
                <a:avLst/>
              </a:prstGeom>
              <a:ln>
                <a:prstDash val="dash"/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CDD8CD37-7E7B-48DF-9AA2-16E4CDCFC180}"/>
                      </a:ext>
                    </a:extLst>
                  </p:cNvPr>
                  <p:cNvSpPr txBox="1"/>
                  <p:nvPr/>
                </p:nvSpPr>
                <p:spPr>
                  <a:xfrm>
                    <a:off x="1610932" y="4569955"/>
                    <a:ext cx="29219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212EB182-1B0D-46B2-ACCB-63B98157CCE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10932" y="4569955"/>
                    <a:ext cx="292195" cy="27699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16667" r="-8333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BCD0D370-C7DA-441B-A1C6-50A91513A294}"/>
                      </a:ext>
                    </a:extLst>
                  </p:cNvPr>
                  <p:cNvSpPr txBox="1"/>
                  <p:nvPr/>
                </p:nvSpPr>
                <p:spPr>
                  <a:xfrm>
                    <a:off x="1611508" y="3846479"/>
                    <a:ext cx="29655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F1DDB200-07E6-495C-BAD0-7A7DAD1B62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11508" y="3846479"/>
                    <a:ext cx="296555" cy="276999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18367" r="-6122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Arc 23">
                <a:extLst>
                  <a:ext uri="{FF2B5EF4-FFF2-40B4-BE49-F238E27FC236}">
                    <a16:creationId xmlns:a16="http://schemas.microsoft.com/office/drawing/2014/main" id="{18D500F7-E8B3-427D-B864-C53864F04825}"/>
                  </a:ext>
                </a:extLst>
              </p:cNvPr>
              <p:cNvSpPr/>
              <p:nvPr/>
            </p:nvSpPr>
            <p:spPr>
              <a:xfrm rot="21260447">
                <a:off x="1662089" y="3916809"/>
                <a:ext cx="951001" cy="957891"/>
              </a:xfrm>
              <a:prstGeom prst="arc">
                <a:avLst>
                  <a:gd name="adj1" fmla="val 19745513"/>
                  <a:gd name="adj2" fmla="val 21507408"/>
                </a:avLst>
              </a:prstGeom>
              <a:ln>
                <a:solidFill>
                  <a:schemeClr val="accent3"/>
                </a:solidFill>
                <a:prstDash val="dash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79D9DDBE-BF0F-4B34-9F22-45B32CC950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26374" y="4012154"/>
                <a:ext cx="1043515" cy="333171"/>
              </a:xfrm>
              <a:prstGeom prst="straightConnector1">
                <a:avLst/>
              </a:prstGeom>
              <a:ln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E989B399-6E54-42E6-B3F7-DC5E6B83D5E5}"/>
                      </a:ext>
                    </a:extLst>
                  </p:cNvPr>
                  <p:cNvSpPr txBox="1"/>
                  <p:nvPr/>
                </p:nvSpPr>
                <p:spPr>
                  <a:xfrm>
                    <a:off x="2267908" y="4069903"/>
                    <a:ext cx="209994" cy="31245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</m:acc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E989B399-6E54-42E6-B3F7-DC5E6B83D5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67908" y="4069903"/>
                    <a:ext cx="209994" cy="312458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26471" r="-29412" b="-57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2EC29118-60C4-454B-9224-4683119E6CA3}"/>
                      </a:ext>
                    </a:extLst>
                  </p:cNvPr>
                  <p:cNvSpPr txBox="1"/>
                  <p:nvPr/>
                </p:nvSpPr>
                <p:spPr>
                  <a:xfrm>
                    <a:off x="2664247" y="3855925"/>
                    <a:ext cx="184345" cy="31245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acc>
                        </m:oMath>
                      </m:oMathPara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95F24E0A-2D00-4BDC-A519-6A970DE54B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64247" y="3855925"/>
                    <a:ext cx="184345" cy="312458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30000" r="-33333" b="-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77A23F-3351-4048-999B-A5340B35B628}"/>
                </a:ext>
              </a:extLst>
            </p:cNvPr>
            <p:cNvGrpSpPr/>
            <p:nvPr/>
          </p:nvGrpSpPr>
          <p:grpSpPr>
            <a:xfrm>
              <a:off x="944670" y="2713208"/>
              <a:ext cx="2971477" cy="3072583"/>
              <a:chOff x="36304" y="2765236"/>
              <a:chExt cx="2971477" cy="3072583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BBE620-B83A-4736-87B0-09C5C41C03A1}"/>
                  </a:ext>
                </a:extLst>
              </p:cNvPr>
              <p:cNvSpPr txBox="1"/>
              <p:nvPr/>
            </p:nvSpPr>
            <p:spPr>
              <a:xfrm>
                <a:off x="36304" y="4861361"/>
                <a:ext cx="6810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Right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C8E5379-2E67-4473-8186-7766E62DADD4}"/>
                  </a:ext>
                </a:extLst>
              </p:cNvPr>
              <p:cNvSpPr txBox="1"/>
              <p:nvPr/>
            </p:nvSpPr>
            <p:spPr>
              <a:xfrm>
                <a:off x="2312505" y="3497925"/>
                <a:ext cx="5500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Left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42B2792-5C56-42ED-8A2F-5C5289BF4626}"/>
                  </a:ext>
                </a:extLst>
              </p:cNvPr>
              <p:cNvSpPr txBox="1"/>
              <p:nvPr/>
            </p:nvSpPr>
            <p:spPr>
              <a:xfrm>
                <a:off x="1127715" y="5468487"/>
                <a:ext cx="18800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Down Plate (+HV)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62AA3F-FEFE-43AC-A56D-B0BFFF89CE57}"/>
                  </a:ext>
                </a:extLst>
              </p:cNvPr>
              <p:cNvSpPr txBox="1"/>
              <p:nvPr/>
            </p:nvSpPr>
            <p:spPr>
              <a:xfrm>
                <a:off x="1039522" y="2765236"/>
                <a:ext cx="15454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Up Plate (-HV)</a:t>
                </a:r>
              </a:p>
            </p:txBody>
          </p:sp>
        </p:grpSp>
      </p:grp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BBA35D18-9884-4D31-A144-A20ADB53DFB9}"/>
              </a:ext>
            </a:extLst>
          </p:cNvPr>
          <p:cNvSpPr/>
          <p:nvPr/>
        </p:nvSpPr>
        <p:spPr>
          <a:xfrm>
            <a:off x="7996691" y="1844520"/>
            <a:ext cx="2417309" cy="416681"/>
          </a:xfrm>
          <a:prstGeom prst="wedgeRoundRectCallout">
            <a:avLst>
              <a:gd name="adj1" fmla="val 23003"/>
              <a:gd name="adj2" fmla="val 39827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Negative Angle (Down)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C1663C5-1117-4805-9A51-16375CEA8BB9}"/>
              </a:ext>
            </a:extLst>
          </p:cNvPr>
          <p:cNvGrpSpPr/>
          <p:nvPr/>
        </p:nvGrpSpPr>
        <p:grpSpPr>
          <a:xfrm>
            <a:off x="7370870" y="2764008"/>
            <a:ext cx="3133797" cy="3059883"/>
            <a:chOff x="944670" y="2713208"/>
            <a:chExt cx="3133797" cy="305988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A36623F-18F6-4199-837E-1FF54FFB14AC}"/>
                </a:ext>
              </a:extLst>
            </p:cNvPr>
            <p:cNvGrpSpPr/>
            <p:nvPr/>
          </p:nvGrpSpPr>
          <p:grpSpPr>
            <a:xfrm>
              <a:off x="2049704" y="3601251"/>
              <a:ext cx="2028763" cy="1806836"/>
              <a:chOff x="1141338" y="3653279"/>
              <a:chExt cx="2028763" cy="1806836"/>
            </a:xfrm>
          </p:grpSpPr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5F421603-2DDF-40A4-8568-E4F8F1C584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7863" y="4348397"/>
                <a:ext cx="1358900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13503442-9AD0-4A35-9A1A-9C0F69C72F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514523" y="4334797"/>
                <a:ext cx="6042" cy="1042014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prstDash val="solid"/>
                <a:headEnd type="triangle" w="med" len="med"/>
                <a:tailEnd type="non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E1DD43E7-2E7B-4F58-968F-D3A84FE09E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96280" y="3777320"/>
                <a:ext cx="814846" cy="581115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headEnd type="triangle" w="med" len="med"/>
                <a:tailEnd type="non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49F001E8-9045-43BB-A9E6-0BE5A1B0FBF8}"/>
                      </a:ext>
                    </a:extLst>
                  </p:cNvPr>
                  <p:cNvSpPr txBox="1"/>
                  <p:nvPr/>
                </p:nvSpPr>
                <p:spPr>
                  <a:xfrm>
                    <a:off x="2892782" y="4192394"/>
                    <a:ext cx="277319" cy="42402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</m:acc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1C294841-DD8A-47ED-9B77-95123F285E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2782" y="4192394"/>
                    <a:ext cx="277319" cy="42402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180D9FB3-1D7C-4B87-A9B8-F1DC565D33F3}"/>
                      </a:ext>
                    </a:extLst>
                  </p:cNvPr>
                  <p:cNvSpPr txBox="1"/>
                  <p:nvPr/>
                </p:nvSpPr>
                <p:spPr>
                  <a:xfrm>
                    <a:off x="1141338" y="5046027"/>
                    <a:ext cx="270907" cy="4140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e>
                          </m:acc>
                        </m:oMath>
                      </m:oMathPara>
                    </a14:m>
                    <a:endParaRPr lang="en-US" sz="2400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180D9FB3-1D7C-4B87-A9B8-F1DC565D33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1338" y="5046027"/>
                    <a:ext cx="270907" cy="414088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B37F1EF0-C908-4C39-8376-6A1E5CBA2734}"/>
                      </a:ext>
                    </a:extLst>
                  </p:cNvPr>
                  <p:cNvSpPr txBox="1"/>
                  <p:nvPr/>
                </p:nvSpPr>
                <p:spPr>
                  <a:xfrm>
                    <a:off x="2348118" y="3782497"/>
                    <a:ext cx="821983" cy="41408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B37F1EF0-C908-4C39-8376-6A1E5CBA27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48118" y="3782497"/>
                    <a:ext cx="821983" cy="414088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102C0AA5-E182-43D6-847C-BF55BF225E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514524" y="3653279"/>
                <a:ext cx="10393" cy="1334068"/>
              </a:xfrm>
              <a:prstGeom prst="straightConnector1">
                <a:avLst/>
              </a:prstGeom>
              <a:ln>
                <a:prstDash val="dash"/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84178151-9793-4EC5-886A-99609D6B03D3}"/>
                      </a:ext>
                    </a:extLst>
                  </p:cNvPr>
                  <p:cNvSpPr txBox="1"/>
                  <p:nvPr/>
                </p:nvSpPr>
                <p:spPr>
                  <a:xfrm>
                    <a:off x="1610932" y="4569955"/>
                    <a:ext cx="29655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84178151-9793-4EC5-886A-99609D6B03D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10932" y="4569955"/>
                    <a:ext cx="296555" cy="276999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18367" r="-6122" b="-152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316370A9-912B-41AC-9A8F-F724973B0705}"/>
                      </a:ext>
                    </a:extLst>
                  </p:cNvPr>
                  <p:cNvSpPr txBox="1"/>
                  <p:nvPr/>
                </p:nvSpPr>
                <p:spPr>
                  <a:xfrm>
                    <a:off x="1578584" y="3821219"/>
                    <a:ext cx="29219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316370A9-912B-41AC-9A8F-F724973B07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78584" y="3821219"/>
                    <a:ext cx="292195" cy="276999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16667" r="-8333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6" name="Arc 45">
                <a:extLst>
                  <a:ext uri="{FF2B5EF4-FFF2-40B4-BE49-F238E27FC236}">
                    <a16:creationId xmlns:a16="http://schemas.microsoft.com/office/drawing/2014/main" id="{45C5EC4B-BBAF-4CDB-BCFC-4A67B37FFCDC}"/>
                  </a:ext>
                </a:extLst>
              </p:cNvPr>
              <p:cNvSpPr/>
              <p:nvPr/>
            </p:nvSpPr>
            <p:spPr>
              <a:xfrm rot="2357832">
                <a:off x="1677657" y="3846130"/>
                <a:ext cx="951001" cy="957891"/>
              </a:xfrm>
              <a:prstGeom prst="arc">
                <a:avLst>
                  <a:gd name="adj1" fmla="val 19745513"/>
                  <a:gd name="adj2" fmla="val 21507408"/>
                </a:avLst>
              </a:prstGeom>
              <a:ln>
                <a:solidFill>
                  <a:schemeClr val="accent3"/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83ECC47C-3638-4566-B74B-52053940C0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26374" y="4345326"/>
                <a:ext cx="1131628" cy="340361"/>
              </a:xfrm>
              <a:prstGeom prst="straightConnector1">
                <a:avLst/>
              </a:prstGeom>
              <a:ln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13860789-15F6-4FD3-8B3E-5E425D3F32A6}"/>
                      </a:ext>
                    </a:extLst>
                  </p:cNvPr>
                  <p:cNvSpPr txBox="1"/>
                  <p:nvPr/>
                </p:nvSpPr>
                <p:spPr>
                  <a:xfrm>
                    <a:off x="2331184" y="4338513"/>
                    <a:ext cx="209994" cy="31245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</m:acc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13860789-15F6-4FD3-8B3E-5E425D3F32A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31184" y="4338513"/>
                    <a:ext cx="209994" cy="312458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29412" r="-26471" b="-57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DFDF9663-D2B6-4D8A-B9D1-0B0CDCB9F201}"/>
                      </a:ext>
                    </a:extLst>
                  </p:cNvPr>
                  <p:cNvSpPr txBox="1"/>
                  <p:nvPr/>
                </p:nvSpPr>
                <p:spPr>
                  <a:xfrm>
                    <a:off x="2650468" y="4720289"/>
                    <a:ext cx="184345" cy="31245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acc>
                        </m:oMath>
                      </m:oMathPara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DFDF9663-D2B6-4D8A-B9D1-0B0CDCB9F2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50468" y="4720289"/>
                    <a:ext cx="184345" cy="312458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33333" r="-30000" b="-78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3A66560-0881-4271-B628-FA5307764516}"/>
                </a:ext>
              </a:extLst>
            </p:cNvPr>
            <p:cNvGrpSpPr/>
            <p:nvPr/>
          </p:nvGrpSpPr>
          <p:grpSpPr>
            <a:xfrm>
              <a:off x="944670" y="2713208"/>
              <a:ext cx="2926593" cy="3059883"/>
              <a:chOff x="36304" y="2765236"/>
              <a:chExt cx="2926593" cy="3059883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28B2B14-6213-459F-8D2F-82BB8DDC4911}"/>
                  </a:ext>
                </a:extLst>
              </p:cNvPr>
              <p:cNvSpPr txBox="1"/>
              <p:nvPr/>
            </p:nvSpPr>
            <p:spPr>
              <a:xfrm>
                <a:off x="36304" y="4861361"/>
                <a:ext cx="6810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Right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112AF1E-CD43-4DB8-9588-E50250B525F7}"/>
                  </a:ext>
                </a:extLst>
              </p:cNvPr>
              <p:cNvSpPr txBox="1"/>
              <p:nvPr/>
            </p:nvSpPr>
            <p:spPr>
              <a:xfrm>
                <a:off x="2312505" y="3497925"/>
                <a:ext cx="5500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Left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8A53C45-AF6B-43CB-B7C8-0C6083A8973D}"/>
                  </a:ext>
                </a:extLst>
              </p:cNvPr>
              <p:cNvSpPr txBox="1"/>
              <p:nvPr/>
            </p:nvSpPr>
            <p:spPr>
              <a:xfrm>
                <a:off x="1127715" y="5455787"/>
                <a:ext cx="18351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Down Plate (-HV)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9876312-3D18-42CF-A33A-38478173B092}"/>
                  </a:ext>
                </a:extLst>
              </p:cNvPr>
              <p:cNvSpPr txBox="1"/>
              <p:nvPr/>
            </p:nvSpPr>
            <p:spPr>
              <a:xfrm>
                <a:off x="1039522" y="2765236"/>
                <a:ext cx="1590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Up Plate (+HV)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2200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21835-8C5F-451D-9FEE-7D620F365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Wien Settings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CBC5B8E-8156-4870-A316-1EBA3EB8F8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30252"/>
              </p:ext>
            </p:extLst>
          </p:nvPr>
        </p:nvGraphicFramePr>
        <p:xfrm>
          <a:off x="2250900" y="872746"/>
          <a:ext cx="8232044" cy="2556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8011">
                  <a:extLst>
                    <a:ext uri="{9D8B030D-6E8A-4147-A177-3AD203B41FA5}">
                      <a16:colId xmlns:a16="http://schemas.microsoft.com/office/drawing/2014/main" val="1119055138"/>
                    </a:ext>
                  </a:extLst>
                </a:gridCol>
                <a:gridCol w="2058011">
                  <a:extLst>
                    <a:ext uri="{9D8B030D-6E8A-4147-A177-3AD203B41FA5}">
                      <a16:colId xmlns:a16="http://schemas.microsoft.com/office/drawing/2014/main" val="937023498"/>
                    </a:ext>
                  </a:extLst>
                </a:gridCol>
                <a:gridCol w="2058011">
                  <a:extLst>
                    <a:ext uri="{9D8B030D-6E8A-4147-A177-3AD203B41FA5}">
                      <a16:colId xmlns:a16="http://schemas.microsoft.com/office/drawing/2014/main" val="2959757708"/>
                    </a:ext>
                  </a:extLst>
                </a:gridCol>
                <a:gridCol w="2058011">
                  <a:extLst>
                    <a:ext uri="{9D8B030D-6E8A-4147-A177-3AD203B41FA5}">
                      <a16:colId xmlns:a16="http://schemas.microsoft.com/office/drawing/2014/main" val="2319604724"/>
                    </a:ext>
                  </a:extLst>
                </a:gridCol>
              </a:tblGrid>
              <a:tr h="6627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Wien Angle (degree)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Left Plate Voltage (V)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Right Plate Voltage (V)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Magnetic Field </a:t>
                      </a:r>
                    </a:p>
                    <a:p>
                      <a:pPr algn="ctr"/>
                      <a:r>
                        <a:rPr lang="en-US" dirty="0"/>
                        <a:t>(G cm)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794743"/>
                  </a:ext>
                </a:extLst>
              </a:tr>
              <a:tr h="37870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11053.5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-11053.5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25230.0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51806"/>
                  </a:ext>
                </a:extLst>
              </a:tr>
              <a:tr h="37870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5526.7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-5526.7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1265.0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349844"/>
                  </a:ext>
                </a:extLst>
              </a:tr>
              <a:tr h="37870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21274"/>
                  </a:ext>
                </a:extLst>
              </a:tr>
              <a:tr h="37870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-45.0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-5526.7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5526.7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-1265.0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880774"/>
                  </a:ext>
                </a:extLst>
              </a:tr>
              <a:tr h="37870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-90.0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-11053.5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11053.5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-25230.0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99756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598F27-56B5-4351-82BD-A05E7CF3D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86D7A-76FA-481B-92B0-126A77F79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571EC22B-87FA-4725-8F8D-836D9253915E}"/>
              </a:ext>
            </a:extLst>
          </p:cNvPr>
          <p:cNvSpPr/>
          <p:nvPr/>
        </p:nvSpPr>
        <p:spPr>
          <a:xfrm>
            <a:off x="1528210" y="872745"/>
            <a:ext cx="444500" cy="2468881"/>
          </a:xfrm>
          <a:prstGeom prst="leftBrace">
            <a:avLst>
              <a:gd name="adj1" fmla="val 8333"/>
              <a:gd name="adj2" fmla="val 49528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E119DE2-6649-4B1A-8588-A8424FB367A2}"/>
              </a:ext>
            </a:extLst>
          </p:cNvPr>
          <p:cNvSpPr/>
          <p:nvPr/>
        </p:nvSpPr>
        <p:spPr>
          <a:xfrm>
            <a:off x="411892" y="1898844"/>
            <a:ext cx="1158391" cy="416681"/>
          </a:xfrm>
          <a:prstGeom prst="wedgeRoundRectCallout">
            <a:avLst>
              <a:gd name="adj1" fmla="val 31400"/>
              <a:gd name="adj2" fmla="val 39827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130 keV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04795885-D179-46D4-AAA5-2B77E5AED1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142315"/>
              </p:ext>
            </p:extLst>
          </p:nvPr>
        </p:nvGraphicFramePr>
        <p:xfrm>
          <a:off x="2250900" y="3645400"/>
          <a:ext cx="8232044" cy="2468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8011">
                  <a:extLst>
                    <a:ext uri="{9D8B030D-6E8A-4147-A177-3AD203B41FA5}">
                      <a16:colId xmlns:a16="http://schemas.microsoft.com/office/drawing/2014/main" val="1119055138"/>
                    </a:ext>
                  </a:extLst>
                </a:gridCol>
                <a:gridCol w="2058011">
                  <a:extLst>
                    <a:ext uri="{9D8B030D-6E8A-4147-A177-3AD203B41FA5}">
                      <a16:colId xmlns:a16="http://schemas.microsoft.com/office/drawing/2014/main" val="937023498"/>
                    </a:ext>
                  </a:extLst>
                </a:gridCol>
                <a:gridCol w="2058011">
                  <a:extLst>
                    <a:ext uri="{9D8B030D-6E8A-4147-A177-3AD203B41FA5}">
                      <a16:colId xmlns:a16="http://schemas.microsoft.com/office/drawing/2014/main" val="2959757708"/>
                    </a:ext>
                  </a:extLst>
                </a:gridCol>
                <a:gridCol w="2058011">
                  <a:extLst>
                    <a:ext uri="{9D8B030D-6E8A-4147-A177-3AD203B41FA5}">
                      <a16:colId xmlns:a16="http://schemas.microsoft.com/office/drawing/2014/main" val="2319604724"/>
                    </a:ext>
                  </a:extLst>
                </a:gridCol>
              </a:tblGrid>
              <a:tr h="60239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Wien Angle (degree)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Left Plate Voltage (V)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Right Plate Voltage (V)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Magnetic Field </a:t>
                      </a:r>
                    </a:p>
                    <a:p>
                      <a:pPr algn="ctr"/>
                      <a:r>
                        <a:rPr lang="en-US" dirty="0"/>
                        <a:t>(G cm)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794743"/>
                  </a:ext>
                </a:extLst>
              </a:tr>
              <a:tr h="35013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18038.6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-18038.6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3584.9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51806"/>
                  </a:ext>
                </a:extLst>
              </a:tr>
              <a:tr h="35013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9019.3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-9019.3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1792.5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349844"/>
                  </a:ext>
                </a:extLst>
              </a:tr>
              <a:tr h="35013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21274"/>
                  </a:ext>
                </a:extLst>
              </a:tr>
              <a:tr h="35013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-45.0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-9019.3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9019.3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-1792.5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880774"/>
                  </a:ext>
                </a:extLst>
              </a:tr>
              <a:tr h="35013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-90.0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-18038.6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18038.6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-3584.9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997563"/>
                  </a:ext>
                </a:extLst>
              </a:tr>
            </a:tbl>
          </a:graphicData>
        </a:graphic>
      </p:graphicFrame>
      <p:sp>
        <p:nvSpPr>
          <p:cNvPr id="10" name="Left Brace 9">
            <a:extLst>
              <a:ext uri="{FF2B5EF4-FFF2-40B4-BE49-F238E27FC236}">
                <a16:creationId xmlns:a16="http://schemas.microsoft.com/office/drawing/2014/main" id="{6DD5EA0E-0A6E-42C4-9334-ACDB4568692A}"/>
              </a:ext>
            </a:extLst>
          </p:cNvPr>
          <p:cNvSpPr/>
          <p:nvPr/>
        </p:nvSpPr>
        <p:spPr>
          <a:xfrm>
            <a:off x="1528210" y="3670040"/>
            <a:ext cx="444500" cy="2468881"/>
          </a:xfrm>
          <a:prstGeom prst="leftBrace">
            <a:avLst>
              <a:gd name="adj1" fmla="val 8333"/>
              <a:gd name="adj2" fmla="val 4952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04E29D62-8124-4BB1-BEBF-4AA6DD92B2E6}"/>
              </a:ext>
            </a:extLst>
          </p:cNvPr>
          <p:cNvSpPr/>
          <p:nvPr/>
        </p:nvSpPr>
        <p:spPr>
          <a:xfrm>
            <a:off x="369819" y="4696141"/>
            <a:ext cx="1158391" cy="416681"/>
          </a:xfrm>
          <a:prstGeom prst="wedgeRoundRectCallout">
            <a:avLst>
              <a:gd name="adj1" fmla="val 31400"/>
              <a:gd name="adj2" fmla="val 39827"/>
              <a:gd name="adj3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200 keV</a:t>
            </a:r>
          </a:p>
        </p:txBody>
      </p:sp>
    </p:spTree>
    <p:extLst>
      <p:ext uri="{BB962C8B-B14F-4D97-AF65-F5344CB8AC3E}">
        <p14:creationId xmlns:p14="http://schemas.microsoft.com/office/powerpoint/2010/main" val="141352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9018F-2059-4087-98A6-096B18AD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Wien Schematics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2819B-BAA1-4164-A754-CA0027D5F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44C7C0-F984-4CA7-9104-99554B6F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104422-A0BF-46E3-B84E-59DF16FF5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DBCB9AE-1F64-4C34-82CE-F511E46C21E2}"/>
              </a:ext>
            </a:extLst>
          </p:cNvPr>
          <p:cNvSpPr/>
          <p:nvPr/>
        </p:nvSpPr>
        <p:spPr>
          <a:xfrm>
            <a:off x="1570492" y="1793720"/>
            <a:ext cx="2417308" cy="416681"/>
          </a:xfrm>
          <a:prstGeom prst="wedgeRoundRectCallout">
            <a:avLst>
              <a:gd name="adj1" fmla="val 23003"/>
              <a:gd name="adj2" fmla="val 39827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Positive Angle (Right)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BBA35D18-9884-4D31-A144-A20ADB53DFB9}"/>
              </a:ext>
            </a:extLst>
          </p:cNvPr>
          <p:cNvSpPr/>
          <p:nvPr/>
        </p:nvSpPr>
        <p:spPr>
          <a:xfrm>
            <a:off x="7996691" y="1844520"/>
            <a:ext cx="2417309" cy="416681"/>
          </a:xfrm>
          <a:prstGeom prst="wedgeRoundRectCallout">
            <a:avLst>
              <a:gd name="adj1" fmla="val 23003"/>
              <a:gd name="adj2" fmla="val 39827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Negative Angle (Left)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9B90E64-BCC7-4CB9-A362-B65FD59422A4}"/>
              </a:ext>
            </a:extLst>
          </p:cNvPr>
          <p:cNvGrpSpPr/>
          <p:nvPr/>
        </p:nvGrpSpPr>
        <p:grpSpPr>
          <a:xfrm>
            <a:off x="141925" y="2940739"/>
            <a:ext cx="4689882" cy="2975270"/>
            <a:chOff x="1068359" y="2916675"/>
            <a:chExt cx="4689882" cy="297527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7263AD2-663F-42C1-AD0A-3A7186B48647}"/>
                </a:ext>
              </a:extLst>
            </p:cNvPr>
            <p:cNvGrpSpPr/>
            <p:nvPr/>
          </p:nvGrpSpPr>
          <p:grpSpPr>
            <a:xfrm>
              <a:off x="1068359" y="3521842"/>
              <a:ext cx="4689882" cy="2370103"/>
              <a:chOff x="118036" y="3546549"/>
              <a:chExt cx="4689882" cy="2370103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59AC250-27AD-4707-93E6-2021CF41743E}"/>
                  </a:ext>
                </a:extLst>
              </p:cNvPr>
              <p:cNvGrpSpPr/>
              <p:nvPr/>
            </p:nvGrpSpPr>
            <p:grpSpPr>
              <a:xfrm>
                <a:off x="1304244" y="3824813"/>
                <a:ext cx="2780398" cy="1799048"/>
                <a:chOff x="3158684" y="5643722"/>
                <a:chExt cx="2780398" cy="1799048"/>
              </a:xfrm>
            </p:grpSpPr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B026BA01-EDB8-4BBE-83CA-7993E95B9D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76844" y="6167306"/>
                  <a:ext cx="1358900" cy="0"/>
                </a:xfrm>
                <a:prstGeom prst="straightConnector1">
                  <a:avLst/>
                </a:prstGeom>
                <a:ln w="38100">
                  <a:solidFill>
                    <a:srgbClr val="0070C0"/>
                  </a:solidFill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20E810AB-6BD5-4BDB-AF8E-46025A94D8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89423" y="6180007"/>
                  <a:ext cx="900121" cy="631191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prstDash val="solid"/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E81F5403-D828-46E3-A88D-2E19913B53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76844" y="6164234"/>
                  <a:ext cx="0" cy="833466"/>
                </a:xfrm>
                <a:prstGeom prst="straightConnector1">
                  <a:avLst/>
                </a:prstGeom>
                <a:ln w="38100">
                  <a:solidFill>
                    <a:srgbClr val="7030A0"/>
                  </a:solidFill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TextBox 53">
                      <a:extLst>
                        <a:ext uri="{FF2B5EF4-FFF2-40B4-BE49-F238E27FC236}">
                          <a16:creationId xmlns:a16="http://schemas.microsoft.com/office/drawing/2014/main" id="{3BC76E58-DE83-480F-9156-C21614CFE03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61763" y="6011303"/>
                      <a:ext cx="277319" cy="42402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𝜷</m:t>
                                </m:r>
                              </m:e>
                            </m:acc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1C294841-DD8A-47ED-9B77-95123F285EF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61763" y="6011303"/>
                      <a:ext cx="277319" cy="424027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TextBox 54">
                      <a:extLst>
                        <a:ext uri="{FF2B5EF4-FFF2-40B4-BE49-F238E27FC236}">
                          <a16:creationId xmlns:a16="http://schemas.microsoft.com/office/drawing/2014/main" id="{8623F26D-CDD2-4D21-8CB9-8C63CE35E1F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58684" y="6410417"/>
                      <a:ext cx="270907" cy="41408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n-US" sz="24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</m:acc>
                          </m:oMath>
                        </m:oMathPara>
                      </a14:m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04D76AA8-4558-4589-8E6B-243576FE55C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58684" y="6410417"/>
                      <a:ext cx="270907" cy="414088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C3CB74E7-4C76-470A-8985-1CDF929D5AA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61628" y="7028682"/>
                      <a:ext cx="821983" cy="41408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acc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(+</m:t>
                            </m:r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E6E9EE06-A499-4900-8FA9-826FEDF8561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61628" y="7028682"/>
                      <a:ext cx="821983" cy="414088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7" name="Straight Arrow Connector 56">
                  <a:extLst>
                    <a:ext uri="{FF2B5EF4-FFF2-40B4-BE49-F238E27FC236}">
                      <a16:creationId xmlns:a16="http://schemas.microsoft.com/office/drawing/2014/main" id="{B0DB28A6-B47C-4C74-852C-372F0B49EC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95455" y="5760218"/>
                  <a:ext cx="1183314" cy="832158"/>
                </a:xfrm>
                <a:prstGeom prst="straightConnector1">
                  <a:avLst/>
                </a:prstGeom>
                <a:ln>
                  <a:prstDash val="dash"/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58" name="TextBox 57">
                      <a:extLst>
                        <a:ext uri="{FF2B5EF4-FFF2-40B4-BE49-F238E27FC236}">
                          <a16:creationId xmlns:a16="http://schemas.microsoft.com/office/drawing/2014/main" id="{306CC20C-BE59-4685-8EC3-B12F62D57C8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55668" y="5643722"/>
                      <a:ext cx="29219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58" name="TextBox 57">
                      <a:extLst>
                        <a:ext uri="{FF2B5EF4-FFF2-40B4-BE49-F238E27FC236}">
                          <a16:creationId xmlns:a16="http://schemas.microsoft.com/office/drawing/2014/main" id="{306CC20C-BE59-4685-8EC3-B12F62D57C8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55668" y="5643722"/>
                      <a:ext cx="292195" cy="27699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16667" r="-8333" b="-152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TextBox 58">
                      <a:extLst>
                        <a:ext uri="{FF2B5EF4-FFF2-40B4-BE49-F238E27FC236}">
                          <a16:creationId xmlns:a16="http://schemas.microsoft.com/office/drawing/2014/main" id="{D9262855-C4E9-4236-B325-C83E6870E1C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95455" y="6084816"/>
                      <a:ext cx="29655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F1DDB200-07E6-495C-BAD0-7A7DAD1B628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95455" y="6084816"/>
                      <a:ext cx="296555" cy="276999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20408" r="-4082" b="-1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0" name="Arc 59">
                  <a:extLst>
                    <a:ext uri="{FF2B5EF4-FFF2-40B4-BE49-F238E27FC236}">
                      <a16:creationId xmlns:a16="http://schemas.microsoft.com/office/drawing/2014/main" id="{06BD373B-BEFA-4D8A-9384-38CCF04873C6}"/>
                    </a:ext>
                  </a:extLst>
                </p:cNvPr>
                <p:cNvSpPr/>
                <p:nvPr/>
              </p:nvSpPr>
              <p:spPr>
                <a:xfrm rot="2084450">
                  <a:off x="4431070" y="5735718"/>
                  <a:ext cx="951001" cy="957891"/>
                </a:xfrm>
                <a:prstGeom prst="arc">
                  <a:avLst>
                    <a:gd name="adj1" fmla="val 19745513"/>
                    <a:gd name="adj2" fmla="val 21507408"/>
                  </a:avLst>
                </a:prstGeom>
                <a:ln>
                  <a:solidFill>
                    <a:schemeClr val="accent3"/>
                  </a:solidFill>
                  <a:prstDash val="dash"/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1" name="Straight Arrow Connector 60">
                  <a:extLst>
                    <a:ext uri="{FF2B5EF4-FFF2-40B4-BE49-F238E27FC236}">
                      <a16:creationId xmlns:a16="http://schemas.microsoft.com/office/drawing/2014/main" id="{07B26178-742A-4F51-9DA6-7295019701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95355" y="6164234"/>
                  <a:ext cx="1111908" cy="492406"/>
                </a:xfrm>
                <a:prstGeom prst="straightConnector1">
                  <a:avLst/>
                </a:prstGeom>
                <a:ln w="9525" cap="flat" cmpd="sng" algn="ctr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id="{352700B9-7768-4AC9-8FC1-CB966E6DD49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18648" y="6668276"/>
                      <a:ext cx="184345" cy="31245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e>
                            </m:acc>
                          </m:oMath>
                        </m:oMathPara>
                      </a14:m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95F24E0A-2D00-4BDC-A519-6A970DE54B7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18648" y="6668276"/>
                      <a:ext cx="184345" cy="312458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33333" r="-30000" b="-576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492B822-C0C2-47E1-92B9-EB2C35343452}"/>
                  </a:ext>
                </a:extLst>
              </p:cNvPr>
              <p:cNvSpPr txBox="1"/>
              <p:nvPr/>
            </p:nvSpPr>
            <p:spPr>
              <a:xfrm>
                <a:off x="118036" y="5089276"/>
                <a:ext cx="17677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Right Plate (-HV)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6C7CDC0-34F7-4356-9B51-15AFDDA54B02}"/>
                  </a:ext>
                </a:extLst>
              </p:cNvPr>
              <p:cNvSpPr txBox="1"/>
              <p:nvPr/>
            </p:nvSpPr>
            <p:spPr>
              <a:xfrm>
                <a:off x="3126239" y="3546549"/>
                <a:ext cx="16816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Left Plate (+HV)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09E4803-4C5C-47BA-AD82-0B438E1D07CE}"/>
                  </a:ext>
                </a:extLst>
              </p:cNvPr>
              <p:cNvSpPr txBox="1"/>
              <p:nvPr/>
            </p:nvSpPr>
            <p:spPr>
              <a:xfrm>
                <a:off x="2688763" y="5547320"/>
                <a:ext cx="7484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Down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9FCFF822-5B93-4B76-BFA7-A27A48E91A68}"/>
                      </a:ext>
                    </a:extLst>
                  </p:cNvPr>
                  <p:cNvSpPr txBox="1"/>
                  <p:nvPr/>
                </p:nvSpPr>
                <p:spPr>
                  <a:xfrm>
                    <a:off x="3203306" y="4361098"/>
                    <a:ext cx="209994" cy="31245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</m:acc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9FCFF822-5B93-4B76-BFA7-A27A48E91A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3306" y="4361098"/>
                    <a:ext cx="209994" cy="312458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5714" r="-25714" b="-57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525EB33-C4FD-446E-B51D-33157AB36D84}"/>
                </a:ext>
              </a:extLst>
            </p:cNvPr>
            <p:cNvSpPr txBox="1"/>
            <p:nvPr/>
          </p:nvSpPr>
          <p:spPr>
            <a:xfrm>
              <a:off x="3514356" y="2916675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UP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943742F-DB45-4EFA-AC4B-97BC66034D8A}"/>
              </a:ext>
            </a:extLst>
          </p:cNvPr>
          <p:cNvGrpSpPr/>
          <p:nvPr/>
        </p:nvGrpSpPr>
        <p:grpSpPr>
          <a:xfrm>
            <a:off x="6554142" y="2916675"/>
            <a:ext cx="4754966" cy="2975270"/>
            <a:chOff x="1068359" y="2916675"/>
            <a:chExt cx="4754966" cy="2975270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A035C696-9232-4F99-A1DE-BAA181E14F8A}"/>
                </a:ext>
              </a:extLst>
            </p:cNvPr>
            <p:cNvGrpSpPr/>
            <p:nvPr/>
          </p:nvGrpSpPr>
          <p:grpSpPr>
            <a:xfrm>
              <a:off x="1068359" y="3088077"/>
              <a:ext cx="4754966" cy="2803868"/>
              <a:chOff x="118036" y="3112784"/>
              <a:chExt cx="4754966" cy="2803868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FE2C7A12-E0F3-4AAC-BF3E-C9669CD4DD5E}"/>
                  </a:ext>
                </a:extLst>
              </p:cNvPr>
              <p:cNvGrpSpPr/>
              <p:nvPr/>
            </p:nvGrpSpPr>
            <p:grpSpPr>
              <a:xfrm>
                <a:off x="1841015" y="3112784"/>
                <a:ext cx="2243627" cy="1668783"/>
                <a:chOff x="3695455" y="4931693"/>
                <a:chExt cx="2243627" cy="1668783"/>
              </a:xfrm>
            </p:grpSpPr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ED8BB161-C1B8-49CE-9FB5-FBFC8AE274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52460" y="6179498"/>
                  <a:ext cx="1358900" cy="0"/>
                </a:xfrm>
                <a:prstGeom prst="straightConnector1">
                  <a:avLst/>
                </a:prstGeom>
                <a:ln w="38100">
                  <a:solidFill>
                    <a:srgbClr val="0070C0"/>
                  </a:solidFill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498C39CB-BF3C-4791-98FC-C22A03312E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254249" y="5563451"/>
                  <a:ext cx="900121" cy="631191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prstDash val="solid"/>
                  <a:headEnd type="triangle" w="med" len="med"/>
                  <a:tailEnd type="none" w="med" len="med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917EB983-9F02-441D-8193-C47ADF7D99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57832" y="5347077"/>
                  <a:ext cx="0" cy="833466"/>
                </a:xfrm>
                <a:prstGeom prst="straightConnector1">
                  <a:avLst/>
                </a:prstGeom>
                <a:ln w="38100">
                  <a:solidFill>
                    <a:srgbClr val="7030A0"/>
                  </a:solidFill>
                  <a:headEnd type="triangle" w="med" len="med"/>
                  <a:tailEnd type="none" w="med" len="med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82" name="TextBox 81">
                      <a:extLst>
                        <a:ext uri="{FF2B5EF4-FFF2-40B4-BE49-F238E27FC236}">
                          <a16:creationId xmlns:a16="http://schemas.microsoft.com/office/drawing/2014/main" id="{E5484D69-A15D-49DD-AD7F-A07DEF66D6B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61763" y="6011303"/>
                      <a:ext cx="277319" cy="42402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𝜷</m:t>
                                </m:r>
                              </m:e>
                            </m:acc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>
                <p:sp>
                  <p:nvSpPr>
                    <p:cNvPr id="82" name="TextBox 81">
                      <a:extLst>
                        <a:ext uri="{FF2B5EF4-FFF2-40B4-BE49-F238E27FC236}">
                          <a16:creationId xmlns:a16="http://schemas.microsoft.com/office/drawing/2014/main" id="{E5484D69-A15D-49DD-AD7F-A07DEF66D6B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61763" y="6011303"/>
                      <a:ext cx="277319" cy="42402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83" name="TextBox 82">
                      <a:extLst>
                        <a:ext uri="{FF2B5EF4-FFF2-40B4-BE49-F238E27FC236}">
                          <a16:creationId xmlns:a16="http://schemas.microsoft.com/office/drawing/2014/main" id="{1EB74546-B9A2-49AB-8668-56D841B030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43315" y="5276667"/>
                      <a:ext cx="270907" cy="41408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n-US" sz="24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</m:acc>
                          </m:oMath>
                        </m:oMathPara>
                      </a14:m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83" name="TextBox 82">
                      <a:extLst>
                        <a:ext uri="{FF2B5EF4-FFF2-40B4-BE49-F238E27FC236}">
                          <a16:creationId xmlns:a16="http://schemas.microsoft.com/office/drawing/2014/main" id="{1EB74546-B9A2-49AB-8668-56D841B0308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43315" y="5276667"/>
                      <a:ext cx="270907" cy="414088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84" name="TextBox 83">
                      <a:extLst>
                        <a:ext uri="{FF2B5EF4-FFF2-40B4-BE49-F238E27FC236}">
                          <a16:creationId xmlns:a16="http://schemas.microsoft.com/office/drawing/2014/main" id="{936864BB-511E-42E3-96CA-83169F08B44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21220" y="4931693"/>
                      <a:ext cx="821983" cy="41408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acc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84" name="TextBox 83">
                      <a:extLst>
                        <a:ext uri="{FF2B5EF4-FFF2-40B4-BE49-F238E27FC236}">
                          <a16:creationId xmlns:a16="http://schemas.microsoft.com/office/drawing/2014/main" id="{936864BB-511E-42E3-96CA-83169F08B44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21220" y="4931693"/>
                      <a:ext cx="821983" cy="414088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5" name="Straight Arrow Connector 84">
                  <a:extLst>
                    <a:ext uri="{FF2B5EF4-FFF2-40B4-BE49-F238E27FC236}">
                      <a16:creationId xmlns:a16="http://schemas.microsoft.com/office/drawing/2014/main" id="{70364B69-82C9-487D-9DCA-CDC3A94C67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95455" y="5760218"/>
                  <a:ext cx="1183314" cy="832158"/>
                </a:xfrm>
                <a:prstGeom prst="straightConnector1">
                  <a:avLst/>
                </a:prstGeom>
                <a:ln>
                  <a:prstDash val="dash"/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86" name="TextBox 85">
                      <a:extLst>
                        <a:ext uri="{FF2B5EF4-FFF2-40B4-BE49-F238E27FC236}">
                          <a16:creationId xmlns:a16="http://schemas.microsoft.com/office/drawing/2014/main" id="{20AD8EFB-29C6-474E-8151-71F9E2F18D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69871" y="5620501"/>
                      <a:ext cx="29655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86" name="TextBox 85">
                      <a:extLst>
                        <a:ext uri="{FF2B5EF4-FFF2-40B4-BE49-F238E27FC236}">
                          <a16:creationId xmlns:a16="http://schemas.microsoft.com/office/drawing/2014/main" id="{20AD8EFB-29C6-474E-8151-71F9E2F18D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69871" y="5620501"/>
                      <a:ext cx="296555" cy="276999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l="-18367" r="-6122" b="-1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87" name="TextBox 86">
                      <a:extLst>
                        <a:ext uri="{FF2B5EF4-FFF2-40B4-BE49-F238E27FC236}">
                          <a16:creationId xmlns:a16="http://schemas.microsoft.com/office/drawing/2014/main" id="{4E10373F-B997-4E71-927E-F915A3C4021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95455" y="6084816"/>
                      <a:ext cx="29219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87" name="TextBox 86">
                      <a:extLst>
                        <a:ext uri="{FF2B5EF4-FFF2-40B4-BE49-F238E27FC236}">
                          <a16:creationId xmlns:a16="http://schemas.microsoft.com/office/drawing/2014/main" id="{4E10373F-B997-4E71-927E-F915A3C4021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95455" y="6084816"/>
                      <a:ext cx="292195" cy="276999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l="-18750" r="-6250" b="-1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88" name="Arc 87">
                  <a:extLst>
                    <a:ext uri="{FF2B5EF4-FFF2-40B4-BE49-F238E27FC236}">
                      <a16:creationId xmlns:a16="http://schemas.microsoft.com/office/drawing/2014/main" id="{F4E0DAD8-A27C-49D8-92E7-88599544DE36}"/>
                    </a:ext>
                  </a:extLst>
                </p:cNvPr>
                <p:cNvSpPr/>
                <p:nvPr/>
              </p:nvSpPr>
              <p:spPr>
                <a:xfrm rot="488785">
                  <a:off x="4159312" y="5642585"/>
                  <a:ext cx="951001" cy="957891"/>
                </a:xfrm>
                <a:prstGeom prst="arc">
                  <a:avLst>
                    <a:gd name="adj1" fmla="val 19745513"/>
                    <a:gd name="adj2" fmla="val 21507408"/>
                  </a:avLst>
                </a:prstGeom>
                <a:ln>
                  <a:solidFill>
                    <a:schemeClr val="accent3"/>
                  </a:solidFill>
                  <a:prstDash val="dash"/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9" name="Straight Arrow Connector 88">
                  <a:extLst>
                    <a:ext uri="{FF2B5EF4-FFF2-40B4-BE49-F238E27FC236}">
                      <a16:creationId xmlns:a16="http://schemas.microsoft.com/office/drawing/2014/main" id="{157D0D7E-FDDB-463D-9D59-06EBA7D49E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70971" y="5844427"/>
                  <a:ext cx="1084796" cy="332000"/>
                </a:xfrm>
                <a:prstGeom prst="straightConnector1">
                  <a:avLst/>
                </a:prstGeom>
                <a:ln w="9525" cap="flat" cmpd="sng" algn="ctr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90" name="TextBox 89">
                      <a:extLst>
                        <a:ext uri="{FF2B5EF4-FFF2-40B4-BE49-F238E27FC236}">
                          <a16:creationId xmlns:a16="http://schemas.microsoft.com/office/drawing/2014/main" id="{0B9736DF-60DA-4686-B4EB-C6292E4EF03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71789" y="5719697"/>
                      <a:ext cx="184345" cy="31245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e>
                            </m:acc>
                          </m:oMath>
                        </m:oMathPara>
                      </a14:m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90" name="TextBox 89">
                      <a:extLst>
                        <a:ext uri="{FF2B5EF4-FFF2-40B4-BE49-F238E27FC236}">
                          <a16:creationId xmlns:a16="http://schemas.microsoft.com/office/drawing/2014/main" id="{0B9736DF-60DA-4686-B4EB-C6292E4EF03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71789" y="5719697"/>
                      <a:ext cx="184345" cy="312458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 l="-33333" r="-30000" b="-58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EAC482A-AF92-4FFB-B1D4-97265ECA4F82}"/>
                  </a:ext>
                </a:extLst>
              </p:cNvPr>
              <p:cNvSpPr txBox="1"/>
              <p:nvPr/>
            </p:nvSpPr>
            <p:spPr>
              <a:xfrm>
                <a:off x="118036" y="5089276"/>
                <a:ext cx="18126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Right Plate (+HV)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524C046-9269-4DF6-9E8A-0CAB86BD0B2C}"/>
                  </a:ext>
                </a:extLst>
              </p:cNvPr>
              <p:cNvSpPr txBox="1"/>
              <p:nvPr/>
            </p:nvSpPr>
            <p:spPr>
              <a:xfrm>
                <a:off x="3236207" y="3535962"/>
                <a:ext cx="16367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Left Plate (-HV)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ECB10A8-BB79-4630-9289-77E646585637}"/>
                  </a:ext>
                </a:extLst>
              </p:cNvPr>
              <p:cNvSpPr txBox="1"/>
              <p:nvPr/>
            </p:nvSpPr>
            <p:spPr>
              <a:xfrm>
                <a:off x="2688763" y="5547320"/>
                <a:ext cx="7484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Down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0FF832FA-9EAD-4A72-ACB4-2E3F321B9118}"/>
                      </a:ext>
                    </a:extLst>
                  </p:cNvPr>
                  <p:cNvSpPr txBox="1"/>
                  <p:nvPr/>
                </p:nvSpPr>
                <p:spPr>
                  <a:xfrm>
                    <a:off x="3307355" y="4079530"/>
                    <a:ext cx="209994" cy="31245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</m:acc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0FF832FA-9EAD-4A72-ACB4-2E3F321B91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07355" y="4079530"/>
                    <a:ext cx="209994" cy="312458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25714" r="-25714" b="-78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E68B87F-7CEA-42EA-AA0A-DB441A388C6C}"/>
                </a:ext>
              </a:extLst>
            </p:cNvPr>
            <p:cNvSpPr txBox="1"/>
            <p:nvPr/>
          </p:nvSpPr>
          <p:spPr>
            <a:xfrm>
              <a:off x="3514356" y="2916675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3183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10168-6176-48C7-8BC9-1DEE75C91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51828D-CAF2-411E-A367-51B62A2615A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Wednesday, February 17, 2021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312E5-6465-4646-84AA-9DC75E42A5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2F5EE94-A8F6-421C-B8A1-95BF6EA31D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6B716C-378B-4F87-A6D8-20BC8BC66A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EF8A1B-D47E-444D-AB8A-594C32A450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7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F0A1A-5D06-4169-9D24-F251AA405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BMT Spin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746E7-246F-4ABE-AC3A-459AFF3C5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Wien Filter with electric and magnetic fields transverse to electron beam velocity, spin precession relative to momentum in lab frame is given by following form of generalized Thomas-BMT equation: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52191-C914-4683-9F4F-66023A76D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Talk Title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D8498-ADE9-4EB3-B5F0-26786A31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76B7B6-B31E-4DB0-8E98-14DCFD2445F1}"/>
                  </a:ext>
                </a:extLst>
              </p:cNvPr>
              <p:cNvSpPr txBox="1"/>
              <p:nvPr/>
            </p:nvSpPr>
            <p:spPr>
              <a:xfrm>
                <a:off x="3784336" y="2005104"/>
                <a:ext cx="5095946" cy="95789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76B7B6-B31E-4DB0-8E98-14DCFD244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336" y="2005104"/>
                <a:ext cx="5095946" cy="9578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032E7BD-046D-49CB-BF21-577F1BC59593}"/>
                  </a:ext>
                </a:extLst>
              </p:cNvPr>
              <p:cNvSpPr txBox="1"/>
              <p:nvPr/>
            </p:nvSpPr>
            <p:spPr>
              <a:xfrm>
                <a:off x="3784336" y="3118866"/>
                <a:ext cx="1850955" cy="41652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032E7BD-046D-49CB-BF21-577F1BC59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336" y="3118866"/>
                <a:ext cx="1850955" cy="4165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Speech Bubble: Rectangle with Corners Rounded 45">
                <a:extLst>
                  <a:ext uri="{FF2B5EF4-FFF2-40B4-BE49-F238E27FC236}">
                    <a16:creationId xmlns:a16="http://schemas.microsoft.com/office/drawing/2014/main" id="{95E52944-0C12-40CD-B125-35CA2D51080D}"/>
                  </a:ext>
                </a:extLst>
              </p:cNvPr>
              <p:cNvSpPr/>
              <p:nvPr/>
            </p:nvSpPr>
            <p:spPr>
              <a:xfrm>
                <a:off x="4239717" y="4507665"/>
                <a:ext cx="821993" cy="894232"/>
              </a:xfrm>
              <a:prstGeom prst="wedgeRoundRectCallout">
                <a:avLst>
                  <a:gd name="adj1" fmla="val -73611"/>
                  <a:gd name="adj2" fmla="val -7981"/>
                  <a:gd name="adj3" fmla="val 1666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plane</a:t>
                </a:r>
              </a:p>
            </p:txBody>
          </p:sp>
        </mc:Choice>
        <mc:Fallback xmlns="">
          <p:sp>
            <p:nvSpPr>
              <p:cNvPr id="46" name="Speech Bubble: Rectangle with Corners Rounded 45">
                <a:extLst>
                  <a:ext uri="{FF2B5EF4-FFF2-40B4-BE49-F238E27FC236}">
                    <a16:creationId xmlns:a16="http://schemas.microsoft.com/office/drawing/2014/main" id="{95E52944-0C12-40CD-B125-35CA2D510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717" y="4507665"/>
                <a:ext cx="821993" cy="894232"/>
              </a:xfrm>
              <a:prstGeom prst="wedgeRoundRectCallout">
                <a:avLst>
                  <a:gd name="adj1" fmla="val -73611"/>
                  <a:gd name="adj2" fmla="val -7981"/>
                  <a:gd name="adj3" fmla="val 16667"/>
                </a:avLst>
              </a:prstGeom>
              <a:blipFill>
                <a:blip r:embed="rId11"/>
                <a:stretch>
                  <a:fillRect t="-4027" b="-1140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EEE1A50F-FFA2-414D-A8CA-3DA2CEB64105}"/>
              </a:ext>
            </a:extLst>
          </p:cNvPr>
          <p:cNvSpPr/>
          <p:nvPr/>
        </p:nvSpPr>
        <p:spPr>
          <a:xfrm>
            <a:off x="7468361" y="3479890"/>
            <a:ext cx="32775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Spin Precession Angle: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Time-of-Flight of electron beam in Wien determined by E-Field: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B8BBC7C-5106-477E-B7F8-111E5864B37D}"/>
                  </a:ext>
                </a:extLst>
              </p:cNvPr>
              <p:cNvSpPr txBox="1"/>
              <p:nvPr/>
            </p:nvSpPr>
            <p:spPr>
              <a:xfrm>
                <a:off x="10465369" y="3459453"/>
                <a:ext cx="1116459" cy="41652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B8BBC7C-5106-477E-B7F8-111E5864B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5369" y="3459453"/>
                <a:ext cx="1116459" cy="41652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0F8940-B781-4023-AB52-32BB8E235FBE}"/>
                  </a:ext>
                </a:extLst>
              </p:cNvPr>
              <p:cNvSpPr txBox="1"/>
              <p:nvPr/>
            </p:nvSpPr>
            <p:spPr>
              <a:xfrm>
                <a:off x="9116375" y="4741774"/>
                <a:ext cx="1731820" cy="3693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0F8940-B781-4023-AB52-32BB8E235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375" y="4741774"/>
                <a:ext cx="1731820" cy="369332"/>
              </a:xfrm>
              <a:prstGeom prst="rect">
                <a:avLst/>
              </a:prstGeom>
              <a:blipFill>
                <a:blip r:embed="rId13"/>
                <a:stretch>
                  <a:fillRect l="-3509" r="-5614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94C9E33F-EBC7-42E9-83A1-B84E3B4BE4B3}"/>
              </a:ext>
            </a:extLst>
          </p:cNvPr>
          <p:cNvGrpSpPr/>
          <p:nvPr/>
        </p:nvGrpSpPr>
        <p:grpSpPr>
          <a:xfrm>
            <a:off x="36304" y="2453162"/>
            <a:ext cx="3910414" cy="2942238"/>
            <a:chOff x="36304" y="2453162"/>
            <a:chExt cx="3910414" cy="294223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7D45136-343F-4568-9783-71DF85B83DED}"/>
                </a:ext>
              </a:extLst>
            </p:cNvPr>
            <p:cNvGrpSpPr/>
            <p:nvPr/>
          </p:nvGrpSpPr>
          <p:grpSpPr>
            <a:xfrm>
              <a:off x="103453" y="3260384"/>
              <a:ext cx="3843265" cy="1726963"/>
              <a:chOff x="103453" y="3260384"/>
              <a:chExt cx="3843265" cy="1726963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CD9E98C1-C518-46C7-9D5D-2E7E7B3F38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7863" y="4348397"/>
                <a:ext cx="1358900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491B9675-9D68-49C0-93C0-047424C97E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514523" y="3319085"/>
                <a:ext cx="6042" cy="1042014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prstDash val="solid"/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E339A88B-780D-4A2E-8E8C-4ED0677D9E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3017" y="4345325"/>
                <a:ext cx="814846" cy="581115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1C294841-DD8A-47ED-9B77-95123F285EF0}"/>
                      </a:ext>
                    </a:extLst>
                  </p:cNvPr>
                  <p:cNvSpPr txBox="1"/>
                  <p:nvPr/>
                </p:nvSpPr>
                <p:spPr>
                  <a:xfrm>
                    <a:off x="2892782" y="4192394"/>
                    <a:ext cx="277319" cy="42402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</m:acc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1C294841-DD8A-47ED-9B77-95123F285E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2782" y="4192394"/>
                    <a:ext cx="277319" cy="42402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04D76AA8-4558-4589-8E6B-243576FE55C5}"/>
                      </a:ext>
                    </a:extLst>
                  </p:cNvPr>
                  <p:cNvSpPr txBox="1"/>
                  <p:nvPr/>
                </p:nvSpPr>
                <p:spPr>
                  <a:xfrm>
                    <a:off x="1127715" y="3260384"/>
                    <a:ext cx="270907" cy="41408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e>
                          </m:acc>
                        </m:oMath>
                      </m:oMathPara>
                    </a14:m>
                    <a:endParaRPr lang="en-US" sz="2400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04D76AA8-4558-4589-8E6B-243576FE55C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7715" y="3260384"/>
                    <a:ext cx="270907" cy="414088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E6E9EE06-A499-4900-8FA9-826FEDF85615}"/>
                      </a:ext>
                    </a:extLst>
                  </p:cNvPr>
                  <p:cNvSpPr txBox="1"/>
                  <p:nvPr/>
                </p:nvSpPr>
                <p:spPr>
                  <a:xfrm>
                    <a:off x="103453" y="4327686"/>
                    <a:ext cx="821983" cy="41408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(+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E6E9EE06-A499-4900-8FA9-826FEDF8561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453" y="4327686"/>
                    <a:ext cx="821983" cy="414088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7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D401BF16-E88C-4A63-AA04-BD9529669E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514524" y="3653279"/>
                <a:ext cx="10393" cy="1334068"/>
              </a:xfrm>
              <a:prstGeom prst="straightConnector1">
                <a:avLst/>
              </a:prstGeom>
              <a:ln>
                <a:prstDash val="dash"/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212EB182-1B0D-46B2-ACCB-63B98157CCEB}"/>
                      </a:ext>
                    </a:extLst>
                  </p:cNvPr>
                  <p:cNvSpPr txBox="1"/>
                  <p:nvPr/>
                </p:nvSpPr>
                <p:spPr>
                  <a:xfrm>
                    <a:off x="1610932" y="4569955"/>
                    <a:ext cx="29219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212EB182-1B0D-46B2-ACCB-63B98157CCE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10932" y="4569955"/>
                    <a:ext cx="292195" cy="27699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16667" r="-8333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F1DDB200-07E6-495C-BAD0-7A7DAD1B6284}"/>
                      </a:ext>
                    </a:extLst>
                  </p:cNvPr>
                  <p:cNvSpPr txBox="1"/>
                  <p:nvPr/>
                </p:nvSpPr>
                <p:spPr>
                  <a:xfrm>
                    <a:off x="1611508" y="3846479"/>
                    <a:ext cx="29655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F1DDB200-07E6-495C-BAD0-7A7DAD1B62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11508" y="3846479"/>
                    <a:ext cx="296555" cy="276999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18367" r="-6122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0" name="Arc 39">
                <a:extLst>
                  <a:ext uri="{FF2B5EF4-FFF2-40B4-BE49-F238E27FC236}">
                    <a16:creationId xmlns:a16="http://schemas.microsoft.com/office/drawing/2014/main" id="{2C406781-DB06-4EDE-92D3-5CB11569052D}"/>
                  </a:ext>
                </a:extLst>
              </p:cNvPr>
              <p:cNvSpPr/>
              <p:nvPr/>
            </p:nvSpPr>
            <p:spPr>
              <a:xfrm rot="21260447">
                <a:off x="1662089" y="3916809"/>
                <a:ext cx="951001" cy="957891"/>
              </a:xfrm>
              <a:prstGeom prst="arc">
                <a:avLst>
                  <a:gd name="adj1" fmla="val 19745513"/>
                  <a:gd name="adj2" fmla="val 21507408"/>
                </a:avLst>
              </a:prstGeom>
              <a:ln>
                <a:solidFill>
                  <a:schemeClr val="accent3"/>
                </a:solidFill>
                <a:prstDash val="dash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16CAEBF3-D0CA-467F-A645-64BCCD6BA9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26374" y="4012154"/>
                <a:ext cx="1043515" cy="333171"/>
              </a:xfrm>
              <a:prstGeom prst="straightConnector1">
                <a:avLst/>
              </a:prstGeom>
              <a:ln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1443FBC7-72C9-4283-B432-69EAF884F244}"/>
                      </a:ext>
                    </a:extLst>
                  </p:cNvPr>
                  <p:cNvSpPr txBox="1"/>
                  <p:nvPr/>
                </p:nvSpPr>
                <p:spPr>
                  <a:xfrm>
                    <a:off x="3052562" y="4642323"/>
                    <a:ext cx="894156" cy="31245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1443FBC7-72C9-4283-B432-69EAF884F2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52562" y="4642323"/>
                    <a:ext cx="894156" cy="312458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6164" r="-2055" b="-137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95F24E0A-2D00-4BDC-A519-6A970DE54B75}"/>
                      </a:ext>
                    </a:extLst>
                  </p:cNvPr>
                  <p:cNvSpPr txBox="1"/>
                  <p:nvPr/>
                </p:nvSpPr>
                <p:spPr>
                  <a:xfrm>
                    <a:off x="2664247" y="3855925"/>
                    <a:ext cx="184345" cy="31245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acc>
                        </m:oMath>
                      </m:oMathPara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95F24E0A-2D00-4BDC-A519-6A970DE54B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64247" y="3855925"/>
                    <a:ext cx="184345" cy="312458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30000" r="-33333" b="-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BD01A6FB-76D7-4DE5-901E-A34452CB5070}"/>
                </a:ext>
              </a:extLst>
            </p:cNvPr>
            <p:cNvSpPr/>
            <p:nvPr/>
          </p:nvSpPr>
          <p:spPr>
            <a:xfrm>
              <a:off x="596164" y="2453162"/>
              <a:ext cx="1755508" cy="416681"/>
            </a:xfrm>
            <a:prstGeom prst="wedgeRoundRectCallout">
              <a:avLst>
                <a:gd name="adj1" fmla="val 23726"/>
                <a:gd name="adj2" fmla="val 88593"/>
                <a:gd name="adj3" fmla="val 16667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Vertical Wien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69CABD8-5DC3-47DC-A749-7BE39D5E6A3C}"/>
                </a:ext>
              </a:extLst>
            </p:cNvPr>
            <p:cNvGrpSpPr/>
            <p:nvPr/>
          </p:nvGrpSpPr>
          <p:grpSpPr>
            <a:xfrm>
              <a:off x="36304" y="3082420"/>
              <a:ext cx="2826288" cy="2312980"/>
              <a:chOff x="36304" y="3082420"/>
              <a:chExt cx="2826288" cy="2312980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939E44-260B-4D03-B1EC-B6870F1AE247}"/>
                  </a:ext>
                </a:extLst>
              </p:cNvPr>
              <p:cNvSpPr txBox="1"/>
              <p:nvPr/>
            </p:nvSpPr>
            <p:spPr>
              <a:xfrm>
                <a:off x="36304" y="4861361"/>
                <a:ext cx="6810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Right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32BEA7-CD0E-4C26-8D0B-92C8D3D572AB}"/>
                  </a:ext>
                </a:extLst>
              </p:cNvPr>
              <p:cNvSpPr txBox="1"/>
              <p:nvPr/>
            </p:nvSpPr>
            <p:spPr>
              <a:xfrm>
                <a:off x="2312505" y="3497925"/>
                <a:ext cx="5500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Left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CC26383-6712-4416-8BDF-DBBDBBD0F2EE}"/>
                  </a:ext>
                </a:extLst>
              </p:cNvPr>
              <p:cNvSpPr txBox="1"/>
              <p:nvPr/>
            </p:nvSpPr>
            <p:spPr>
              <a:xfrm>
                <a:off x="1539880" y="5026068"/>
                <a:ext cx="7484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Down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206C06D-AFF1-443A-800C-2ECFD7F8B4E7}"/>
                  </a:ext>
                </a:extLst>
              </p:cNvPr>
              <p:cNvSpPr txBox="1"/>
              <p:nvPr/>
            </p:nvSpPr>
            <p:spPr>
              <a:xfrm>
                <a:off x="1587767" y="3082420"/>
                <a:ext cx="458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Up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8164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F0A1A-5D06-4169-9D24-F251AA405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Electromagnetic Forces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52191-C914-4683-9F4F-66023A76D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D8498-ADE9-4EB3-B5F0-26786A31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5">
                <a:extLst>
                  <a:ext uri="{FF2B5EF4-FFF2-40B4-BE49-F238E27FC236}">
                    <a16:creationId xmlns:a16="http://schemas.microsoft.com/office/drawing/2014/main" id="{4F7E7481-63BB-45B7-A30A-0240CA5C209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46470574"/>
                  </p:ext>
                </p:extLst>
              </p:nvPr>
            </p:nvGraphicFramePr>
            <p:xfrm>
              <a:off x="625807" y="1145579"/>
              <a:ext cx="3527093" cy="1171194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320593">
                      <a:extLst>
                        <a:ext uri="{9D8B030D-6E8A-4147-A177-3AD203B41FA5}">
                          <a16:colId xmlns:a16="http://schemas.microsoft.com/office/drawing/2014/main" val="1965257026"/>
                        </a:ext>
                      </a:extLst>
                    </a:gridCol>
                    <a:gridCol w="1206500">
                      <a:extLst>
                        <a:ext uri="{9D8B030D-6E8A-4147-A177-3AD203B41FA5}">
                          <a16:colId xmlns:a16="http://schemas.microsoft.com/office/drawing/2014/main" val="3893996124"/>
                        </a:ext>
                      </a:extLst>
                    </a:gridCol>
                  </a:tblGrid>
                  <a:tr h="3106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/>
                            <a:t>Electron Charge,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439867"/>
                      </a:ext>
                    </a:extLst>
                  </a:tr>
                  <a:tr h="310697">
                    <a:tc>
                      <a:txBody>
                        <a:bodyPr/>
                        <a:lstStyle/>
                        <a:p>
                          <a:r>
                            <a:rPr lang="en-US" sz="1800" b="0" dirty="0"/>
                            <a:t>Magnetic Force,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oMath>
                          </a14:m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acc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371575"/>
                      </a:ext>
                    </a:extLst>
                  </a:tr>
                  <a:tr h="310697">
                    <a:tc>
                      <a:txBody>
                        <a:bodyPr/>
                        <a:lstStyle/>
                        <a:p>
                          <a:r>
                            <a:rPr lang="en-US" sz="1800" b="0" dirty="0"/>
                            <a:t>Electrostatic Force,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oMath>
                          </a14:m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71795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5">
                <a:extLst>
                  <a:ext uri="{FF2B5EF4-FFF2-40B4-BE49-F238E27FC236}">
                    <a16:creationId xmlns:a16="http://schemas.microsoft.com/office/drawing/2014/main" id="{4F7E7481-63BB-45B7-A30A-0240CA5C209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46470574"/>
                  </p:ext>
                </p:extLst>
              </p:nvPr>
            </p:nvGraphicFramePr>
            <p:xfrm>
              <a:off x="625807" y="1145579"/>
              <a:ext cx="3527093" cy="1171194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320593">
                      <a:extLst>
                        <a:ext uri="{9D8B030D-6E8A-4147-A177-3AD203B41FA5}">
                          <a16:colId xmlns:a16="http://schemas.microsoft.com/office/drawing/2014/main" val="1965257026"/>
                        </a:ext>
                      </a:extLst>
                    </a:gridCol>
                    <a:gridCol w="1206500">
                      <a:extLst>
                        <a:ext uri="{9D8B030D-6E8A-4147-A177-3AD203B41FA5}">
                          <a16:colId xmlns:a16="http://schemas.microsoft.com/office/drawing/2014/main" val="389399612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2" t="-8197" r="-52356" b="-2344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3434" t="-8197" r="-1010" b="-2344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4439867"/>
                      </a:ext>
                    </a:extLst>
                  </a:tr>
                  <a:tr h="406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2" t="-98507" r="-52356" b="-113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3434" t="-98507" r="-1010" b="-1134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371575"/>
                      </a:ext>
                    </a:extLst>
                  </a:tr>
                  <a:tr h="3990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2" t="-201515" r="-52356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3434" t="-201515" r="-1010" b="-151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717959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1E317445-57D0-4095-93BE-EF49A26B640A}"/>
              </a:ext>
            </a:extLst>
          </p:cNvPr>
          <p:cNvSpPr/>
          <p:nvPr/>
        </p:nvSpPr>
        <p:spPr>
          <a:xfrm>
            <a:off x="625807" y="2447408"/>
            <a:ext cx="6714793" cy="28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sz="1600" dirty="0"/>
              <a:t> = 299792458.0 		Speed of Light (m/s)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r>
              <a:rPr lang="en-US" sz="1600" dirty="0"/>
              <a:t> = 1.602176e-19 		Electron Charge (C)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mc</a:t>
            </a:r>
            <a:r>
              <a:rPr lang="en-US" sz="16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600" dirty="0"/>
              <a:t> = 510998.950 	Electron Mass (eV)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en-US" sz="16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en-US" sz="1600" dirty="0"/>
              <a:t> = 0.00115965218091 	Electron Anomalous Magnetic Moment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e/m</a:t>
            </a:r>
            <a:r>
              <a:rPr lang="en-US" sz="1600" dirty="0"/>
              <a:t> = 1.758820088e+11 	Electron Cyclotron Frequency/Field (rad/(s T))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sz="16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r>
              <a:rPr lang="en-US" sz="1600" dirty="0"/>
              <a:t> = 3.120e-01 		Electric Field Effective Length (m)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sz="16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sz="1600" dirty="0"/>
              <a:t> = 3.107e-01 		Vertical Magnetic Field Effective Length (m)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en-US" sz="1600" dirty="0"/>
              <a:t> = 1.5e-02 		Wien Gap (m)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r>
              <a:rPr lang="en-US" sz="1600" dirty="0"/>
              <a:t> 		 	Electric Field Strength (V/m or N/C)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B	</a:t>
            </a:r>
            <a:r>
              <a:rPr lang="en-US" sz="1600" dirty="0"/>
              <a:t>		Magnetic Field (T or N⋅s/(C m))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V			Plate Voltage on Beam Down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0F19F9-E8CB-49CF-8877-6FBAA5831543}"/>
                  </a:ext>
                </a:extLst>
              </p:cNvPr>
              <p:cNvSpPr txBox="1"/>
              <p:nvPr/>
            </p:nvSpPr>
            <p:spPr>
              <a:xfrm>
                <a:off x="4253281" y="1729128"/>
                <a:ext cx="1627690" cy="3693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0F19F9-E8CB-49CF-8877-6FBAA5831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281" y="1729128"/>
                <a:ext cx="1627690" cy="369332"/>
              </a:xfrm>
              <a:prstGeom prst="rect">
                <a:avLst/>
              </a:prstGeom>
              <a:blipFill>
                <a:blip r:embed="rId3"/>
                <a:stretch>
                  <a:fillRect l="-4120" r="-5993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ADC4C1-0A94-4A12-96CB-7A710A3C4B77}"/>
                  </a:ext>
                </a:extLst>
              </p:cNvPr>
              <p:cNvSpPr txBox="1"/>
              <p:nvPr/>
            </p:nvSpPr>
            <p:spPr>
              <a:xfrm>
                <a:off x="4152900" y="5350901"/>
                <a:ext cx="5641353" cy="82189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ADC4C1-0A94-4A12-96CB-7A710A3C4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00" y="5350901"/>
                <a:ext cx="5641353" cy="8218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3AFC82-C467-4446-8843-8F4E78003DB7}"/>
                  </a:ext>
                </a:extLst>
              </p:cNvPr>
              <p:cNvSpPr txBox="1"/>
              <p:nvPr/>
            </p:nvSpPr>
            <p:spPr>
              <a:xfrm>
                <a:off x="6411412" y="1737922"/>
                <a:ext cx="1360822" cy="3693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3AFC82-C467-4446-8843-8F4E78003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412" y="1737922"/>
                <a:ext cx="1360822" cy="369332"/>
              </a:xfrm>
              <a:prstGeom prst="rect">
                <a:avLst/>
              </a:prstGeom>
              <a:blipFill>
                <a:blip r:embed="rId5"/>
                <a:stretch>
                  <a:fillRect l="-4933" r="-4933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315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947A-81A5-484B-A43A-53BB8A66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Field Effective Length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C987A61-BE85-498B-8D02-C444DF78C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0231" y="1577975"/>
            <a:ext cx="7600950" cy="451485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BDC1F-5616-4947-9405-F5559ABA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86B0-CCC3-476E-826F-A4953DA3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186EE-732B-4BB8-A7E5-43510324D8B8}"/>
                  </a:ext>
                </a:extLst>
              </p:cNvPr>
              <p:cNvSpPr txBox="1"/>
              <p:nvPr/>
            </p:nvSpPr>
            <p:spPr>
              <a:xfrm>
                <a:off x="730819" y="1411012"/>
                <a:ext cx="2292999" cy="90928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−25 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25 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p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𝐸𝑑𝑧</m:t>
                              </m:r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186EE-732B-4BB8-A7E5-43510324D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19" y="1411012"/>
                <a:ext cx="2292999" cy="9092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EA2CD21-886F-49F2-8854-ADBF8BE10EC5}"/>
              </a:ext>
            </a:extLst>
          </p:cNvPr>
          <p:cNvSpPr/>
          <p:nvPr/>
        </p:nvSpPr>
        <p:spPr>
          <a:xfrm>
            <a:off x="603013" y="4532443"/>
            <a:ext cx="2788453" cy="1333500"/>
          </a:xfrm>
          <a:prstGeom prst="wedgeRoundRectCallout">
            <a:avLst>
              <a:gd name="adj1" fmla="val 66225"/>
              <a:gd name="adj2" fmla="val -2752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CST model based on actual CEBAF drawings (faceted)</a:t>
            </a:r>
          </a:p>
        </p:txBody>
      </p:sp>
    </p:spTree>
    <p:extLst>
      <p:ext uri="{BB962C8B-B14F-4D97-AF65-F5344CB8AC3E}">
        <p14:creationId xmlns:p14="http://schemas.microsoft.com/office/powerpoint/2010/main" val="932190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947A-81A5-484B-A43A-53BB8A66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Magnetic Field Effective Length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BDC1F-5616-4947-9405-F5559ABA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86B0-CCC3-476E-826F-A4953DA3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186EE-732B-4BB8-A7E5-43510324D8B8}"/>
                  </a:ext>
                </a:extLst>
              </p:cNvPr>
              <p:cNvSpPr txBox="1"/>
              <p:nvPr/>
            </p:nvSpPr>
            <p:spPr>
              <a:xfrm>
                <a:off x="730819" y="1411012"/>
                <a:ext cx="2307876" cy="90928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−30 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p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𝐵𝑑𝑧</m:t>
                              </m:r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𝑐𝑒𝑛𝑡𝑒𝑟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186EE-732B-4BB8-A7E5-43510324D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19" y="1411012"/>
                <a:ext cx="2307876" cy="9092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6ACCE52-2624-469D-8A7E-946D2033E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0477" y="966788"/>
            <a:ext cx="5548497" cy="5381625"/>
          </a:xfrm>
        </p:spPr>
      </p:pic>
    </p:spTree>
    <p:extLst>
      <p:ext uri="{BB962C8B-B14F-4D97-AF65-F5344CB8AC3E}">
        <p14:creationId xmlns:p14="http://schemas.microsoft.com/office/powerpoint/2010/main" val="1999514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DD81C-685B-4AAC-973C-6AC7EE980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and Magnetic Fields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288F39-5991-4964-8335-D2A55B135E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4250" y="1400175"/>
            <a:ext cx="7600950" cy="451485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E5EDD-3604-4E86-941B-97F10B28A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EDB1C-75F7-4E54-BBC2-144CBCAD2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33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F0A1A-5D06-4169-9D24-F251AA405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Wien Equations (Gun HV = 130 kV)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52191-C914-4683-9F4F-66023A76D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D8498-ADE9-4EB3-B5F0-26786A31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0F19F9-E8CB-49CF-8877-6FBAA5831543}"/>
                  </a:ext>
                </a:extLst>
              </p:cNvPr>
              <p:cNvSpPr txBox="1"/>
              <p:nvPr/>
            </p:nvSpPr>
            <p:spPr>
              <a:xfrm>
                <a:off x="625807" y="1357818"/>
                <a:ext cx="1627690" cy="3693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0F19F9-E8CB-49CF-8877-6FBAA5831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07" y="1357818"/>
                <a:ext cx="1627690" cy="369332"/>
              </a:xfrm>
              <a:prstGeom prst="rect">
                <a:avLst/>
              </a:prstGeom>
              <a:blipFill>
                <a:blip r:embed="rId2"/>
                <a:stretch>
                  <a:fillRect l="-4120" r="-5993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3AFC82-C467-4446-8843-8F4E78003DB7}"/>
                  </a:ext>
                </a:extLst>
              </p:cNvPr>
              <p:cNvSpPr txBox="1"/>
              <p:nvPr/>
            </p:nvSpPr>
            <p:spPr>
              <a:xfrm>
                <a:off x="3172912" y="1357818"/>
                <a:ext cx="1360822" cy="3693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3AFC82-C467-4446-8843-8F4E78003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912" y="1357818"/>
                <a:ext cx="1360822" cy="369332"/>
              </a:xfrm>
              <a:prstGeom prst="rect">
                <a:avLst/>
              </a:prstGeom>
              <a:blipFill>
                <a:blip r:embed="rId3"/>
                <a:stretch>
                  <a:fillRect l="-4464" r="-4911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E1691B-361F-4938-8389-758D10973A11}"/>
                  </a:ext>
                </a:extLst>
              </p:cNvPr>
              <p:cNvSpPr txBox="1"/>
              <p:nvPr/>
            </p:nvSpPr>
            <p:spPr>
              <a:xfrm>
                <a:off x="625806" y="2401033"/>
                <a:ext cx="6397293" cy="82189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E1691B-361F-4938-8389-758D10973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06" y="2401033"/>
                <a:ext cx="6397293" cy="8218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E58AAD-4F65-453C-B6CF-07C1A3178E7F}"/>
                  </a:ext>
                </a:extLst>
              </p:cNvPr>
              <p:cNvSpPr txBox="1"/>
              <p:nvPr/>
            </p:nvSpPr>
            <p:spPr>
              <a:xfrm>
                <a:off x="625806" y="3771232"/>
                <a:ext cx="6310445" cy="1200329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Wien Angle: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 [deg]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=0.00814225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[V]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Plate Voltage: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[V]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122.816 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 [deg]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Magnetic Field: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𝐵𝑑𝑙</m:t>
                    </m:r>
                  </m:oMath>
                </a14:m>
                <a:r>
                  <a:rPr lang="en-US" sz="2400" dirty="0"/>
                  <a:t> [G cm]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=0.228886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[V]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E58AAD-4F65-453C-B6CF-07C1A3178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06" y="3771232"/>
                <a:ext cx="6310445" cy="1200329"/>
              </a:xfrm>
              <a:prstGeom prst="rect">
                <a:avLst/>
              </a:prstGeom>
              <a:blipFill>
                <a:blip r:embed="rId5"/>
                <a:stretch>
                  <a:fillRect l="-1254" t="-3518" r="-289" b="-1005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077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F0A1A-5D06-4169-9D24-F251AA405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Wien Equations (Gun HV = 200 kV)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52191-C914-4683-9F4F-66023A76D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D8498-ADE9-4EB3-B5F0-26786A31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0F19F9-E8CB-49CF-8877-6FBAA5831543}"/>
                  </a:ext>
                </a:extLst>
              </p:cNvPr>
              <p:cNvSpPr txBox="1"/>
              <p:nvPr/>
            </p:nvSpPr>
            <p:spPr>
              <a:xfrm>
                <a:off x="625807" y="1357818"/>
                <a:ext cx="1627690" cy="3693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0F19F9-E8CB-49CF-8877-6FBAA5831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07" y="1357818"/>
                <a:ext cx="1627690" cy="369332"/>
              </a:xfrm>
              <a:prstGeom prst="rect">
                <a:avLst/>
              </a:prstGeom>
              <a:blipFill>
                <a:blip r:embed="rId2"/>
                <a:stretch>
                  <a:fillRect l="-4120" r="-5993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3AFC82-C467-4446-8843-8F4E78003DB7}"/>
                  </a:ext>
                </a:extLst>
              </p:cNvPr>
              <p:cNvSpPr txBox="1"/>
              <p:nvPr/>
            </p:nvSpPr>
            <p:spPr>
              <a:xfrm>
                <a:off x="3172912" y="1357818"/>
                <a:ext cx="1360822" cy="3693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3AFC82-C467-4446-8843-8F4E78003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912" y="1357818"/>
                <a:ext cx="1360822" cy="369332"/>
              </a:xfrm>
              <a:prstGeom prst="rect">
                <a:avLst/>
              </a:prstGeom>
              <a:blipFill>
                <a:blip r:embed="rId3"/>
                <a:stretch>
                  <a:fillRect l="-4464" r="-4911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E1691B-361F-4938-8389-758D10973A11}"/>
                  </a:ext>
                </a:extLst>
              </p:cNvPr>
              <p:cNvSpPr txBox="1"/>
              <p:nvPr/>
            </p:nvSpPr>
            <p:spPr>
              <a:xfrm>
                <a:off x="625806" y="2401033"/>
                <a:ext cx="6397293" cy="82189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E1691B-361F-4938-8389-758D10973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06" y="2401033"/>
                <a:ext cx="6397293" cy="8218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E58AAD-4F65-453C-B6CF-07C1A3178E7F}"/>
                  </a:ext>
                </a:extLst>
              </p:cNvPr>
              <p:cNvSpPr txBox="1"/>
              <p:nvPr/>
            </p:nvSpPr>
            <p:spPr>
              <a:xfrm>
                <a:off x="625806" y="3771232"/>
                <a:ext cx="6310445" cy="1200329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Wien Angle: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 [deg]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=0.00498929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[V]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Plate Voltage: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[V]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200.429 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 [deg]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Magnetic Field: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𝐵𝑑𝑙</m:t>
                    </m:r>
                  </m:oMath>
                </a14:m>
                <a:r>
                  <a:rPr lang="en-US" sz="2400" dirty="0"/>
                  <a:t> [G cm]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=0.198737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[V]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E58AAD-4F65-453C-B6CF-07C1A3178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06" y="3771232"/>
                <a:ext cx="6310445" cy="1200329"/>
              </a:xfrm>
              <a:prstGeom prst="rect">
                <a:avLst/>
              </a:prstGeom>
              <a:blipFill>
                <a:blip r:embed="rId5"/>
                <a:stretch>
                  <a:fillRect l="-1254" t="-3518" r="-289" b="-1005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2083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F0A1A-5D06-4169-9D24-F251AA405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Wien Angle: Set and Readback (given here at 200 kV, as an example)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52191-C914-4683-9F4F-66023A76D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D8498-ADE9-4EB3-B5F0-26786A31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E58AAD-4F65-453C-B6CF-07C1A3178E7F}"/>
                  </a:ext>
                </a:extLst>
              </p:cNvPr>
              <p:cNvSpPr txBox="1"/>
              <p:nvPr/>
            </p:nvSpPr>
            <p:spPr>
              <a:xfrm>
                <a:off x="1515224" y="1475606"/>
                <a:ext cx="8241039" cy="1938992"/>
              </a:xfrm>
              <a:prstGeom prst="rect">
                <a:avLst/>
              </a:prstGeom>
              <a:solidFill>
                <a:srgbClr val="66FFFF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Set Wien Angle to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(angle rotation to beam Up is positive):</a:t>
                </a:r>
              </a:p>
              <a:p>
                <a:pPr marL="800100" lvl="1" indent="-342900">
                  <a:buFontTx/>
                  <a:buChar char="‒"/>
                </a:pPr>
                <a:r>
                  <a:rPr lang="en-US" sz="2400" dirty="0"/>
                  <a:t>Beam Down Plate Voltage: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[V]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200.429 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 [deg]</a:t>
                </a:r>
              </a:p>
              <a:p>
                <a:pPr marL="800100" lvl="1" indent="-342900">
                  <a:buFontTx/>
                  <a:buChar char="‒"/>
                </a:pPr>
                <a:r>
                  <a:rPr lang="en-US" sz="2400" dirty="0"/>
                  <a:t>Sign of voltage is same as sign of angle</a:t>
                </a:r>
              </a:p>
              <a:p>
                <a:pPr marL="800100" lvl="1" indent="-342900">
                  <a:buFontTx/>
                  <a:buChar char="‒"/>
                </a:pPr>
                <a:r>
                  <a:rPr lang="en-US" sz="2400" dirty="0"/>
                  <a:t>Magnetic Field: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𝐵𝑑𝑙</m:t>
                    </m:r>
                  </m:oMath>
                </a14:m>
                <a:r>
                  <a:rPr lang="en-US" sz="2400" dirty="0"/>
                  <a:t> [G cm]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=0.198609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[V]</a:t>
                </a:r>
              </a:p>
              <a:p>
                <a:pPr marL="800100" lvl="1" indent="-342900">
                  <a:buFontTx/>
                  <a:buChar char="‒"/>
                </a:pPr>
                <a:r>
                  <a:rPr lang="en-US" sz="2400" dirty="0"/>
                  <a:t>Sign of voltage at beam Up plate is opposite,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E58AAD-4F65-453C-B6CF-07C1A3178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224" y="1475606"/>
                <a:ext cx="8241039" cy="1938992"/>
              </a:xfrm>
              <a:prstGeom prst="rect">
                <a:avLst/>
              </a:prstGeom>
              <a:blipFill>
                <a:blip r:embed="rId2"/>
                <a:stretch>
                  <a:fillRect l="-961" t="-2188" b="-625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6583CB-1D34-44A7-A98D-53E38532627A}"/>
                  </a:ext>
                </a:extLst>
              </p:cNvPr>
              <p:cNvSpPr txBox="1"/>
              <p:nvPr/>
            </p:nvSpPr>
            <p:spPr>
              <a:xfrm>
                <a:off x="1110850" y="4162175"/>
                <a:ext cx="9764661" cy="1938992"/>
              </a:xfrm>
              <a:prstGeom prst="rect">
                <a:avLst/>
              </a:prstGeom>
              <a:solidFill>
                <a:srgbClr val="CCFF66"/>
              </a:solidFill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Read Wien Angle:</a:t>
                </a:r>
              </a:p>
              <a:p>
                <a:pPr marL="800100" lvl="1" indent="-342900">
                  <a:buFontTx/>
                  <a:buChar char="‒"/>
                </a:pPr>
                <a:r>
                  <a:rPr lang="en-US" sz="2400" dirty="0"/>
                  <a:t>Wien Angle: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 [deg]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0.00498929 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[V]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800100" lvl="1" indent="-342900">
                  <a:buFontTx/>
                  <a:buChar char="‒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: are determined by fitting Mott Asymmetry vs Plate Voltage</a:t>
                </a:r>
              </a:p>
              <a:p>
                <a:pPr marL="800100" lvl="1" indent="-342900">
                  <a:buFontTx/>
                  <a:buChar char="‒"/>
                </a:pPr>
                <a:r>
                  <a:rPr lang="en-US" sz="2400" dirty="0"/>
                  <a:t>Ideally,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otherwise we will have to change</a:t>
                </a:r>
              </a:p>
              <a:p>
                <a:pPr lvl="1"/>
                <a:r>
                  <a:rPr lang="en-US" sz="2400" dirty="0"/>
                  <a:t>“Set Wien Angle” procedure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6583CB-1D34-44A7-A98D-53E385326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850" y="4162175"/>
                <a:ext cx="9764661" cy="1938992"/>
              </a:xfrm>
              <a:prstGeom prst="rect">
                <a:avLst/>
              </a:prstGeom>
              <a:blipFill>
                <a:blip r:embed="rId3"/>
                <a:stretch>
                  <a:fillRect l="-748" t="-2188" b="-5938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264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PowerPoint_widescreen [Read-Only]" id="{825518EF-9F4B-4259-AB9B-30A09776C76A}" vid="{5322435D-1806-4783-A6B0-EE1E080D2C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2018</TotalTime>
  <Words>1305</Words>
  <Application>Microsoft Office PowerPoint</Application>
  <PresentationFormat>Widescreen</PresentationFormat>
  <Paragraphs>306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.PingFangSC-Regular</vt:lpstr>
      <vt:lpstr>Arial</vt:lpstr>
      <vt:lpstr>Calibri</vt:lpstr>
      <vt:lpstr>Cambria Math</vt:lpstr>
      <vt:lpstr>PingFangSC-Regular</vt:lpstr>
      <vt:lpstr>Office Theme</vt:lpstr>
      <vt:lpstr>CEBAF New Wien Control</vt:lpstr>
      <vt:lpstr>BMT Spin Equation</vt:lpstr>
      <vt:lpstr>Electromagnetic Forces</vt:lpstr>
      <vt:lpstr>Electric Field Effective Length</vt:lpstr>
      <vt:lpstr>Vertical Magnetic Field Effective Length</vt:lpstr>
      <vt:lpstr>Electric and Magnetic Fields</vt:lpstr>
      <vt:lpstr>Wien Equations (Gun HV = 130 kV)</vt:lpstr>
      <vt:lpstr>Wien Equations (Gun HV = 200 kV)</vt:lpstr>
      <vt:lpstr>Vertical Wien Angle: Set and Readback (given here at 200 kV, as an example)</vt:lpstr>
      <vt:lpstr>Horizontal Wien</vt:lpstr>
      <vt:lpstr>Horizontal Magnetic Field Effective Length</vt:lpstr>
      <vt:lpstr>Horizontal Wien Angle: Set and Readback (given here at 200 kV, as an example)</vt:lpstr>
      <vt:lpstr>Vertical Wien Settings</vt:lpstr>
      <vt:lpstr>Vertical Wien Schematics</vt:lpstr>
      <vt:lpstr>Horizontal Wien Settings</vt:lpstr>
      <vt:lpstr>Horizontal Wien Schematics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EDM Mott Polarimetry</dc:title>
  <dc:creator>Riad Suleiman</dc:creator>
  <cp:lastModifiedBy>Riad Suleiman</cp:lastModifiedBy>
  <cp:revision>481</cp:revision>
  <dcterms:created xsi:type="dcterms:W3CDTF">2020-07-30T15:47:04Z</dcterms:created>
  <dcterms:modified xsi:type="dcterms:W3CDTF">2021-02-17T15:37:46Z</dcterms:modified>
</cp:coreProperties>
</file>