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60" r:id="rId4"/>
  </p:sldMasterIdLst>
  <p:notesMasterIdLst>
    <p:notesMasterId r:id="rId44"/>
  </p:notesMasterIdLst>
  <p:sldIdLst>
    <p:sldId id="330" r:id="rId5"/>
    <p:sldId id="331" r:id="rId6"/>
    <p:sldId id="361" r:id="rId7"/>
    <p:sldId id="359" r:id="rId8"/>
    <p:sldId id="377" r:id="rId9"/>
    <p:sldId id="391" r:id="rId10"/>
    <p:sldId id="407" r:id="rId11"/>
    <p:sldId id="386" r:id="rId12"/>
    <p:sldId id="387" r:id="rId13"/>
    <p:sldId id="378" r:id="rId14"/>
    <p:sldId id="388" r:id="rId15"/>
    <p:sldId id="389" r:id="rId16"/>
    <p:sldId id="390" r:id="rId17"/>
    <p:sldId id="363" r:id="rId18"/>
    <p:sldId id="379" r:id="rId19"/>
    <p:sldId id="383" r:id="rId20"/>
    <p:sldId id="392" r:id="rId21"/>
    <p:sldId id="393" r:id="rId22"/>
    <p:sldId id="395" r:id="rId23"/>
    <p:sldId id="396" r:id="rId24"/>
    <p:sldId id="397" r:id="rId25"/>
    <p:sldId id="398" r:id="rId26"/>
    <p:sldId id="399" r:id="rId27"/>
    <p:sldId id="400" r:id="rId28"/>
    <p:sldId id="401" r:id="rId29"/>
    <p:sldId id="402" r:id="rId30"/>
    <p:sldId id="403" r:id="rId31"/>
    <p:sldId id="338" r:id="rId32"/>
    <p:sldId id="372" r:id="rId33"/>
    <p:sldId id="405" r:id="rId34"/>
    <p:sldId id="404" r:id="rId35"/>
    <p:sldId id="406" r:id="rId36"/>
    <p:sldId id="373" r:id="rId37"/>
    <p:sldId id="367" r:id="rId38"/>
    <p:sldId id="368" r:id="rId39"/>
    <p:sldId id="374" r:id="rId40"/>
    <p:sldId id="371" r:id="rId41"/>
    <p:sldId id="375" r:id="rId42"/>
    <p:sldId id="38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D1D"/>
    <a:srgbClr val="C987C9"/>
    <a:srgbClr val="E868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458" autoAdjust="0"/>
  </p:normalViewPr>
  <p:slideViewPr>
    <p:cSldViewPr snapToGrid="0" snapToObjects="1">
      <p:cViewPr varScale="1">
        <p:scale>
          <a:sx n="155" d="100"/>
          <a:sy n="155" d="100"/>
        </p:scale>
        <p:origin x="462" y="144"/>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100" d="100"/>
        <a:sy n="100" d="100"/>
      </p:scale>
      <p:origin x="0" y="-2766"/>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147213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difference between the different wafer growth mechanisms vary in the sources they use for the growth. Traditionally, Molecular beam epitaxy uses solid sources for the elements, requires base pressures in the 10^-10 Torr range, and offers precise growth with sharp interfaces. Drawbacks include the vacuum requirements and the need to rotate samples during growth to ensure equal species distribution. </a:t>
            </a:r>
          </a:p>
          <a:p>
            <a:r>
              <a:rPr lang="en-US" baseline="0" dirty="0"/>
              <a:t>Gas source MBE, and chemical beam epitaxy replace some or all of the solid sources with gas sources such as arsine or phosphine, reducing the requirements for sample rotation or allowing larger wafer growth. </a:t>
            </a:r>
          </a:p>
          <a:p>
            <a:r>
              <a:rPr lang="en-US" baseline="0" dirty="0"/>
              <a:t>MOCVD is done at much higher pressures with the wafer in a viscous flow of the gas, with drawbacks that much more of the flammable, toxic precursor gasses are required and that sharp transitions are more difficult to control</a:t>
            </a:r>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2068696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3</a:t>
            </a:fld>
            <a:endParaRPr lang="en-US"/>
          </a:p>
        </p:txBody>
      </p:sp>
    </p:spTree>
    <p:extLst>
      <p:ext uri="{BB962C8B-B14F-4D97-AF65-F5344CB8AC3E}">
        <p14:creationId xmlns:p14="http://schemas.microsoft.com/office/powerpoint/2010/main" val="93491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28</a:t>
            </a:fld>
            <a:endParaRPr lang="en-US"/>
          </a:p>
        </p:txBody>
      </p:sp>
    </p:spTree>
    <p:extLst>
      <p:ext uri="{BB962C8B-B14F-4D97-AF65-F5344CB8AC3E}">
        <p14:creationId xmlns:p14="http://schemas.microsoft.com/office/powerpoint/2010/main" val="66802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37</a:t>
            </a:fld>
            <a:endParaRPr lang="en-US"/>
          </a:p>
        </p:txBody>
      </p:sp>
    </p:spTree>
    <p:extLst>
      <p:ext uri="{BB962C8B-B14F-4D97-AF65-F5344CB8AC3E}">
        <p14:creationId xmlns:p14="http://schemas.microsoft.com/office/powerpoint/2010/main" val="3679970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C22ADA0-20C1-495C-89DC-B7C8F148913D}" type="datetime1">
              <a:rPr lang="en-US" smtClean="0"/>
              <a:t>11/21/2022</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98F07725-935C-40E7-A250-358908769753}" type="datetime1">
              <a:rPr lang="en-US" smtClean="0"/>
              <a:t>11/21/2022</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10"/>
          <p:cNvSpPr>
            <a:spLocks noGrp="1"/>
          </p:cNvSpPr>
          <p:nvPr>
            <p:ph type="sldNum" sz="quarter" idx="18"/>
          </p:nvPr>
        </p:nvSpPr>
        <p:spPr>
          <a:xfrm>
            <a:off x="6572250" y="6384511"/>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Date Placeholder 6"/>
          <p:cNvSpPr>
            <a:spLocks noGrp="1"/>
          </p:cNvSpPr>
          <p:nvPr>
            <p:ph type="dt" sz="half" idx="10"/>
          </p:nvPr>
        </p:nvSpPr>
        <p:spPr/>
        <p:txBody>
          <a:bodyPr/>
          <a:lstStyle/>
          <a:p>
            <a:fld id="{6C48A73F-5368-45B7-8389-6820869EFF28}" type="datetime1">
              <a:rPr lang="en-US" smtClean="0"/>
              <a:t>11/21/2022</a:t>
            </a:fld>
            <a:endParaRPr lang="en-US" dirty="0"/>
          </a:p>
        </p:txBody>
      </p:sp>
      <p:sp>
        <p:nvSpPr>
          <p:cNvPr id="10" name="Footer Placeholder 9"/>
          <p:cNvSpPr>
            <a:spLocks noGrp="1"/>
          </p:cNvSpPr>
          <p:nvPr>
            <p:ph type="ftr" sz="quarter" idx="11"/>
          </p:nvPr>
        </p:nvSpPr>
        <p:spPr/>
        <p:txBody>
          <a:bodyPr/>
          <a:lstStyle/>
          <a:p>
            <a:r>
              <a:rPr lang="en-US"/>
              <a:t>Marcy Stutzman  10 Nov 2021 P3 Workshop</a:t>
            </a:r>
            <a:endParaRPr lang="en-US" dirty="0"/>
          </a:p>
        </p:txBody>
      </p:sp>
      <p:sp>
        <p:nvSpPr>
          <p:cNvPr id="11"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
        <p:nvSpPr>
          <p:cNvPr id="12"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
        <p:nvSpPr>
          <p:cNvPr id="12"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
        <p:nvSpPr>
          <p:cNvPr id="12"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
        <p:nvSpPr>
          <p:cNvPr id="12"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
        <p:nvSpPr>
          <p:cNvPr id="14"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Marcy Stutzman  10 Nov 2021 P3 Workshop</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
        <p:nvSpPr>
          <p:cNvPr id="14" name="Slide Number Placeholder 10"/>
          <p:cNvSpPr>
            <a:spLocks noGrp="1"/>
          </p:cNvSpPr>
          <p:nvPr>
            <p:ph type="sldNum" sz="quarter" idx="12"/>
          </p:nvPr>
        </p:nvSpPr>
        <p:spPr>
          <a:xfrm>
            <a:off x="9347200" y="6435729"/>
            <a:ext cx="2743200" cy="365125"/>
          </a:xfrm>
        </p:spPr>
        <p:txBody>
          <a:bodyPr/>
          <a:lstStyle/>
          <a:p>
            <a:fld id="{07E1C93C-5050-FC42-8F10-D22D4F119D1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CCD8BB2A-B080-4115-8609-B6E762580382}" type="datetime1">
              <a:rPr lang="en-US" smtClean="0"/>
              <a:t>11/21/2022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Marcy Stutzman  10 Nov 2021 P3 Workshop</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w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4" y="196676"/>
            <a:ext cx="12170228" cy="617838"/>
          </a:xfrm>
        </p:spPr>
        <p:txBody>
          <a:bodyPr>
            <a:normAutofit fontScale="90000"/>
          </a:bodyPr>
          <a:lstStyle/>
          <a:p>
            <a:r>
              <a:rPr lang="en-US" dirty="0" smtClean="0"/>
              <a:t>Photocathodes with 90% polarization and QE greater than 1% for DOE NP </a:t>
            </a:r>
            <a:endParaRPr lang="en-US" dirty="0"/>
          </a:p>
        </p:txBody>
      </p:sp>
      <p:sp>
        <p:nvSpPr>
          <p:cNvPr id="3" name="Subtitle 2"/>
          <p:cNvSpPr>
            <a:spLocks noGrp="1"/>
          </p:cNvSpPr>
          <p:nvPr>
            <p:ph type="subTitle" idx="1"/>
          </p:nvPr>
        </p:nvSpPr>
        <p:spPr/>
        <p:txBody>
          <a:bodyPr>
            <a:normAutofit/>
          </a:bodyPr>
          <a:lstStyle/>
          <a:p>
            <a:r>
              <a:rPr lang="en-US" sz="2800" dirty="0"/>
              <a:t>Annual NP Accelerator R&amp;D </a:t>
            </a:r>
            <a:r>
              <a:rPr lang="en-US" sz="2800" dirty="0" smtClean="0"/>
              <a:t>virtual </a:t>
            </a:r>
            <a:r>
              <a:rPr lang="en-US" sz="2800" dirty="0"/>
              <a:t>PI Exchange </a:t>
            </a:r>
            <a:r>
              <a:rPr lang="en-US" sz="2800" dirty="0" smtClean="0"/>
              <a:t>meeting - </a:t>
            </a:r>
            <a:r>
              <a:rPr lang="en-US" sz="2800" dirty="0"/>
              <a:t>November </a:t>
            </a:r>
            <a:r>
              <a:rPr lang="en-US" sz="2800" dirty="0" smtClean="0"/>
              <a:t>29, 2022</a:t>
            </a:r>
            <a:endParaRPr lang="en-US" sz="1600" dirty="0"/>
          </a:p>
        </p:txBody>
      </p:sp>
      <p:sp>
        <p:nvSpPr>
          <p:cNvPr id="4" name="Text Placeholder 3"/>
          <p:cNvSpPr>
            <a:spLocks noGrp="1"/>
          </p:cNvSpPr>
          <p:nvPr>
            <p:ph type="body" sz="quarter" idx="14"/>
          </p:nvPr>
        </p:nvSpPr>
        <p:spPr>
          <a:xfrm>
            <a:off x="443182" y="4550228"/>
            <a:ext cx="5875975" cy="1197429"/>
          </a:xfrm>
        </p:spPr>
        <p:txBody>
          <a:bodyPr>
            <a:normAutofit lnSpcReduction="10000"/>
          </a:bodyPr>
          <a:lstStyle/>
          <a:p>
            <a:r>
              <a:rPr lang="en-US" dirty="0" smtClean="0"/>
              <a:t>Matt Poelker and M. Stutzman, </a:t>
            </a:r>
            <a:r>
              <a:rPr lang="en-US" dirty="0"/>
              <a:t>Jefferson </a:t>
            </a:r>
            <a:r>
              <a:rPr lang="en-US" dirty="0" smtClean="0"/>
              <a:t>Lab</a:t>
            </a:r>
          </a:p>
          <a:p>
            <a:r>
              <a:rPr lang="en-US" dirty="0" smtClean="0"/>
              <a:t>Sylvain </a:t>
            </a:r>
            <a:r>
              <a:rPr lang="en-US" dirty="0" err="1" smtClean="0"/>
              <a:t>Marsillac</a:t>
            </a:r>
            <a:r>
              <a:rPr lang="en-US" dirty="0" smtClean="0"/>
              <a:t>, ODU</a:t>
            </a:r>
          </a:p>
          <a:p>
            <a:r>
              <a:rPr lang="en-US" dirty="0" err="1" smtClean="0"/>
              <a:t>Erdong</a:t>
            </a:r>
            <a:r>
              <a:rPr lang="en-US" dirty="0" smtClean="0"/>
              <a:t> Wang, BNL</a:t>
            </a:r>
            <a:endParaRPr lang="en-US" dirty="0"/>
          </a:p>
          <a:p>
            <a:endParaRPr lang="en-US" dirty="0"/>
          </a:p>
        </p:txBody>
      </p:sp>
      <p:pic>
        <p:nvPicPr>
          <p:cNvPr id="7" name="Picture Placeholder 6"/>
          <p:cNvPicPr>
            <a:picLocks noGrp="1" noChangeAspect="1"/>
          </p:cNvPicPr>
          <p:nvPr>
            <p:ph type="pic" sz="quarter" idx="15"/>
          </p:nvPr>
        </p:nvPicPr>
        <p:blipFill rotWithShape="1">
          <a:blip r:embed="rId3"/>
          <a:srcRect t="226" b="326"/>
          <a:stretch/>
        </p:blipFill>
        <p:spPr>
          <a:xfrm>
            <a:off x="6572250" y="1854200"/>
            <a:ext cx="4915408" cy="4165600"/>
          </a:xfrm>
          <a:prstGeom prst="rect">
            <a:avLst/>
          </a:prstGeom>
        </p:spPr>
      </p:pic>
      <p:pic>
        <p:nvPicPr>
          <p:cNvPr id="6" name="Picture 5" descr="C:\Users\poelker\AppData\Local\Microsoft\Windows\INetCache\Content.MSO\9665EADB.tmp"/>
          <p:cNvPicPr/>
          <p:nvPr/>
        </p:nvPicPr>
        <p:blipFill>
          <a:blip r:embed="rId4">
            <a:extLst>
              <a:ext uri="{28A0092B-C50C-407E-A947-70E740481C1C}">
                <a14:useLocalDpi xmlns:a14="http://schemas.microsoft.com/office/drawing/2010/main" val="0"/>
              </a:ext>
            </a:extLst>
          </a:blip>
          <a:srcRect/>
          <a:stretch>
            <a:fillRect/>
          </a:stretch>
        </p:blipFill>
        <p:spPr bwMode="auto">
          <a:xfrm>
            <a:off x="6405434" y="1669466"/>
            <a:ext cx="5429825" cy="4350334"/>
          </a:xfrm>
          <a:prstGeom prst="rect">
            <a:avLst/>
          </a:prstGeom>
          <a:noFill/>
          <a:ln>
            <a:noFill/>
          </a:ln>
        </p:spPr>
      </p:pic>
    </p:spTree>
    <p:extLst>
      <p:ext uri="{BB962C8B-B14F-4D97-AF65-F5344CB8AC3E}">
        <p14:creationId xmlns:p14="http://schemas.microsoft.com/office/powerpoint/2010/main" val="136655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Structure</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12" name="Content Placeholder 11"/>
          <p:cNvPicPr>
            <a:picLocks noGrp="1" noChangeAspect="1"/>
          </p:cNvPicPr>
          <p:nvPr>
            <p:ph idx="1"/>
          </p:nvPr>
        </p:nvPicPr>
        <p:blipFill>
          <a:blip r:embed="rId2"/>
          <a:stretch>
            <a:fillRect/>
          </a:stretch>
        </p:blipFill>
        <p:spPr>
          <a:xfrm>
            <a:off x="411163" y="1324458"/>
            <a:ext cx="11287125" cy="4666284"/>
          </a:xfrm>
          <a:prstGeom prst="rect">
            <a:avLst/>
          </a:prstGeom>
        </p:spPr>
      </p:pic>
      <p:sp>
        <p:nvSpPr>
          <p:cNvPr id="13" name="TextBox 12"/>
          <p:cNvSpPr txBox="1"/>
          <p:nvPr/>
        </p:nvSpPr>
        <p:spPr>
          <a:xfrm>
            <a:off x="1983259" y="955352"/>
            <a:ext cx="2141420" cy="369332"/>
          </a:xfrm>
          <a:prstGeom prst="rect">
            <a:avLst/>
          </a:prstGeom>
          <a:noFill/>
        </p:spPr>
        <p:txBody>
          <a:bodyPr wrap="none" rtlCol="0">
            <a:spAutoFit/>
          </a:bodyPr>
          <a:lstStyle/>
          <a:p>
            <a:r>
              <a:rPr lang="en-US" dirty="0" smtClean="0"/>
              <a:t>Strained </a:t>
            </a:r>
            <a:r>
              <a:rPr lang="en-US" dirty="0" err="1" smtClean="0"/>
              <a:t>Superlattice</a:t>
            </a:r>
            <a:endParaRPr lang="en-US" dirty="0"/>
          </a:p>
        </p:txBody>
      </p:sp>
      <p:sp>
        <p:nvSpPr>
          <p:cNvPr id="14" name="TextBox 13"/>
          <p:cNvSpPr txBox="1"/>
          <p:nvPr/>
        </p:nvSpPr>
        <p:spPr>
          <a:xfrm>
            <a:off x="6215743" y="955352"/>
            <a:ext cx="5286512" cy="369332"/>
          </a:xfrm>
          <a:prstGeom prst="rect">
            <a:avLst/>
          </a:prstGeom>
          <a:noFill/>
        </p:spPr>
        <p:txBody>
          <a:bodyPr wrap="none" rtlCol="0">
            <a:spAutoFit/>
          </a:bodyPr>
          <a:lstStyle/>
          <a:p>
            <a:r>
              <a:rPr lang="en-US" dirty="0" smtClean="0"/>
              <a:t>Strained </a:t>
            </a:r>
            <a:r>
              <a:rPr lang="en-US" dirty="0" err="1" smtClean="0"/>
              <a:t>Superlattice</a:t>
            </a:r>
            <a:r>
              <a:rPr lang="en-US" dirty="0" smtClean="0"/>
              <a:t> with Distributed Bragg Reflector</a:t>
            </a:r>
            <a:endParaRPr lang="en-US" dirty="0"/>
          </a:p>
        </p:txBody>
      </p:sp>
      <p:grpSp>
        <p:nvGrpSpPr>
          <p:cNvPr id="20" name="Group 19"/>
          <p:cNvGrpSpPr/>
          <p:nvPr/>
        </p:nvGrpSpPr>
        <p:grpSpPr>
          <a:xfrm>
            <a:off x="3283510" y="2423786"/>
            <a:ext cx="4921037" cy="1828707"/>
            <a:chOff x="3283510" y="2423786"/>
            <a:chExt cx="4921037" cy="1828707"/>
          </a:xfrm>
        </p:grpSpPr>
        <p:sp>
          <p:nvSpPr>
            <p:cNvPr id="15" name="TextBox 14"/>
            <p:cNvSpPr txBox="1"/>
            <p:nvPr/>
          </p:nvSpPr>
          <p:spPr>
            <a:xfrm>
              <a:off x="3283510" y="2867498"/>
              <a:ext cx="4921037" cy="1384995"/>
            </a:xfrm>
            <a:prstGeom prst="rect">
              <a:avLst/>
            </a:prstGeom>
            <a:solidFill>
              <a:schemeClr val="accent4">
                <a:lumMod val="40000"/>
                <a:lumOff val="60000"/>
              </a:schemeClr>
            </a:solidFill>
            <a:ln>
              <a:solidFill>
                <a:srgbClr val="0070C0"/>
              </a:solidFill>
            </a:ln>
          </p:spPr>
          <p:txBody>
            <a:bodyPr wrap="square" rtlCol="0">
              <a:spAutoFit/>
            </a:bodyPr>
            <a:lstStyle/>
            <a:p>
              <a:pPr algn="ctr"/>
              <a:r>
                <a:rPr lang="en-US" sz="2800" dirty="0">
                  <a:solidFill>
                    <a:srgbClr val="FF0000"/>
                  </a:solidFill>
                </a:rPr>
                <a:t>t</a:t>
              </a:r>
              <a:r>
                <a:rPr lang="en-US" sz="2800" dirty="0" smtClean="0">
                  <a:solidFill>
                    <a:srgbClr val="FF0000"/>
                  </a:solidFill>
                </a:rPr>
                <a:t>he </a:t>
              </a:r>
              <a:r>
                <a:rPr lang="en-US" sz="2800" dirty="0" err="1" smtClean="0">
                  <a:solidFill>
                    <a:srgbClr val="FF0000"/>
                  </a:solidFill>
                </a:rPr>
                <a:t>superlattice</a:t>
              </a:r>
              <a:r>
                <a:rPr lang="en-US" sz="2800" dirty="0" smtClean="0">
                  <a:solidFill>
                    <a:srgbClr val="FF0000"/>
                  </a:solidFill>
                </a:rPr>
                <a:t> - where the polarized electrons come from, many thin layer pairs</a:t>
              </a:r>
              <a:endParaRPr lang="en-US" sz="2800" dirty="0">
                <a:solidFill>
                  <a:srgbClr val="FF0000"/>
                </a:solidFill>
              </a:endParaRPr>
            </a:p>
          </p:txBody>
        </p:sp>
        <p:cxnSp>
          <p:nvCxnSpPr>
            <p:cNvPr id="17" name="Straight Arrow Connector 16"/>
            <p:cNvCxnSpPr>
              <a:stCxn id="15" idx="0"/>
            </p:cNvCxnSpPr>
            <p:nvPr/>
          </p:nvCxnSpPr>
          <p:spPr>
            <a:xfrm flipH="1" flipV="1">
              <a:off x="4947781" y="2423786"/>
              <a:ext cx="796248" cy="443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5" idx="0"/>
            </p:cNvCxnSpPr>
            <p:nvPr/>
          </p:nvCxnSpPr>
          <p:spPr>
            <a:xfrm flipV="1">
              <a:off x="5744029" y="2423786"/>
              <a:ext cx="850924" cy="443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762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Structure</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12" name="Content Placeholder 11"/>
          <p:cNvPicPr>
            <a:picLocks noGrp="1" noChangeAspect="1"/>
          </p:cNvPicPr>
          <p:nvPr>
            <p:ph idx="1"/>
          </p:nvPr>
        </p:nvPicPr>
        <p:blipFill>
          <a:blip r:embed="rId2"/>
          <a:stretch>
            <a:fillRect/>
          </a:stretch>
        </p:blipFill>
        <p:spPr>
          <a:xfrm>
            <a:off x="411163" y="1324458"/>
            <a:ext cx="11287125" cy="4666284"/>
          </a:xfrm>
          <a:prstGeom prst="rect">
            <a:avLst/>
          </a:prstGeom>
        </p:spPr>
      </p:pic>
      <p:sp>
        <p:nvSpPr>
          <p:cNvPr id="13" name="TextBox 12"/>
          <p:cNvSpPr txBox="1"/>
          <p:nvPr/>
        </p:nvSpPr>
        <p:spPr>
          <a:xfrm>
            <a:off x="1983259" y="955352"/>
            <a:ext cx="2141420" cy="369332"/>
          </a:xfrm>
          <a:prstGeom prst="rect">
            <a:avLst/>
          </a:prstGeom>
          <a:noFill/>
        </p:spPr>
        <p:txBody>
          <a:bodyPr wrap="none" rtlCol="0">
            <a:spAutoFit/>
          </a:bodyPr>
          <a:lstStyle/>
          <a:p>
            <a:r>
              <a:rPr lang="en-US" dirty="0" smtClean="0"/>
              <a:t>Strained </a:t>
            </a:r>
            <a:r>
              <a:rPr lang="en-US" dirty="0" err="1" smtClean="0"/>
              <a:t>Superlattice</a:t>
            </a:r>
            <a:endParaRPr lang="en-US" dirty="0"/>
          </a:p>
        </p:txBody>
      </p:sp>
      <p:sp>
        <p:nvSpPr>
          <p:cNvPr id="14" name="TextBox 13"/>
          <p:cNvSpPr txBox="1"/>
          <p:nvPr/>
        </p:nvSpPr>
        <p:spPr>
          <a:xfrm>
            <a:off x="6215743" y="955352"/>
            <a:ext cx="5286512" cy="369332"/>
          </a:xfrm>
          <a:prstGeom prst="rect">
            <a:avLst/>
          </a:prstGeom>
          <a:noFill/>
        </p:spPr>
        <p:txBody>
          <a:bodyPr wrap="none" rtlCol="0">
            <a:spAutoFit/>
          </a:bodyPr>
          <a:lstStyle/>
          <a:p>
            <a:r>
              <a:rPr lang="en-US" dirty="0" smtClean="0"/>
              <a:t>Strained </a:t>
            </a:r>
            <a:r>
              <a:rPr lang="en-US" dirty="0" err="1" smtClean="0"/>
              <a:t>Superlattice</a:t>
            </a:r>
            <a:r>
              <a:rPr lang="en-US" dirty="0" smtClean="0"/>
              <a:t> with Distributed Bragg Reflector</a:t>
            </a:r>
            <a:endParaRPr lang="en-US" dirty="0"/>
          </a:p>
        </p:txBody>
      </p:sp>
      <p:grpSp>
        <p:nvGrpSpPr>
          <p:cNvPr id="16" name="Group 15"/>
          <p:cNvGrpSpPr/>
          <p:nvPr/>
        </p:nvGrpSpPr>
        <p:grpSpPr>
          <a:xfrm>
            <a:off x="3607991" y="1755574"/>
            <a:ext cx="4921037" cy="2282812"/>
            <a:chOff x="3283510" y="1969681"/>
            <a:chExt cx="4921037" cy="2282812"/>
          </a:xfrm>
        </p:grpSpPr>
        <p:sp>
          <p:nvSpPr>
            <p:cNvPr id="18" name="TextBox 17"/>
            <p:cNvSpPr txBox="1"/>
            <p:nvPr/>
          </p:nvSpPr>
          <p:spPr>
            <a:xfrm>
              <a:off x="3283510" y="2867498"/>
              <a:ext cx="4921037" cy="1384995"/>
            </a:xfrm>
            <a:prstGeom prst="rect">
              <a:avLst/>
            </a:prstGeom>
            <a:solidFill>
              <a:schemeClr val="accent4">
                <a:lumMod val="40000"/>
                <a:lumOff val="60000"/>
              </a:schemeClr>
            </a:solidFill>
            <a:ln>
              <a:solidFill>
                <a:srgbClr val="0070C0"/>
              </a:solidFill>
            </a:ln>
          </p:spPr>
          <p:txBody>
            <a:bodyPr wrap="square" rtlCol="0">
              <a:spAutoFit/>
            </a:bodyPr>
            <a:lstStyle/>
            <a:p>
              <a:pPr algn="ctr"/>
              <a:r>
                <a:rPr lang="en-US" sz="2800" dirty="0" smtClean="0">
                  <a:solidFill>
                    <a:srgbClr val="FF0000"/>
                  </a:solidFill>
                </a:rPr>
                <a:t>Highly doped surface layer to reduce surface charge limit (good for EIC)</a:t>
              </a:r>
              <a:endParaRPr lang="en-US" sz="2800" dirty="0">
                <a:solidFill>
                  <a:srgbClr val="FF0000"/>
                </a:solidFill>
              </a:endParaRPr>
            </a:p>
          </p:txBody>
        </p:sp>
        <p:cxnSp>
          <p:nvCxnSpPr>
            <p:cNvPr id="21" name="Straight Arrow Connector 20"/>
            <p:cNvCxnSpPr/>
            <p:nvPr/>
          </p:nvCxnSpPr>
          <p:spPr>
            <a:xfrm flipV="1">
              <a:off x="5615806" y="1969681"/>
              <a:ext cx="763254" cy="8978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4673827" y="1969681"/>
              <a:ext cx="941980" cy="8978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15636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Structure</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12" name="Content Placeholder 11"/>
          <p:cNvPicPr>
            <a:picLocks noGrp="1" noChangeAspect="1"/>
          </p:cNvPicPr>
          <p:nvPr>
            <p:ph idx="1"/>
          </p:nvPr>
        </p:nvPicPr>
        <p:blipFill>
          <a:blip r:embed="rId2"/>
          <a:stretch>
            <a:fillRect/>
          </a:stretch>
        </p:blipFill>
        <p:spPr>
          <a:xfrm>
            <a:off x="411163" y="1324458"/>
            <a:ext cx="11287125" cy="4666284"/>
          </a:xfrm>
          <a:prstGeom prst="rect">
            <a:avLst/>
          </a:prstGeom>
        </p:spPr>
      </p:pic>
      <p:sp>
        <p:nvSpPr>
          <p:cNvPr id="13" name="TextBox 12"/>
          <p:cNvSpPr txBox="1"/>
          <p:nvPr/>
        </p:nvSpPr>
        <p:spPr>
          <a:xfrm>
            <a:off x="1983259" y="955352"/>
            <a:ext cx="2141420" cy="369332"/>
          </a:xfrm>
          <a:prstGeom prst="rect">
            <a:avLst/>
          </a:prstGeom>
          <a:noFill/>
        </p:spPr>
        <p:txBody>
          <a:bodyPr wrap="none" rtlCol="0">
            <a:spAutoFit/>
          </a:bodyPr>
          <a:lstStyle/>
          <a:p>
            <a:r>
              <a:rPr lang="en-US" dirty="0" smtClean="0"/>
              <a:t>Strained </a:t>
            </a:r>
            <a:r>
              <a:rPr lang="en-US" dirty="0" err="1" smtClean="0"/>
              <a:t>Superlattice</a:t>
            </a:r>
            <a:endParaRPr lang="en-US" dirty="0"/>
          </a:p>
        </p:txBody>
      </p:sp>
      <p:sp>
        <p:nvSpPr>
          <p:cNvPr id="14" name="TextBox 13"/>
          <p:cNvSpPr txBox="1"/>
          <p:nvPr/>
        </p:nvSpPr>
        <p:spPr>
          <a:xfrm>
            <a:off x="6215743" y="955352"/>
            <a:ext cx="5286512" cy="369332"/>
          </a:xfrm>
          <a:prstGeom prst="rect">
            <a:avLst/>
          </a:prstGeom>
          <a:noFill/>
        </p:spPr>
        <p:txBody>
          <a:bodyPr wrap="none" rtlCol="0">
            <a:spAutoFit/>
          </a:bodyPr>
          <a:lstStyle/>
          <a:p>
            <a:r>
              <a:rPr lang="en-US" dirty="0" smtClean="0"/>
              <a:t>Strained </a:t>
            </a:r>
            <a:r>
              <a:rPr lang="en-US" dirty="0" err="1" smtClean="0"/>
              <a:t>Superlattice</a:t>
            </a:r>
            <a:r>
              <a:rPr lang="en-US" dirty="0" smtClean="0"/>
              <a:t> with Distributed Bragg Reflector</a:t>
            </a:r>
            <a:endParaRPr lang="en-US" dirty="0"/>
          </a:p>
        </p:txBody>
      </p:sp>
      <p:grpSp>
        <p:nvGrpSpPr>
          <p:cNvPr id="6" name="Group 5"/>
          <p:cNvGrpSpPr/>
          <p:nvPr/>
        </p:nvGrpSpPr>
        <p:grpSpPr>
          <a:xfrm>
            <a:off x="3361948" y="1449993"/>
            <a:ext cx="5306317" cy="2909153"/>
            <a:chOff x="3361948" y="1449993"/>
            <a:chExt cx="5306317" cy="2909153"/>
          </a:xfrm>
        </p:grpSpPr>
        <p:sp>
          <p:nvSpPr>
            <p:cNvPr id="18" name="TextBox 17"/>
            <p:cNvSpPr txBox="1"/>
            <p:nvPr/>
          </p:nvSpPr>
          <p:spPr>
            <a:xfrm>
              <a:off x="3361948" y="1449993"/>
              <a:ext cx="5306317" cy="1815882"/>
            </a:xfrm>
            <a:prstGeom prst="rect">
              <a:avLst/>
            </a:prstGeom>
            <a:solidFill>
              <a:schemeClr val="accent4">
                <a:lumMod val="40000"/>
                <a:lumOff val="60000"/>
              </a:schemeClr>
            </a:solidFill>
            <a:ln>
              <a:solidFill>
                <a:srgbClr val="0070C0"/>
              </a:solidFill>
            </a:ln>
          </p:spPr>
          <p:txBody>
            <a:bodyPr wrap="square" rtlCol="0">
              <a:spAutoFit/>
            </a:bodyPr>
            <a:lstStyle/>
            <a:p>
              <a:pPr algn="ctr"/>
              <a:r>
                <a:rPr lang="en-US" sz="2800" dirty="0" smtClean="0">
                  <a:solidFill>
                    <a:srgbClr val="FF0000"/>
                  </a:solidFill>
                </a:rPr>
                <a:t>Metamorphic grading: starting with GaAs, ending with </a:t>
              </a:r>
              <a:r>
                <a:rPr lang="en-US" sz="2800" dirty="0" smtClean="0">
                  <a:solidFill>
                    <a:srgbClr val="FF0000"/>
                  </a:solidFill>
                </a:rPr>
                <a:t>GaAs</a:t>
              </a:r>
              <a:r>
                <a:rPr lang="en-US" sz="2800" baseline="-25000" dirty="0" smtClean="0">
                  <a:solidFill>
                    <a:srgbClr val="FF0000"/>
                  </a:solidFill>
                </a:rPr>
                <a:t>0.65</a:t>
              </a:r>
              <a:r>
                <a:rPr lang="en-US" sz="2800" dirty="0" smtClean="0">
                  <a:solidFill>
                    <a:srgbClr val="FF0000"/>
                  </a:solidFill>
                </a:rPr>
                <a:t>P</a:t>
              </a:r>
              <a:r>
                <a:rPr lang="en-US" sz="2800" baseline="-25000" dirty="0" smtClean="0">
                  <a:solidFill>
                    <a:srgbClr val="FF0000"/>
                  </a:solidFill>
                </a:rPr>
                <a:t>0.35</a:t>
              </a:r>
              <a:endParaRPr lang="en-US" sz="2800" dirty="0">
                <a:solidFill>
                  <a:srgbClr val="FF0000"/>
                </a:solidFill>
              </a:endParaRPr>
            </a:p>
            <a:p>
              <a:pPr algn="ctr"/>
              <a:r>
                <a:rPr lang="en-US" sz="2800" dirty="0" smtClean="0">
                  <a:solidFill>
                    <a:srgbClr val="FF0000"/>
                  </a:solidFill>
                </a:rPr>
                <a:t>to create a relaxed layer upon which thick buffer layer is grown</a:t>
              </a:r>
              <a:endParaRPr lang="en-US" sz="2800" dirty="0">
                <a:solidFill>
                  <a:srgbClr val="FF0000"/>
                </a:solidFill>
              </a:endParaRPr>
            </a:p>
          </p:txBody>
        </p:sp>
        <p:cxnSp>
          <p:nvCxnSpPr>
            <p:cNvPr id="21" name="Straight Arrow Connector 20"/>
            <p:cNvCxnSpPr>
              <a:stCxn id="18" idx="2"/>
            </p:cNvCxnSpPr>
            <p:nvPr/>
          </p:nvCxnSpPr>
          <p:spPr>
            <a:xfrm flipH="1">
              <a:off x="3694671" y="3265875"/>
              <a:ext cx="2320436" cy="10932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965679" y="3265875"/>
              <a:ext cx="2114295" cy="10932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63996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 Structure</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12" name="Content Placeholder 11"/>
          <p:cNvPicPr>
            <a:picLocks noGrp="1" noChangeAspect="1"/>
          </p:cNvPicPr>
          <p:nvPr>
            <p:ph idx="1"/>
          </p:nvPr>
        </p:nvPicPr>
        <p:blipFill>
          <a:blip r:embed="rId2"/>
          <a:stretch>
            <a:fillRect/>
          </a:stretch>
        </p:blipFill>
        <p:spPr>
          <a:xfrm>
            <a:off x="411163" y="1324458"/>
            <a:ext cx="11287125" cy="4666284"/>
          </a:xfrm>
          <a:prstGeom prst="rect">
            <a:avLst/>
          </a:prstGeom>
        </p:spPr>
      </p:pic>
      <p:sp>
        <p:nvSpPr>
          <p:cNvPr id="13" name="TextBox 12"/>
          <p:cNvSpPr txBox="1"/>
          <p:nvPr/>
        </p:nvSpPr>
        <p:spPr>
          <a:xfrm>
            <a:off x="1983259" y="955352"/>
            <a:ext cx="2141420" cy="369332"/>
          </a:xfrm>
          <a:prstGeom prst="rect">
            <a:avLst/>
          </a:prstGeom>
          <a:noFill/>
        </p:spPr>
        <p:txBody>
          <a:bodyPr wrap="none" rtlCol="0">
            <a:spAutoFit/>
          </a:bodyPr>
          <a:lstStyle/>
          <a:p>
            <a:r>
              <a:rPr lang="en-US" dirty="0" smtClean="0"/>
              <a:t>Strained </a:t>
            </a:r>
            <a:r>
              <a:rPr lang="en-US" dirty="0" err="1" smtClean="0"/>
              <a:t>Superlattice</a:t>
            </a:r>
            <a:endParaRPr lang="en-US" dirty="0"/>
          </a:p>
        </p:txBody>
      </p:sp>
      <p:sp>
        <p:nvSpPr>
          <p:cNvPr id="14" name="TextBox 13"/>
          <p:cNvSpPr txBox="1"/>
          <p:nvPr/>
        </p:nvSpPr>
        <p:spPr>
          <a:xfrm>
            <a:off x="6215743" y="955352"/>
            <a:ext cx="5286512" cy="369332"/>
          </a:xfrm>
          <a:prstGeom prst="rect">
            <a:avLst/>
          </a:prstGeom>
          <a:noFill/>
        </p:spPr>
        <p:txBody>
          <a:bodyPr wrap="none" rtlCol="0">
            <a:spAutoFit/>
          </a:bodyPr>
          <a:lstStyle/>
          <a:p>
            <a:r>
              <a:rPr lang="en-US" dirty="0" smtClean="0"/>
              <a:t>Strained </a:t>
            </a:r>
            <a:r>
              <a:rPr lang="en-US" dirty="0" err="1" smtClean="0"/>
              <a:t>Superlattice</a:t>
            </a:r>
            <a:r>
              <a:rPr lang="en-US" dirty="0" smtClean="0"/>
              <a:t> with Distributed Bragg Reflector</a:t>
            </a:r>
            <a:endParaRPr lang="en-US" dirty="0"/>
          </a:p>
        </p:txBody>
      </p:sp>
      <p:grpSp>
        <p:nvGrpSpPr>
          <p:cNvPr id="16" name="Group 15"/>
          <p:cNvGrpSpPr/>
          <p:nvPr/>
        </p:nvGrpSpPr>
        <p:grpSpPr>
          <a:xfrm>
            <a:off x="351997" y="2187568"/>
            <a:ext cx="5820722" cy="1384995"/>
            <a:chOff x="3283510" y="2867498"/>
            <a:chExt cx="5820722" cy="1384995"/>
          </a:xfrm>
        </p:grpSpPr>
        <p:sp>
          <p:nvSpPr>
            <p:cNvPr id="18" name="TextBox 17"/>
            <p:cNvSpPr txBox="1"/>
            <p:nvPr/>
          </p:nvSpPr>
          <p:spPr>
            <a:xfrm>
              <a:off x="3283510" y="2867498"/>
              <a:ext cx="4921037" cy="1384995"/>
            </a:xfrm>
            <a:prstGeom prst="rect">
              <a:avLst/>
            </a:prstGeom>
            <a:solidFill>
              <a:schemeClr val="accent4">
                <a:lumMod val="40000"/>
                <a:lumOff val="60000"/>
              </a:schemeClr>
            </a:solidFill>
            <a:ln>
              <a:solidFill>
                <a:srgbClr val="0070C0"/>
              </a:solidFill>
            </a:ln>
          </p:spPr>
          <p:txBody>
            <a:bodyPr wrap="square" rtlCol="0">
              <a:spAutoFit/>
            </a:bodyPr>
            <a:lstStyle/>
            <a:p>
              <a:pPr algn="ctr"/>
              <a:r>
                <a:rPr lang="en-US" sz="2800" dirty="0" smtClean="0">
                  <a:solidFill>
                    <a:srgbClr val="FF0000"/>
                  </a:solidFill>
                </a:rPr>
                <a:t>Another complicated </a:t>
              </a:r>
              <a:r>
                <a:rPr lang="en-US" sz="2800" dirty="0" err="1" smtClean="0">
                  <a:solidFill>
                    <a:srgbClr val="FF0000"/>
                  </a:solidFill>
                </a:rPr>
                <a:t>superlattice</a:t>
              </a:r>
              <a:r>
                <a:rPr lang="en-US" sz="2800" dirty="0" smtClean="0">
                  <a:solidFill>
                    <a:srgbClr val="FF0000"/>
                  </a:solidFill>
                </a:rPr>
                <a:t> which forms the distributed Bragg reflector (DBR)</a:t>
              </a:r>
              <a:endParaRPr lang="en-US" sz="2800" dirty="0">
                <a:solidFill>
                  <a:srgbClr val="FF0000"/>
                </a:solidFill>
              </a:endParaRPr>
            </a:p>
          </p:txBody>
        </p:sp>
        <p:cxnSp>
          <p:nvCxnSpPr>
            <p:cNvPr id="21" name="Straight Arrow Connector 20"/>
            <p:cNvCxnSpPr/>
            <p:nvPr/>
          </p:nvCxnSpPr>
          <p:spPr>
            <a:xfrm>
              <a:off x="8204547" y="3559995"/>
              <a:ext cx="899685" cy="5766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Connector 21"/>
          <p:cNvCxnSpPr/>
          <p:nvPr/>
        </p:nvCxnSpPr>
        <p:spPr>
          <a:xfrm>
            <a:off x="11698288" y="1394798"/>
            <a:ext cx="392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698288" y="3044059"/>
            <a:ext cx="392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1894344" y="1394798"/>
            <a:ext cx="0" cy="164926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6513239" y="3126259"/>
            <a:ext cx="5244215" cy="2326553"/>
            <a:chOff x="3283510" y="1925940"/>
            <a:chExt cx="5244215" cy="2326553"/>
          </a:xfrm>
        </p:grpSpPr>
        <p:sp>
          <p:nvSpPr>
            <p:cNvPr id="26" name="TextBox 25"/>
            <p:cNvSpPr txBox="1"/>
            <p:nvPr/>
          </p:nvSpPr>
          <p:spPr>
            <a:xfrm>
              <a:off x="3283510" y="2867498"/>
              <a:ext cx="4921037" cy="1384995"/>
            </a:xfrm>
            <a:prstGeom prst="rect">
              <a:avLst/>
            </a:prstGeom>
            <a:solidFill>
              <a:schemeClr val="accent4">
                <a:lumMod val="40000"/>
                <a:lumOff val="60000"/>
              </a:schemeClr>
            </a:solidFill>
            <a:ln>
              <a:solidFill>
                <a:srgbClr val="0070C0"/>
              </a:solidFill>
            </a:ln>
          </p:spPr>
          <p:txBody>
            <a:bodyPr wrap="square" rtlCol="0">
              <a:spAutoFit/>
            </a:bodyPr>
            <a:lstStyle/>
            <a:p>
              <a:pPr algn="ctr"/>
              <a:r>
                <a:rPr lang="en-US" sz="2800" dirty="0" smtClean="0">
                  <a:solidFill>
                    <a:srgbClr val="FF0000"/>
                  </a:solidFill>
                </a:rPr>
                <a:t>Etalon formed between DBR and top surface: stores light, more light absorbed, higher QE</a:t>
              </a:r>
              <a:endParaRPr lang="en-US" sz="2800" dirty="0">
                <a:solidFill>
                  <a:srgbClr val="FF0000"/>
                </a:solidFill>
              </a:endParaRPr>
            </a:p>
          </p:txBody>
        </p:sp>
        <p:cxnSp>
          <p:nvCxnSpPr>
            <p:cNvPr id="27" name="Straight Arrow Connector 26"/>
            <p:cNvCxnSpPr/>
            <p:nvPr/>
          </p:nvCxnSpPr>
          <p:spPr>
            <a:xfrm flipV="1">
              <a:off x="8204547" y="1925940"/>
              <a:ext cx="323178" cy="9415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3790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MOCVD growth parameters</a:t>
            </a:r>
          </a:p>
        </p:txBody>
      </p:sp>
      <p:sp>
        <p:nvSpPr>
          <p:cNvPr id="3" name="Content Placeholder 2"/>
          <p:cNvSpPr>
            <a:spLocks noGrp="1"/>
          </p:cNvSpPr>
          <p:nvPr>
            <p:ph idx="1"/>
          </p:nvPr>
        </p:nvSpPr>
        <p:spPr>
          <a:xfrm>
            <a:off x="411892" y="1119467"/>
            <a:ext cx="5313994" cy="4902635"/>
          </a:xfrm>
        </p:spPr>
        <p:txBody>
          <a:bodyPr>
            <a:noAutofit/>
          </a:bodyPr>
          <a:lstStyle/>
          <a:p>
            <a:r>
              <a:rPr lang="en-US" dirty="0" smtClean="0"/>
              <a:t>Key </a:t>
            </a:r>
            <a:r>
              <a:rPr lang="en-US" dirty="0"/>
              <a:t>Precursors</a:t>
            </a:r>
          </a:p>
          <a:p>
            <a:pPr lvl="1"/>
            <a:r>
              <a:rPr lang="en-US" dirty="0" err="1"/>
              <a:t>Trimethyl</a:t>
            </a:r>
            <a:r>
              <a:rPr lang="en-US" dirty="0"/>
              <a:t> Gallium (Ga(CH</a:t>
            </a:r>
            <a:r>
              <a:rPr lang="en-US" baseline="-25000" dirty="0"/>
              <a:t>3</a:t>
            </a:r>
            <a:r>
              <a:rPr lang="en-US" dirty="0"/>
              <a:t>)</a:t>
            </a:r>
            <a:r>
              <a:rPr lang="en-US" baseline="-25000" dirty="0"/>
              <a:t>3</a:t>
            </a:r>
            <a:r>
              <a:rPr lang="en-US" dirty="0"/>
              <a:t>)</a:t>
            </a:r>
          </a:p>
          <a:p>
            <a:pPr lvl="1"/>
            <a:r>
              <a:rPr lang="en-US" dirty="0"/>
              <a:t>Arsine (AsH</a:t>
            </a:r>
            <a:r>
              <a:rPr lang="en-US" baseline="-25000" dirty="0"/>
              <a:t>3</a:t>
            </a:r>
            <a:r>
              <a:rPr lang="en-US" dirty="0"/>
              <a:t>) and Phosphine (PH</a:t>
            </a:r>
            <a:r>
              <a:rPr lang="en-US" baseline="-25000" dirty="0"/>
              <a:t>3</a:t>
            </a:r>
            <a:r>
              <a:rPr lang="en-US" dirty="0"/>
              <a:t>)</a:t>
            </a:r>
          </a:p>
          <a:p>
            <a:pPr lvl="1"/>
            <a:r>
              <a:rPr lang="en-US" dirty="0"/>
              <a:t>Diethyl Zinc (Zn(CH</a:t>
            </a:r>
            <a:r>
              <a:rPr lang="en-US" baseline="-25000" dirty="0"/>
              <a:t>3</a:t>
            </a:r>
            <a:r>
              <a:rPr lang="en-US" dirty="0"/>
              <a:t>CH</a:t>
            </a:r>
            <a:r>
              <a:rPr lang="en-US" baseline="-25000" dirty="0"/>
              <a:t>3</a:t>
            </a:r>
            <a:r>
              <a:rPr lang="en-US" dirty="0"/>
              <a:t>)</a:t>
            </a:r>
            <a:r>
              <a:rPr lang="en-US" baseline="-25000" dirty="0"/>
              <a:t>2</a:t>
            </a:r>
            <a:r>
              <a:rPr lang="en-US" dirty="0"/>
              <a:t>) </a:t>
            </a:r>
          </a:p>
          <a:p>
            <a:pPr lvl="1"/>
            <a:r>
              <a:rPr lang="en-US" dirty="0"/>
              <a:t>Carbon Tetrachloride </a:t>
            </a:r>
            <a:r>
              <a:rPr lang="en-US" dirty="0" smtClean="0"/>
              <a:t>(CCl</a:t>
            </a:r>
            <a:r>
              <a:rPr lang="en-US" baseline="-25000" dirty="0" smtClean="0"/>
              <a:t>4</a:t>
            </a:r>
            <a:r>
              <a:rPr lang="en-US" dirty="0" smtClean="0"/>
              <a:t>) </a:t>
            </a:r>
          </a:p>
          <a:p>
            <a:pPr lvl="1"/>
            <a:r>
              <a:rPr lang="en-US" dirty="0" smtClean="0"/>
              <a:t>Lower diffusivity </a:t>
            </a:r>
            <a:r>
              <a:rPr lang="en-US" dirty="0"/>
              <a:t>of </a:t>
            </a:r>
            <a:r>
              <a:rPr lang="en-US" dirty="0" smtClean="0"/>
              <a:t>carbon </a:t>
            </a:r>
            <a:r>
              <a:rPr lang="en-US" dirty="0"/>
              <a:t>in </a:t>
            </a:r>
            <a:r>
              <a:rPr lang="en-US" dirty="0" err="1"/>
              <a:t>GaAsP</a:t>
            </a:r>
            <a:r>
              <a:rPr lang="en-US" dirty="0"/>
              <a:t> should improve lifetime of device surface</a:t>
            </a:r>
          </a:p>
          <a:p>
            <a:r>
              <a:rPr lang="en-US" dirty="0"/>
              <a:t>Substrate: 2” GaAs wafers with either  0 or 2</a:t>
            </a:r>
            <a:r>
              <a:rPr lang="en-US" baseline="30000" dirty="0"/>
              <a:t>o</a:t>
            </a:r>
            <a:r>
              <a:rPr lang="en-US" dirty="0"/>
              <a:t> offcut in the 110 </a:t>
            </a:r>
            <a:r>
              <a:rPr lang="en-US" dirty="0" smtClean="0"/>
              <a:t>direction</a:t>
            </a:r>
          </a:p>
          <a:p>
            <a:r>
              <a:rPr lang="en-US" dirty="0" smtClean="0"/>
              <a:t>Growth </a:t>
            </a:r>
            <a:r>
              <a:rPr lang="en-US" dirty="0"/>
              <a:t>rate range: </a:t>
            </a:r>
            <a:r>
              <a:rPr lang="en-US" dirty="0" smtClean="0"/>
              <a:t>3-8 </a:t>
            </a:r>
            <a:r>
              <a:rPr lang="el-GR" dirty="0" smtClean="0"/>
              <a:t>μ</a:t>
            </a:r>
            <a:r>
              <a:rPr lang="en-US" dirty="0"/>
              <a:t>m/</a:t>
            </a:r>
            <a:r>
              <a:rPr lang="en-US" dirty="0" err="1"/>
              <a:t>hr</a:t>
            </a:r>
            <a:endParaRPr lang="en-US" dirty="0"/>
          </a:p>
          <a:p>
            <a:r>
              <a:rPr lang="en-US" dirty="0"/>
              <a:t>Temperature: </a:t>
            </a:r>
            <a:r>
              <a:rPr lang="en-US" dirty="0" smtClean="0"/>
              <a:t>650-750</a:t>
            </a:r>
            <a:r>
              <a:rPr lang="en-US" baseline="30000" dirty="0" smtClean="0"/>
              <a:t>o</a:t>
            </a:r>
            <a:r>
              <a:rPr lang="en-US" dirty="0" smtClean="0"/>
              <a:t>C</a:t>
            </a:r>
            <a:endParaRPr lang="en-US" dirty="0"/>
          </a:p>
          <a:p>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7" name="Picture 6" descr="A picture containing text, cabinet, indoor, kitchen&#10;&#10;Description automatically generated">
            <a:extLst>
              <a:ext uri="{FF2B5EF4-FFF2-40B4-BE49-F238E27FC236}">
                <a16:creationId xmlns:a16="http://schemas.microsoft.com/office/drawing/2014/main" id="{5F218094-6A38-409B-9792-12CB358BF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516" y="1119467"/>
            <a:ext cx="6007078" cy="4505309"/>
          </a:xfrm>
          <a:prstGeom prst="rect">
            <a:avLst/>
          </a:prstGeom>
        </p:spPr>
      </p:pic>
      <p:sp>
        <p:nvSpPr>
          <p:cNvPr id="8" name="Rectangle 7"/>
          <p:cNvSpPr/>
          <p:nvPr/>
        </p:nvSpPr>
        <p:spPr>
          <a:xfrm>
            <a:off x="6215743" y="5624776"/>
            <a:ext cx="5053819" cy="369332"/>
          </a:xfrm>
          <a:prstGeom prst="rect">
            <a:avLst/>
          </a:prstGeom>
        </p:spPr>
        <p:txBody>
          <a:bodyPr wrap="none">
            <a:spAutoFit/>
          </a:bodyPr>
          <a:lstStyle/>
          <a:p>
            <a:r>
              <a:rPr lang="en-US" dirty="0"/>
              <a:t>MOCVD system at Rochester Institute of Technology</a:t>
            </a:r>
          </a:p>
        </p:txBody>
      </p:sp>
    </p:spTree>
    <p:extLst>
      <p:ext uri="{BB962C8B-B14F-4D97-AF65-F5344CB8AC3E}">
        <p14:creationId xmlns:p14="http://schemas.microsoft.com/office/powerpoint/2010/main" val="2409163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that needed to be resolved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15</a:t>
            </a:fld>
            <a:endParaRPr lang="en-US" dirty="0"/>
          </a:p>
        </p:txBody>
      </p:sp>
      <p:sp>
        <p:nvSpPr>
          <p:cNvPr id="3" name="Content Placeholder 2"/>
          <p:cNvSpPr>
            <a:spLocks noGrp="1"/>
          </p:cNvSpPr>
          <p:nvPr>
            <p:ph idx="1"/>
          </p:nvPr>
        </p:nvSpPr>
        <p:spPr/>
        <p:txBody>
          <a:bodyPr/>
          <a:lstStyle/>
          <a:p>
            <a:r>
              <a:rPr lang="en-US" dirty="0" smtClean="0"/>
              <a:t>Sample temperature and growth rate for best metamorphic grading</a:t>
            </a:r>
          </a:p>
          <a:p>
            <a:r>
              <a:rPr lang="en-US" dirty="0" smtClean="0"/>
              <a:t>Phosphorus concentration for optimum </a:t>
            </a:r>
            <a:r>
              <a:rPr lang="en-US" dirty="0" smtClean="0"/>
              <a:t>strain </a:t>
            </a:r>
            <a:r>
              <a:rPr lang="en-US" dirty="0" smtClean="0"/>
              <a:t>and polarization</a:t>
            </a:r>
          </a:p>
          <a:p>
            <a:r>
              <a:rPr lang="en-US" dirty="0" smtClean="0"/>
              <a:t>Defect mitigation</a:t>
            </a:r>
            <a:endParaRPr lang="en-US" dirty="0" smtClean="0"/>
          </a:p>
          <a:p>
            <a:r>
              <a:rPr lang="en-US" dirty="0" smtClean="0"/>
              <a:t>Cleave plane orientation, offcut or no offcut</a:t>
            </a:r>
            <a:endParaRPr lang="en-US" dirty="0"/>
          </a:p>
        </p:txBody>
      </p:sp>
    </p:spTree>
    <p:extLst>
      <p:ext uri="{BB962C8B-B14F-4D97-AF65-F5344CB8AC3E}">
        <p14:creationId xmlns:p14="http://schemas.microsoft.com/office/powerpoint/2010/main" val="1394978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
        <p:nvSpPr>
          <p:cNvPr id="3" name="Content Placeholder 2"/>
          <p:cNvSpPr>
            <a:spLocks noGrp="1"/>
          </p:cNvSpPr>
          <p:nvPr>
            <p:ph idx="1"/>
          </p:nvPr>
        </p:nvSpPr>
        <p:spPr/>
        <p:txBody>
          <a:bodyPr/>
          <a:lstStyle/>
          <a:p>
            <a:r>
              <a:rPr lang="en-US" dirty="0" smtClean="0"/>
              <a:t>Telemetry:  in-situ measurement</a:t>
            </a:r>
          </a:p>
          <a:p>
            <a:pPr lvl="1"/>
            <a:r>
              <a:rPr lang="en-US" dirty="0" err="1" smtClean="0"/>
              <a:t>Pyrometry</a:t>
            </a:r>
            <a:endParaRPr lang="en-US" dirty="0" smtClean="0"/>
          </a:p>
          <a:p>
            <a:pPr lvl="1"/>
            <a:r>
              <a:rPr lang="en-US" dirty="0"/>
              <a:t>C</a:t>
            </a:r>
            <a:r>
              <a:rPr lang="en-US" dirty="0" smtClean="0"/>
              <a:t>urvature </a:t>
            </a:r>
          </a:p>
          <a:p>
            <a:pPr lvl="1"/>
            <a:r>
              <a:rPr lang="en-US" dirty="0" smtClean="0"/>
              <a:t>Reflectivity</a:t>
            </a:r>
            <a:endParaRPr lang="en-US" dirty="0" smtClean="0"/>
          </a:p>
        </p:txBody>
      </p:sp>
      <p:cxnSp>
        <p:nvCxnSpPr>
          <p:cNvPr id="9" name="Straight Connector 8"/>
          <p:cNvCxnSpPr/>
          <p:nvPr/>
        </p:nvCxnSpPr>
        <p:spPr>
          <a:xfrm>
            <a:off x="907915" y="3929974"/>
            <a:ext cx="3761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79838" y="3745308"/>
            <a:ext cx="1388585" cy="369332"/>
          </a:xfrm>
          <a:prstGeom prst="rect">
            <a:avLst/>
          </a:prstGeom>
          <a:noFill/>
        </p:spPr>
        <p:txBody>
          <a:bodyPr wrap="none" rtlCol="0">
            <a:spAutoFit/>
          </a:bodyPr>
          <a:lstStyle/>
          <a:p>
            <a:r>
              <a:rPr lang="en-US" dirty="0"/>
              <a:t>T</a:t>
            </a:r>
            <a:r>
              <a:rPr lang="en-US" dirty="0" smtClean="0"/>
              <a:t>emperature</a:t>
            </a:r>
            <a:endParaRPr lang="en-US" dirty="0"/>
          </a:p>
        </p:txBody>
      </p:sp>
      <p:cxnSp>
        <p:nvCxnSpPr>
          <p:cNvPr id="11" name="Straight Connector 10"/>
          <p:cNvCxnSpPr/>
          <p:nvPr/>
        </p:nvCxnSpPr>
        <p:spPr>
          <a:xfrm>
            <a:off x="907915" y="4302868"/>
            <a:ext cx="37613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79837" y="4114640"/>
            <a:ext cx="1223733" cy="369332"/>
          </a:xfrm>
          <a:prstGeom prst="rect">
            <a:avLst/>
          </a:prstGeom>
          <a:noFill/>
        </p:spPr>
        <p:txBody>
          <a:bodyPr wrap="none" rtlCol="0">
            <a:spAutoFit/>
          </a:bodyPr>
          <a:lstStyle/>
          <a:p>
            <a:r>
              <a:rPr lang="en-US" dirty="0"/>
              <a:t>R</a:t>
            </a:r>
            <a:r>
              <a:rPr lang="en-US" dirty="0" smtClean="0"/>
              <a:t>eflectivity</a:t>
            </a:r>
            <a:endParaRPr lang="en-US" dirty="0"/>
          </a:p>
        </p:txBody>
      </p:sp>
      <p:cxnSp>
        <p:nvCxnSpPr>
          <p:cNvPr id="13" name="Straight Connector 12"/>
          <p:cNvCxnSpPr/>
          <p:nvPr/>
        </p:nvCxnSpPr>
        <p:spPr>
          <a:xfrm>
            <a:off x="907916" y="4673794"/>
            <a:ext cx="37613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79838" y="4485566"/>
            <a:ext cx="1112805" cy="369332"/>
          </a:xfrm>
          <a:prstGeom prst="rect">
            <a:avLst/>
          </a:prstGeom>
          <a:noFill/>
        </p:spPr>
        <p:txBody>
          <a:bodyPr wrap="none" rtlCol="0">
            <a:spAutoFit/>
          </a:bodyPr>
          <a:lstStyle/>
          <a:p>
            <a:r>
              <a:rPr lang="en-US" dirty="0" smtClean="0"/>
              <a:t>Curvature</a:t>
            </a:r>
            <a:endParaRPr lang="en-US" dirty="0"/>
          </a:p>
        </p:txBody>
      </p:sp>
      <p:pic>
        <p:nvPicPr>
          <p:cNvPr id="15" name="Picture 14" descr="Chart&#10;&#10;Description automatically generated"/>
          <p:cNvPicPr/>
          <p:nvPr/>
        </p:nvPicPr>
        <p:blipFill rotWithShape="1">
          <a:blip r:embed="rId2"/>
          <a:srcRect l="899" t="11662" r="777"/>
          <a:stretch/>
        </p:blipFill>
        <p:spPr bwMode="auto">
          <a:xfrm>
            <a:off x="3174682" y="2099417"/>
            <a:ext cx="8252075" cy="36982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852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sp>
        <p:nvSpPr>
          <p:cNvPr id="3" name="Content Placeholder 2"/>
          <p:cNvSpPr>
            <a:spLocks noGrp="1"/>
          </p:cNvSpPr>
          <p:nvPr>
            <p:ph idx="1"/>
          </p:nvPr>
        </p:nvSpPr>
        <p:spPr/>
        <p:txBody>
          <a:bodyPr/>
          <a:lstStyle/>
          <a:p>
            <a:r>
              <a:rPr lang="en-US" dirty="0" err="1" smtClean="0"/>
              <a:t>Nomarski</a:t>
            </a:r>
            <a:r>
              <a:rPr lang="en-US" dirty="0" smtClean="0"/>
              <a:t> Microscopy : ex-situ measurement</a:t>
            </a:r>
          </a:p>
          <a:p>
            <a:pPr lvl="1"/>
            <a:r>
              <a:rPr lang="en-US" dirty="0"/>
              <a:t>D</a:t>
            </a:r>
            <a:r>
              <a:rPr lang="en-US" dirty="0" smtClean="0"/>
              <a:t>ifferential </a:t>
            </a:r>
            <a:r>
              <a:rPr lang="en-US" dirty="0"/>
              <a:t>interference contrast (DIC) </a:t>
            </a:r>
            <a:r>
              <a:rPr lang="en-US" dirty="0" smtClean="0"/>
              <a:t>microscopy</a:t>
            </a:r>
          </a:p>
          <a:p>
            <a:pPr lvl="1"/>
            <a:r>
              <a:rPr lang="en-US" dirty="0" smtClean="0"/>
              <a:t>Surface topography</a:t>
            </a:r>
          </a:p>
        </p:txBody>
      </p:sp>
      <p:pic>
        <p:nvPicPr>
          <p:cNvPr id="18" name="Picture 17" descr="A picture containing background pattern&#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1407267" y="2360579"/>
            <a:ext cx="2911813" cy="2020111"/>
          </a:xfrm>
          <a:prstGeom prst="rect">
            <a:avLst/>
          </a:prstGeom>
        </p:spPr>
      </p:pic>
      <p:pic>
        <p:nvPicPr>
          <p:cNvPr id="19" name="Picture 18" descr="Background pattern&#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4422842" y="2360579"/>
            <a:ext cx="2911813" cy="2020111"/>
          </a:xfrm>
          <a:prstGeom prst="rect">
            <a:avLst/>
          </a:prstGeom>
        </p:spPr>
      </p:pic>
      <p:pic>
        <p:nvPicPr>
          <p:cNvPr id="20" name="Picture 19"/>
          <p:cNvPicPr/>
          <p:nvPr/>
        </p:nvPicPr>
        <p:blipFill>
          <a:blip r:embed="rId4" cstate="print">
            <a:extLst>
              <a:ext uri="{28A0092B-C50C-407E-A947-70E740481C1C}">
                <a14:useLocalDpi xmlns:a14="http://schemas.microsoft.com/office/drawing/2010/main" val="0"/>
              </a:ext>
            </a:extLst>
          </a:blip>
          <a:stretch>
            <a:fillRect/>
          </a:stretch>
        </p:blipFill>
        <p:spPr>
          <a:xfrm>
            <a:off x="7438417" y="2360579"/>
            <a:ext cx="2911813" cy="2020111"/>
          </a:xfrm>
          <a:prstGeom prst="rect">
            <a:avLst/>
          </a:prstGeom>
        </p:spPr>
      </p:pic>
      <p:sp>
        <p:nvSpPr>
          <p:cNvPr id="15" name="Rectangle 14"/>
          <p:cNvSpPr/>
          <p:nvPr/>
        </p:nvSpPr>
        <p:spPr>
          <a:xfrm>
            <a:off x="4584969" y="4498165"/>
            <a:ext cx="2587558" cy="923330"/>
          </a:xfrm>
          <a:prstGeom prst="rect">
            <a:avLst/>
          </a:prstGeom>
        </p:spPr>
        <p:txBody>
          <a:bodyPr wrap="square">
            <a:spAutoFit/>
          </a:bodyPr>
          <a:lstStyle/>
          <a:p>
            <a:pPr algn="ctr">
              <a:spcAft>
                <a:spcPts val="400"/>
              </a:spcAft>
            </a:pPr>
            <a:r>
              <a:rPr lang="en-US" i="1" dirty="0" smtClean="0">
                <a:latin typeface="Arial" panose="020B0604020202020204" pitchFamily="34" charset="0"/>
                <a:ea typeface="Calibri" panose="020F0502020204030204" pitchFamily="34" charset="0"/>
                <a:cs typeface="Times New Roman" panose="02020603050405020304" pitchFamily="18" charset="0"/>
              </a:rPr>
              <a:t>Textured photocathode, good, there’s uniform strain</a:t>
            </a:r>
            <a:endParaRPr lang="en-US" i="1" dirty="0">
              <a:latin typeface="Arial" panose="020B060402020202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1407267" y="4484398"/>
            <a:ext cx="2918298" cy="974626"/>
          </a:xfrm>
          <a:prstGeom prst="rect">
            <a:avLst/>
          </a:prstGeom>
        </p:spPr>
        <p:txBody>
          <a:bodyPr wrap="square">
            <a:spAutoFit/>
          </a:bodyPr>
          <a:lstStyle/>
          <a:p>
            <a:pPr algn="ctr">
              <a:spcAft>
                <a:spcPts val="400"/>
              </a:spcAft>
            </a:pPr>
            <a:r>
              <a:rPr lang="en-US" i="1" dirty="0" smtClean="0">
                <a:latin typeface="Arial" panose="020B0604020202020204" pitchFamily="34" charset="0"/>
                <a:ea typeface="Calibri" panose="020F0502020204030204" pitchFamily="34" charset="0"/>
                <a:cs typeface="Times New Roman" panose="02020603050405020304" pitchFamily="18" charset="0"/>
              </a:rPr>
              <a:t>GaAs</a:t>
            </a:r>
            <a:r>
              <a:rPr lang="en-US" i="1" baseline="-25000" dirty="0" smtClean="0">
                <a:latin typeface="Arial" panose="020B0604020202020204" pitchFamily="34" charset="0"/>
                <a:ea typeface="Calibri" panose="020F0502020204030204" pitchFamily="34" charset="0"/>
                <a:cs typeface="Times New Roman" panose="02020603050405020304" pitchFamily="18" charset="0"/>
              </a:rPr>
              <a:t>0.95</a:t>
            </a:r>
            <a:r>
              <a:rPr lang="en-US" i="1" dirty="0" smtClean="0">
                <a:latin typeface="Arial" panose="020B0604020202020204" pitchFamily="34" charset="0"/>
                <a:ea typeface="Calibri" panose="020F0502020204030204" pitchFamily="34" charset="0"/>
                <a:cs typeface="Times New Roman" panose="02020603050405020304" pitchFamily="18" charset="0"/>
              </a:rPr>
              <a:t>P</a:t>
            </a:r>
            <a:r>
              <a:rPr lang="en-US" i="1" baseline="-25000" dirty="0" smtClean="0">
                <a:latin typeface="Arial" panose="020B0604020202020204" pitchFamily="34" charset="0"/>
                <a:ea typeface="Calibri" panose="020F0502020204030204" pitchFamily="34" charset="0"/>
                <a:cs typeface="Times New Roman" panose="02020603050405020304" pitchFamily="18" charset="0"/>
              </a:rPr>
              <a:t>0.05</a:t>
            </a:r>
            <a:r>
              <a:rPr lang="en-US" i="1" dirty="0" smtClean="0">
                <a:latin typeface="Arial" panose="020B0604020202020204" pitchFamily="34" charset="0"/>
                <a:ea typeface="Calibri" panose="020F0502020204030204" pitchFamily="34" charset="0"/>
                <a:cs typeface="Times New Roman" panose="02020603050405020304" pitchFamily="18" charset="0"/>
              </a:rPr>
              <a:t> </a:t>
            </a:r>
          </a:p>
          <a:p>
            <a:pPr algn="ctr">
              <a:spcAft>
                <a:spcPts val="400"/>
              </a:spcAft>
            </a:pPr>
            <a:r>
              <a:rPr lang="en-US" i="1" dirty="0" smtClean="0">
                <a:latin typeface="Arial" panose="020B0604020202020204" pitchFamily="34" charset="0"/>
                <a:ea typeface="Calibri" panose="020F0502020204030204" pitchFamily="34" charset="0"/>
                <a:cs typeface="Times New Roman" panose="02020603050405020304" pitchFamily="18" charset="0"/>
              </a:rPr>
              <a:t>minimal </a:t>
            </a:r>
            <a:r>
              <a:rPr lang="en-US" i="1" dirty="0">
                <a:latin typeface="Arial" panose="020B0604020202020204" pitchFamily="34" charset="0"/>
                <a:ea typeface="Calibri" panose="020F0502020204030204" pitchFamily="34" charset="0"/>
                <a:cs typeface="Times New Roman" panose="02020603050405020304" pitchFamily="18" charset="0"/>
              </a:rPr>
              <a:t>strain </a:t>
            </a:r>
            <a:r>
              <a:rPr lang="en-US" i="1" dirty="0" smtClean="0">
                <a:latin typeface="Arial" panose="020B0604020202020204" pitchFamily="34" charset="0"/>
                <a:ea typeface="Calibri" panose="020F0502020204030204" pitchFamily="34" charset="0"/>
                <a:cs typeface="Times New Roman" panose="02020603050405020304" pitchFamily="18" charset="0"/>
              </a:rPr>
              <a:t>so </a:t>
            </a:r>
            <a:r>
              <a:rPr lang="en-US" i="1" dirty="0">
                <a:latin typeface="Arial" panose="020B0604020202020204" pitchFamily="34" charset="0"/>
                <a:ea typeface="Calibri" panose="020F0502020204030204" pitchFamily="34" charset="0"/>
                <a:cs typeface="Times New Roman" panose="02020603050405020304" pitchFamily="18" charset="0"/>
              </a:rPr>
              <a:t>minimal surface </a:t>
            </a:r>
            <a:r>
              <a:rPr lang="en-US" i="1" dirty="0" smtClean="0">
                <a:latin typeface="Arial" panose="020B0604020202020204" pitchFamily="34" charset="0"/>
                <a:ea typeface="Calibri" panose="020F0502020204030204" pitchFamily="34" charset="0"/>
                <a:cs typeface="Times New Roman" panose="02020603050405020304" pitchFamily="18" charset="0"/>
              </a:rPr>
              <a:t>features</a:t>
            </a:r>
            <a:endParaRPr lang="en-US" i="1" dirty="0">
              <a:latin typeface="Arial" panose="020B060402020202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7762672" y="4498909"/>
            <a:ext cx="2390398" cy="369332"/>
          </a:xfrm>
          <a:prstGeom prst="rect">
            <a:avLst/>
          </a:prstGeom>
          <a:noFill/>
        </p:spPr>
        <p:txBody>
          <a:bodyPr wrap="none" rtlCol="0">
            <a:spAutoFit/>
          </a:bodyPr>
          <a:lstStyle/>
          <a:p>
            <a:r>
              <a:rPr lang="en-US" i="1" dirty="0" smtClean="0">
                <a:latin typeface="Arial" panose="020B0604020202020204" pitchFamily="34" charset="0"/>
                <a:ea typeface="Calibri" panose="020F0502020204030204" pitchFamily="34" charset="0"/>
                <a:cs typeface="Times New Roman" panose="02020603050405020304" pitchFamily="18" charset="0"/>
              </a:rPr>
              <a:t>poorly </a:t>
            </a:r>
            <a:r>
              <a:rPr lang="en-US" i="1" dirty="0">
                <a:latin typeface="Arial" panose="020B0604020202020204" pitchFamily="34" charset="0"/>
                <a:ea typeface="Calibri" panose="020F0502020204030204" pitchFamily="34" charset="0"/>
                <a:cs typeface="Times New Roman" panose="02020603050405020304" pitchFamily="18" charset="0"/>
              </a:rPr>
              <a:t>relaxed </a:t>
            </a:r>
            <a:r>
              <a:rPr lang="en-US" i="1" dirty="0" smtClean="0">
                <a:latin typeface="Arial" panose="020B0604020202020204" pitchFamily="34" charset="0"/>
                <a:ea typeface="Calibri" panose="020F0502020204030204" pitchFamily="34" charset="0"/>
                <a:cs typeface="Times New Roman" panose="02020603050405020304" pitchFamily="18" charset="0"/>
              </a:rPr>
              <a:t>growth</a:t>
            </a:r>
            <a:endParaRPr lang="en-US" i="1"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5163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18</a:t>
            </a:fld>
            <a:endParaRPr lang="en-US" dirty="0"/>
          </a:p>
        </p:txBody>
      </p:sp>
      <p:sp>
        <p:nvSpPr>
          <p:cNvPr id="3" name="Content Placeholder 2"/>
          <p:cNvSpPr>
            <a:spLocks noGrp="1"/>
          </p:cNvSpPr>
          <p:nvPr>
            <p:ph idx="1"/>
          </p:nvPr>
        </p:nvSpPr>
        <p:spPr/>
        <p:txBody>
          <a:bodyPr/>
          <a:lstStyle/>
          <a:p>
            <a:r>
              <a:rPr lang="en-US" dirty="0" smtClean="0"/>
              <a:t>X-ray Diffraction</a:t>
            </a:r>
            <a:r>
              <a:rPr lang="en-US" dirty="0"/>
              <a:t> : ex-situ measurement</a:t>
            </a:r>
            <a:endParaRPr lang="en-US" dirty="0" smtClean="0"/>
          </a:p>
          <a:p>
            <a:pPr lvl="1"/>
            <a:r>
              <a:rPr lang="en-US" dirty="0" smtClean="0"/>
              <a:t>Used to measure material strain and composition</a:t>
            </a:r>
          </a:p>
          <a:p>
            <a:pPr lvl="1"/>
            <a:r>
              <a:rPr lang="en-US" dirty="0" smtClean="0"/>
              <a:t>destructive and constructive interference that occurs when X-rays impinge on sample </a:t>
            </a:r>
          </a:p>
        </p:txBody>
      </p:sp>
      <p:sp>
        <p:nvSpPr>
          <p:cNvPr id="8" name="TextBox 7"/>
          <p:cNvSpPr txBox="1"/>
          <p:nvPr/>
        </p:nvSpPr>
        <p:spPr>
          <a:xfrm>
            <a:off x="1149625" y="2343890"/>
            <a:ext cx="6698309" cy="369332"/>
          </a:xfrm>
          <a:prstGeom prst="rect">
            <a:avLst/>
          </a:prstGeom>
          <a:noFill/>
        </p:spPr>
        <p:txBody>
          <a:bodyPr wrap="none" rtlCol="0">
            <a:spAutoFit/>
          </a:bodyPr>
          <a:lstStyle/>
          <a:p>
            <a:r>
              <a:rPr lang="en-US" dirty="0"/>
              <a:t>GaAs/GaAs</a:t>
            </a:r>
            <a:r>
              <a:rPr lang="en-US" baseline="-25000" dirty="0"/>
              <a:t>0.65</a:t>
            </a:r>
            <a:r>
              <a:rPr lang="en-US" dirty="0"/>
              <a:t>P</a:t>
            </a:r>
            <a:r>
              <a:rPr lang="en-US" baseline="-25000" dirty="0"/>
              <a:t>0.35</a:t>
            </a:r>
            <a:r>
              <a:rPr lang="en-US" dirty="0"/>
              <a:t> </a:t>
            </a:r>
            <a:r>
              <a:rPr lang="en-US" dirty="0" err="1"/>
              <a:t>superlattice</a:t>
            </a:r>
            <a:r>
              <a:rPr lang="en-US" dirty="0"/>
              <a:t> samples grown </a:t>
            </a:r>
            <a:r>
              <a:rPr lang="en-US" dirty="0" smtClean="0"/>
              <a:t>on</a:t>
            </a:r>
            <a:r>
              <a:rPr lang="en-US" dirty="0"/>
              <a:t> </a:t>
            </a:r>
            <a:r>
              <a:rPr lang="en-US" dirty="0" smtClean="0"/>
              <a:t>different substrates:</a:t>
            </a:r>
            <a:endParaRPr lang="en-US" dirty="0"/>
          </a:p>
        </p:txBody>
      </p:sp>
      <p:grpSp>
        <p:nvGrpSpPr>
          <p:cNvPr id="10" name="Group 9"/>
          <p:cNvGrpSpPr/>
          <p:nvPr/>
        </p:nvGrpSpPr>
        <p:grpSpPr>
          <a:xfrm>
            <a:off x="1250025" y="2801202"/>
            <a:ext cx="9975624" cy="3247832"/>
            <a:chOff x="1250025" y="2600605"/>
            <a:chExt cx="9975624" cy="3247832"/>
          </a:xfrm>
        </p:grpSpPr>
        <p:grpSp>
          <p:nvGrpSpPr>
            <p:cNvPr id="7" name="Group 6"/>
            <p:cNvGrpSpPr/>
            <p:nvPr/>
          </p:nvGrpSpPr>
          <p:grpSpPr>
            <a:xfrm>
              <a:off x="1250025" y="2600605"/>
              <a:ext cx="9763368" cy="2869897"/>
              <a:chOff x="1322962" y="2146648"/>
              <a:chExt cx="9763368" cy="2869897"/>
            </a:xfrm>
          </p:grpSpPr>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1322962" y="2146648"/>
                <a:ext cx="4808747" cy="2869897"/>
              </a:xfrm>
              <a:prstGeom prst="rect">
                <a:avLst/>
              </a:prstGeom>
              <a:noFill/>
            </p:spPr>
          </p:pic>
          <p:pic>
            <p:nvPicPr>
              <p:cNvPr id="13" name="Picture 12"/>
              <p:cNvPicPr/>
              <p:nvPr/>
            </p:nvPicPr>
            <p:blipFill>
              <a:blip r:embed="rId3">
                <a:extLst>
                  <a:ext uri="{28A0092B-C50C-407E-A947-70E740481C1C}">
                    <a14:useLocalDpi xmlns:a14="http://schemas.microsoft.com/office/drawing/2010/main" val="0"/>
                  </a:ext>
                </a:extLst>
              </a:blip>
              <a:srcRect/>
              <a:stretch>
                <a:fillRect/>
              </a:stretch>
            </p:blipFill>
            <p:spPr bwMode="auto">
              <a:xfrm>
                <a:off x="6277583" y="2146648"/>
                <a:ext cx="4808747" cy="2869897"/>
              </a:xfrm>
              <a:prstGeom prst="rect">
                <a:avLst/>
              </a:prstGeom>
              <a:noFill/>
            </p:spPr>
          </p:pic>
        </p:grpSp>
        <p:sp>
          <p:nvSpPr>
            <p:cNvPr id="6" name="TextBox 5"/>
            <p:cNvSpPr txBox="1"/>
            <p:nvPr/>
          </p:nvSpPr>
          <p:spPr>
            <a:xfrm>
              <a:off x="2619036" y="5479105"/>
              <a:ext cx="2458801" cy="369332"/>
            </a:xfrm>
            <a:prstGeom prst="rect">
              <a:avLst/>
            </a:prstGeom>
            <a:noFill/>
          </p:spPr>
          <p:txBody>
            <a:bodyPr wrap="square" rtlCol="0">
              <a:spAutoFit/>
            </a:bodyPr>
            <a:lstStyle/>
            <a:p>
              <a:r>
                <a:rPr lang="en-US" dirty="0" smtClean="0"/>
                <a:t> (100) substrate, on-axis</a:t>
              </a:r>
              <a:endParaRPr lang="en-US" dirty="0"/>
            </a:p>
          </p:txBody>
        </p:sp>
        <p:sp>
          <p:nvSpPr>
            <p:cNvPr id="9" name="TextBox 8"/>
            <p:cNvSpPr txBox="1"/>
            <p:nvPr/>
          </p:nvSpPr>
          <p:spPr>
            <a:xfrm>
              <a:off x="6054810" y="5470502"/>
              <a:ext cx="5170839" cy="369332"/>
            </a:xfrm>
            <a:prstGeom prst="rect">
              <a:avLst/>
            </a:prstGeom>
            <a:noFill/>
          </p:spPr>
          <p:txBody>
            <a:bodyPr wrap="none" rtlCol="0">
              <a:spAutoFit/>
            </a:bodyPr>
            <a:lstStyle/>
            <a:p>
              <a:r>
                <a:rPr lang="en-US" dirty="0" smtClean="0"/>
                <a:t>(100) substrate, 2 </a:t>
              </a:r>
              <a:r>
                <a:rPr lang="en-US" dirty="0"/>
                <a:t>degree offcut in the (110) </a:t>
              </a:r>
              <a:r>
                <a:rPr lang="en-US" dirty="0" smtClean="0"/>
                <a:t>direction</a:t>
              </a:r>
              <a:endParaRPr lang="en-US" dirty="0"/>
            </a:p>
          </p:txBody>
        </p:sp>
      </p:grpSp>
    </p:spTree>
    <p:extLst>
      <p:ext uri="{BB962C8B-B14F-4D97-AF65-F5344CB8AC3E}">
        <p14:creationId xmlns:p14="http://schemas.microsoft.com/office/powerpoint/2010/main" val="9689274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
        <p:nvSpPr>
          <p:cNvPr id="3" name="Content Placeholder 2"/>
          <p:cNvSpPr>
            <a:spLocks noGrp="1"/>
          </p:cNvSpPr>
          <p:nvPr>
            <p:ph idx="1"/>
          </p:nvPr>
        </p:nvSpPr>
        <p:spPr/>
        <p:txBody>
          <a:bodyPr/>
          <a:lstStyle/>
          <a:p>
            <a:r>
              <a:rPr lang="en-US" dirty="0" smtClean="0"/>
              <a:t>X-ray Diffraction</a:t>
            </a:r>
            <a:r>
              <a:rPr lang="en-US" dirty="0"/>
              <a:t> : ex-situ measurement</a:t>
            </a:r>
            <a:endParaRPr lang="en-US" dirty="0" smtClean="0"/>
          </a:p>
          <a:p>
            <a:pPr lvl="1"/>
            <a:r>
              <a:rPr lang="en-US" dirty="0" smtClean="0"/>
              <a:t>Reciprocal phase space mapping</a:t>
            </a:r>
          </a:p>
          <a:p>
            <a:pPr lvl="1"/>
            <a:r>
              <a:rPr lang="en-US" dirty="0" smtClean="0"/>
              <a:t>Shows </a:t>
            </a:r>
            <a:r>
              <a:rPr lang="en-US" dirty="0"/>
              <a:t>relaxation of deposited </a:t>
            </a:r>
            <a:r>
              <a:rPr lang="en-US" dirty="0" smtClean="0"/>
              <a:t>films, key </a:t>
            </a:r>
            <a:r>
              <a:rPr lang="en-US" dirty="0"/>
              <a:t>to determining quality of the deposited metamorphic grading</a:t>
            </a:r>
            <a:endParaRPr lang="en-US" dirty="0"/>
          </a:p>
        </p:txBody>
      </p:sp>
      <p:pic>
        <p:nvPicPr>
          <p:cNvPr id="14" name="Picture 13">
            <a:extLst>
              <a:ext uri="{FF2B5EF4-FFF2-40B4-BE49-F238E27FC236}">
                <a16:creationId xmlns:a16="http://schemas.microsoft.com/office/drawing/2014/main" id="{F9FFB8F4-7655-472E-8F5F-5AC1E085182F}"/>
              </a:ext>
            </a:extLst>
          </p:cNvPr>
          <p:cNvPicPr>
            <a:picLocks noChangeAspect="1"/>
          </p:cNvPicPr>
          <p:nvPr/>
        </p:nvPicPr>
        <p:blipFill>
          <a:blip r:embed="rId2"/>
          <a:stretch>
            <a:fillRect/>
          </a:stretch>
        </p:blipFill>
        <p:spPr>
          <a:xfrm>
            <a:off x="1458533" y="2373651"/>
            <a:ext cx="3902902" cy="3423480"/>
          </a:xfrm>
          <a:prstGeom prst="rect">
            <a:avLst/>
          </a:prstGeom>
        </p:spPr>
      </p:pic>
      <p:pic>
        <p:nvPicPr>
          <p:cNvPr id="15" name="Picture 14">
            <a:extLst>
              <a:ext uri="{FF2B5EF4-FFF2-40B4-BE49-F238E27FC236}">
                <a16:creationId xmlns:a16="http://schemas.microsoft.com/office/drawing/2014/main" id="{53B3F1B8-9009-4D61-8DC4-65BB21CA65D1}"/>
              </a:ext>
            </a:extLst>
          </p:cNvPr>
          <p:cNvPicPr>
            <a:picLocks noChangeAspect="1"/>
          </p:cNvPicPr>
          <p:nvPr/>
        </p:nvPicPr>
        <p:blipFill>
          <a:blip r:embed="rId3"/>
          <a:stretch>
            <a:fillRect/>
          </a:stretch>
        </p:blipFill>
        <p:spPr>
          <a:xfrm>
            <a:off x="6315749" y="2373651"/>
            <a:ext cx="3864787" cy="3423480"/>
          </a:xfrm>
          <a:prstGeom prst="rect">
            <a:avLst/>
          </a:prstGeom>
        </p:spPr>
      </p:pic>
      <p:grpSp>
        <p:nvGrpSpPr>
          <p:cNvPr id="11" name="Group 10"/>
          <p:cNvGrpSpPr/>
          <p:nvPr/>
        </p:nvGrpSpPr>
        <p:grpSpPr>
          <a:xfrm>
            <a:off x="1352058" y="5777736"/>
            <a:ext cx="4349332" cy="683264"/>
            <a:chOff x="320162" y="5923018"/>
            <a:chExt cx="4349332" cy="683264"/>
          </a:xfrm>
        </p:grpSpPr>
        <p:sp>
          <p:nvSpPr>
            <p:cNvPr id="17" name="Rectangle 16">
              <a:extLst>
                <a:ext uri="{FF2B5EF4-FFF2-40B4-BE49-F238E27FC236}">
                  <a16:creationId xmlns:a16="http://schemas.microsoft.com/office/drawing/2014/main" id="{788D5B39-EA3B-B84A-88DE-B0B3EC1C7B25}"/>
                </a:ext>
              </a:extLst>
            </p:cNvPr>
            <p:cNvSpPr/>
            <p:nvPr/>
          </p:nvSpPr>
          <p:spPr>
            <a:xfrm>
              <a:off x="320162" y="6144617"/>
              <a:ext cx="4349332" cy="461665"/>
            </a:xfrm>
            <a:prstGeom prst="rect">
              <a:avLst/>
            </a:prstGeom>
          </p:spPr>
          <p:txBody>
            <a:bodyPr wrap="none">
              <a:spAutoFit/>
            </a:bodyPr>
            <a:lstStyle/>
            <a:p>
              <a:r>
                <a:rPr lang="en-US" sz="2400" dirty="0"/>
                <a:t>Close to vertical line: more strain </a:t>
              </a:r>
            </a:p>
          </p:txBody>
        </p:sp>
        <p:sp>
          <p:nvSpPr>
            <p:cNvPr id="18" name="TextBox 17">
              <a:extLst>
                <a:ext uri="{FF2B5EF4-FFF2-40B4-BE49-F238E27FC236}">
                  <a16:creationId xmlns:a16="http://schemas.microsoft.com/office/drawing/2014/main" id="{B48CAF52-E643-48A1-8E1A-D0F1809A2C56}"/>
                </a:ext>
              </a:extLst>
            </p:cNvPr>
            <p:cNvSpPr txBox="1"/>
            <p:nvPr/>
          </p:nvSpPr>
          <p:spPr>
            <a:xfrm>
              <a:off x="1064167" y="5923018"/>
              <a:ext cx="2861322" cy="369332"/>
            </a:xfrm>
            <a:prstGeom prst="rect">
              <a:avLst/>
            </a:prstGeom>
            <a:noFill/>
          </p:spPr>
          <p:txBody>
            <a:bodyPr wrap="square" rtlCol="0">
              <a:spAutoFit/>
            </a:bodyPr>
            <a:lstStyle/>
            <a:p>
              <a:r>
                <a:rPr lang="en-US" dirty="0"/>
                <a:t>3</a:t>
              </a:r>
              <a:r>
                <a:rPr lang="el-GR" dirty="0"/>
                <a:t>μ</a:t>
              </a:r>
              <a:r>
                <a:rPr lang="en-US" dirty="0"/>
                <a:t>m/hr 730</a:t>
              </a:r>
              <a:r>
                <a:rPr lang="en-US" baseline="30000" dirty="0"/>
                <a:t>o</a:t>
              </a:r>
              <a:r>
                <a:rPr lang="en-US" dirty="0"/>
                <a:t>C Growth Temp</a:t>
              </a:r>
            </a:p>
          </p:txBody>
        </p:sp>
      </p:grpSp>
      <p:grpSp>
        <p:nvGrpSpPr>
          <p:cNvPr id="20" name="Group 19"/>
          <p:cNvGrpSpPr/>
          <p:nvPr/>
        </p:nvGrpSpPr>
        <p:grpSpPr>
          <a:xfrm>
            <a:off x="6215743" y="5777736"/>
            <a:ext cx="4228593" cy="659896"/>
            <a:chOff x="7090752" y="5747360"/>
            <a:chExt cx="4228593" cy="659896"/>
          </a:xfrm>
        </p:grpSpPr>
        <p:sp>
          <p:nvSpPr>
            <p:cNvPr id="16" name="Rectangle 15">
              <a:extLst>
                <a:ext uri="{FF2B5EF4-FFF2-40B4-BE49-F238E27FC236}">
                  <a16:creationId xmlns:a16="http://schemas.microsoft.com/office/drawing/2014/main" id="{4B7B2DAD-BBD5-4648-BCD2-90BC201D6A84}"/>
                </a:ext>
              </a:extLst>
            </p:cNvPr>
            <p:cNvSpPr/>
            <p:nvPr/>
          </p:nvSpPr>
          <p:spPr>
            <a:xfrm>
              <a:off x="7090752" y="5945591"/>
              <a:ext cx="4228593" cy="461665"/>
            </a:xfrm>
            <a:prstGeom prst="rect">
              <a:avLst/>
            </a:prstGeom>
          </p:spPr>
          <p:txBody>
            <a:bodyPr wrap="none">
              <a:spAutoFit/>
            </a:bodyPr>
            <a:lstStyle/>
            <a:p>
              <a:r>
                <a:rPr lang="en-US" sz="2400" dirty="0"/>
                <a:t>Close to diagonal line: less strain</a:t>
              </a:r>
            </a:p>
          </p:txBody>
        </p:sp>
        <p:sp>
          <p:nvSpPr>
            <p:cNvPr id="19" name="TextBox 18">
              <a:extLst>
                <a:ext uri="{FF2B5EF4-FFF2-40B4-BE49-F238E27FC236}">
                  <a16:creationId xmlns:a16="http://schemas.microsoft.com/office/drawing/2014/main" id="{53BF157C-5717-401C-9546-AD909AD92FDB}"/>
                </a:ext>
              </a:extLst>
            </p:cNvPr>
            <p:cNvSpPr txBox="1"/>
            <p:nvPr/>
          </p:nvSpPr>
          <p:spPr>
            <a:xfrm>
              <a:off x="7705109" y="5747360"/>
              <a:ext cx="2999877" cy="369332"/>
            </a:xfrm>
            <a:prstGeom prst="rect">
              <a:avLst/>
            </a:prstGeom>
            <a:noFill/>
          </p:spPr>
          <p:txBody>
            <a:bodyPr wrap="square" rtlCol="0">
              <a:spAutoFit/>
            </a:bodyPr>
            <a:lstStyle/>
            <a:p>
              <a:r>
                <a:rPr lang="en-US" dirty="0"/>
                <a:t>10</a:t>
              </a:r>
              <a:r>
                <a:rPr lang="el-GR" dirty="0"/>
                <a:t>μ</a:t>
              </a:r>
              <a:r>
                <a:rPr lang="en-US" dirty="0"/>
                <a:t>m/hr 730</a:t>
              </a:r>
              <a:r>
                <a:rPr lang="en-US" baseline="30000" dirty="0"/>
                <a:t>o</a:t>
              </a:r>
              <a:r>
                <a:rPr lang="en-US" dirty="0"/>
                <a:t>C Growth Temp</a:t>
              </a:r>
            </a:p>
          </p:txBody>
        </p:sp>
      </p:grpSp>
    </p:spTree>
    <p:extLst>
      <p:ext uri="{BB962C8B-B14F-4D97-AF65-F5344CB8AC3E}">
        <p14:creationId xmlns:p14="http://schemas.microsoft.com/office/powerpoint/2010/main" val="40253963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MBE, GSMBE, CBE and </a:t>
            </a:r>
            <a:r>
              <a:rPr lang="en-US" sz="3200" dirty="0" smtClean="0"/>
              <a:t>MOCVD (aka MOVPE)</a:t>
            </a:r>
            <a:endParaRPr lang="en-US" sz="3200" dirty="0"/>
          </a:p>
        </p:txBody>
      </p:sp>
      <p:sp>
        <p:nvSpPr>
          <p:cNvPr id="3" name="Content Placeholder 2"/>
          <p:cNvSpPr>
            <a:spLocks noGrp="1"/>
          </p:cNvSpPr>
          <p:nvPr>
            <p:ph idx="1"/>
          </p:nvPr>
        </p:nvSpPr>
        <p:spPr>
          <a:xfrm>
            <a:off x="8978900" y="966055"/>
            <a:ext cx="2921000" cy="5381694"/>
          </a:xfrm>
        </p:spPr>
        <p:txBody>
          <a:bodyPr/>
          <a:lstStyle/>
          <a:p>
            <a:pPr marL="0" indent="0" algn="ctr">
              <a:buNone/>
            </a:pPr>
            <a:r>
              <a:rPr lang="en-US" sz="2400" b="1" dirty="0"/>
              <a:t>MOCVD</a:t>
            </a:r>
            <a:r>
              <a:rPr lang="en-US" dirty="0"/>
              <a:t> </a:t>
            </a:r>
          </a:p>
          <a:p>
            <a:pPr marL="0" indent="0">
              <a:buNone/>
            </a:pPr>
            <a:r>
              <a:rPr lang="en-US" sz="1800" dirty="0"/>
              <a:t>Metal organic chemical vapor </a:t>
            </a:r>
            <a:r>
              <a:rPr lang="en-US" sz="1800" dirty="0" smtClean="0"/>
              <a:t>deposition (</a:t>
            </a:r>
            <a:r>
              <a:rPr lang="en-US" sz="1800" dirty="0" smtClean="0"/>
              <a:t>metal </a:t>
            </a:r>
            <a:r>
              <a:rPr lang="en-US" sz="1800" dirty="0"/>
              <a:t>organic vapor phase </a:t>
            </a:r>
            <a:r>
              <a:rPr lang="en-US" sz="1800" dirty="0" smtClean="0"/>
              <a:t>epitaxy) </a:t>
            </a:r>
            <a:endParaRPr lang="en-US" sz="1800" dirty="0"/>
          </a:p>
          <a:p>
            <a:pPr marL="0" indent="0">
              <a:buNone/>
            </a:pPr>
            <a:r>
              <a:rPr lang="en-US" sz="1600" dirty="0"/>
              <a:t>AsH</a:t>
            </a:r>
            <a:r>
              <a:rPr lang="en-US" sz="1600" baseline="-25000" dirty="0"/>
              <a:t>3</a:t>
            </a:r>
            <a:r>
              <a:rPr lang="en-US" sz="1600" dirty="0"/>
              <a:t>, PH</a:t>
            </a:r>
            <a:r>
              <a:rPr lang="en-US" sz="1600" baseline="-25000" dirty="0"/>
              <a:t>3</a:t>
            </a:r>
            <a:r>
              <a:rPr lang="en-US" sz="1600" dirty="0"/>
              <a:t>, </a:t>
            </a:r>
            <a:r>
              <a:rPr lang="en-US" sz="1600" dirty="0" err="1"/>
              <a:t>trimethylgallium</a:t>
            </a:r>
            <a:r>
              <a:rPr lang="en-US" sz="1600" dirty="0"/>
              <a:t> (</a:t>
            </a:r>
            <a:r>
              <a:rPr lang="en-US" sz="1600" dirty="0" err="1"/>
              <a:t>TMGa</a:t>
            </a:r>
            <a:r>
              <a:rPr lang="en-US" sz="1600" dirty="0"/>
              <a:t>)</a:t>
            </a:r>
          </a:p>
          <a:p>
            <a:r>
              <a:rPr lang="en-US" dirty="0"/>
              <a:t>Pressures &gt;100 mbar during growth</a:t>
            </a:r>
          </a:p>
          <a:p>
            <a:r>
              <a:rPr lang="en-US" dirty="0"/>
              <a:t>Growth Rates 10 µm/</a:t>
            </a:r>
            <a:r>
              <a:rPr lang="en-US" dirty="0" err="1"/>
              <a:t>hr</a:t>
            </a:r>
            <a:endParaRPr lang="en-US" dirty="0"/>
          </a:p>
          <a:p>
            <a:r>
              <a:rPr lang="en-US" dirty="0" smtClean="0"/>
              <a:t>Some claim difficult </a:t>
            </a:r>
            <a:r>
              <a:rPr lang="en-US" dirty="0"/>
              <a:t>to get sharp interfaces</a:t>
            </a:r>
          </a:p>
        </p:txBody>
      </p:sp>
      <p:sp>
        <p:nvSpPr>
          <p:cNvPr id="7" name="Footer Placeholder 6"/>
          <p:cNvSpPr>
            <a:spLocks noGrp="1"/>
          </p:cNvSpPr>
          <p:nvPr>
            <p:ph type="ftr" sz="quarter" idx="11"/>
          </p:nvPr>
        </p:nvSpPr>
        <p:spPr>
          <a:xfrm>
            <a:off x="142363" y="6477930"/>
            <a:ext cx="4168803" cy="311322"/>
          </a:xfrm>
        </p:spPr>
        <p:txBody>
          <a:bodyPr/>
          <a:lstStyle/>
          <a:p>
            <a:r>
              <a:rPr lang="en-US" dirty="0"/>
              <a:t>Annual NP Accelerator R&amp;D </a:t>
            </a:r>
            <a:r>
              <a:rPr lang="en-US" dirty="0" smtClean="0"/>
              <a:t>meeting </a:t>
            </a:r>
            <a:r>
              <a:rPr lang="en-US" dirty="0"/>
              <a:t>- November </a:t>
            </a:r>
            <a:r>
              <a:rPr lang="en-US" dirty="0" smtClean="0"/>
              <a:t>29, 2022</a:t>
            </a:r>
            <a:endParaRPr lang="en-US" sz="900" dirty="0"/>
          </a:p>
        </p:txBody>
      </p:sp>
      <p:sp>
        <p:nvSpPr>
          <p:cNvPr id="8" name="Content Placeholder 7"/>
          <p:cNvSpPr>
            <a:spLocks noGrp="1"/>
          </p:cNvSpPr>
          <p:nvPr>
            <p:ph idx="13"/>
          </p:nvPr>
        </p:nvSpPr>
        <p:spPr>
          <a:xfrm>
            <a:off x="3049218" y="966055"/>
            <a:ext cx="2327416" cy="3542445"/>
          </a:xfrm>
        </p:spPr>
        <p:txBody>
          <a:bodyPr/>
          <a:lstStyle/>
          <a:p>
            <a:pPr marL="0" indent="0" algn="ctr">
              <a:buNone/>
            </a:pPr>
            <a:r>
              <a:rPr lang="en-US" sz="2400" b="1" dirty="0"/>
              <a:t>GSMBE</a:t>
            </a:r>
          </a:p>
          <a:p>
            <a:pPr marL="0" indent="0">
              <a:buNone/>
            </a:pPr>
            <a:r>
              <a:rPr lang="en-US" sz="1800" dirty="0"/>
              <a:t>Gas Source Molecular Beam Epitaxy</a:t>
            </a:r>
          </a:p>
          <a:p>
            <a:pPr marL="0" indent="0">
              <a:buNone/>
            </a:pPr>
            <a:r>
              <a:rPr lang="en-US" sz="1800" dirty="0"/>
              <a:t>AsH</a:t>
            </a:r>
            <a:r>
              <a:rPr lang="en-US" sz="1800" baseline="-25000" dirty="0"/>
              <a:t>3</a:t>
            </a:r>
            <a:r>
              <a:rPr lang="en-US" sz="1800" dirty="0"/>
              <a:t>, PH</a:t>
            </a:r>
            <a:r>
              <a:rPr lang="en-US" sz="1800" baseline="-25000" dirty="0"/>
              <a:t>3</a:t>
            </a:r>
            <a:r>
              <a:rPr lang="en-US" sz="1800" dirty="0"/>
              <a:t>, elemental Gallium</a:t>
            </a:r>
          </a:p>
          <a:p>
            <a:pPr marL="0" indent="0">
              <a:buNone/>
            </a:pP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a:t>
            </a:fld>
            <a:endParaRPr lang="en-US" dirty="0"/>
          </a:p>
        </p:txBody>
      </p:sp>
      <p:sp>
        <p:nvSpPr>
          <p:cNvPr id="9" name="Content Placeholder 2"/>
          <p:cNvSpPr txBox="1">
            <a:spLocks/>
          </p:cNvSpPr>
          <p:nvPr/>
        </p:nvSpPr>
        <p:spPr>
          <a:xfrm>
            <a:off x="5842000" y="966055"/>
            <a:ext cx="2730501" cy="3542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CBE</a:t>
            </a:r>
          </a:p>
          <a:p>
            <a:pPr marL="0" indent="0">
              <a:buNone/>
            </a:pPr>
            <a:r>
              <a:rPr lang="en-US" sz="1800" dirty="0"/>
              <a:t>Chemical Beam Epitaxy</a:t>
            </a:r>
          </a:p>
          <a:p>
            <a:pPr marL="0" indent="0">
              <a:buNone/>
            </a:pPr>
            <a:r>
              <a:rPr lang="en-US" sz="1800" dirty="0"/>
              <a:t>AsH</a:t>
            </a:r>
            <a:r>
              <a:rPr lang="en-US" sz="1800" baseline="-25000" dirty="0"/>
              <a:t>3</a:t>
            </a:r>
            <a:r>
              <a:rPr lang="en-US" sz="1800" dirty="0"/>
              <a:t>, PH</a:t>
            </a:r>
            <a:r>
              <a:rPr lang="en-US" sz="1800" baseline="-25000" dirty="0"/>
              <a:t>3</a:t>
            </a:r>
            <a:r>
              <a:rPr lang="en-US" sz="1800" dirty="0"/>
              <a:t>, </a:t>
            </a:r>
            <a:r>
              <a:rPr lang="en-US" sz="1800" dirty="0" err="1"/>
              <a:t>triethyl</a:t>
            </a:r>
            <a:r>
              <a:rPr lang="en-US" sz="1800" dirty="0"/>
              <a:t> gallium (</a:t>
            </a:r>
            <a:r>
              <a:rPr lang="en-US" sz="1800" dirty="0" err="1"/>
              <a:t>TEGa</a:t>
            </a:r>
            <a:r>
              <a:rPr lang="en-US" sz="1800" dirty="0"/>
              <a:t>) or elemental Gallium </a:t>
            </a:r>
            <a:endParaRPr lang="en-US" sz="2000" dirty="0"/>
          </a:p>
          <a:p>
            <a:r>
              <a:rPr lang="en-US" dirty="0"/>
              <a:t>Pressure &lt;10</a:t>
            </a:r>
            <a:r>
              <a:rPr lang="en-US" baseline="30000" dirty="0"/>
              <a:t>-4</a:t>
            </a:r>
            <a:r>
              <a:rPr lang="en-US" dirty="0"/>
              <a:t> mbar </a:t>
            </a:r>
          </a:p>
          <a:p>
            <a:r>
              <a:rPr lang="en-US" dirty="0"/>
              <a:t>Growth rates 0.5-1 µm/</a:t>
            </a:r>
            <a:r>
              <a:rPr lang="en-US" dirty="0" err="1"/>
              <a:t>hr</a:t>
            </a:r>
            <a:endParaRPr lang="en-US" dirty="0"/>
          </a:p>
          <a:p>
            <a:endParaRPr lang="en-US" dirty="0"/>
          </a:p>
        </p:txBody>
      </p:sp>
      <p:sp>
        <p:nvSpPr>
          <p:cNvPr id="10" name="Content Placeholder 7"/>
          <p:cNvSpPr txBox="1">
            <a:spLocks/>
          </p:cNvSpPr>
          <p:nvPr/>
        </p:nvSpPr>
        <p:spPr>
          <a:xfrm>
            <a:off x="266700" y="1025849"/>
            <a:ext cx="2327416" cy="4066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MBE</a:t>
            </a:r>
          </a:p>
          <a:p>
            <a:pPr marL="0" indent="0">
              <a:buFont typeface="Arial" panose="020B0604020202020204" pitchFamily="34" charset="0"/>
              <a:buNone/>
            </a:pPr>
            <a:r>
              <a:rPr lang="en-US" sz="1800" dirty="0"/>
              <a:t>Gas Source Molecular Beam Epitaxy</a:t>
            </a:r>
          </a:p>
          <a:p>
            <a:pPr marL="0" indent="0">
              <a:buFont typeface="Arial" panose="020B0604020202020204" pitchFamily="34" charset="0"/>
              <a:buNone/>
            </a:pPr>
            <a:r>
              <a:rPr lang="en-US" sz="1800" dirty="0"/>
              <a:t>elemental As, P, Ga</a:t>
            </a:r>
          </a:p>
          <a:p>
            <a:r>
              <a:rPr lang="en-US" dirty="0"/>
              <a:t>Pressure ~10</a:t>
            </a:r>
            <a:r>
              <a:rPr lang="en-US" baseline="30000" dirty="0"/>
              <a:t>-8</a:t>
            </a:r>
            <a:r>
              <a:rPr lang="en-US" dirty="0"/>
              <a:t> mbar</a:t>
            </a:r>
          </a:p>
          <a:p>
            <a:r>
              <a:rPr lang="en-US" dirty="0"/>
              <a:t>Growth rates </a:t>
            </a:r>
            <a:br>
              <a:rPr lang="en-US" dirty="0"/>
            </a:br>
            <a:r>
              <a:rPr lang="en-US" dirty="0"/>
              <a:t>~ 1 µm/</a:t>
            </a:r>
            <a:r>
              <a:rPr lang="en-US" dirty="0" err="1"/>
              <a:t>hr</a:t>
            </a:r>
            <a:endParaRPr lang="en-US" dirty="0"/>
          </a:p>
          <a:p>
            <a:r>
              <a:rPr lang="en-US" dirty="0"/>
              <a:t>Very precise control </a:t>
            </a:r>
          </a:p>
          <a:p>
            <a:endParaRPr lang="en-US" dirty="0"/>
          </a:p>
        </p:txBody>
      </p:sp>
      <p:grpSp>
        <p:nvGrpSpPr>
          <p:cNvPr id="17" name="Group 16"/>
          <p:cNvGrpSpPr/>
          <p:nvPr/>
        </p:nvGrpSpPr>
        <p:grpSpPr>
          <a:xfrm>
            <a:off x="428550" y="4797246"/>
            <a:ext cx="1756653" cy="1451268"/>
            <a:chOff x="428550" y="4797246"/>
            <a:chExt cx="1756653" cy="1451268"/>
          </a:xfrm>
        </p:grpSpPr>
        <p:sp>
          <p:nvSpPr>
            <p:cNvPr id="15" name="Rectangle 14"/>
            <p:cNvSpPr/>
            <p:nvPr/>
          </p:nvSpPr>
          <p:spPr>
            <a:xfrm rot="13953028">
              <a:off x="947705" y="5187046"/>
              <a:ext cx="1157016" cy="377415"/>
            </a:xfrm>
            <a:prstGeom prst="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8329654">
              <a:off x="393417" y="5266164"/>
              <a:ext cx="1286385" cy="354036"/>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033635">
              <a:off x="428550" y="5880214"/>
              <a:ext cx="312007" cy="368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19272632">
              <a:off x="1842940" y="5828142"/>
              <a:ext cx="342263" cy="405494"/>
            </a:xfrm>
            <a:prstGeom prst="round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44848" y="4801735"/>
              <a:ext cx="914400" cy="298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80586" y="5060042"/>
              <a:ext cx="457269"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1831784" y="4914488"/>
            <a:ext cx="1188146" cy="646331"/>
          </a:xfrm>
          <a:prstGeom prst="rect">
            <a:avLst/>
          </a:prstGeom>
          <a:noFill/>
        </p:spPr>
        <p:txBody>
          <a:bodyPr wrap="none" rtlCol="0">
            <a:spAutoFit/>
          </a:bodyPr>
          <a:lstStyle/>
          <a:p>
            <a:r>
              <a:rPr lang="en-US" dirty="0"/>
              <a:t>Molecular </a:t>
            </a:r>
          </a:p>
          <a:p>
            <a:r>
              <a:rPr lang="en-US" dirty="0"/>
              <a:t>beams</a:t>
            </a:r>
          </a:p>
        </p:txBody>
      </p:sp>
      <p:grpSp>
        <p:nvGrpSpPr>
          <p:cNvPr id="5" name="Group 4"/>
          <p:cNvGrpSpPr/>
          <p:nvPr/>
        </p:nvGrpSpPr>
        <p:grpSpPr>
          <a:xfrm>
            <a:off x="4384567" y="4180895"/>
            <a:ext cx="1685160" cy="2297035"/>
            <a:chOff x="4680173" y="4480110"/>
            <a:chExt cx="1685160" cy="2297035"/>
          </a:xfrm>
        </p:grpSpPr>
        <p:grpSp>
          <p:nvGrpSpPr>
            <p:cNvPr id="26" name="Group 25"/>
            <p:cNvGrpSpPr/>
            <p:nvPr/>
          </p:nvGrpSpPr>
          <p:grpSpPr>
            <a:xfrm>
              <a:off x="4680173" y="4480110"/>
              <a:ext cx="1685160" cy="1664144"/>
              <a:chOff x="4828910" y="4715880"/>
              <a:chExt cx="1685160" cy="1664144"/>
            </a:xfrm>
          </p:grpSpPr>
          <p:sp>
            <p:nvSpPr>
              <p:cNvPr id="19" name="Rectangle 18"/>
              <p:cNvSpPr/>
              <p:nvPr/>
            </p:nvSpPr>
            <p:spPr>
              <a:xfrm rot="13953028">
                <a:off x="5274224" y="5256789"/>
                <a:ext cx="1157016" cy="439994"/>
              </a:xfrm>
              <a:prstGeom prst="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033635">
                <a:off x="4828910" y="6011724"/>
                <a:ext cx="312007" cy="368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9272632">
                <a:off x="6171807" y="5927377"/>
                <a:ext cx="342263" cy="405494"/>
              </a:xfrm>
              <a:prstGeom prst="round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2872722">
                <a:off x="5041827" y="4892754"/>
                <a:ext cx="697043" cy="1229830"/>
              </a:xfrm>
              <a:prstGeom prst="triangle">
                <a:avLst/>
              </a:prstGeom>
              <a:solidFill>
                <a:srgbClr val="BE1D1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273715" y="4715880"/>
                <a:ext cx="914400" cy="483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15837" y="5191935"/>
                <a:ext cx="658571"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4686172" y="6130814"/>
              <a:ext cx="1662956" cy="646331"/>
            </a:xfrm>
            <a:prstGeom prst="rect">
              <a:avLst/>
            </a:prstGeom>
            <a:noFill/>
          </p:spPr>
          <p:txBody>
            <a:bodyPr wrap="none" rtlCol="0">
              <a:spAutoFit/>
            </a:bodyPr>
            <a:lstStyle/>
            <a:p>
              <a:pPr algn="ctr"/>
              <a:r>
                <a:rPr lang="en-US" dirty="0"/>
                <a:t>Molecular </a:t>
              </a:r>
            </a:p>
            <a:p>
              <a:pPr algn="ctr"/>
              <a:r>
                <a:rPr lang="en-US" dirty="0"/>
                <a:t>and gas sources</a:t>
              </a:r>
            </a:p>
          </p:txBody>
        </p:sp>
      </p:grpSp>
      <p:grpSp>
        <p:nvGrpSpPr>
          <p:cNvPr id="4" name="Group 3"/>
          <p:cNvGrpSpPr/>
          <p:nvPr/>
        </p:nvGrpSpPr>
        <p:grpSpPr>
          <a:xfrm>
            <a:off x="7293858" y="5239337"/>
            <a:ext cx="3055295" cy="1334762"/>
            <a:chOff x="7594528" y="4942850"/>
            <a:chExt cx="3055295" cy="1334762"/>
          </a:xfrm>
        </p:grpSpPr>
        <p:sp>
          <p:nvSpPr>
            <p:cNvPr id="27" name="Rounded Rectangle 26"/>
            <p:cNvSpPr/>
            <p:nvPr/>
          </p:nvSpPr>
          <p:spPr>
            <a:xfrm rot="5400000">
              <a:off x="7742658" y="5525954"/>
              <a:ext cx="312007" cy="368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6390814">
              <a:off x="8987046" y="4427383"/>
              <a:ext cx="765547" cy="2560006"/>
            </a:xfrm>
            <a:prstGeom prst="triangle">
              <a:avLst/>
            </a:prstGeom>
            <a:solidFill>
              <a:srgbClr val="BE1D1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5400000">
              <a:off x="7739997" y="5314949"/>
              <a:ext cx="312007" cy="368300"/>
            </a:xfrm>
            <a:prstGeom prst="roundRect">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16354335">
              <a:off x="8898730" y="4573080"/>
              <a:ext cx="879200" cy="2529863"/>
            </a:xfrm>
            <a:prstGeom prst="triangle">
              <a:avLst>
                <a:gd name="adj" fmla="val 83506"/>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961315" y="5842025"/>
              <a:ext cx="660400" cy="4571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594528" y="4942850"/>
              <a:ext cx="1296958" cy="369332"/>
            </a:xfrm>
            <a:prstGeom prst="rect">
              <a:avLst/>
            </a:prstGeom>
            <a:noFill/>
          </p:spPr>
          <p:txBody>
            <a:bodyPr wrap="none" rtlCol="0">
              <a:spAutoFit/>
            </a:bodyPr>
            <a:lstStyle/>
            <a:p>
              <a:r>
                <a:rPr lang="en-US" dirty="0"/>
                <a:t>Gas sources</a:t>
              </a:r>
            </a:p>
          </p:txBody>
        </p:sp>
      </p:grpSp>
    </p:spTree>
    <p:extLst>
      <p:ext uri="{BB962C8B-B14F-4D97-AF65-F5344CB8AC3E}">
        <p14:creationId xmlns:p14="http://schemas.microsoft.com/office/powerpoint/2010/main" val="8064865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3" name="Content Placeholder 2"/>
          <p:cNvSpPr>
            <a:spLocks noGrp="1"/>
          </p:cNvSpPr>
          <p:nvPr>
            <p:ph idx="1"/>
          </p:nvPr>
        </p:nvSpPr>
        <p:spPr/>
        <p:txBody>
          <a:bodyPr/>
          <a:lstStyle/>
          <a:p>
            <a:r>
              <a:rPr lang="en-US" dirty="0"/>
              <a:t>Transmission Electron </a:t>
            </a:r>
            <a:r>
              <a:rPr lang="en-US" dirty="0" smtClean="0"/>
              <a:t>Microscopy </a:t>
            </a:r>
            <a:r>
              <a:rPr lang="en-US" dirty="0"/>
              <a:t>: ex-situ measurement</a:t>
            </a:r>
            <a:endParaRPr lang="en-US" dirty="0" smtClean="0"/>
          </a:p>
          <a:p>
            <a:pPr lvl="1"/>
            <a:r>
              <a:rPr lang="en-US" dirty="0"/>
              <a:t>TEM micrographs (</a:t>
            </a:r>
            <a:r>
              <a:rPr lang="en-US" dirty="0" smtClean="0"/>
              <a:t>Images)</a:t>
            </a:r>
          </a:p>
          <a:p>
            <a:pPr lvl="1"/>
            <a:r>
              <a:rPr lang="en-US" dirty="0" smtClean="0"/>
              <a:t>Selected </a:t>
            </a:r>
            <a:r>
              <a:rPr lang="en-US" dirty="0"/>
              <a:t>Area Electron Diffraction (SAED</a:t>
            </a:r>
            <a:r>
              <a:rPr lang="en-US" dirty="0" smtClean="0"/>
              <a:t>)</a:t>
            </a:r>
          </a:p>
          <a:p>
            <a:pPr lvl="1"/>
            <a:r>
              <a:rPr lang="en-US" dirty="0" smtClean="0"/>
              <a:t>Energy </a:t>
            </a:r>
            <a:r>
              <a:rPr lang="en-US" dirty="0"/>
              <a:t>Dispersive X-Ray Spectroscopy (EDS</a:t>
            </a:r>
            <a:r>
              <a:rPr lang="en-US" dirty="0" smtClean="0"/>
              <a:t>)</a:t>
            </a:r>
            <a:endParaRPr lang="en-US" dirty="0"/>
          </a:p>
        </p:txBody>
      </p:sp>
      <p:grpSp>
        <p:nvGrpSpPr>
          <p:cNvPr id="6" name="Group 5"/>
          <p:cNvGrpSpPr/>
          <p:nvPr/>
        </p:nvGrpSpPr>
        <p:grpSpPr>
          <a:xfrm>
            <a:off x="1613983" y="2579452"/>
            <a:ext cx="6107032" cy="3215005"/>
            <a:chOff x="2482986" y="2525631"/>
            <a:chExt cx="6107032" cy="3215005"/>
          </a:xfrm>
        </p:grpSpPr>
        <p:grpSp>
          <p:nvGrpSpPr>
            <p:cNvPr id="21" name="Group 20"/>
            <p:cNvGrpSpPr/>
            <p:nvPr/>
          </p:nvGrpSpPr>
          <p:grpSpPr>
            <a:xfrm>
              <a:off x="2482986" y="2559286"/>
              <a:ext cx="2971800" cy="3181350"/>
              <a:chOff x="0" y="0"/>
              <a:chExt cx="2971800" cy="3181350"/>
            </a:xfrm>
          </p:grpSpPr>
          <p:pic>
            <p:nvPicPr>
              <p:cNvPr id="22" name="Picture 21" descr="Background pattern&#10;&#10;Description automatically genera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971800" cy="318135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928687" y="754085"/>
                <a:ext cx="1114425" cy="1485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24" name="Picture 23" descr="A picture containing diagram&#10;&#10;Description automatically generated"/>
            <p:cNvPicPr/>
            <p:nvPr/>
          </p:nvPicPr>
          <p:blipFill rotWithShape="1">
            <a:blip r:embed="rId3"/>
            <a:srcRect l="1283"/>
            <a:stretch/>
          </p:blipFill>
          <p:spPr bwMode="auto">
            <a:xfrm>
              <a:off x="5657588" y="2525631"/>
              <a:ext cx="2932430" cy="3215005"/>
            </a:xfrm>
            <a:prstGeom prst="rect">
              <a:avLst/>
            </a:prstGeom>
            <a:ln>
              <a:noFill/>
            </a:ln>
            <a:extLst>
              <a:ext uri="{53640926-AAD7-44D8-BBD7-CCE9431645EC}">
                <a14:shadowObscured xmlns:a14="http://schemas.microsoft.com/office/drawing/2010/main"/>
              </a:ext>
            </a:extLst>
          </p:spPr>
        </p:pic>
      </p:grpSp>
      <p:grpSp>
        <p:nvGrpSpPr>
          <p:cNvPr id="7" name="Group 6"/>
          <p:cNvGrpSpPr/>
          <p:nvPr/>
        </p:nvGrpSpPr>
        <p:grpSpPr>
          <a:xfrm>
            <a:off x="8580955" y="2815354"/>
            <a:ext cx="2233777" cy="2743200"/>
            <a:chOff x="8498449" y="2579452"/>
            <a:chExt cx="2233777" cy="2743200"/>
          </a:xfrm>
        </p:grpSpPr>
        <p:pic>
          <p:nvPicPr>
            <p:cNvPr id="25" name="Picture 24"/>
            <p:cNvPicPr/>
            <p:nvPr/>
          </p:nvPicPr>
          <p:blipFill>
            <a:blip r:embed="rId4" cstate="print">
              <a:extLst>
                <a:ext uri="{28A0092B-C50C-407E-A947-70E740481C1C}">
                  <a14:useLocalDpi xmlns:a14="http://schemas.microsoft.com/office/drawing/2010/main" val="0"/>
                </a:ext>
              </a:extLst>
            </a:blip>
            <a:stretch>
              <a:fillRect/>
            </a:stretch>
          </p:blipFill>
          <p:spPr>
            <a:xfrm>
              <a:off x="8498449" y="2579452"/>
              <a:ext cx="729615" cy="2743200"/>
            </a:xfrm>
            <a:prstGeom prst="rect">
              <a:avLst/>
            </a:prstGeom>
          </p:spPr>
        </p:pic>
        <p:pic>
          <p:nvPicPr>
            <p:cNvPr id="26" name="Picture 25" descr="A screenshot of a cell phone&#10;&#10;Description automatically generated with medium confidence"/>
            <p:cNvPicPr/>
            <p:nvPr/>
          </p:nvPicPr>
          <p:blipFill>
            <a:blip r:embed="rId5" cstate="print">
              <a:extLst>
                <a:ext uri="{28A0092B-C50C-407E-A947-70E740481C1C}">
                  <a14:useLocalDpi xmlns:a14="http://schemas.microsoft.com/office/drawing/2010/main" val="0"/>
                </a:ext>
              </a:extLst>
            </a:blip>
            <a:stretch>
              <a:fillRect/>
            </a:stretch>
          </p:blipFill>
          <p:spPr>
            <a:xfrm>
              <a:off x="9250530" y="2579452"/>
              <a:ext cx="729615" cy="2743200"/>
            </a:xfrm>
            <a:prstGeom prst="rect">
              <a:avLst/>
            </a:prstGeom>
          </p:spPr>
        </p:pic>
        <p:pic>
          <p:nvPicPr>
            <p:cNvPr id="27" name="Picture 26" descr="A screenshot of a computer&#10;&#10;Description automatically generated with medium confidence"/>
            <p:cNvPicPr/>
            <p:nvPr/>
          </p:nvPicPr>
          <p:blipFill>
            <a:blip r:embed="rId6" cstate="print">
              <a:extLst>
                <a:ext uri="{28A0092B-C50C-407E-A947-70E740481C1C}">
                  <a14:useLocalDpi xmlns:a14="http://schemas.microsoft.com/office/drawing/2010/main" val="0"/>
                </a:ext>
              </a:extLst>
            </a:blip>
            <a:stretch>
              <a:fillRect/>
            </a:stretch>
          </p:blipFill>
          <p:spPr>
            <a:xfrm>
              <a:off x="10002611" y="2579452"/>
              <a:ext cx="729615" cy="2743200"/>
            </a:xfrm>
            <a:prstGeom prst="rect">
              <a:avLst/>
            </a:prstGeom>
          </p:spPr>
        </p:pic>
      </p:grpSp>
    </p:spTree>
    <p:extLst>
      <p:ext uri="{BB962C8B-B14F-4D97-AF65-F5344CB8AC3E}">
        <p14:creationId xmlns:p14="http://schemas.microsoft.com/office/powerpoint/2010/main" val="20549070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a:t>
            </a:r>
            <a:endParaRPr lang="en-US" dirty="0"/>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sp>
        <p:nvSpPr>
          <p:cNvPr id="3" name="Content Placeholder 2"/>
          <p:cNvSpPr>
            <a:spLocks noGrp="1"/>
          </p:cNvSpPr>
          <p:nvPr>
            <p:ph idx="1"/>
          </p:nvPr>
        </p:nvSpPr>
        <p:spPr/>
        <p:txBody>
          <a:bodyPr/>
          <a:lstStyle/>
          <a:p>
            <a:r>
              <a:rPr lang="en-US" dirty="0" err="1" smtClean="0"/>
              <a:t>Ellipsometry</a:t>
            </a:r>
            <a:r>
              <a:rPr lang="en-US" dirty="0" smtClean="0"/>
              <a:t> (optical method, layer thickness)</a:t>
            </a:r>
          </a:p>
          <a:p>
            <a:r>
              <a:rPr lang="en-US" dirty="0" smtClean="0"/>
              <a:t>Photoluminescence </a:t>
            </a:r>
            <a:r>
              <a:rPr lang="en-US" dirty="0"/>
              <a:t>(PL) </a:t>
            </a:r>
            <a:r>
              <a:rPr lang="en-US" dirty="0" smtClean="0"/>
              <a:t>mapping (uniformity)</a:t>
            </a:r>
          </a:p>
          <a:p>
            <a:r>
              <a:rPr lang="en-US" dirty="0" smtClean="0"/>
              <a:t>Hall Effect (measure dopant concentration)</a:t>
            </a:r>
            <a:endParaRPr lang="en-US" dirty="0"/>
          </a:p>
          <a:p>
            <a:r>
              <a:rPr lang="en-US" dirty="0" smtClean="0"/>
              <a:t>Atomic Force Microscopy (surface defects)</a:t>
            </a:r>
          </a:p>
          <a:p>
            <a:endParaRPr lang="en-US" dirty="0" smtClean="0"/>
          </a:p>
        </p:txBody>
      </p:sp>
      <p:pic>
        <p:nvPicPr>
          <p:cNvPr id="14" name="Picture 13">
            <a:extLst>
              <a:ext uri="{FF2B5EF4-FFF2-40B4-BE49-F238E27FC236}">
                <a16:creationId xmlns:a16="http://schemas.microsoft.com/office/drawing/2014/main" id="{B5C26136-40DA-4226-A4B6-1BD6DC16EEC2}"/>
              </a:ext>
            </a:extLst>
          </p:cNvPr>
          <p:cNvPicPr/>
          <p:nvPr/>
        </p:nvPicPr>
        <p:blipFill>
          <a:blip r:embed="rId2"/>
          <a:stretch>
            <a:fillRect/>
          </a:stretch>
        </p:blipFill>
        <p:spPr>
          <a:xfrm>
            <a:off x="233917" y="2830128"/>
            <a:ext cx="3879661" cy="2950338"/>
          </a:xfrm>
          <a:prstGeom prst="rect">
            <a:avLst/>
          </a:prstGeom>
        </p:spPr>
      </p:pic>
      <p:pic>
        <p:nvPicPr>
          <p:cNvPr id="15" name="Picture 14" descr="Chart&#10;&#10;Description automatically generated"/>
          <p:cNvPicPr/>
          <p:nvPr/>
        </p:nvPicPr>
        <p:blipFill>
          <a:blip r:embed="rId3">
            <a:extLst>
              <a:ext uri="{28A0092B-C50C-407E-A947-70E740481C1C}">
                <a14:useLocalDpi xmlns:a14="http://schemas.microsoft.com/office/drawing/2010/main" val="0"/>
              </a:ext>
            </a:extLst>
          </a:blip>
          <a:stretch>
            <a:fillRect/>
          </a:stretch>
        </p:blipFill>
        <p:spPr>
          <a:xfrm>
            <a:off x="7580799" y="816009"/>
            <a:ext cx="4406900" cy="3305175"/>
          </a:xfrm>
          <a:prstGeom prst="rect">
            <a:avLst/>
          </a:prstGeom>
        </p:spPr>
      </p:pic>
      <p:pic>
        <p:nvPicPr>
          <p:cNvPr id="13" name="Picture 12">
            <a:extLst>
              <a:ext uri="{FF2B5EF4-FFF2-40B4-BE49-F238E27FC236}">
                <a16:creationId xmlns:a16="http://schemas.microsoft.com/office/drawing/2014/main" id="{1E06FDC6-1C5A-429D-BDA0-7436A5D72D9D}"/>
              </a:ext>
            </a:extLst>
          </p:cNvPr>
          <p:cNvPicPr>
            <a:picLocks noChangeAspect="1"/>
          </p:cNvPicPr>
          <p:nvPr/>
        </p:nvPicPr>
        <p:blipFill rotWithShape="1">
          <a:blip r:embed="rId4"/>
          <a:srcRect l="17959" t="10904" r="7872" b="17024"/>
          <a:stretch/>
        </p:blipFill>
        <p:spPr>
          <a:xfrm>
            <a:off x="4403548" y="3565187"/>
            <a:ext cx="3455778" cy="2518565"/>
          </a:xfrm>
          <a:prstGeom prst="rect">
            <a:avLst/>
          </a:prstGeom>
        </p:spPr>
      </p:pic>
    </p:spTree>
    <p:extLst>
      <p:ext uri="{BB962C8B-B14F-4D97-AF65-F5344CB8AC3E}">
        <p14:creationId xmlns:p14="http://schemas.microsoft.com/office/powerpoint/2010/main" val="3379962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Old Dominion University, Ben </a:t>
            </a:r>
            <a:r>
              <a:rPr lang="en-US" dirty="0" err="1" smtClean="0"/>
              <a:t>Belfore’s</a:t>
            </a:r>
            <a:r>
              <a:rPr lang="en-US" dirty="0" smtClean="0"/>
              <a:t> </a:t>
            </a:r>
            <a:r>
              <a:rPr lang="en-US" dirty="0" smtClean="0"/>
              <a:t>first </a:t>
            </a:r>
            <a:r>
              <a:rPr lang="en-US" dirty="0"/>
              <a:t>set of </a:t>
            </a:r>
            <a:r>
              <a:rPr lang="en-US" dirty="0" smtClean="0"/>
              <a:t>photocathodes, </a:t>
            </a:r>
            <a:r>
              <a:rPr lang="en-US" dirty="0" smtClean="0"/>
              <a:t>SSL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9139" y="1071784"/>
            <a:ext cx="6849431" cy="4848902"/>
          </a:xfrm>
        </p:spPr>
      </p:pic>
      <p:sp>
        <p:nvSpPr>
          <p:cNvPr id="4" name="Footer Placeholder 3"/>
          <p:cNvSpPr>
            <a:spLocks noGrp="1"/>
          </p:cNvSpPr>
          <p:nvPr>
            <p:ph type="ftr" sz="quarter" idx="11"/>
          </p:nvPr>
        </p:nvSpPr>
        <p:spPr>
          <a:xfrm>
            <a:off x="4038599" y="6356352"/>
            <a:ext cx="4197485"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sp>
        <p:nvSpPr>
          <p:cNvPr id="3" name="TextBox 2"/>
          <p:cNvSpPr txBox="1"/>
          <p:nvPr/>
        </p:nvSpPr>
        <p:spPr>
          <a:xfrm>
            <a:off x="8355106" y="2043953"/>
            <a:ext cx="1544012" cy="923330"/>
          </a:xfrm>
          <a:prstGeom prst="rect">
            <a:avLst/>
          </a:prstGeom>
          <a:noFill/>
        </p:spPr>
        <p:txBody>
          <a:bodyPr wrap="none" rtlCol="0">
            <a:spAutoFit/>
          </a:bodyPr>
          <a:lstStyle/>
          <a:p>
            <a:r>
              <a:rPr lang="en-US" dirty="0" smtClean="0"/>
              <a:t>Pol ~ 70%</a:t>
            </a:r>
          </a:p>
          <a:p>
            <a:r>
              <a:rPr lang="en-US" dirty="0" smtClean="0"/>
              <a:t>QE ~ 0.3%</a:t>
            </a:r>
          </a:p>
          <a:p>
            <a:r>
              <a:rPr lang="en-US" dirty="0" err="1">
                <a:latin typeface="Symbol" panose="05050102010706020507" pitchFamily="18" charset="2"/>
              </a:rPr>
              <a:t>l</a:t>
            </a:r>
            <a:r>
              <a:rPr lang="en-US" baseline="-25000" dirty="0" err="1" smtClean="0"/>
              <a:t>peak</a:t>
            </a:r>
            <a:r>
              <a:rPr lang="en-US" dirty="0" smtClean="0"/>
              <a:t> ~ 820 nm</a:t>
            </a:r>
            <a:endParaRPr lang="en-US" dirty="0"/>
          </a:p>
        </p:txBody>
      </p:sp>
      <p:sp>
        <p:nvSpPr>
          <p:cNvPr id="7" name="TextBox 6"/>
          <p:cNvSpPr txBox="1"/>
          <p:nvPr/>
        </p:nvSpPr>
        <p:spPr>
          <a:xfrm>
            <a:off x="8355106" y="3278121"/>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858698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ODU Ben’s </a:t>
            </a:r>
            <a:r>
              <a:rPr lang="en-US" dirty="0" smtClean="0"/>
              <a:t>second </a:t>
            </a:r>
            <a:r>
              <a:rPr lang="en-US" dirty="0"/>
              <a:t>set of </a:t>
            </a:r>
            <a:r>
              <a:rPr lang="en-US" dirty="0" smtClean="0"/>
              <a:t>photocathodes, </a:t>
            </a:r>
            <a:r>
              <a:rPr lang="en-US" dirty="0" smtClean="0"/>
              <a:t>SSL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1953" y="1209334"/>
            <a:ext cx="6858957" cy="4896533"/>
          </a:xfrm>
        </p:spPr>
      </p:pic>
      <p:sp>
        <p:nvSpPr>
          <p:cNvPr id="4" name="Footer Placeholder 3"/>
          <p:cNvSpPr>
            <a:spLocks noGrp="1"/>
          </p:cNvSpPr>
          <p:nvPr>
            <p:ph type="ftr" sz="quarter" idx="11"/>
          </p:nvPr>
        </p:nvSpPr>
        <p:spPr>
          <a:xfrm>
            <a:off x="4038599" y="6356352"/>
            <a:ext cx="4197485"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23</a:t>
            </a:fld>
            <a:endParaRPr lang="en-US" dirty="0"/>
          </a:p>
        </p:txBody>
      </p:sp>
      <p:sp>
        <p:nvSpPr>
          <p:cNvPr id="7" name="TextBox 6"/>
          <p:cNvSpPr txBox="1"/>
          <p:nvPr/>
        </p:nvSpPr>
        <p:spPr>
          <a:xfrm>
            <a:off x="8355106" y="2043953"/>
            <a:ext cx="1544012" cy="923330"/>
          </a:xfrm>
          <a:prstGeom prst="rect">
            <a:avLst/>
          </a:prstGeom>
          <a:noFill/>
        </p:spPr>
        <p:txBody>
          <a:bodyPr wrap="none" rtlCol="0">
            <a:spAutoFit/>
          </a:bodyPr>
          <a:lstStyle/>
          <a:p>
            <a:r>
              <a:rPr lang="en-US" dirty="0" smtClean="0"/>
              <a:t>Pol ~ 80%</a:t>
            </a:r>
          </a:p>
          <a:p>
            <a:r>
              <a:rPr lang="en-US" dirty="0" smtClean="0"/>
              <a:t>QE ~ 0.4%</a:t>
            </a:r>
          </a:p>
          <a:p>
            <a:r>
              <a:rPr lang="en-US" dirty="0" err="1">
                <a:latin typeface="Symbol" panose="05050102010706020507" pitchFamily="18" charset="2"/>
              </a:rPr>
              <a:t>l</a:t>
            </a:r>
            <a:r>
              <a:rPr lang="en-US" baseline="-25000" dirty="0" err="1" smtClean="0"/>
              <a:t>peak</a:t>
            </a:r>
            <a:r>
              <a:rPr lang="en-US" dirty="0" smtClean="0"/>
              <a:t> ~ 785 nm</a:t>
            </a:r>
            <a:endParaRPr lang="en-US" dirty="0"/>
          </a:p>
        </p:txBody>
      </p:sp>
      <p:sp>
        <p:nvSpPr>
          <p:cNvPr id="8" name="TextBox 7"/>
          <p:cNvSpPr txBox="1"/>
          <p:nvPr/>
        </p:nvSpPr>
        <p:spPr>
          <a:xfrm>
            <a:off x="8355106" y="3219025"/>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3828364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ODU Ben’s </a:t>
            </a:r>
            <a:r>
              <a:rPr lang="en-US" dirty="0" smtClean="0"/>
              <a:t>third </a:t>
            </a:r>
            <a:r>
              <a:rPr lang="en-US" dirty="0"/>
              <a:t>set of </a:t>
            </a:r>
            <a:r>
              <a:rPr lang="en-US" dirty="0" smtClean="0"/>
              <a:t>photocathodes, </a:t>
            </a:r>
            <a:r>
              <a:rPr lang="en-US" dirty="0" smtClean="0"/>
              <a:t>SSL with DBR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0706" y="906870"/>
            <a:ext cx="7258672" cy="5381625"/>
          </a:xfrm>
        </p:spPr>
      </p:pic>
      <p:sp>
        <p:nvSpPr>
          <p:cNvPr id="4" name="Footer Placeholder 3"/>
          <p:cNvSpPr>
            <a:spLocks noGrp="1"/>
          </p:cNvSpPr>
          <p:nvPr>
            <p:ph type="ftr" sz="quarter" idx="11"/>
          </p:nvPr>
        </p:nvSpPr>
        <p:spPr>
          <a:xfrm>
            <a:off x="4038599" y="6356352"/>
            <a:ext cx="4255851"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24</a:t>
            </a:fld>
            <a:endParaRPr lang="en-US" dirty="0"/>
          </a:p>
        </p:txBody>
      </p:sp>
      <p:sp>
        <p:nvSpPr>
          <p:cNvPr id="7" name="TextBox 6"/>
          <p:cNvSpPr txBox="1"/>
          <p:nvPr/>
        </p:nvSpPr>
        <p:spPr>
          <a:xfrm>
            <a:off x="8758518" y="2017059"/>
            <a:ext cx="1544012" cy="923330"/>
          </a:xfrm>
          <a:prstGeom prst="rect">
            <a:avLst/>
          </a:prstGeom>
          <a:noFill/>
        </p:spPr>
        <p:txBody>
          <a:bodyPr wrap="none" rtlCol="0">
            <a:spAutoFit/>
          </a:bodyPr>
          <a:lstStyle/>
          <a:p>
            <a:r>
              <a:rPr lang="en-US" dirty="0" smtClean="0"/>
              <a:t>Pol ~ 83%</a:t>
            </a:r>
          </a:p>
          <a:p>
            <a:r>
              <a:rPr lang="en-US" dirty="0" smtClean="0"/>
              <a:t>QE ~ 3%</a:t>
            </a:r>
          </a:p>
          <a:p>
            <a:r>
              <a:rPr lang="en-US" dirty="0" err="1">
                <a:latin typeface="Symbol" panose="05050102010706020507" pitchFamily="18" charset="2"/>
              </a:rPr>
              <a:t>l</a:t>
            </a:r>
            <a:r>
              <a:rPr lang="en-US" baseline="-25000" dirty="0" err="1" smtClean="0"/>
              <a:t>peak</a:t>
            </a:r>
            <a:r>
              <a:rPr lang="en-US" dirty="0" smtClean="0"/>
              <a:t> ~ 785 nm</a:t>
            </a:r>
            <a:endParaRPr lang="en-US" dirty="0"/>
          </a:p>
        </p:txBody>
      </p:sp>
      <p:sp>
        <p:nvSpPr>
          <p:cNvPr id="8" name="TextBox 7"/>
          <p:cNvSpPr txBox="1"/>
          <p:nvPr/>
        </p:nvSpPr>
        <p:spPr>
          <a:xfrm>
            <a:off x="8758518" y="3200532"/>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3376714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ODU Ben’s </a:t>
            </a:r>
            <a:r>
              <a:rPr lang="en-US" dirty="0" smtClean="0"/>
              <a:t>fourth </a:t>
            </a:r>
            <a:r>
              <a:rPr lang="en-US" dirty="0"/>
              <a:t>set of </a:t>
            </a:r>
            <a:r>
              <a:rPr lang="en-US" dirty="0" smtClean="0"/>
              <a:t>photocathodes, </a:t>
            </a:r>
            <a:r>
              <a:rPr lang="en-US" dirty="0" smtClean="0"/>
              <a:t>SSL with DBR</a:t>
            </a:r>
            <a:endParaRPr lang="en-US" dirty="0"/>
          </a:p>
        </p:txBody>
      </p:sp>
      <p:sp>
        <p:nvSpPr>
          <p:cNvPr id="4" name="Footer Placeholder 3"/>
          <p:cNvSpPr>
            <a:spLocks noGrp="1"/>
          </p:cNvSpPr>
          <p:nvPr>
            <p:ph type="ftr" sz="quarter" idx="11"/>
          </p:nvPr>
        </p:nvSpPr>
        <p:spPr>
          <a:xfrm>
            <a:off x="4038600" y="6356352"/>
            <a:ext cx="41910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sp>
        <p:nvSpPr>
          <p:cNvPr id="7" name="TextBox 6"/>
          <p:cNvSpPr txBox="1"/>
          <p:nvPr/>
        </p:nvSpPr>
        <p:spPr>
          <a:xfrm>
            <a:off x="8758518" y="2017059"/>
            <a:ext cx="1544012" cy="923330"/>
          </a:xfrm>
          <a:prstGeom prst="rect">
            <a:avLst/>
          </a:prstGeom>
          <a:noFill/>
        </p:spPr>
        <p:txBody>
          <a:bodyPr wrap="none" rtlCol="0">
            <a:spAutoFit/>
          </a:bodyPr>
          <a:lstStyle/>
          <a:p>
            <a:r>
              <a:rPr lang="en-US" dirty="0" smtClean="0"/>
              <a:t>Pol ~ 83%</a:t>
            </a:r>
          </a:p>
          <a:p>
            <a:r>
              <a:rPr lang="en-US" dirty="0" smtClean="0"/>
              <a:t>QE ~ 1.3%</a:t>
            </a:r>
          </a:p>
          <a:p>
            <a:r>
              <a:rPr lang="en-US" dirty="0" err="1">
                <a:latin typeface="Symbol" panose="05050102010706020507" pitchFamily="18" charset="2"/>
              </a:rPr>
              <a:t>l</a:t>
            </a:r>
            <a:r>
              <a:rPr lang="en-US" baseline="-25000" dirty="0" err="1" smtClean="0"/>
              <a:t>peak</a:t>
            </a:r>
            <a:r>
              <a:rPr lang="en-US" dirty="0" smtClean="0"/>
              <a:t> ~ 775 nm</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7189" y="1075425"/>
            <a:ext cx="6868484" cy="4877481"/>
          </a:xfrm>
        </p:spPr>
      </p:pic>
      <p:sp>
        <p:nvSpPr>
          <p:cNvPr id="9" name="TextBox 8"/>
          <p:cNvSpPr txBox="1"/>
          <p:nvPr/>
        </p:nvSpPr>
        <p:spPr>
          <a:xfrm>
            <a:off x="8758518" y="3190999"/>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21957383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Old Dominion University, Adam Masters’ first set </a:t>
            </a:r>
            <a:r>
              <a:rPr lang="en-US" dirty="0" smtClean="0"/>
              <a:t>of </a:t>
            </a:r>
            <a:r>
              <a:rPr lang="en-US" dirty="0" smtClean="0"/>
              <a:t>photocathodes, </a:t>
            </a:r>
            <a:r>
              <a:rPr lang="en-US" dirty="0" smtClean="0"/>
              <a:t>SSL with DBR</a:t>
            </a:r>
            <a:endParaRPr lang="en-US" dirty="0"/>
          </a:p>
        </p:txBody>
      </p:sp>
      <p:sp>
        <p:nvSpPr>
          <p:cNvPr id="4" name="Footer Placeholder 3"/>
          <p:cNvSpPr>
            <a:spLocks noGrp="1"/>
          </p:cNvSpPr>
          <p:nvPr>
            <p:ph type="ftr" sz="quarter" idx="11"/>
          </p:nvPr>
        </p:nvSpPr>
        <p:spPr>
          <a:xfrm>
            <a:off x="4038600" y="6356352"/>
            <a:ext cx="41910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0781" y="1179606"/>
            <a:ext cx="6741563" cy="4786693"/>
          </a:xfrm>
        </p:spPr>
      </p:pic>
      <p:sp>
        <p:nvSpPr>
          <p:cNvPr id="6" name="TextBox 5"/>
          <p:cNvSpPr txBox="1"/>
          <p:nvPr/>
        </p:nvSpPr>
        <p:spPr>
          <a:xfrm>
            <a:off x="8355106" y="2043953"/>
            <a:ext cx="1544012" cy="923330"/>
          </a:xfrm>
          <a:prstGeom prst="rect">
            <a:avLst/>
          </a:prstGeom>
          <a:noFill/>
        </p:spPr>
        <p:txBody>
          <a:bodyPr wrap="none" rtlCol="0">
            <a:spAutoFit/>
          </a:bodyPr>
          <a:lstStyle/>
          <a:p>
            <a:r>
              <a:rPr lang="en-US" dirty="0" smtClean="0"/>
              <a:t>Pol ~ </a:t>
            </a:r>
            <a:r>
              <a:rPr lang="en-US" dirty="0" smtClean="0"/>
              <a:t>90</a:t>
            </a:r>
            <a:r>
              <a:rPr lang="en-US" dirty="0" smtClean="0"/>
              <a:t>%</a:t>
            </a:r>
          </a:p>
          <a:p>
            <a:r>
              <a:rPr lang="en-US" dirty="0" smtClean="0"/>
              <a:t>QE ~ </a:t>
            </a:r>
            <a:r>
              <a:rPr lang="en-US" dirty="0" smtClean="0"/>
              <a:t>1%</a:t>
            </a:r>
            <a:endParaRPr lang="en-US" dirty="0" smtClean="0"/>
          </a:p>
          <a:p>
            <a:r>
              <a:rPr lang="en-US" dirty="0" err="1">
                <a:latin typeface="Symbol" panose="05050102010706020507" pitchFamily="18" charset="2"/>
              </a:rPr>
              <a:t>l</a:t>
            </a:r>
            <a:r>
              <a:rPr lang="en-US" baseline="-25000" dirty="0" err="1" smtClean="0"/>
              <a:t>peak</a:t>
            </a:r>
            <a:r>
              <a:rPr lang="en-US" dirty="0" smtClean="0"/>
              <a:t> ~ 785 nm</a:t>
            </a:r>
            <a:endParaRPr lang="en-US" dirty="0"/>
          </a:p>
        </p:txBody>
      </p:sp>
      <p:sp>
        <p:nvSpPr>
          <p:cNvPr id="7" name="TextBox 6"/>
          <p:cNvSpPr txBox="1"/>
          <p:nvPr/>
        </p:nvSpPr>
        <p:spPr>
          <a:xfrm>
            <a:off x="8355106" y="3219025"/>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spTree>
    <p:extLst>
      <p:ext uri="{BB962C8B-B14F-4D97-AF65-F5344CB8AC3E}">
        <p14:creationId xmlns:p14="http://schemas.microsoft.com/office/powerpoint/2010/main" val="3033447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ODU Adam’s </a:t>
            </a:r>
            <a:r>
              <a:rPr lang="en-US" dirty="0"/>
              <a:t>first set of photocathodes, </a:t>
            </a:r>
            <a:r>
              <a:rPr lang="en-US" dirty="0" smtClean="0"/>
              <a:t>SSL with DBR</a:t>
            </a:r>
            <a:endParaRPr lang="en-US" dirty="0"/>
          </a:p>
        </p:txBody>
      </p:sp>
      <p:sp>
        <p:nvSpPr>
          <p:cNvPr id="4" name="Footer Placeholder 3"/>
          <p:cNvSpPr>
            <a:spLocks noGrp="1"/>
          </p:cNvSpPr>
          <p:nvPr>
            <p:ph type="ftr" sz="quarter" idx="11"/>
          </p:nvPr>
        </p:nvSpPr>
        <p:spPr>
          <a:xfrm>
            <a:off x="4038599" y="6356352"/>
            <a:ext cx="4210455"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9" name="Content Placeholder 8" descr="C:\Users\poelker\AppData\Local\Microsoft\Windows\INetCache\Content.MSO\9665EADB.tm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8077" y="1102131"/>
            <a:ext cx="6508212" cy="4786345"/>
          </a:xfrm>
          <a:prstGeom prst="rect">
            <a:avLst/>
          </a:prstGeom>
          <a:noFill/>
          <a:ln>
            <a:noFill/>
          </a:ln>
        </p:spPr>
      </p:pic>
      <p:sp>
        <p:nvSpPr>
          <p:cNvPr id="6" name="TextBox 5"/>
          <p:cNvSpPr txBox="1"/>
          <p:nvPr/>
        </p:nvSpPr>
        <p:spPr>
          <a:xfrm>
            <a:off x="8115158" y="2038612"/>
            <a:ext cx="1544012" cy="923330"/>
          </a:xfrm>
          <a:prstGeom prst="rect">
            <a:avLst/>
          </a:prstGeom>
          <a:noFill/>
        </p:spPr>
        <p:txBody>
          <a:bodyPr wrap="none" rtlCol="0">
            <a:spAutoFit/>
          </a:bodyPr>
          <a:lstStyle/>
          <a:p>
            <a:r>
              <a:rPr lang="en-US" dirty="0" smtClean="0"/>
              <a:t>Pol ~ </a:t>
            </a:r>
            <a:r>
              <a:rPr lang="en-US" dirty="0" smtClean="0"/>
              <a:t>92%</a:t>
            </a:r>
            <a:endParaRPr lang="en-US" dirty="0" smtClean="0"/>
          </a:p>
          <a:p>
            <a:r>
              <a:rPr lang="en-US" dirty="0" smtClean="0"/>
              <a:t>QE ~ </a:t>
            </a:r>
            <a:r>
              <a:rPr lang="en-US" dirty="0" smtClean="0"/>
              <a:t>2.3%</a:t>
            </a:r>
            <a:endParaRPr lang="en-US" dirty="0" smtClean="0"/>
          </a:p>
          <a:p>
            <a:r>
              <a:rPr lang="en-US" dirty="0" err="1">
                <a:latin typeface="Symbol" panose="05050102010706020507" pitchFamily="18" charset="2"/>
              </a:rPr>
              <a:t>l</a:t>
            </a:r>
            <a:r>
              <a:rPr lang="en-US" baseline="-25000" dirty="0" err="1" smtClean="0"/>
              <a:t>peak</a:t>
            </a:r>
            <a:r>
              <a:rPr lang="en-US" dirty="0" smtClean="0"/>
              <a:t> ~ 785 nm</a:t>
            </a:r>
            <a:endParaRPr lang="en-US" dirty="0"/>
          </a:p>
        </p:txBody>
      </p:sp>
      <p:sp>
        <p:nvSpPr>
          <p:cNvPr id="7" name="TextBox 6"/>
          <p:cNvSpPr txBox="1"/>
          <p:nvPr/>
        </p:nvSpPr>
        <p:spPr>
          <a:xfrm>
            <a:off x="8115158" y="3179337"/>
            <a:ext cx="2665377" cy="646331"/>
          </a:xfrm>
          <a:prstGeom prst="rect">
            <a:avLst/>
          </a:prstGeom>
          <a:noFill/>
        </p:spPr>
        <p:txBody>
          <a:bodyPr wrap="square" rtlCol="0">
            <a:spAutoFit/>
          </a:bodyPr>
          <a:lstStyle/>
          <a:p>
            <a:r>
              <a:rPr lang="en-US" dirty="0" smtClean="0"/>
              <a:t>BNL </a:t>
            </a:r>
            <a:r>
              <a:rPr lang="en-US" dirty="0" err="1" smtClean="0"/>
              <a:t>microMott</a:t>
            </a:r>
            <a:r>
              <a:rPr lang="en-US" dirty="0" smtClean="0"/>
              <a:t>, measurements by Wei Liu</a:t>
            </a:r>
            <a:endParaRPr lang="en-US" dirty="0"/>
          </a:p>
        </p:txBody>
      </p:sp>
      <p:grpSp>
        <p:nvGrpSpPr>
          <p:cNvPr id="10" name="Group 9"/>
          <p:cNvGrpSpPr/>
          <p:nvPr/>
        </p:nvGrpSpPr>
        <p:grpSpPr>
          <a:xfrm>
            <a:off x="4038599" y="1040245"/>
            <a:ext cx="7381673" cy="646331"/>
            <a:chOff x="4038599" y="1040245"/>
            <a:chExt cx="7381673" cy="646331"/>
          </a:xfrm>
        </p:grpSpPr>
        <p:sp>
          <p:nvSpPr>
            <p:cNvPr id="3" name="Oval 2"/>
            <p:cNvSpPr/>
            <p:nvPr/>
          </p:nvSpPr>
          <p:spPr>
            <a:xfrm>
              <a:off x="4038599" y="1102131"/>
              <a:ext cx="1759086" cy="3959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115158" y="1040245"/>
              <a:ext cx="3305114" cy="646331"/>
            </a:xfrm>
            <a:prstGeom prst="rect">
              <a:avLst/>
            </a:prstGeom>
            <a:noFill/>
          </p:spPr>
          <p:txBody>
            <a:bodyPr wrap="square" rtlCol="0">
              <a:spAutoFit/>
            </a:bodyPr>
            <a:lstStyle/>
            <a:p>
              <a:r>
                <a:rPr lang="en-US" dirty="0" smtClean="0"/>
                <a:t>Higher QE following </a:t>
              </a:r>
              <a:r>
                <a:rPr lang="en-US" dirty="0" err="1" smtClean="0"/>
                <a:t>HCl</a:t>
              </a:r>
              <a:r>
                <a:rPr lang="en-US" dirty="0" smtClean="0"/>
                <a:t> rinse hints at surface contamination</a:t>
              </a:r>
              <a:endParaRPr lang="en-US" dirty="0"/>
            </a:p>
          </p:txBody>
        </p:sp>
      </p:grpSp>
    </p:spTree>
    <p:extLst>
      <p:ext uri="{BB962C8B-B14F-4D97-AF65-F5344CB8AC3E}">
        <p14:creationId xmlns:p14="http://schemas.microsoft.com/office/powerpoint/2010/main" val="391983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microMott</a:t>
            </a:r>
            <a:r>
              <a:rPr lang="en-US" dirty="0" smtClean="0"/>
              <a:t>’, </a:t>
            </a:r>
            <a:r>
              <a:rPr lang="en-US" dirty="0" smtClean="0"/>
              <a:t>‘retarding field</a:t>
            </a:r>
            <a:r>
              <a:rPr lang="en-US" dirty="0" smtClean="0"/>
              <a:t>’, </a:t>
            </a:r>
            <a:r>
              <a:rPr lang="en-US" dirty="0" smtClean="0"/>
              <a:t>low voltage </a:t>
            </a:r>
            <a:r>
              <a:rPr lang="en-US" dirty="0" err="1" smtClean="0"/>
              <a:t>polarimeters</a:t>
            </a:r>
            <a:endParaRPr lang="en-US"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p:pic>
        <p:nvPicPr>
          <p:cNvPr id="6" name="Content Placeholder 5" descr="A picture containing text, wall, indoor&#10;&#10;Description automatically generated"/>
          <p:cNvPicPr>
            <a:picLocks noGrp="1"/>
          </p:cNvPicPr>
          <p:nvPr>
            <p:ph idx="1"/>
          </p:nvPr>
        </p:nvPicPr>
        <p:blipFill>
          <a:blip r:embed="rId3" cstate="hqprint">
            <a:extLst>
              <a:ext uri="{28A0092B-C50C-407E-A947-70E740481C1C}">
                <a14:useLocalDpi xmlns:a14="http://schemas.microsoft.com/office/drawing/2010/main"/>
              </a:ext>
            </a:extLst>
          </a:blip>
          <a:stretch>
            <a:fillRect/>
          </a:stretch>
        </p:blipFill>
        <p:spPr>
          <a:xfrm>
            <a:off x="1701814" y="1436717"/>
            <a:ext cx="3330633" cy="4441767"/>
          </a:xfrm>
          <a:prstGeom prst="rect">
            <a:avLst/>
          </a:prstGeom>
        </p:spPr>
      </p:pic>
      <p:pic>
        <p:nvPicPr>
          <p:cNvPr id="7" name="Picture 6"/>
          <p:cNvPicPr/>
          <p:nvPr/>
        </p:nvPicPr>
        <p:blipFill rotWithShape="1">
          <a:blip r:embed="rId4">
            <a:extLst>
              <a:ext uri="{28A0092B-C50C-407E-A947-70E740481C1C}">
                <a14:useLocalDpi xmlns:a14="http://schemas.microsoft.com/office/drawing/2010/main" val="0"/>
              </a:ext>
            </a:extLst>
          </a:blip>
          <a:srcRect r="17852"/>
          <a:stretch/>
        </p:blipFill>
        <p:spPr bwMode="auto">
          <a:xfrm>
            <a:off x="5849843" y="1661320"/>
            <a:ext cx="4088130" cy="3761740"/>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2970178" y="1047504"/>
            <a:ext cx="556563" cy="369332"/>
          </a:xfrm>
          <a:prstGeom prst="rect">
            <a:avLst/>
          </a:prstGeom>
          <a:noFill/>
        </p:spPr>
        <p:txBody>
          <a:bodyPr wrap="none" rtlCol="0">
            <a:spAutoFit/>
          </a:bodyPr>
          <a:lstStyle/>
          <a:p>
            <a:r>
              <a:rPr lang="en-US" dirty="0" smtClean="0"/>
              <a:t>BNL</a:t>
            </a:r>
            <a:endParaRPr lang="en-US" dirty="0"/>
          </a:p>
        </p:txBody>
      </p:sp>
      <p:sp>
        <p:nvSpPr>
          <p:cNvPr id="8" name="TextBox 7"/>
          <p:cNvSpPr txBox="1"/>
          <p:nvPr/>
        </p:nvSpPr>
        <p:spPr>
          <a:xfrm>
            <a:off x="7615626" y="1291988"/>
            <a:ext cx="588623" cy="369332"/>
          </a:xfrm>
          <a:prstGeom prst="rect">
            <a:avLst/>
          </a:prstGeom>
          <a:noFill/>
        </p:spPr>
        <p:txBody>
          <a:bodyPr wrap="none" rtlCol="0">
            <a:spAutoFit/>
          </a:bodyPr>
          <a:lstStyle/>
          <a:p>
            <a:r>
              <a:rPr lang="en-US" dirty="0" err="1" smtClean="0"/>
              <a:t>JLab</a:t>
            </a:r>
            <a:endParaRPr lang="en-US" dirty="0"/>
          </a:p>
        </p:txBody>
      </p:sp>
    </p:spTree>
    <p:extLst>
      <p:ext uri="{BB962C8B-B14F-4D97-AF65-F5344CB8AC3E}">
        <p14:creationId xmlns:p14="http://schemas.microsoft.com/office/powerpoint/2010/main" val="1156496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Conclusion</a:t>
            </a:r>
            <a:endParaRPr lang="en-US" sz="3200" dirty="0"/>
          </a:p>
        </p:txBody>
      </p:sp>
      <p:sp>
        <p:nvSpPr>
          <p:cNvPr id="3" name="Content Placeholder 2"/>
          <p:cNvSpPr>
            <a:spLocks noGrp="1"/>
          </p:cNvSpPr>
          <p:nvPr>
            <p:ph idx="1"/>
          </p:nvPr>
        </p:nvSpPr>
        <p:spPr>
          <a:xfrm>
            <a:off x="317156" y="966055"/>
            <a:ext cx="11475308" cy="5381694"/>
          </a:xfrm>
        </p:spPr>
        <p:txBody>
          <a:bodyPr>
            <a:normAutofit/>
          </a:bodyPr>
          <a:lstStyle/>
          <a:p>
            <a:r>
              <a:rPr lang="en-US" sz="2400" dirty="0"/>
              <a:t>Multiple devices </a:t>
            </a:r>
            <a:r>
              <a:rPr lang="en-US" sz="2400" dirty="0" smtClean="0"/>
              <a:t>grown</a:t>
            </a:r>
            <a:r>
              <a:rPr lang="en-US" sz="2400" dirty="0"/>
              <a:t> </a:t>
            </a:r>
            <a:r>
              <a:rPr lang="en-US" sz="2400" dirty="0" smtClean="0"/>
              <a:t>-</a:t>
            </a:r>
            <a:r>
              <a:rPr lang="en-US" sz="2400" dirty="0" smtClean="0"/>
              <a:t> </a:t>
            </a:r>
            <a:r>
              <a:rPr lang="en-US" sz="2400" dirty="0" err="1" smtClean="0"/>
              <a:t>superlattice</a:t>
            </a:r>
            <a:r>
              <a:rPr lang="en-US" sz="2400" dirty="0" smtClean="0"/>
              <a:t> and </a:t>
            </a:r>
            <a:r>
              <a:rPr lang="en-US" sz="2400" dirty="0" err="1" smtClean="0"/>
              <a:t>superlattice</a:t>
            </a:r>
            <a:r>
              <a:rPr lang="en-US" sz="2400" dirty="0" smtClean="0"/>
              <a:t> samples with distributed Bragg reflector</a:t>
            </a:r>
            <a:endParaRPr lang="en-US" sz="2400" dirty="0"/>
          </a:p>
          <a:p>
            <a:r>
              <a:rPr lang="en-US" sz="2400" dirty="0" smtClean="0"/>
              <a:t>Successful interaction with “service providers”: North Carolina State University and Rochester Institute of Technology</a:t>
            </a:r>
          </a:p>
          <a:p>
            <a:r>
              <a:rPr lang="en-US" sz="2400" dirty="0" smtClean="0"/>
              <a:t>Problems solved in timely manner: successful </a:t>
            </a:r>
            <a:r>
              <a:rPr lang="en-US" sz="2400" dirty="0"/>
              <a:t>doping and compositional calibration of all </a:t>
            </a:r>
            <a:r>
              <a:rPr lang="en-US" sz="2400" dirty="0" smtClean="0"/>
              <a:t>layers, viable and reliable growth recipes identified</a:t>
            </a:r>
          </a:p>
          <a:p>
            <a:r>
              <a:rPr lang="en-US" sz="2400" dirty="0" smtClean="0"/>
              <a:t>MOCVD is definitively a reliable method for fabricating high polarization photocathodes with good QE</a:t>
            </a:r>
          </a:p>
          <a:p>
            <a:r>
              <a:rPr lang="en-US" sz="2400" dirty="0" smtClean="0"/>
              <a:t>Future Work:  arsenic cap layer, hydrogen cleaning, higher QE (higher polarization too, why not?)</a:t>
            </a:r>
            <a:endParaRPr lang="en-US" sz="2400" dirty="0"/>
          </a:p>
          <a:p>
            <a:endParaRPr lang="en-US" sz="2400" dirty="0"/>
          </a:p>
          <a:p>
            <a:endParaRPr lang="en-US" sz="2400" dirty="0"/>
          </a:p>
          <a:p>
            <a:endParaRPr lang="en-US" sz="2400" dirty="0"/>
          </a:p>
        </p:txBody>
      </p:sp>
      <p:sp>
        <p:nvSpPr>
          <p:cNvPr id="4" name="Footer Placeholder 3"/>
          <p:cNvSpPr>
            <a:spLocks noGrp="1"/>
          </p:cNvSpPr>
          <p:nvPr>
            <p:ph type="ftr" sz="quarter" idx="11"/>
          </p:nvPr>
        </p:nvSpPr>
        <p:spPr>
          <a:xfrm>
            <a:off x="4038599" y="6356352"/>
            <a:ext cx="4310743"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29</a:t>
            </a:fld>
            <a:endParaRPr lang="en-US" dirty="0"/>
          </a:p>
        </p:txBody>
      </p:sp>
    </p:spTree>
    <p:extLst>
      <p:ext uri="{BB962C8B-B14F-4D97-AF65-F5344CB8AC3E}">
        <p14:creationId xmlns:p14="http://schemas.microsoft.com/office/powerpoint/2010/main" val="1637512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Background</a:t>
            </a:r>
            <a:endParaRPr lang="en-US" sz="3200" dirty="0"/>
          </a:p>
        </p:txBody>
      </p:sp>
      <p:sp>
        <p:nvSpPr>
          <p:cNvPr id="3" name="Content Placeholder 2"/>
          <p:cNvSpPr>
            <a:spLocks noGrp="1"/>
          </p:cNvSpPr>
          <p:nvPr>
            <p:ph idx="1"/>
          </p:nvPr>
        </p:nvSpPr>
        <p:spPr/>
        <p:txBody>
          <a:bodyPr>
            <a:normAutofit/>
          </a:bodyPr>
          <a:lstStyle/>
          <a:p>
            <a:r>
              <a:rPr lang="en-US" sz="3200" dirty="0"/>
              <a:t>SPIRE/Bandwidth Semiconductor used MOCVD to grow single-strained-layer GaAs/</a:t>
            </a:r>
            <a:r>
              <a:rPr lang="en-US" sz="3200" dirty="0" err="1"/>
              <a:t>GaAsP</a:t>
            </a:r>
            <a:r>
              <a:rPr lang="en-US" sz="3200" dirty="0"/>
              <a:t> photocathodes (good)</a:t>
            </a:r>
          </a:p>
          <a:p>
            <a:r>
              <a:rPr lang="en-US" sz="3200" dirty="0"/>
              <a:t>SVT used MBE to grow strained-</a:t>
            </a:r>
            <a:r>
              <a:rPr lang="en-US" sz="3200" dirty="0" err="1"/>
              <a:t>superlattice</a:t>
            </a:r>
            <a:r>
              <a:rPr lang="en-US" sz="3200" dirty="0"/>
              <a:t> GaAs/</a:t>
            </a:r>
            <a:r>
              <a:rPr lang="en-US" sz="3200" dirty="0" err="1"/>
              <a:t>GaAsP</a:t>
            </a:r>
            <a:r>
              <a:rPr lang="en-US" sz="3200" dirty="0"/>
              <a:t> photocathodes (better)</a:t>
            </a:r>
          </a:p>
          <a:p>
            <a:r>
              <a:rPr lang="en-US" sz="3200" dirty="0" smtClean="0"/>
              <a:t>In </a:t>
            </a:r>
            <a:r>
              <a:rPr lang="en-US" sz="3200" dirty="0"/>
              <a:t>this work </a:t>
            </a:r>
            <a:r>
              <a:rPr lang="en-US" sz="3200" dirty="0" smtClean="0"/>
              <a:t>- </a:t>
            </a:r>
            <a:r>
              <a:rPr lang="en-US" sz="3200" dirty="0" err="1" smtClean="0"/>
              <a:t>JLab</a:t>
            </a:r>
            <a:r>
              <a:rPr lang="en-US" sz="3200" dirty="0" smtClean="0"/>
              <a:t>, ODU and </a:t>
            </a:r>
            <a:r>
              <a:rPr lang="en-US" sz="3200" dirty="0" smtClean="0"/>
              <a:t>BNL - </a:t>
            </a:r>
            <a:r>
              <a:rPr lang="en-US" sz="3200" dirty="0"/>
              <a:t>focus on </a:t>
            </a:r>
            <a:r>
              <a:rPr lang="en-US" sz="3200" dirty="0" smtClean="0"/>
              <a:t>MOCVD</a:t>
            </a:r>
          </a:p>
          <a:p>
            <a:pPr lvl="1"/>
            <a:r>
              <a:rPr lang="en-US" sz="3000" dirty="0" smtClean="0"/>
              <a:t>Strained </a:t>
            </a:r>
            <a:r>
              <a:rPr lang="en-US" sz="3000" dirty="0" err="1" smtClean="0"/>
              <a:t>Superlattice</a:t>
            </a:r>
            <a:r>
              <a:rPr lang="en-US" sz="3000" dirty="0" smtClean="0"/>
              <a:t> photocathodes </a:t>
            </a:r>
          </a:p>
          <a:p>
            <a:pPr lvl="1"/>
            <a:r>
              <a:rPr lang="en-US" sz="3000" dirty="0" smtClean="0"/>
              <a:t>Strained </a:t>
            </a:r>
            <a:r>
              <a:rPr lang="en-US" sz="3000" dirty="0" err="1" smtClean="0"/>
              <a:t>Superlattice</a:t>
            </a:r>
            <a:r>
              <a:rPr lang="en-US" sz="3000" dirty="0" smtClean="0"/>
              <a:t> photocathodes with DBR</a:t>
            </a:r>
          </a:p>
          <a:p>
            <a:r>
              <a:rPr lang="en-US" sz="3200" dirty="0" smtClean="0"/>
              <a:t>We were granted 3 months no-cost extension, project officially ends 12/31/2022</a:t>
            </a:r>
            <a:endParaRPr lang="en-US" sz="3200" dirty="0"/>
          </a:p>
        </p:txBody>
      </p:sp>
      <p:sp>
        <p:nvSpPr>
          <p:cNvPr id="4" name="Footer Placeholder 3"/>
          <p:cNvSpPr>
            <a:spLocks noGrp="1"/>
          </p:cNvSpPr>
          <p:nvPr>
            <p:ph type="ftr" sz="quarter" idx="11"/>
          </p:nvPr>
        </p:nvSpPr>
        <p:spPr>
          <a:xfrm>
            <a:off x="3817795" y="6356352"/>
            <a:ext cx="4474029"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33299338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Project Conclusion</a:t>
            </a:r>
            <a:endParaRPr lang="en-US" sz="3200" dirty="0"/>
          </a:p>
        </p:txBody>
      </p:sp>
      <p:sp>
        <p:nvSpPr>
          <p:cNvPr id="4" name="Footer Placeholder 3"/>
          <p:cNvSpPr>
            <a:spLocks noGrp="1"/>
          </p:cNvSpPr>
          <p:nvPr>
            <p:ph type="ftr" sz="quarter" idx="11"/>
          </p:nvPr>
        </p:nvSpPr>
        <p:spPr>
          <a:xfrm>
            <a:off x="4038600" y="6356352"/>
            <a:ext cx="4332514"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sp>
        <p:nvSpPr>
          <p:cNvPr id="7" name="Content Placeholder 6"/>
          <p:cNvSpPr>
            <a:spLocks noGrp="1"/>
          </p:cNvSpPr>
          <p:nvPr>
            <p:ph idx="1"/>
          </p:nvPr>
        </p:nvSpPr>
        <p:spPr>
          <a:xfrm>
            <a:off x="411892" y="966055"/>
            <a:ext cx="11444416" cy="5381694"/>
          </a:xfrm>
        </p:spPr>
        <p:txBody>
          <a:bodyPr/>
          <a:lstStyle/>
          <a:p>
            <a:pPr marL="0" indent="0">
              <a:buNone/>
            </a:pPr>
            <a:r>
              <a:rPr lang="en-US" dirty="0" smtClean="0"/>
              <a:t>Stated clearly:</a:t>
            </a:r>
          </a:p>
          <a:p>
            <a:r>
              <a:rPr lang="en-US" dirty="0" smtClean="0"/>
              <a:t>We successfully fabricated both kinds of photocathodes, SSL and SSL with DBR, via MOCVD. Exceptional work by </a:t>
            </a:r>
            <a:r>
              <a:rPr lang="en-US" dirty="0" smtClean="0"/>
              <a:t>ODU</a:t>
            </a:r>
            <a:endParaRPr lang="en-US" dirty="0" smtClean="0"/>
          </a:p>
          <a:p>
            <a:r>
              <a:rPr lang="en-US" dirty="0" smtClean="0"/>
              <a:t>We achieved our </a:t>
            </a:r>
            <a:r>
              <a:rPr lang="en-US" dirty="0" smtClean="0"/>
              <a:t>central </a:t>
            </a:r>
            <a:r>
              <a:rPr lang="en-US" dirty="0" smtClean="0"/>
              <a:t>goal:  Polarization &gt; 90% and QE &gt; 1%</a:t>
            </a:r>
          </a:p>
          <a:p>
            <a:r>
              <a:rPr lang="en-US" dirty="0" smtClean="0"/>
              <a:t>Between </a:t>
            </a:r>
            <a:r>
              <a:rPr lang="en-US" dirty="0" err="1" smtClean="0"/>
              <a:t>JLab</a:t>
            </a:r>
            <a:r>
              <a:rPr lang="en-US" dirty="0" smtClean="0"/>
              <a:t> and BNL, we have nearly 200k$ worth of photocathode material, our photocathode stores now replenished!  Enough material for </a:t>
            </a:r>
            <a:r>
              <a:rPr lang="en-US" dirty="0" err="1" smtClean="0"/>
              <a:t>polarimeter</a:t>
            </a:r>
            <a:r>
              <a:rPr lang="en-US" dirty="0" smtClean="0"/>
              <a:t> cross checks, to support CEBAF and EIC physics programs, and to support polarized source R&amp;D</a:t>
            </a:r>
          </a:p>
          <a:p>
            <a:r>
              <a:rPr lang="en-US" dirty="0"/>
              <a:t>BNL has a fully functional </a:t>
            </a:r>
            <a:r>
              <a:rPr lang="en-US" dirty="0" err="1"/>
              <a:t>microMott</a:t>
            </a:r>
            <a:r>
              <a:rPr lang="en-US" dirty="0"/>
              <a:t> </a:t>
            </a:r>
            <a:r>
              <a:rPr lang="en-US" dirty="0" err="1"/>
              <a:t>polarimeter</a:t>
            </a:r>
            <a:r>
              <a:rPr lang="en-US" dirty="0"/>
              <a:t>, and this device </a:t>
            </a:r>
            <a:r>
              <a:rPr lang="en-US" dirty="0" smtClean="0"/>
              <a:t>was essential </a:t>
            </a:r>
            <a:r>
              <a:rPr lang="en-US" dirty="0"/>
              <a:t>for project success</a:t>
            </a:r>
          </a:p>
          <a:p>
            <a:r>
              <a:rPr lang="en-US" dirty="0" err="1"/>
              <a:t>JLab’s</a:t>
            </a:r>
            <a:r>
              <a:rPr lang="en-US" dirty="0"/>
              <a:t> </a:t>
            </a:r>
            <a:r>
              <a:rPr lang="en-US" dirty="0" err="1"/>
              <a:t>microMott</a:t>
            </a:r>
            <a:r>
              <a:rPr lang="en-US" dirty="0"/>
              <a:t> </a:t>
            </a:r>
            <a:r>
              <a:rPr lang="en-US" dirty="0" err="1"/>
              <a:t>polarimeter</a:t>
            </a:r>
            <a:r>
              <a:rPr lang="en-US" dirty="0"/>
              <a:t> is very close to being operational again</a:t>
            </a:r>
          </a:p>
          <a:p>
            <a:r>
              <a:rPr lang="en-US" dirty="0"/>
              <a:t>The cross calibration of the two </a:t>
            </a:r>
            <a:r>
              <a:rPr lang="en-US" dirty="0" err="1"/>
              <a:t>microMott</a:t>
            </a:r>
            <a:r>
              <a:rPr lang="en-US" dirty="0"/>
              <a:t> </a:t>
            </a:r>
            <a:r>
              <a:rPr lang="en-US" dirty="0" err="1"/>
              <a:t>polarimeters</a:t>
            </a:r>
            <a:r>
              <a:rPr lang="en-US" dirty="0"/>
              <a:t> will </a:t>
            </a:r>
            <a:r>
              <a:rPr lang="en-US" dirty="0" smtClean="0"/>
              <a:t>happen</a:t>
            </a:r>
          </a:p>
          <a:p>
            <a:r>
              <a:rPr lang="en-US" dirty="0" smtClean="0"/>
              <a:t>Having both source groups – </a:t>
            </a:r>
            <a:r>
              <a:rPr lang="en-US" dirty="0" err="1" smtClean="0"/>
              <a:t>JLab</a:t>
            </a:r>
            <a:r>
              <a:rPr lang="en-US" dirty="0" smtClean="0"/>
              <a:t> and BNL – participating in this project has been wonderful, a big selling point (IMHO)</a:t>
            </a:r>
            <a:endParaRPr lang="en-US" dirty="0"/>
          </a:p>
        </p:txBody>
      </p:sp>
    </p:spTree>
    <p:extLst>
      <p:ext uri="{BB962C8B-B14F-4D97-AF65-F5344CB8AC3E}">
        <p14:creationId xmlns:p14="http://schemas.microsoft.com/office/powerpoint/2010/main" val="4097129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 up slides</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31</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584636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Measurements made at BNL</a:t>
            </a:r>
            <a:endParaRPr lang="en-US" dirty="0"/>
          </a:p>
        </p:txBody>
      </p:sp>
      <p:sp>
        <p:nvSpPr>
          <p:cNvPr id="4" name="Footer Placeholder 3"/>
          <p:cNvSpPr>
            <a:spLocks noGrp="1"/>
          </p:cNvSpPr>
          <p:nvPr>
            <p:ph type="ftr" sz="quarter" idx="11"/>
          </p:nvPr>
        </p:nvSpPr>
        <p:spPr/>
        <p:txBody>
          <a:bodyPr/>
          <a:lstStyle/>
          <a:p>
            <a:r>
              <a:rPr lang="en-US" smtClean="0"/>
              <a:t>Talk Title Here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32</a:t>
            </a:fld>
            <a:endParaRPr lang="en-US" dirty="0"/>
          </a:p>
        </p:txBody>
      </p:sp>
      <p:pic>
        <p:nvPicPr>
          <p:cNvPr id="6" name="Content Placeholder 5"/>
          <p:cNvPicPr>
            <a:picLocks noGrp="1" noChangeAspect="1"/>
          </p:cNvPicPr>
          <p:nvPr>
            <p:ph idx="1"/>
          </p:nvPr>
        </p:nvPicPr>
        <p:blipFill>
          <a:blip r:embed="rId2"/>
          <a:stretch>
            <a:fillRect/>
          </a:stretch>
        </p:blipFill>
        <p:spPr>
          <a:xfrm>
            <a:off x="968375" y="1514475"/>
            <a:ext cx="10172700" cy="4286250"/>
          </a:xfrm>
          <a:prstGeom prst="rect">
            <a:avLst/>
          </a:prstGeom>
        </p:spPr>
      </p:pic>
    </p:spTree>
    <p:extLst>
      <p:ext uri="{BB962C8B-B14F-4D97-AF65-F5344CB8AC3E}">
        <p14:creationId xmlns:p14="http://schemas.microsoft.com/office/powerpoint/2010/main" val="9896001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312468" y="2409371"/>
            <a:ext cx="6385262" cy="3868393"/>
          </a:xfrm>
          <a:prstGeom prst="rect">
            <a:avLst/>
          </a:prstGeom>
        </p:spPr>
      </p:pic>
      <p:sp>
        <p:nvSpPr>
          <p:cNvPr id="2" name="Title 1"/>
          <p:cNvSpPr>
            <a:spLocks noGrp="1"/>
          </p:cNvSpPr>
          <p:nvPr>
            <p:ph type="title"/>
          </p:nvPr>
        </p:nvSpPr>
        <p:spPr/>
        <p:txBody>
          <a:bodyPr/>
          <a:lstStyle/>
          <a:p>
            <a:r>
              <a:rPr lang="en-US" dirty="0"/>
              <a:t>MOCVD: Photocathode progress</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1893" y="985675"/>
            <a:ext cx="8043042" cy="1784549"/>
          </a:xfrm>
        </p:spPr>
      </p:pic>
      <p:pic>
        <p:nvPicPr>
          <p:cNvPr id="12" name="Content Placeholder 11"/>
          <p:cNvPicPr>
            <a:picLocks noGrp="1" noChangeAspect="1"/>
          </p:cNvPicPr>
          <p:nvPr>
            <p:ph idx="13"/>
          </p:nvPr>
        </p:nvPicPr>
        <p:blipFill>
          <a:blip r:embed="rId4">
            <a:extLst>
              <a:ext uri="{28A0092B-C50C-407E-A947-70E740481C1C}">
                <a14:useLocalDpi xmlns:a14="http://schemas.microsoft.com/office/drawing/2010/main" val="0"/>
              </a:ext>
            </a:extLst>
          </a:blip>
          <a:stretch>
            <a:fillRect/>
          </a:stretch>
        </p:blipFill>
        <p:spPr>
          <a:xfrm>
            <a:off x="368548" y="2858312"/>
            <a:ext cx="3177502" cy="2105574"/>
          </a:xfrm>
        </p:spPr>
      </p:pic>
      <p:pic>
        <p:nvPicPr>
          <p:cNvPr id="11" name="Picture Placeholder 10"/>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t="49" b="-328"/>
          <a:stretch/>
        </p:blipFill>
        <p:spPr>
          <a:xfrm>
            <a:off x="3633134" y="2865331"/>
            <a:ext cx="1490407" cy="2105303"/>
          </a:xfrm>
        </p:spPr>
      </p:pic>
      <p:sp>
        <p:nvSpPr>
          <p:cNvPr id="7" name="Slide Number Placeholder 6"/>
          <p:cNvSpPr>
            <a:spLocks noGrp="1"/>
          </p:cNvSpPr>
          <p:nvPr>
            <p:ph type="sldNum" sz="quarter" idx="12"/>
          </p:nvPr>
        </p:nvSpPr>
        <p:spPr/>
        <p:txBody>
          <a:bodyPr/>
          <a:lstStyle/>
          <a:p>
            <a:fld id="{07E1C93C-5050-FC42-8F10-D22D4F119D13}" type="slidenum">
              <a:rPr lang="en-US" smtClean="0"/>
              <a:pPr/>
              <a:t>33</a:t>
            </a:fld>
            <a:endParaRPr lang="en-US" dirty="0"/>
          </a:p>
        </p:txBody>
      </p:sp>
      <p:sp>
        <p:nvSpPr>
          <p:cNvPr id="9" name="TextBox 8"/>
          <p:cNvSpPr txBox="1"/>
          <p:nvPr/>
        </p:nvSpPr>
        <p:spPr>
          <a:xfrm>
            <a:off x="584913" y="5069279"/>
            <a:ext cx="2530052" cy="646331"/>
          </a:xfrm>
          <a:prstGeom prst="rect">
            <a:avLst/>
          </a:prstGeom>
          <a:noFill/>
        </p:spPr>
        <p:txBody>
          <a:bodyPr wrap="none" rtlCol="0">
            <a:spAutoFit/>
          </a:bodyPr>
          <a:lstStyle/>
          <a:p>
            <a:r>
              <a:rPr lang="en-US" dirty="0"/>
              <a:t>Dr. Sylvain </a:t>
            </a:r>
            <a:r>
              <a:rPr lang="en-US" dirty="0" err="1"/>
              <a:t>Marsillac</a:t>
            </a:r>
            <a:r>
              <a:rPr lang="en-US" dirty="0"/>
              <a:t>, </a:t>
            </a:r>
            <a:br>
              <a:rPr lang="en-US" dirty="0"/>
            </a:br>
            <a:r>
              <a:rPr lang="en-US" dirty="0"/>
              <a:t>Old Dominion University </a:t>
            </a:r>
          </a:p>
        </p:txBody>
      </p:sp>
      <p:sp>
        <p:nvSpPr>
          <p:cNvPr id="10" name="TextBox 9"/>
          <p:cNvSpPr txBox="1"/>
          <p:nvPr/>
        </p:nvSpPr>
        <p:spPr>
          <a:xfrm>
            <a:off x="584913" y="998617"/>
            <a:ext cx="4877810" cy="523220"/>
          </a:xfrm>
          <a:prstGeom prst="rect">
            <a:avLst/>
          </a:prstGeom>
          <a:noFill/>
        </p:spPr>
        <p:txBody>
          <a:bodyPr wrap="none" rtlCol="0">
            <a:spAutoFit/>
          </a:bodyPr>
          <a:lstStyle/>
          <a:p>
            <a:r>
              <a:rPr lang="en-US" sz="2800" dirty="0">
                <a:solidFill>
                  <a:srgbClr val="0070C0"/>
                </a:solidFill>
              </a:rPr>
              <a:t>Virginia Center for Photovoltaics</a:t>
            </a:r>
          </a:p>
        </p:txBody>
      </p:sp>
      <p:sp>
        <p:nvSpPr>
          <p:cNvPr id="13" name="TextBox 12"/>
          <p:cNvSpPr txBox="1"/>
          <p:nvPr/>
        </p:nvSpPr>
        <p:spPr>
          <a:xfrm>
            <a:off x="3633134" y="4970634"/>
            <a:ext cx="1606787" cy="923330"/>
          </a:xfrm>
          <a:prstGeom prst="rect">
            <a:avLst/>
          </a:prstGeom>
          <a:noFill/>
        </p:spPr>
        <p:txBody>
          <a:bodyPr wrap="none" rtlCol="0">
            <a:spAutoFit/>
          </a:bodyPr>
          <a:lstStyle/>
          <a:p>
            <a:r>
              <a:rPr lang="en-US" dirty="0"/>
              <a:t>Ben </a:t>
            </a:r>
            <a:r>
              <a:rPr lang="en-US" dirty="0" err="1"/>
              <a:t>Belfore</a:t>
            </a:r>
            <a:r>
              <a:rPr lang="en-US" dirty="0"/>
              <a:t/>
            </a:r>
            <a:br>
              <a:rPr lang="en-US" dirty="0"/>
            </a:br>
            <a:r>
              <a:rPr lang="en-US" dirty="0"/>
              <a:t>ODU Graduate </a:t>
            </a:r>
            <a:br>
              <a:rPr lang="en-US" dirty="0"/>
            </a:br>
            <a:r>
              <a:rPr lang="en-US" dirty="0"/>
              <a:t>Student</a:t>
            </a:r>
          </a:p>
        </p:txBody>
      </p:sp>
      <p:sp>
        <p:nvSpPr>
          <p:cNvPr id="15" name="TextBox 14"/>
          <p:cNvSpPr txBox="1"/>
          <p:nvPr/>
        </p:nvSpPr>
        <p:spPr>
          <a:xfrm>
            <a:off x="8627955" y="1327738"/>
            <a:ext cx="2412392" cy="923330"/>
          </a:xfrm>
          <a:prstGeom prst="rect">
            <a:avLst/>
          </a:prstGeom>
          <a:noFill/>
        </p:spPr>
        <p:txBody>
          <a:bodyPr wrap="none" rtlCol="0">
            <a:spAutoFit/>
          </a:bodyPr>
          <a:lstStyle/>
          <a:p>
            <a:r>
              <a:rPr lang="en-US" dirty="0"/>
              <a:t>The Rochester Institute </a:t>
            </a:r>
            <a:br>
              <a:rPr lang="en-US" dirty="0"/>
            </a:br>
            <a:r>
              <a:rPr lang="en-US" dirty="0"/>
              <a:t>of Technology</a:t>
            </a:r>
            <a:br>
              <a:rPr lang="en-US" dirty="0"/>
            </a:br>
            <a:r>
              <a:rPr lang="en-US" dirty="0"/>
              <a:t>III-V </a:t>
            </a:r>
            <a:r>
              <a:rPr lang="en-US" dirty="0" err="1"/>
              <a:t>EPICenter</a:t>
            </a:r>
            <a:endParaRPr lang="en-US" dirty="0"/>
          </a:p>
        </p:txBody>
      </p:sp>
      <p:sp>
        <p:nvSpPr>
          <p:cNvPr id="16" name="Oval 15"/>
          <p:cNvSpPr/>
          <p:nvPr/>
        </p:nvSpPr>
        <p:spPr>
          <a:xfrm>
            <a:off x="7454348" y="2770224"/>
            <a:ext cx="1050751" cy="84761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44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Metamorphic Grading</a:t>
            </a:r>
          </a:p>
        </p:txBody>
      </p:sp>
      <p:sp>
        <p:nvSpPr>
          <p:cNvPr id="3" name="Content Placeholder 2"/>
          <p:cNvSpPr>
            <a:spLocks noGrp="1"/>
          </p:cNvSpPr>
          <p:nvPr>
            <p:ph idx="1"/>
          </p:nvPr>
        </p:nvSpPr>
        <p:spPr>
          <a:xfrm>
            <a:off x="376489" y="906583"/>
            <a:ext cx="11678508" cy="4178580"/>
          </a:xfrm>
        </p:spPr>
        <p:txBody>
          <a:bodyPr>
            <a:noAutofit/>
          </a:bodyPr>
          <a:lstStyle/>
          <a:p>
            <a:r>
              <a:rPr lang="en-US" sz="2400" dirty="0" smtClean="0"/>
              <a:t>High-quality strain relaxation </a:t>
            </a:r>
            <a:r>
              <a:rPr lang="en-US" sz="2400" dirty="0"/>
              <a:t>of underlying layers </a:t>
            </a:r>
            <a:r>
              <a:rPr lang="en-US" sz="2400" dirty="0" smtClean="0"/>
              <a:t>is key </a:t>
            </a:r>
            <a:r>
              <a:rPr lang="en-US" sz="2400" dirty="0"/>
              <a:t>to getting intended GaAs </a:t>
            </a:r>
            <a:r>
              <a:rPr lang="en-US" sz="2400" dirty="0" smtClean="0"/>
              <a:t>strain in the emitting region</a:t>
            </a:r>
            <a:endParaRPr lang="en-US" sz="2400" dirty="0"/>
          </a:p>
          <a:p>
            <a:r>
              <a:rPr lang="en-US" sz="2400" dirty="0"/>
              <a:t>Necessary because of growing on lattice mismatched </a:t>
            </a:r>
            <a:r>
              <a:rPr lang="en-US" sz="2400" dirty="0" smtClean="0"/>
              <a:t>substrate</a:t>
            </a:r>
            <a:endParaRPr lang="en-US" sz="2400" dirty="0"/>
          </a:p>
          <a:p>
            <a:r>
              <a:rPr lang="en-US" sz="2400" dirty="0"/>
              <a:t>RSM used to characterize extent of relaxation in metamorphic layers</a:t>
            </a:r>
          </a:p>
          <a:p>
            <a:r>
              <a:rPr lang="en-US" sz="2400" dirty="0"/>
              <a:t>Key parameters changed:</a:t>
            </a:r>
          </a:p>
          <a:p>
            <a:pPr lvl="1"/>
            <a:r>
              <a:rPr lang="en-US" sz="2400" dirty="0"/>
              <a:t>Growth Rate</a:t>
            </a:r>
          </a:p>
          <a:p>
            <a:pPr lvl="1"/>
            <a:r>
              <a:rPr lang="en-US" sz="2400" dirty="0"/>
              <a:t>Growth Temperature</a:t>
            </a:r>
          </a:p>
          <a:p>
            <a:pPr lvl="1"/>
            <a:r>
              <a:rPr lang="en-US" sz="2400" dirty="0"/>
              <a:t>Arsine/Phosphine Ratio</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34</a:t>
            </a:fld>
            <a:endParaRPr lang="en-US" dirty="0"/>
          </a:p>
        </p:txBody>
      </p:sp>
      <p:pic>
        <p:nvPicPr>
          <p:cNvPr id="18" name="Picture 17">
            <a:extLst>
              <a:ext uri="{FF2B5EF4-FFF2-40B4-BE49-F238E27FC236}">
                <a16:creationId xmlns:a16="http://schemas.microsoft.com/office/drawing/2014/main" id="{D4C6B84D-7861-4F91-B822-E4F226EA013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4913" y="2774156"/>
            <a:ext cx="2949089" cy="3227024"/>
          </a:xfrm>
          <a:prstGeom prst="rect">
            <a:avLst/>
          </a:prstGeom>
          <a:noFill/>
        </p:spPr>
      </p:pic>
    </p:spTree>
    <p:extLst>
      <p:ext uri="{BB962C8B-B14F-4D97-AF65-F5344CB8AC3E}">
        <p14:creationId xmlns:p14="http://schemas.microsoft.com/office/powerpoint/2010/main" val="1197085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Metamorphic Grading</a:t>
            </a:r>
          </a:p>
        </p:txBody>
      </p:sp>
      <p:sp>
        <p:nvSpPr>
          <p:cNvPr id="3" name="Content Placeholder 2"/>
          <p:cNvSpPr>
            <a:spLocks noGrp="1"/>
          </p:cNvSpPr>
          <p:nvPr>
            <p:ph idx="1"/>
          </p:nvPr>
        </p:nvSpPr>
        <p:spPr>
          <a:xfrm>
            <a:off x="411892" y="1055997"/>
            <a:ext cx="4300447" cy="5139855"/>
          </a:xfrm>
        </p:spPr>
        <p:txBody>
          <a:bodyPr>
            <a:noAutofit/>
          </a:bodyPr>
          <a:lstStyle/>
          <a:p>
            <a:r>
              <a:rPr lang="en-US" sz="2400" dirty="0"/>
              <a:t>Slower Growth Rate resulted in highest strained films (left)</a:t>
            </a:r>
          </a:p>
          <a:p>
            <a:r>
              <a:rPr lang="en-US" sz="2400" dirty="0"/>
              <a:t>High Temperature with smaller composition change between steps is more promising (right)</a:t>
            </a:r>
          </a:p>
        </p:txBody>
      </p:sp>
      <p:sp>
        <p:nvSpPr>
          <p:cNvPr id="4" name="Footer Placeholder 3"/>
          <p:cNvSpPr>
            <a:spLocks noGrp="1"/>
          </p:cNvSpPr>
          <p:nvPr>
            <p:ph type="ftr" sz="quarter" idx="11"/>
          </p:nvPr>
        </p:nvSpPr>
        <p:spPr>
          <a:xfrm>
            <a:off x="4038600" y="6356352"/>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35</a:t>
            </a:fld>
            <a:endParaRPr lang="en-US" dirty="0"/>
          </a:p>
        </p:txBody>
      </p:sp>
      <p:pic>
        <p:nvPicPr>
          <p:cNvPr id="7" name="Picture 6">
            <a:extLst>
              <a:ext uri="{FF2B5EF4-FFF2-40B4-BE49-F238E27FC236}">
                <a16:creationId xmlns:a16="http://schemas.microsoft.com/office/drawing/2014/main" id="{DEAC9331-FC42-4F32-8723-C438646FCA5F}"/>
              </a:ext>
            </a:extLst>
          </p:cNvPr>
          <p:cNvPicPr>
            <a:picLocks noChangeAspect="1"/>
          </p:cNvPicPr>
          <p:nvPr/>
        </p:nvPicPr>
        <p:blipFill>
          <a:blip r:embed="rId2"/>
          <a:stretch>
            <a:fillRect/>
          </a:stretch>
        </p:blipFill>
        <p:spPr>
          <a:xfrm>
            <a:off x="4687458" y="829884"/>
            <a:ext cx="3127355" cy="2743200"/>
          </a:xfrm>
          <a:prstGeom prst="rect">
            <a:avLst/>
          </a:prstGeom>
        </p:spPr>
      </p:pic>
      <p:pic>
        <p:nvPicPr>
          <p:cNvPr id="8" name="Picture 7">
            <a:extLst>
              <a:ext uri="{FF2B5EF4-FFF2-40B4-BE49-F238E27FC236}">
                <a16:creationId xmlns:a16="http://schemas.microsoft.com/office/drawing/2014/main" id="{D3B90949-E423-4C54-9E5C-77C75D689115}"/>
              </a:ext>
            </a:extLst>
          </p:cNvPr>
          <p:cNvPicPr>
            <a:picLocks noChangeAspect="1"/>
          </p:cNvPicPr>
          <p:nvPr/>
        </p:nvPicPr>
        <p:blipFill>
          <a:blip r:embed="rId3"/>
          <a:stretch>
            <a:fillRect/>
          </a:stretch>
        </p:blipFill>
        <p:spPr>
          <a:xfrm>
            <a:off x="8451609" y="827527"/>
            <a:ext cx="3246120" cy="2739250"/>
          </a:xfrm>
          <a:prstGeom prst="rect">
            <a:avLst/>
          </a:prstGeom>
        </p:spPr>
      </p:pic>
      <p:pic>
        <p:nvPicPr>
          <p:cNvPr id="9" name="Picture 8">
            <a:extLst>
              <a:ext uri="{FF2B5EF4-FFF2-40B4-BE49-F238E27FC236}">
                <a16:creationId xmlns:a16="http://schemas.microsoft.com/office/drawing/2014/main" id="{587A9AE1-A477-4842-AEB2-8B80DA1E93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8074" y="3631657"/>
            <a:ext cx="3246120" cy="2434590"/>
          </a:xfrm>
          <a:prstGeom prst="rect">
            <a:avLst/>
          </a:prstGeom>
        </p:spPr>
      </p:pic>
      <p:pic>
        <p:nvPicPr>
          <p:cNvPr id="10" name="Picture 9">
            <a:extLst>
              <a:ext uri="{FF2B5EF4-FFF2-40B4-BE49-F238E27FC236}">
                <a16:creationId xmlns:a16="http://schemas.microsoft.com/office/drawing/2014/main" id="{C9EABBE7-0F7F-4D4D-BA21-EFEAA689A1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1609" y="3627965"/>
            <a:ext cx="3246120" cy="2434590"/>
          </a:xfrm>
          <a:prstGeom prst="rect">
            <a:avLst/>
          </a:prstGeom>
        </p:spPr>
      </p:pic>
      <p:sp>
        <p:nvSpPr>
          <p:cNvPr id="11" name="TextBox 10">
            <a:extLst>
              <a:ext uri="{FF2B5EF4-FFF2-40B4-BE49-F238E27FC236}">
                <a16:creationId xmlns:a16="http://schemas.microsoft.com/office/drawing/2014/main" id="{54F41121-9FE5-45E6-946B-C7996C569D21}"/>
              </a:ext>
            </a:extLst>
          </p:cNvPr>
          <p:cNvSpPr txBox="1"/>
          <p:nvPr/>
        </p:nvSpPr>
        <p:spPr>
          <a:xfrm>
            <a:off x="4879811" y="5987020"/>
            <a:ext cx="2861207" cy="369332"/>
          </a:xfrm>
          <a:prstGeom prst="rect">
            <a:avLst/>
          </a:prstGeom>
          <a:noFill/>
        </p:spPr>
        <p:txBody>
          <a:bodyPr wrap="square" rtlCol="0">
            <a:spAutoFit/>
          </a:bodyPr>
          <a:lstStyle/>
          <a:p>
            <a:r>
              <a:rPr lang="en-US" dirty="0"/>
              <a:t>3</a:t>
            </a:r>
            <a:r>
              <a:rPr lang="el-GR" dirty="0"/>
              <a:t>μ</a:t>
            </a:r>
            <a:r>
              <a:rPr lang="en-US" dirty="0"/>
              <a:t>m/hr 730</a:t>
            </a:r>
            <a:r>
              <a:rPr lang="en-US" baseline="30000" dirty="0"/>
              <a:t>o</a:t>
            </a:r>
            <a:r>
              <a:rPr lang="en-US" dirty="0"/>
              <a:t>C Growth Temp</a:t>
            </a:r>
          </a:p>
        </p:txBody>
      </p:sp>
      <p:sp>
        <p:nvSpPr>
          <p:cNvPr id="12" name="TextBox 11">
            <a:extLst>
              <a:ext uri="{FF2B5EF4-FFF2-40B4-BE49-F238E27FC236}">
                <a16:creationId xmlns:a16="http://schemas.microsoft.com/office/drawing/2014/main" id="{D4AFB635-EE5D-475D-B6FB-37ED9C33EB8F}"/>
              </a:ext>
            </a:extLst>
          </p:cNvPr>
          <p:cNvSpPr txBox="1"/>
          <p:nvPr/>
        </p:nvSpPr>
        <p:spPr>
          <a:xfrm>
            <a:off x="8027306" y="5990712"/>
            <a:ext cx="4286959" cy="369332"/>
          </a:xfrm>
          <a:prstGeom prst="rect">
            <a:avLst/>
          </a:prstGeom>
          <a:noFill/>
        </p:spPr>
        <p:txBody>
          <a:bodyPr wrap="square" rtlCol="0">
            <a:spAutoFit/>
          </a:bodyPr>
          <a:lstStyle/>
          <a:p>
            <a:r>
              <a:rPr lang="en-US" dirty="0"/>
              <a:t>10</a:t>
            </a:r>
            <a:r>
              <a:rPr lang="el-GR" dirty="0"/>
              <a:t>μ</a:t>
            </a:r>
            <a:r>
              <a:rPr lang="en-US" dirty="0"/>
              <a:t>m/hr 650</a:t>
            </a:r>
            <a:r>
              <a:rPr lang="en-US" baseline="30000" dirty="0"/>
              <a:t>o</a:t>
            </a:r>
            <a:r>
              <a:rPr lang="en-US" dirty="0"/>
              <a:t>C lower phosphorous grade</a:t>
            </a:r>
          </a:p>
        </p:txBody>
      </p:sp>
    </p:spTree>
    <p:extLst>
      <p:ext uri="{BB962C8B-B14F-4D97-AF65-F5344CB8AC3E}">
        <p14:creationId xmlns:p14="http://schemas.microsoft.com/office/powerpoint/2010/main" val="164807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MOCVD</a:t>
            </a:r>
          </a:p>
        </p:txBody>
      </p:sp>
      <p:sp>
        <p:nvSpPr>
          <p:cNvPr id="4" name="Footer Placeholder 3"/>
          <p:cNvSpPr>
            <a:spLocks noGrp="1"/>
          </p:cNvSpPr>
          <p:nvPr>
            <p:ph type="ftr" sz="quarter" idx="11"/>
          </p:nvPr>
        </p:nvSpPr>
        <p:spPr/>
        <p:txBody>
          <a:bodyPr/>
          <a:lstStyle/>
          <a:p>
            <a:r>
              <a:rPr lang="en-US"/>
              <a:t>Marcy Stutzman  10 Nov 2021 P3 Workshop</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36</a:t>
            </a:fld>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6303" y="2982423"/>
            <a:ext cx="4462538" cy="3346904"/>
          </a:xfrm>
          <a:prstGeom prst="rect">
            <a:avLst/>
          </a:prstGeom>
        </p:spPr>
      </p:pic>
      <p:pic>
        <p:nvPicPr>
          <p:cNvPr id="13" name="Content Placeholder 6"/>
          <p:cNvPicPr>
            <a:picLocks noGrp="1" noChangeAspect="1"/>
          </p:cNvPicPr>
          <p:nvPr>
            <p:ph idx="1"/>
          </p:nvPr>
        </p:nvPicPr>
        <p:blipFill>
          <a:blip r:embed="rId3"/>
          <a:stretch>
            <a:fillRect/>
          </a:stretch>
        </p:blipFill>
        <p:spPr>
          <a:xfrm>
            <a:off x="218903" y="801771"/>
            <a:ext cx="7731298" cy="4430629"/>
          </a:xfrm>
          <a:prstGeom prst="rect">
            <a:avLst/>
          </a:prstGeom>
        </p:spPr>
      </p:pic>
      <p:sp>
        <p:nvSpPr>
          <p:cNvPr id="16" name="TextBox 15"/>
          <p:cNvSpPr txBox="1"/>
          <p:nvPr/>
        </p:nvSpPr>
        <p:spPr>
          <a:xfrm>
            <a:off x="1614132" y="3144076"/>
            <a:ext cx="4940840" cy="646331"/>
          </a:xfrm>
          <a:prstGeom prst="rect">
            <a:avLst/>
          </a:prstGeom>
          <a:solidFill>
            <a:schemeClr val="bg1">
              <a:lumMod val="85000"/>
            </a:schemeClr>
          </a:solidFill>
        </p:spPr>
        <p:txBody>
          <a:bodyPr wrap="none" rtlCol="0">
            <a:spAutoFit/>
          </a:bodyPr>
          <a:lstStyle/>
          <a:p>
            <a:pPr algn="ctr"/>
            <a:r>
              <a:rPr lang="en-US" dirty="0"/>
              <a:t>Graded GaAs to </a:t>
            </a:r>
            <a:r>
              <a:rPr lang="en-US" dirty="0" err="1"/>
              <a:t>GaAsPx</a:t>
            </a:r>
            <a:r>
              <a:rPr lang="en-US" dirty="0"/>
              <a:t> layer growth: </a:t>
            </a:r>
            <a:br>
              <a:rPr lang="en-US" dirty="0"/>
            </a:br>
            <a:r>
              <a:rPr lang="en-US" dirty="0"/>
              <a:t>Strain in </a:t>
            </a:r>
            <a:r>
              <a:rPr lang="en-US" dirty="0" err="1"/>
              <a:t>GaAsPx</a:t>
            </a:r>
            <a:r>
              <a:rPr lang="en-US" dirty="0"/>
              <a:t> varies with substrate temperature</a:t>
            </a:r>
          </a:p>
        </p:txBody>
      </p:sp>
      <p:sp>
        <p:nvSpPr>
          <p:cNvPr id="17" name="Left Brace 16"/>
          <p:cNvSpPr/>
          <p:nvPr/>
        </p:nvSpPr>
        <p:spPr>
          <a:xfrm rot="16200000">
            <a:off x="4008080" y="665521"/>
            <a:ext cx="226145" cy="4432303"/>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10450075" y="5936131"/>
            <a:ext cx="894797" cy="369332"/>
          </a:xfrm>
          <a:prstGeom prst="rect">
            <a:avLst/>
          </a:prstGeom>
          <a:solidFill>
            <a:schemeClr val="bg1"/>
          </a:solidFill>
        </p:spPr>
        <p:txBody>
          <a:bodyPr wrap="none" rtlCol="0">
            <a:spAutoFit/>
          </a:bodyPr>
          <a:lstStyle/>
          <a:p>
            <a:r>
              <a:rPr lang="en-US" dirty="0"/>
              <a:t>100 um</a:t>
            </a:r>
          </a:p>
        </p:txBody>
      </p:sp>
      <p:cxnSp>
        <p:nvCxnSpPr>
          <p:cNvPr id="21" name="Straight Connector 20"/>
          <p:cNvCxnSpPr/>
          <p:nvPr/>
        </p:nvCxnSpPr>
        <p:spPr>
          <a:xfrm>
            <a:off x="9777572" y="6243366"/>
            <a:ext cx="2222733" cy="0"/>
          </a:xfrm>
          <a:prstGeom prst="line">
            <a:avLst/>
          </a:prstGeom>
          <a:ln w="38100">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44083" y="5275679"/>
            <a:ext cx="4619797" cy="646331"/>
          </a:xfrm>
          <a:prstGeom prst="rect">
            <a:avLst/>
          </a:prstGeom>
          <a:noFill/>
        </p:spPr>
        <p:txBody>
          <a:bodyPr wrap="square" rtlCol="0">
            <a:spAutoFit/>
          </a:bodyPr>
          <a:lstStyle/>
          <a:p>
            <a:pPr algn="ctr"/>
            <a:r>
              <a:rPr lang="en-US" dirty="0"/>
              <a:t>Higher temperatures </a:t>
            </a:r>
            <a:r>
              <a:rPr lang="en-US" dirty="0" smtClean="0"/>
              <a:t>yielded </a:t>
            </a:r>
            <a:r>
              <a:rPr lang="en-US" dirty="0"/>
              <a:t>improved surface with moderate relaxation throughout</a:t>
            </a:r>
          </a:p>
        </p:txBody>
      </p:sp>
      <p:sp>
        <p:nvSpPr>
          <p:cNvPr id="30" name="TextBox 29"/>
          <p:cNvSpPr txBox="1"/>
          <p:nvPr/>
        </p:nvSpPr>
        <p:spPr>
          <a:xfrm>
            <a:off x="1181735" y="5938765"/>
            <a:ext cx="2700868" cy="369332"/>
          </a:xfrm>
          <a:prstGeom prst="rect">
            <a:avLst/>
          </a:prstGeom>
          <a:noFill/>
        </p:spPr>
        <p:txBody>
          <a:bodyPr wrap="none" rtlCol="0">
            <a:spAutoFit/>
          </a:bodyPr>
          <a:lstStyle/>
          <a:p>
            <a:r>
              <a:rPr lang="en-US" dirty="0">
                <a:solidFill>
                  <a:prstClr val="black"/>
                </a:solidFill>
                <a:latin typeface="Calibri" panose="020F0502020204030204"/>
              </a:rPr>
              <a:t>730°C growth temperature</a:t>
            </a: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t="28129"/>
          <a:stretch/>
        </p:blipFill>
        <p:spPr>
          <a:xfrm>
            <a:off x="8266094" y="852327"/>
            <a:ext cx="3484750" cy="2076895"/>
          </a:xfrm>
          <a:prstGeom prst="rect">
            <a:avLst/>
          </a:prstGeom>
        </p:spPr>
      </p:pic>
      <p:sp>
        <p:nvSpPr>
          <p:cNvPr id="32" name="TextBox 31"/>
          <p:cNvSpPr txBox="1"/>
          <p:nvPr/>
        </p:nvSpPr>
        <p:spPr>
          <a:xfrm>
            <a:off x="1474656" y="1069424"/>
            <a:ext cx="663964" cy="369332"/>
          </a:xfrm>
          <a:prstGeom prst="rect">
            <a:avLst/>
          </a:prstGeom>
          <a:noFill/>
        </p:spPr>
        <p:txBody>
          <a:bodyPr wrap="none" rtlCol="0">
            <a:spAutoFit/>
          </a:bodyPr>
          <a:lstStyle/>
          <a:p>
            <a:r>
              <a:rPr lang="en-US" dirty="0"/>
              <a:t>GaAs</a:t>
            </a:r>
          </a:p>
        </p:txBody>
      </p:sp>
      <p:sp>
        <p:nvSpPr>
          <p:cNvPr id="33" name="TextBox 32"/>
          <p:cNvSpPr txBox="1"/>
          <p:nvPr/>
        </p:nvSpPr>
        <p:spPr>
          <a:xfrm>
            <a:off x="5113686" y="1040151"/>
            <a:ext cx="1882247" cy="369332"/>
          </a:xfrm>
          <a:prstGeom prst="rect">
            <a:avLst/>
          </a:prstGeom>
          <a:noFill/>
        </p:spPr>
        <p:txBody>
          <a:bodyPr wrap="none" rtlCol="0">
            <a:spAutoFit/>
          </a:bodyPr>
          <a:lstStyle/>
          <a:p>
            <a:r>
              <a:rPr lang="en-US" dirty="0"/>
              <a:t>GaAs(0.74)P(0.26)</a:t>
            </a:r>
          </a:p>
        </p:txBody>
      </p:sp>
      <p:cxnSp>
        <p:nvCxnSpPr>
          <p:cNvPr id="35" name="Straight Arrow Connector 34"/>
          <p:cNvCxnSpPr/>
          <p:nvPr/>
        </p:nvCxnSpPr>
        <p:spPr>
          <a:xfrm flipV="1">
            <a:off x="2153653" y="1224817"/>
            <a:ext cx="2960033" cy="2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58491" y="5506844"/>
            <a:ext cx="2192962" cy="923330"/>
          </a:xfrm>
          <a:prstGeom prst="rect">
            <a:avLst/>
          </a:prstGeom>
          <a:noFill/>
        </p:spPr>
        <p:txBody>
          <a:bodyPr wrap="square" rtlCol="0">
            <a:spAutoFit/>
          </a:bodyPr>
          <a:lstStyle/>
          <a:p>
            <a:r>
              <a:rPr lang="en-US" dirty="0"/>
              <a:t>Optimizing temperatures, </a:t>
            </a:r>
          </a:p>
          <a:p>
            <a:r>
              <a:rPr lang="en-US" dirty="0"/>
              <a:t>graded layer profile</a:t>
            </a:r>
          </a:p>
        </p:txBody>
      </p:sp>
    </p:spTree>
    <p:extLst>
      <p:ext uri="{BB962C8B-B14F-4D97-AF65-F5344CB8AC3E}">
        <p14:creationId xmlns:p14="http://schemas.microsoft.com/office/powerpoint/2010/main" val="24139955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Device Continued</a:t>
            </a:r>
            <a:endParaRPr lang="en-US" dirty="0"/>
          </a:p>
        </p:txBody>
      </p:sp>
      <p:sp>
        <p:nvSpPr>
          <p:cNvPr id="3" name="Content Placeholder 2"/>
          <p:cNvSpPr>
            <a:spLocks noGrp="1"/>
          </p:cNvSpPr>
          <p:nvPr>
            <p:ph idx="1"/>
          </p:nvPr>
        </p:nvSpPr>
        <p:spPr>
          <a:xfrm>
            <a:off x="403348" y="1112560"/>
            <a:ext cx="4188668" cy="1879568"/>
          </a:xfrm>
        </p:spPr>
        <p:txBody>
          <a:bodyPr>
            <a:noAutofit/>
          </a:bodyPr>
          <a:lstStyle/>
          <a:p>
            <a:r>
              <a:rPr lang="en-US" sz="2400" dirty="0"/>
              <a:t>Surface </a:t>
            </a:r>
            <a:r>
              <a:rPr lang="en-US" sz="2400" dirty="0" smtClean="0"/>
              <a:t>quality </a:t>
            </a:r>
            <a:r>
              <a:rPr lang="en-US" sz="2400" dirty="0"/>
              <a:t>initially poor but subsequent runs improved surface quality</a:t>
            </a:r>
          </a:p>
          <a:p>
            <a:r>
              <a:rPr lang="en-US" sz="2400" dirty="0"/>
              <a:t>Refining runs to improve relaxation</a:t>
            </a:r>
          </a:p>
        </p:txBody>
      </p:sp>
      <p:sp>
        <p:nvSpPr>
          <p:cNvPr id="4" name="Footer Placeholder 3"/>
          <p:cNvSpPr>
            <a:spLocks noGrp="1"/>
          </p:cNvSpPr>
          <p:nvPr>
            <p:ph type="ftr" sz="quarter" idx="11"/>
          </p:nvPr>
        </p:nvSpPr>
        <p:spPr>
          <a:xfrm>
            <a:off x="3877667" y="6408289"/>
            <a:ext cx="4354286"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a:xfrm>
            <a:off x="9324100" y="5986019"/>
            <a:ext cx="2743200" cy="365125"/>
          </a:xfrm>
        </p:spPr>
        <p:txBody>
          <a:bodyPr/>
          <a:lstStyle/>
          <a:p>
            <a:fld id="{07E1C93C-5050-FC42-8F10-D22D4F119D13}" type="slidenum">
              <a:rPr lang="en-US" smtClean="0"/>
              <a:pPr/>
              <a:t>37</a:t>
            </a:fld>
            <a:endParaRPr lang="en-US" dirty="0"/>
          </a:p>
        </p:txBody>
      </p:sp>
      <p:pic>
        <p:nvPicPr>
          <p:cNvPr id="8" name="Picture 7">
            <a:extLst>
              <a:ext uri="{FF2B5EF4-FFF2-40B4-BE49-F238E27FC236}">
                <a16:creationId xmlns:a16="http://schemas.microsoft.com/office/drawing/2014/main" id="{53833E27-DCB8-4300-B85A-C81B09128A0D}"/>
              </a:ext>
            </a:extLst>
          </p:cNvPr>
          <p:cNvPicPr>
            <a:picLocks noChangeAspect="1"/>
          </p:cNvPicPr>
          <p:nvPr/>
        </p:nvPicPr>
        <p:blipFill>
          <a:blip r:embed="rId3"/>
          <a:stretch>
            <a:fillRect/>
          </a:stretch>
        </p:blipFill>
        <p:spPr>
          <a:xfrm>
            <a:off x="8552102" y="1070428"/>
            <a:ext cx="2898648" cy="2567661"/>
          </a:xfrm>
          <a:prstGeom prst="rect">
            <a:avLst/>
          </a:prstGeom>
        </p:spPr>
      </p:pic>
      <p:pic>
        <p:nvPicPr>
          <p:cNvPr id="9" name="Picture 8">
            <a:extLst>
              <a:ext uri="{FF2B5EF4-FFF2-40B4-BE49-F238E27FC236}">
                <a16:creationId xmlns:a16="http://schemas.microsoft.com/office/drawing/2014/main" id="{EB953D71-4BA2-4E20-A5C1-9B5872F6C2FD}"/>
              </a:ext>
            </a:extLst>
          </p:cNvPr>
          <p:cNvPicPr>
            <a:picLocks noChangeAspect="1"/>
          </p:cNvPicPr>
          <p:nvPr/>
        </p:nvPicPr>
        <p:blipFill>
          <a:blip r:embed="rId4"/>
          <a:stretch>
            <a:fillRect/>
          </a:stretch>
        </p:blipFill>
        <p:spPr>
          <a:xfrm>
            <a:off x="4794319" y="1070428"/>
            <a:ext cx="2899510" cy="2543343"/>
          </a:xfrm>
          <a:prstGeom prst="rect">
            <a:avLst/>
          </a:prstGeom>
        </p:spPr>
      </p:pic>
      <p:pic>
        <p:nvPicPr>
          <p:cNvPr id="10" name="Picture 9" descr="A picture containing outdoor, plant&#10;&#10;Description automatically generated">
            <a:extLst>
              <a:ext uri="{FF2B5EF4-FFF2-40B4-BE49-F238E27FC236}">
                <a16:creationId xmlns:a16="http://schemas.microsoft.com/office/drawing/2014/main" id="{53A62BB3-7538-47AD-AC60-330DC18DFD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7109" y="3712866"/>
            <a:ext cx="3051110" cy="2288332"/>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F847EC27-FDAD-4205-A2AF-424073B23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508" y="3777557"/>
            <a:ext cx="3051110" cy="2288333"/>
          </a:xfrm>
          <a:prstGeom prst="rect">
            <a:avLst/>
          </a:prstGeom>
        </p:spPr>
      </p:pic>
      <p:sp>
        <p:nvSpPr>
          <p:cNvPr id="12" name="TextBox 11">
            <a:extLst>
              <a:ext uri="{FF2B5EF4-FFF2-40B4-BE49-F238E27FC236}">
                <a16:creationId xmlns:a16="http://schemas.microsoft.com/office/drawing/2014/main" id="{96E507B8-ED60-43C8-8FBD-F855F222E458}"/>
              </a:ext>
            </a:extLst>
          </p:cNvPr>
          <p:cNvSpPr txBox="1"/>
          <p:nvPr/>
        </p:nvSpPr>
        <p:spPr>
          <a:xfrm>
            <a:off x="1052120" y="3131226"/>
            <a:ext cx="2891123" cy="646331"/>
          </a:xfrm>
          <a:prstGeom prst="rect">
            <a:avLst/>
          </a:prstGeom>
          <a:noFill/>
        </p:spPr>
        <p:txBody>
          <a:bodyPr wrap="square" rtlCol="0">
            <a:spAutoFit/>
          </a:bodyPr>
          <a:lstStyle/>
          <a:p>
            <a:pPr algn="ctr"/>
            <a:r>
              <a:rPr lang="en-US" dirty="0"/>
              <a:t>Surface completely </a:t>
            </a:r>
            <a:r>
              <a:rPr lang="en-US" dirty="0" smtClean="0"/>
              <a:t>matted, </a:t>
            </a:r>
            <a:r>
              <a:rPr lang="en-US" dirty="0"/>
              <a:t>RSM not </a:t>
            </a:r>
            <a:r>
              <a:rPr lang="en-US" dirty="0" smtClean="0"/>
              <a:t>performed</a:t>
            </a:r>
            <a:endParaRPr lang="en-US" dirty="0"/>
          </a:p>
        </p:txBody>
      </p:sp>
      <p:sp>
        <p:nvSpPr>
          <p:cNvPr id="13" name="TextBox 12">
            <a:extLst>
              <a:ext uri="{FF2B5EF4-FFF2-40B4-BE49-F238E27FC236}">
                <a16:creationId xmlns:a16="http://schemas.microsoft.com/office/drawing/2014/main" id="{7209C872-5D04-4B39-A176-6498A84730D9}"/>
              </a:ext>
            </a:extLst>
          </p:cNvPr>
          <p:cNvSpPr txBox="1"/>
          <p:nvPr/>
        </p:nvSpPr>
        <p:spPr>
          <a:xfrm>
            <a:off x="4850468" y="5991719"/>
            <a:ext cx="2948111" cy="369332"/>
          </a:xfrm>
          <a:prstGeom prst="rect">
            <a:avLst/>
          </a:prstGeom>
          <a:noFill/>
        </p:spPr>
        <p:txBody>
          <a:bodyPr wrap="square" rtlCol="0">
            <a:spAutoFit/>
          </a:bodyPr>
          <a:lstStyle/>
          <a:p>
            <a:r>
              <a:rPr lang="en-US" dirty="0"/>
              <a:t>3</a:t>
            </a:r>
            <a:r>
              <a:rPr lang="el-GR" dirty="0"/>
              <a:t>μ</a:t>
            </a:r>
            <a:r>
              <a:rPr lang="en-US" dirty="0"/>
              <a:t>m/hr 730</a:t>
            </a:r>
            <a:r>
              <a:rPr lang="en-US" baseline="30000" dirty="0"/>
              <a:t>o</a:t>
            </a:r>
            <a:r>
              <a:rPr lang="en-US" dirty="0"/>
              <a:t>C Growth Temp</a:t>
            </a:r>
          </a:p>
        </p:txBody>
      </p:sp>
      <p:sp>
        <p:nvSpPr>
          <p:cNvPr id="14" name="TextBox 13">
            <a:extLst>
              <a:ext uri="{FF2B5EF4-FFF2-40B4-BE49-F238E27FC236}">
                <a16:creationId xmlns:a16="http://schemas.microsoft.com/office/drawing/2014/main" id="{87E4F2D6-D252-4129-A88C-A265C8E7C428}"/>
              </a:ext>
            </a:extLst>
          </p:cNvPr>
          <p:cNvSpPr txBox="1"/>
          <p:nvPr/>
        </p:nvSpPr>
        <p:spPr>
          <a:xfrm>
            <a:off x="1103115" y="5986946"/>
            <a:ext cx="2939143" cy="369332"/>
          </a:xfrm>
          <a:prstGeom prst="rect">
            <a:avLst/>
          </a:prstGeom>
          <a:noFill/>
        </p:spPr>
        <p:txBody>
          <a:bodyPr wrap="square" rtlCol="0">
            <a:spAutoFit/>
          </a:bodyPr>
          <a:lstStyle/>
          <a:p>
            <a:r>
              <a:rPr lang="en-US" dirty="0"/>
              <a:t>10</a:t>
            </a:r>
            <a:r>
              <a:rPr lang="el-GR" dirty="0"/>
              <a:t>μ</a:t>
            </a:r>
            <a:r>
              <a:rPr lang="en-US" dirty="0"/>
              <a:t>m/hr 650</a:t>
            </a:r>
            <a:r>
              <a:rPr lang="en-US" baseline="30000" dirty="0"/>
              <a:t>o</a:t>
            </a:r>
            <a:r>
              <a:rPr lang="en-US" dirty="0"/>
              <a:t>C Growth Temp</a:t>
            </a:r>
          </a:p>
        </p:txBody>
      </p:sp>
      <p:pic>
        <p:nvPicPr>
          <p:cNvPr id="15" name="Picture 14" descr="Background pattern&#10;&#10;Description automatically generated">
            <a:extLst>
              <a:ext uri="{FF2B5EF4-FFF2-40B4-BE49-F238E27FC236}">
                <a16:creationId xmlns:a16="http://schemas.microsoft.com/office/drawing/2014/main" id="{71AA8F78-3DB6-4D55-9A42-829054688F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2102" y="3710626"/>
            <a:ext cx="3054096" cy="2290572"/>
          </a:xfrm>
          <a:prstGeom prst="rect">
            <a:avLst/>
          </a:prstGeom>
        </p:spPr>
      </p:pic>
      <p:sp>
        <p:nvSpPr>
          <p:cNvPr id="16" name="TextBox 15">
            <a:extLst>
              <a:ext uri="{FF2B5EF4-FFF2-40B4-BE49-F238E27FC236}">
                <a16:creationId xmlns:a16="http://schemas.microsoft.com/office/drawing/2014/main" id="{66618F61-8F9D-4DDF-9000-C6B33CAB91C1}"/>
              </a:ext>
            </a:extLst>
          </p:cNvPr>
          <p:cNvSpPr txBox="1"/>
          <p:nvPr/>
        </p:nvSpPr>
        <p:spPr>
          <a:xfrm>
            <a:off x="8596429" y="5932019"/>
            <a:ext cx="2953480" cy="646331"/>
          </a:xfrm>
          <a:prstGeom prst="rect">
            <a:avLst/>
          </a:prstGeom>
          <a:noFill/>
        </p:spPr>
        <p:txBody>
          <a:bodyPr wrap="square" rtlCol="0">
            <a:spAutoFit/>
          </a:bodyPr>
          <a:lstStyle/>
          <a:p>
            <a:pPr algn="ctr"/>
            <a:r>
              <a:rPr lang="en-US" dirty="0"/>
              <a:t>10</a:t>
            </a:r>
            <a:r>
              <a:rPr lang="el-GR" dirty="0"/>
              <a:t>μ</a:t>
            </a:r>
            <a:r>
              <a:rPr lang="en-US" dirty="0"/>
              <a:t>m/hr 730</a:t>
            </a:r>
            <a:r>
              <a:rPr lang="en-US" baseline="30000" dirty="0"/>
              <a:t>o</a:t>
            </a:r>
            <a:r>
              <a:rPr lang="en-US" dirty="0"/>
              <a:t>C Growth Temp</a:t>
            </a:r>
          </a:p>
          <a:p>
            <a:pPr algn="ctr"/>
            <a:r>
              <a:rPr lang="en-US" dirty="0"/>
              <a:t>PL Map taken on this sample</a:t>
            </a:r>
          </a:p>
        </p:txBody>
      </p:sp>
    </p:spTree>
    <p:extLst>
      <p:ext uri="{BB962C8B-B14F-4D97-AF65-F5344CB8AC3E}">
        <p14:creationId xmlns:p14="http://schemas.microsoft.com/office/powerpoint/2010/main" val="31886706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MOCVD monitoring: graded layer optimization</a:t>
            </a:r>
          </a:p>
        </p:txBody>
      </p:sp>
      <p:pic>
        <p:nvPicPr>
          <p:cNvPr id="7" name="Picture 6"/>
          <p:cNvPicPr>
            <a:picLocks noChangeAspect="1"/>
          </p:cNvPicPr>
          <p:nvPr/>
        </p:nvPicPr>
        <p:blipFill>
          <a:blip r:embed="rId2"/>
          <a:stretch>
            <a:fillRect/>
          </a:stretch>
        </p:blipFill>
        <p:spPr>
          <a:xfrm>
            <a:off x="7731543" y="931384"/>
            <a:ext cx="4156061" cy="3681494"/>
          </a:xfrm>
          <a:prstGeom prst="rect">
            <a:avLst/>
          </a:prstGeom>
        </p:spPr>
      </p:pic>
      <p:sp>
        <p:nvSpPr>
          <p:cNvPr id="8" name="TextBox 7"/>
          <p:cNvSpPr txBox="1"/>
          <p:nvPr/>
        </p:nvSpPr>
        <p:spPr>
          <a:xfrm>
            <a:off x="8995094" y="4797544"/>
            <a:ext cx="1835246" cy="369332"/>
          </a:xfrm>
          <a:prstGeom prst="rect">
            <a:avLst/>
          </a:prstGeom>
          <a:noFill/>
        </p:spPr>
        <p:txBody>
          <a:bodyPr wrap="none" rtlCol="0">
            <a:spAutoFit/>
          </a:bodyPr>
          <a:lstStyle/>
          <a:p>
            <a:r>
              <a:rPr lang="en-US" dirty="0">
                <a:solidFill>
                  <a:prstClr val="black"/>
                </a:solidFill>
                <a:latin typeface="Calibri" panose="020F0502020204030204"/>
              </a:rPr>
              <a:t>Ends at ~34.4 % P</a:t>
            </a:r>
          </a:p>
        </p:txBody>
      </p:sp>
      <p:pic>
        <p:nvPicPr>
          <p:cNvPr id="12" name="Picture 11"/>
          <p:cNvPicPr>
            <a:picLocks noChangeAspect="1"/>
          </p:cNvPicPr>
          <p:nvPr/>
        </p:nvPicPr>
        <p:blipFill>
          <a:blip r:embed="rId3"/>
          <a:stretch>
            <a:fillRect/>
          </a:stretch>
        </p:blipFill>
        <p:spPr>
          <a:xfrm>
            <a:off x="93025" y="993929"/>
            <a:ext cx="7376799" cy="3097036"/>
          </a:xfrm>
          <a:prstGeom prst="rect">
            <a:avLst/>
          </a:prstGeom>
        </p:spPr>
      </p:pic>
      <p:sp>
        <p:nvSpPr>
          <p:cNvPr id="13" name="TextBox 12"/>
          <p:cNvSpPr txBox="1"/>
          <p:nvPr/>
        </p:nvSpPr>
        <p:spPr>
          <a:xfrm>
            <a:off x="93025" y="4428212"/>
            <a:ext cx="1560042" cy="369332"/>
          </a:xfrm>
          <a:prstGeom prst="rect">
            <a:avLst/>
          </a:prstGeom>
          <a:noFill/>
        </p:spPr>
        <p:txBody>
          <a:bodyPr wrap="none" rtlCol="0">
            <a:spAutoFit/>
          </a:bodyPr>
          <a:lstStyle/>
          <a:p>
            <a:r>
              <a:rPr lang="en-US" dirty="0">
                <a:solidFill>
                  <a:prstClr val="black"/>
                </a:solidFill>
                <a:latin typeface="Calibri" panose="020F0502020204030204"/>
              </a:rPr>
              <a:t>(100) 2° &lt;110&gt;</a:t>
            </a:r>
          </a:p>
        </p:txBody>
      </p:sp>
      <p:sp>
        <p:nvSpPr>
          <p:cNvPr id="14" name="TextBox 13"/>
          <p:cNvSpPr txBox="1"/>
          <p:nvPr/>
        </p:nvSpPr>
        <p:spPr>
          <a:xfrm>
            <a:off x="225386" y="5537632"/>
            <a:ext cx="3556038" cy="923330"/>
          </a:xfrm>
          <a:prstGeom prst="rect">
            <a:avLst/>
          </a:prstGeom>
          <a:noFill/>
        </p:spPr>
        <p:txBody>
          <a:bodyPr wrap="square" rtlCol="0">
            <a:spAutoFit/>
          </a:bodyPr>
          <a:lstStyle/>
          <a:p>
            <a:r>
              <a:rPr lang="en-US" dirty="0">
                <a:solidFill>
                  <a:prstClr val="black"/>
                </a:solidFill>
                <a:latin typeface="Calibri" panose="020F0502020204030204"/>
              </a:rPr>
              <a:t>~10 µm/</a:t>
            </a:r>
            <a:r>
              <a:rPr lang="en-US" dirty="0" err="1">
                <a:solidFill>
                  <a:prstClr val="black"/>
                </a:solidFill>
                <a:latin typeface="Calibri" panose="020F0502020204030204"/>
              </a:rPr>
              <a:t>hr</a:t>
            </a:r>
            <a:r>
              <a:rPr lang="en-US" dirty="0">
                <a:solidFill>
                  <a:prstClr val="black"/>
                </a:solidFill>
                <a:latin typeface="Calibri" panose="020F0502020204030204"/>
              </a:rPr>
              <a:t> graded layer growth rate</a:t>
            </a:r>
          </a:p>
          <a:p>
            <a:r>
              <a:rPr lang="en-US" dirty="0">
                <a:solidFill>
                  <a:prstClr val="black"/>
                </a:solidFill>
                <a:latin typeface="Calibri" panose="020F0502020204030204"/>
              </a:rPr>
              <a:t>V/III: 20-25</a:t>
            </a:r>
          </a:p>
          <a:p>
            <a:r>
              <a:rPr lang="en-US" dirty="0">
                <a:solidFill>
                  <a:prstClr val="black"/>
                </a:solidFill>
                <a:latin typeface="Calibri" panose="020F0502020204030204"/>
              </a:rPr>
              <a:t>730°C growth temperature</a:t>
            </a:r>
          </a:p>
        </p:txBody>
      </p:sp>
      <p:sp>
        <p:nvSpPr>
          <p:cNvPr id="15" name="TextBox 14"/>
          <p:cNvSpPr txBox="1"/>
          <p:nvPr/>
        </p:nvSpPr>
        <p:spPr>
          <a:xfrm>
            <a:off x="93025" y="4831053"/>
            <a:ext cx="2035750" cy="369332"/>
          </a:xfrm>
          <a:prstGeom prst="rect">
            <a:avLst/>
          </a:prstGeom>
          <a:noFill/>
        </p:spPr>
        <p:txBody>
          <a:bodyPr wrap="none" rtlCol="0">
            <a:spAutoFit/>
          </a:bodyPr>
          <a:lstStyle/>
          <a:p>
            <a:r>
              <a:rPr lang="en-US" dirty="0">
                <a:solidFill>
                  <a:prstClr val="black"/>
                </a:solidFill>
                <a:latin typeface="Calibri" panose="020F0502020204030204"/>
              </a:rPr>
              <a:t>Average ΔP = 4.95%</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7120" y="3886331"/>
            <a:ext cx="3445376" cy="2857108"/>
          </a:xfrm>
          <a:prstGeom prst="rect">
            <a:avLst/>
          </a:prstGeom>
        </p:spPr>
      </p:pic>
      <p:sp>
        <p:nvSpPr>
          <p:cNvPr id="17" name="Rectangle 16"/>
          <p:cNvSpPr/>
          <p:nvPr/>
        </p:nvSpPr>
        <p:spPr>
          <a:xfrm>
            <a:off x="2609252" y="4443037"/>
            <a:ext cx="4197544" cy="551749"/>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solidFill>
                  <a:srgbClr val="FF0000"/>
                </a:solidFill>
                <a:latin typeface="Calibri" panose="020F0502020204030204"/>
              </a:rPr>
              <a:t>Higher temperature and higher ΔP steps begins well, levels out to 30% relaxation, and surface degrades during thick 35% buffer </a:t>
            </a:r>
          </a:p>
        </p:txBody>
      </p:sp>
      <p:sp>
        <p:nvSpPr>
          <p:cNvPr id="4" name="Slide Number Placeholder 3"/>
          <p:cNvSpPr>
            <a:spLocks noGrp="1"/>
          </p:cNvSpPr>
          <p:nvPr>
            <p:ph type="sldNum" sz="quarter" idx="12"/>
          </p:nvPr>
        </p:nvSpPr>
        <p:spPr/>
        <p:txBody>
          <a:bodyPr/>
          <a:lstStyle/>
          <a:p>
            <a:fld id="{07E1C93C-5050-FC42-8F10-D22D4F119D13}" type="slidenum">
              <a:rPr lang="en-US" smtClean="0"/>
              <a:pPr/>
              <a:t>38</a:t>
            </a:fld>
            <a:endParaRPr lang="en-US" dirty="0"/>
          </a:p>
        </p:txBody>
      </p:sp>
      <p:sp>
        <p:nvSpPr>
          <p:cNvPr id="5" name="Footer Placeholder 4"/>
          <p:cNvSpPr>
            <a:spLocks noGrp="1"/>
          </p:cNvSpPr>
          <p:nvPr>
            <p:ph type="ftr" sz="quarter" idx="11"/>
          </p:nvPr>
        </p:nvSpPr>
        <p:spPr/>
        <p:txBody>
          <a:bodyPr/>
          <a:lstStyle/>
          <a:p>
            <a:r>
              <a:rPr lang="en-US"/>
              <a:t>Marcy Stutzman  10 Nov 2021 P3 Workshop</a:t>
            </a:r>
            <a:endParaRPr lang="en-US" dirty="0"/>
          </a:p>
        </p:txBody>
      </p:sp>
    </p:spTree>
    <p:extLst>
      <p:ext uri="{BB962C8B-B14F-4D97-AF65-F5344CB8AC3E}">
        <p14:creationId xmlns:p14="http://schemas.microsoft.com/office/powerpoint/2010/main" val="3952330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Making polarized electron beams with GaAs</a:t>
            </a:r>
            <a:endParaRPr lang="en-US" sz="3200"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39</a:t>
            </a:fld>
            <a:endParaRPr lang="en-US" dirty="0"/>
          </a:p>
        </p:txBody>
      </p:sp>
      <p:grpSp>
        <p:nvGrpSpPr>
          <p:cNvPr id="32" name="Group 31"/>
          <p:cNvGrpSpPr/>
          <p:nvPr/>
        </p:nvGrpSpPr>
        <p:grpSpPr>
          <a:xfrm>
            <a:off x="2545698" y="1694489"/>
            <a:ext cx="3200313" cy="2746182"/>
            <a:chOff x="4709168" y="1282052"/>
            <a:chExt cx="3200313" cy="2746182"/>
          </a:xfrm>
        </p:grpSpPr>
        <p:cxnSp>
          <p:nvCxnSpPr>
            <p:cNvPr id="33" name="Straight Connector 32"/>
            <p:cNvCxnSpPr/>
            <p:nvPr/>
          </p:nvCxnSpPr>
          <p:spPr>
            <a:xfrm>
              <a:off x="5715000" y="1615645"/>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54465" y="1612556"/>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924887" y="3227786"/>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8283" y="3230389"/>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551960" y="3744613"/>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692848" y="3744613"/>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436879"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921936"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119644" y="1615645"/>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6099604" y="1614100"/>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6035418" y="1612556"/>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6903479" y="1615645"/>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709168" y="3180689"/>
              <a:ext cx="872355"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-3/2</a:t>
              </a:r>
              <a:endParaRPr lang="en-US" sz="1400" dirty="0"/>
            </a:p>
          </p:txBody>
        </p:sp>
        <p:sp>
          <p:nvSpPr>
            <p:cNvPr id="46" name="TextBox 45"/>
            <p:cNvSpPr txBox="1"/>
            <p:nvPr/>
          </p:nvSpPr>
          <p:spPr>
            <a:xfrm>
              <a:off x="5476530" y="1282053"/>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47" name="TextBox 46"/>
            <p:cNvSpPr txBox="1"/>
            <p:nvPr/>
          </p:nvSpPr>
          <p:spPr>
            <a:xfrm>
              <a:off x="5317352" y="3720457"/>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48" name="TextBox 47"/>
            <p:cNvSpPr txBox="1"/>
            <p:nvPr/>
          </p:nvSpPr>
          <p:spPr>
            <a:xfrm>
              <a:off x="6519433" y="1282052"/>
              <a:ext cx="526106" cy="307777"/>
            </a:xfrm>
            <a:prstGeom prst="rect">
              <a:avLst/>
            </a:prstGeom>
            <a:noFill/>
          </p:spPr>
          <p:txBody>
            <a:bodyPr wrap="none" rtlCol="0">
              <a:spAutoFit/>
            </a:bodyPr>
            <a:lstStyle/>
            <a:p>
              <a:r>
                <a:rPr lang="en-US" sz="1400" dirty="0" smtClean="0"/>
                <a:t>+1/2</a:t>
              </a:r>
              <a:endParaRPr lang="en-US" sz="1400" dirty="0"/>
            </a:p>
          </p:txBody>
        </p:sp>
        <p:sp>
          <p:nvSpPr>
            <p:cNvPr id="49" name="TextBox 48"/>
            <p:cNvSpPr txBox="1"/>
            <p:nvPr/>
          </p:nvSpPr>
          <p:spPr>
            <a:xfrm>
              <a:off x="6511461" y="3179070"/>
              <a:ext cx="526106" cy="307777"/>
            </a:xfrm>
            <a:prstGeom prst="rect">
              <a:avLst/>
            </a:prstGeom>
            <a:noFill/>
          </p:spPr>
          <p:txBody>
            <a:bodyPr wrap="none" rtlCol="0">
              <a:spAutoFit/>
            </a:bodyPr>
            <a:lstStyle/>
            <a:p>
              <a:r>
                <a:rPr lang="en-US" sz="1400" dirty="0" smtClean="0"/>
                <a:t>+1/2</a:t>
              </a:r>
              <a:endParaRPr lang="en-US" sz="1400" dirty="0"/>
            </a:p>
          </p:txBody>
        </p:sp>
        <p:sp>
          <p:nvSpPr>
            <p:cNvPr id="50" name="TextBox 49"/>
            <p:cNvSpPr txBox="1"/>
            <p:nvPr/>
          </p:nvSpPr>
          <p:spPr>
            <a:xfrm>
              <a:off x="6608135" y="3717805"/>
              <a:ext cx="526106" cy="307777"/>
            </a:xfrm>
            <a:prstGeom prst="rect">
              <a:avLst/>
            </a:prstGeom>
            <a:noFill/>
          </p:spPr>
          <p:txBody>
            <a:bodyPr wrap="none" rtlCol="0">
              <a:spAutoFit/>
            </a:bodyPr>
            <a:lstStyle/>
            <a:p>
              <a:r>
                <a:rPr lang="en-US" sz="1400" dirty="0" smtClean="0"/>
                <a:t>+1/2</a:t>
              </a:r>
              <a:endParaRPr lang="en-US" sz="1400" dirty="0"/>
            </a:p>
          </p:txBody>
        </p:sp>
        <p:sp>
          <p:nvSpPr>
            <p:cNvPr id="51" name="TextBox 50"/>
            <p:cNvSpPr txBox="1"/>
            <p:nvPr/>
          </p:nvSpPr>
          <p:spPr>
            <a:xfrm>
              <a:off x="7383375" y="3187383"/>
              <a:ext cx="526106" cy="307777"/>
            </a:xfrm>
            <a:prstGeom prst="rect">
              <a:avLst/>
            </a:prstGeom>
            <a:noFill/>
          </p:spPr>
          <p:txBody>
            <a:bodyPr wrap="none" rtlCol="0">
              <a:spAutoFit/>
            </a:bodyPr>
            <a:lstStyle/>
            <a:p>
              <a:r>
                <a:rPr lang="en-US" sz="1400" dirty="0" smtClean="0"/>
                <a:t>+3/2</a:t>
              </a:r>
              <a:endParaRPr lang="en-US" sz="1400" dirty="0"/>
            </a:p>
          </p:txBody>
        </p:sp>
        <p:sp>
          <p:nvSpPr>
            <p:cNvPr id="52" name="TextBox 51"/>
            <p:cNvSpPr txBox="1"/>
            <p:nvPr/>
          </p:nvSpPr>
          <p:spPr>
            <a:xfrm>
              <a:off x="5806662" y="3185099"/>
              <a:ext cx="490840" cy="307777"/>
            </a:xfrm>
            <a:prstGeom prst="rect">
              <a:avLst/>
            </a:prstGeom>
            <a:noFill/>
          </p:spPr>
          <p:txBody>
            <a:bodyPr wrap="none" rtlCol="0">
              <a:spAutoFit/>
            </a:bodyPr>
            <a:lstStyle/>
            <a:p>
              <a:r>
                <a:rPr lang="en-US" sz="1400" dirty="0" smtClean="0"/>
                <a:t>-1/2</a:t>
              </a:r>
              <a:endParaRPr lang="en-US" sz="1400" dirty="0"/>
            </a:p>
          </p:txBody>
        </p:sp>
        <p:sp>
          <p:nvSpPr>
            <p:cNvPr id="53" name="Oval 52"/>
            <p:cNvSpPr/>
            <p:nvPr/>
          </p:nvSpPr>
          <p:spPr>
            <a:xfrm>
              <a:off x="5312052" y="2515496"/>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54" name="Oval 53"/>
            <p:cNvSpPr/>
            <p:nvPr/>
          </p:nvSpPr>
          <p:spPr>
            <a:xfrm>
              <a:off x="6164476" y="2760859"/>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55" name="Oval 54"/>
            <p:cNvSpPr/>
            <p:nvPr/>
          </p:nvSpPr>
          <p:spPr>
            <a:xfrm>
              <a:off x="6485602" y="2771067"/>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56" name="Oval 55"/>
            <p:cNvSpPr/>
            <p:nvPr/>
          </p:nvSpPr>
          <p:spPr>
            <a:xfrm>
              <a:off x="7224240" y="2521441"/>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57" name="TextBox 56"/>
            <p:cNvSpPr txBox="1"/>
            <p:nvPr/>
          </p:nvSpPr>
          <p:spPr>
            <a:xfrm>
              <a:off x="5574086" y="2005659"/>
              <a:ext cx="401072" cy="369332"/>
            </a:xfrm>
            <a:prstGeom prst="rect">
              <a:avLst/>
            </a:prstGeom>
            <a:noFill/>
          </p:spPr>
          <p:txBody>
            <a:bodyPr wrap="none" rtlCol="0">
              <a:spAutoFit/>
            </a:bodyPr>
            <a:lstStyle/>
            <a:p>
              <a:r>
                <a:rPr lang="en-US" dirty="0" smtClean="0">
                  <a:latin typeface="Symbol" panose="05050102010706020507" pitchFamily="18" charset="2"/>
                </a:rPr>
                <a:t>s</a:t>
              </a:r>
              <a:r>
                <a:rPr lang="en-US" baseline="30000" dirty="0" smtClean="0"/>
                <a:t>+</a:t>
              </a:r>
              <a:endParaRPr lang="en-US" baseline="30000" dirty="0"/>
            </a:p>
          </p:txBody>
        </p:sp>
        <p:sp>
          <p:nvSpPr>
            <p:cNvPr id="58" name="TextBox 57"/>
            <p:cNvSpPr txBox="1"/>
            <p:nvPr/>
          </p:nvSpPr>
          <p:spPr>
            <a:xfrm>
              <a:off x="6793171" y="1997880"/>
              <a:ext cx="396262" cy="369332"/>
            </a:xfrm>
            <a:prstGeom prst="rect">
              <a:avLst/>
            </a:prstGeom>
            <a:noFill/>
          </p:spPr>
          <p:txBody>
            <a:bodyPr wrap="none" rtlCol="0">
              <a:spAutoFit/>
            </a:bodyPr>
            <a:lstStyle/>
            <a:p>
              <a:r>
                <a:rPr lang="en-US" dirty="0" smtClean="0">
                  <a:latin typeface="Symbol" panose="05050102010706020507" pitchFamily="18" charset="2"/>
                </a:rPr>
                <a:t>s</a:t>
              </a:r>
              <a:r>
                <a:rPr lang="en-US" sz="800" dirty="0" smtClean="0">
                  <a:latin typeface="Symbol" panose="05050102010706020507" pitchFamily="18" charset="2"/>
                </a:rPr>
                <a:t> </a:t>
              </a:r>
              <a:r>
                <a:rPr lang="en-US" baseline="30000" dirty="0" smtClean="0"/>
                <a:t>-</a:t>
              </a:r>
              <a:endParaRPr lang="en-US" baseline="30000" dirty="0"/>
            </a:p>
          </p:txBody>
        </p:sp>
      </p:grpSp>
      <p:sp>
        <p:nvSpPr>
          <p:cNvPr id="3" name="TextBox 2"/>
          <p:cNvSpPr txBox="1"/>
          <p:nvPr/>
        </p:nvSpPr>
        <p:spPr>
          <a:xfrm>
            <a:off x="3052293" y="1172473"/>
            <a:ext cx="2163477" cy="369332"/>
          </a:xfrm>
          <a:prstGeom prst="rect">
            <a:avLst/>
          </a:prstGeom>
          <a:noFill/>
        </p:spPr>
        <p:txBody>
          <a:bodyPr wrap="none" rtlCol="0">
            <a:spAutoFit/>
          </a:bodyPr>
          <a:lstStyle/>
          <a:p>
            <a:r>
              <a:rPr lang="en-US" dirty="0" smtClean="0"/>
              <a:t>Bulk GaAs – no strain</a:t>
            </a:r>
            <a:endParaRPr lang="en-US" dirty="0"/>
          </a:p>
        </p:txBody>
      </p:sp>
      <p:sp>
        <p:nvSpPr>
          <p:cNvPr id="59" name="TextBox 58"/>
          <p:cNvSpPr txBox="1"/>
          <p:nvPr/>
        </p:nvSpPr>
        <p:spPr>
          <a:xfrm>
            <a:off x="2843654" y="4738837"/>
            <a:ext cx="2739981" cy="369332"/>
          </a:xfrm>
          <a:prstGeom prst="rect">
            <a:avLst/>
          </a:prstGeom>
          <a:noFill/>
        </p:spPr>
        <p:txBody>
          <a:bodyPr wrap="none" rtlCol="0">
            <a:spAutoFit/>
          </a:bodyPr>
          <a:lstStyle/>
          <a:p>
            <a:r>
              <a:rPr lang="en-US" dirty="0" smtClean="0"/>
              <a:t>Maximum Polarization 50%</a:t>
            </a:r>
            <a:endParaRPr lang="en-US" dirty="0"/>
          </a:p>
        </p:txBody>
      </p:sp>
      <p:grpSp>
        <p:nvGrpSpPr>
          <p:cNvPr id="6" name="Group 5"/>
          <p:cNvGrpSpPr/>
          <p:nvPr/>
        </p:nvGrpSpPr>
        <p:grpSpPr>
          <a:xfrm>
            <a:off x="6220373" y="1175612"/>
            <a:ext cx="3267477" cy="3901228"/>
            <a:chOff x="6220373" y="1175612"/>
            <a:chExt cx="3267477" cy="3901228"/>
          </a:xfrm>
        </p:grpSpPr>
        <p:grpSp>
          <p:nvGrpSpPr>
            <p:cNvPr id="7" name="Group 6"/>
            <p:cNvGrpSpPr/>
            <p:nvPr/>
          </p:nvGrpSpPr>
          <p:grpSpPr>
            <a:xfrm>
              <a:off x="6220373" y="1679290"/>
              <a:ext cx="3200313" cy="2830450"/>
              <a:chOff x="8216806" y="1282052"/>
              <a:chExt cx="3200313" cy="2830450"/>
            </a:xfrm>
          </p:grpSpPr>
          <p:cxnSp>
            <p:nvCxnSpPr>
              <p:cNvPr id="8" name="Straight Connector 7"/>
              <p:cNvCxnSpPr/>
              <p:nvPr/>
            </p:nvCxnSpPr>
            <p:spPr>
              <a:xfrm>
                <a:off x="9222638" y="1615645"/>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92416" y="1612556"/>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339450" y="3451951"/>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97962" y="3451951"/>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091889" y="3828881"/>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232777" y="3828881"/>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44517"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574"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627282" y="1615645"/>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0411117" y="1615645"/>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8216806" y="3180689"/>
                <a:ext cx="872355"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-3/2</a:t>
                </a:r>
                <a:endParaRPr lang="en-US" sz="1400" dirty="0"/>
              </a:p>
            </p:txBody>
          </p:sp>
          <p:sp>
            <p:nvSpPr>
              <p:cNvPr id="21" name="TextBox 20"/>
              <p:cNvSpPr txBox="1"/>
              <p:nvPr/>
            </p:nvSpPr>
            <p:spPr>
              <a:xfrm>
                <a:off x="8984168" y="1282053"/>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22" name="TextBox 21"/>
              <p:cNvSpPr txBox="1"/>
              <p:nvPr/>
            </p:nvSpPr>
            <p:spPr>
              <a:xfrm>
                <a:off x="8857281" y="3804725"/>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23" name="TextBox 22"/>
              <p:cNvSpPr txBox="1"/>
              <p:nvPr/>
            </p:nvSpPr>
            <p:spPr>
              <a:xfrm>
                <a:off x="10027071" y="1282052"/>
                <a:ext cx="526106" cy="307777"/>
              </a:xfrm>
              <a:prstGeom prst="rect">
                <a:avLst/>
              </a:prstGeom>
              <a:noFill/>
            </p:spPr>
            <p:txBody>
              <a:bodyPr wrap="none" rtlCol="0">
                <a:spAutoFit/>
              </a:bodyPr>
              <a:lstStyle/>
              <a:p>
                <a:r>
                  <a:rPr lang="en-US" sz="1400" dirty="0" smtClean="0"/>
                  <a:t>+1/2</a:t>
                </a:r>
                <a:endParaRPr lang="en-US" sz="1400" dirty="0"/>
              </a:p>
            </p:txBody>
          </p:sp>
          <p:sp>
            <p:nvSpPr>
              <p:cNvPr id="24" name="TextBox 23"/>
              <p:cNvSpPr txBox="1"/>
              <p:nvPr/>
            </p:nvSpPr>
            <p:spPr>
              <a:xfrm>
                <a:off x="9887629" y="3409028"/>
                <a:ext cx="526106" cy="307777"/>
              </a:xfrm>
              <a:prstGeom prst="rect">
                <a:avLst/>
              </a:prstGeom>
              <a:noFill/>
            </p:spPr>
            <p:txBody>
              <a:bodyPr wrap="none" rtlCol="0">
                <a:spAutoFit/>
              </a:bodyPr>
              <a:lstStyle/>
              <a:p>
                <a:r>
                  <a:rPr lang="en-US" sz="1400" dirty="0" smtClean="0"/>
                  <a:t>+1/2</a:t>
                </a:r>
                <a:endParaRPr lang="en-US" sz="1400" dirty="0"/>
              </a:p>
            </p:txBody>
          </p:sp>
          <p:sp>
            <p:nvSpPr>
              <p:cNvPr id="25" name="TextBox 24"/>
              <p:cNvSpPr txBox="1"/>
              <p:nvPr/>
            </p:nvSpPr>
            <p:spPr>
              <a:xfrm>
                <a:off x="10148064" y="3802073"/>
                <a:ext cx="526106" cy="307777"/>
              </a:xfrm>
              <a:prstGeom prst="rect">
                <a:avLst/>
              </a:prstGeom>
              <a:noFill/>
            </p:spPr>
            <p:txBody>
              <a:bodyPr wrap="none" rtlCol="0">
                <a:spAutoFit/>
              </a:bodyPr>
              <a:lstStyle/>
              <a:p>
                <a:r>
                  <a:rPr lang="en-US" sz="1400" dirty="0" smtClean="0"/>
                  <a:t>+1/2</a:t>
                </a:r>
                <a:endParaRPr lang="en-US" sz="1400" dirty="0"/>
              </a:p>
            </p:txBody>
          </p:sp>
          <p:sp>
            <p:nvSpPr>
              <p:cNvPr id="26" name="TextBox 25"/>
              <p:cNvSpPr txBox="1"/>
              <p:nvPr/>
            </p:nvSpPr>
            <p:spPr>
              <a:xfrm>
                <a:off x="10891013" y="3187383"/>
                <a:ext cx="526106" cy="307777"/>
              </a:xfrm>
              <a:prstGeom prst="rect">
                <a:avLst/>
              </a:prstGeom>
              <a:noFill/>
            </p:spPr>
            <p:txBody>
              <a:bodyPr wrap="none" rtlCol="0">
                <a:spAutoFit/>
              </a:bodyPr>
              <a:lstStyle/>
              <a:p>
                <a:r>
                  <a:rPr lang="en-US" sz="1400" dirty="0" smtClean="0"/>
                  <a:t>+3/2</a:t>
                </a:r>
                <a:endParaRPr lang="en-US" sz="1400" dirty="0"/>
              </a:p>
            </p:txBody>
          </p:sp>
          <p:sp>
            <p:nvSpPr>
              <p:cNvPr id="27" name="TextBox 26"/>
              <p:cNvSpPr txBox="1"/>
              <p:nvPr/>
            </p:nvSpPr>
            <p:spPr>
              <a:xfrm>
                <a:off x="9259503" y="3411361"/>
                <a:ext cx="490840" cy="307777"/>
              </a:xfrm>
              <a:prstGeom prst="rect">
                <a:avLst/>
              </a:prstGeom>
              <a:noFill/>
            </p:spPr>
            <p:txBody>
              <a:bodyPr wrap="none" rtlCol="0">
                <a:spAutoFit/>
              </a:bodyPr>
              <a:lstStyle/>
              <a:p>
                <a:r>
                  <a:rPr lang="en-US" sz="1400" dirty="0" smtClean="0"/>
                  <a:t>-1/2</a:t>
                </a:r>
                <a:endParaRPr lang="en-US" sz="1400" dirty="0"/>
              </a:p>
            </p:txBody>
          </p:sp>
          <p:sp>
            <p:nvSpPr>
              <p:cNvPr id="28" name="Oval 27"/>
              <p:cNvSpPr/>
              <p:nvPr/>
            </p:nvSpPr>
            <p:spPr>
              <a:xfrm>
                <a:off x="8819690" y="2515496"/>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29" name="Oval 28"/>
              <p:cNvSpPr/>
              <p:nvPr/>
            </p:nvSpPr>
            <p:spPr>
              <a:xfrm>
                <a:off x="10731878" y="2521441"/>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30" name="TextBox 29"/>
              <p:cNvSpPr txBox="1"/>
              <p:nvPr/>
            </p:nvSpPr>
            <p:spPr>
              <a:xfrm>
                <a:off x="9096621" y="2028835"/>
                <a:ext cx="401072" cy="369332"/>
              </a:xfrm>
              <a:prstGeom prst="rect">
                <a:avLst/>
              </a:prstGeom>
              <a:noFill/>
            </p:spPr>
            <p:txBody>
              <a:bodyPr wrap="none" rtlCol="0">
                <a:spAutoFit/>
              </a:bodyPr>
              <a:lstStyle/>
              <a:p>
                <a:r>
                  <a:rPr lang="en-US" dirty="0" smtClean="0">
                    <a:latin typeface="Symbol" panose="05050102010706020507" pitchFamily="18" charset="2"/>
                  </a:rPr>
                  <a:t>s</a:t>
                </a:r>
                <a:r>
                  <a:rPr lang="en-US" baseline="30000" dirty="0" smtClean="0"/>
                  <a:t>+</a:t>
                </a:r>
                <a:endParaRPr lang="en-US" baseline="30000" dirty="0"/>
              </a:p>
            </p:txBody>
          </p:sp>
          <p:sp>
            <p:nvSpPr>
              <p:cNvPr id="31" name="TextBox 30"/>
              <p:cNvSpPr txBox="1"/>
              <p:nvPr/>
            </p:nvSpPr>
            <p:spPr>
              <a:xfrm>
                <a:off x="10232777" y="2024411"/>
                <a:ext cx="396262" cy="369332"/>
              </a:xfrm>
              <a:prstGeom prst="rect">
                <a:avLst/>
              </a:prstGeom>
              <a:noFill/>
            </p:spPr>
            <p:txBody>
              <a:bodyPr wrap="none" rtlCol="0">
                <a:spAutoFit/>
              </a:bodyPr>
              <a:lstStyle/>
              <a:p>
                <a:r>
                  <a:rPr lang="en-US" dirty="0" smtClean="0">
                    <a:latin typeface="Symbol" panose="05050102010706020507" pitchFamily="18" charset="2"/>
                  </a:rPr>
                  <a:t>s</a:t>
                </a:r>
                <a:r>
                  <a:rPr lang="en-US" sz="800" dirty="0" smtClean="0">
                    <a:latin typeface="Symbol" panose="05050102010706020507" pitchFamily="18" charset="2"/>
                  </a:rPr>
                  <a:t> </a:t>
                </a:r>
                <a:r>
                  <a:rPr lang="en-US" baseline="30000" dirty="0" smtClean="0"/>
                  <a:t>-</a:t>
                </a:r>
                <a:endParaRPr lang="en-US" baseline="30000" dirty="0"/>
              </a:p>
            </p:txBody>
          </p:sp>
        </p:grpSp>
        <p:sp>
          <p:nvSpPr>
            <p:cNvPr id="60" name="TextBox 59"/>
            <p:cNvSpPr txBox="1"/>
            <p:nvPr/>
          </p:nvSpPr>
          <p:spPr>
            <a:xfrm>
              <a:off x="7070703" y="1175612"/>
              <a:ext cx="1497589" cy="369332"/>
            </a:xfrm>
            <a:prstGeom prst="rect">
              <a:avLst/>
            </a:prstGeom>
            <a:noFill/>
          </p:spPr>
          <p:txBody>
            <a:bodyPr wrap="none" rtlCol="0">
              <a:spAutoFit/>
            </a:bodyPr>
            <a:lstStyle/>
            <a:p>
              <a:r>
                <a:rPr lang="en-US" dirty="0" smtClean="0"/>
                <a:t>Strained GaAs</a:t>
              </a:r>
              <a:endParaRPr lang="en-US" dirty="0"/>
            </a:p>
          </p:txBody>
        </p:sp>
        <p:sp>
          <p:nvSpPr>
            <p:cNvPr id="111" name="TextBox 110"/>
            <p:cNvSpPr txBox="1"/>
            <p:nvPr/>
          </p:nvSpPr>
          <p:spPr>
            <a:xfrm>
              <a:off x="6630849" y="4707508"/>
              <a:ext cx="2857001" cy="369332"/>
            </a:xfrm>
            <a:prstGeom prst="rect">
              <a:avLst/>
            </a:prstGeom>
            <a:noFill/>
          </p:spPr>
          <p:txBody>
            <a:bodyPr wrap="none" rtlCol="0">
              <a:spAutoFit/>
            </a:bodyPr>
            <a:lstStyle/>
            <a:p>
              <a:r>
                <a:rPr lang="en-US" dirty="0" smtClean="0"/>
                <a:t>Maximum Polarization 100%</a:t>
              </a:r>
              <a:endParaRPr lang="en-US" dirty="0"/>
            </a:p>
          </p:txBody>
        </p:sp>
      </p:grpSp>
    </p:spTree>
    <p:extLst>
      <p:ext uri="{BB962C8B-B14F-4D97-AF65-F5344CB8AC3E}">
        <p14:creationId xmlns:p14="http://schemas.microsoft.com/office/powerpoint/2010/main" val="127085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Project Goals</a:t>
            </a:r>
            <a:endParaRPr lang="en-US" sz="3200" dirty="0"/>
          </a:p>
        </p:txBody>
      </p:sp>
      <p:pic>
        <p:nvPicPr>
          <p:cNvPr id="6" name="Content Placeholder 5"/>
          <p:cNvPicPr>
            <a:picLocks noGrp="1" noChangeAspect="1"/>
          </p:cNvPicPr>
          <p:nvPr>
            <p:ph idx="1"/>
          </p:nvPr>
        </p:nvPicPr>
        <p:blipFill>
          <a:blip r:embed="rId2"/>
          <a:stretch>
            <a:fillRect/>
          </a:stretch>
        </p:blipFill>
        <p:spPr>
          <a:xfrm>
            <a:off x="702123" y="966788"/>
            <a:ext cx="10705204" cy="5381625"/>
          </a:xfrm>
          <a:prstGeom prst="rect">
            <a:avLst/>
          </a:prstGeom>
        </p:spPr>
      </p:pic>
      <p:sp>
        <p:nvSpPr>
          <p:cNvPr id="4" name="Footer Placeholder 3"/>
          <p:cNvSpPr>
            <a:spLocks noGrp="1"/>
          </p:cNvSpPr>
          <p:nvPr>
            <p:ph type="ftr" sz="quarter" idx="11"/>
          </p:nvPr>
        </p:nvSpPr>
        <p:spPr>
          <a:xfrm>
            <a:off x="4038600" y="6356352"/>
            <a:ext cx="4332514"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grpSp>
        <p:nvGrpSpPr>
          <p:cNvPr id="27" name="Group 26"/>
          <p:cNvGrpSpPr/>
          <p:nvPr/>
        </p:nvGrpSpPr>
        <p:grpSpPr>
          <a:xfrm>
            <a:off x="839047" y="3325520"/>
            <a:ext cx="4665888" cy="3022893"/>
            <a:chOff x="839047" y="3325520"/>
            <a:chExt cx="4665888" cy="3022893"/>
          </a:xfrm>
        </p:grpSpPr>
        <p:sp>
          <p:nvSpPr>
            <p:cNvPr id="22" name="Oval 21"/>
            <p:cNvSpPr/>
            <p:nvPr/>
          </p:nvSpPr>
          <p:spPr>
            <a:xfrm>
              <a:off x="839047" y="3325520"/>
              <a:ext cx="3998623" cy="4185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39047" y="5857103"/>
              <a:ext cx="4665888" cy="4913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469020" y="2707435"/>
            <a:ext cx="723454" cy="3578162"/>
            <a:chOff x="6469020" y="2707435"/>
            <a:chExt cx="723454" cy="3578162"/>
          </a:xfrm>
        </p:grpSpPr>
        <p:pic>
          <p:nvPicPr>
            <p:cNvPr id="18" name="Picture 17"/>
            <p:cNvPicPr>
              <a:picLocks noChangeAspect="1"/>
            </p:cNvPicPr>
            <p:nvPr/>
          </p:nvPicPr>
          <p:blipFill>
            <a:blip r:embed="rId3"/>
            <a:stretch>
              <a:fillRect/>
            </a:stretch>
          </p:blipFill>
          <p:spPr>
            <a:xfrm>
              <a:off x="6469020" y="2707435"/>
              <a:ext cx="346282" cy="348591"/>
            </a:xfrm>
            <a:prstGeom prst="rect">
              <a:avLst/>
            </a:prstGeom>
          </p:spPr>
        </p:pic>
        <p:pic>
          <p:nvPicPr>
            <p:cNvPr id="25" name="Picture 24"/>
            <p:cNvPicPr>
              <a:picLocks noChangeAspect="1"/>
            </p:cNvPicPr>
            <p:nvPr/>
          </p:nvPicPr>
          <p:blipFill>
            <a:blip r:embed="rId3"/>
            <a:stretch>
              <a:fillRect/>
            </a:stretch>
          </p:blipFill>
          <p:spPr>
            <a:xfrm>
              <a:off x="6846192" y="5937006"/>
              <a:ext cx="346282" cy="348591"/>
            </a:xfrm>
            <a:prstGeom prst="rect">
              <a:avLst/>
            </a:prstGeom>
          </p:spPr>
        </p:pic>
      </p:grpSp>
      <p:grpSp>
        <p:nvGrpSpPr>
          <p:cNvPr id="28" name="Group 27"/>
          <p:cNvGrpSpPr/>
          <p:nvPr/>
        </p:nvGrpSpPr>
        <p:grpSpPr>
          <a:xfrm>
            <a:off x="227632" y="1429046"/>
            <a:ext cx="347279" cy="4792079"/>
            <a:chOff x="227632" y="1429046"/>
            <a:chExt cx="347279" cy="4792079"/>
          </a:xfrm>
        </p:grpSpPr>
        <p:pic>
          <p:nvPicPr>
            <p:cNvPr id="3" name="Picture 2"/>
            <p:cNvPicPr>
              <a:picLocks noChangeAspect="1"/>
            </p:cNvPicPr>
            <p:nvPr/>
          </p:nvPicPr>
          <p:blipFill>
            <a:blip r:embed="rId4"/>
            <a:stretch>
              <a:fillRect/>
            </a:stretch>
          </p:blipFill>
          <p:spPr>
            <a:xfrm>
              <a:off x="248872" y="1429046"/>
              <a:ext cx="326039" cy="281850"/>
            </a:xfrm>
            <a:prstGeom prst="rect">
              <a:avLst/>
            </a:prstGeom>
          </p:spPr>
        </p:pic>
        <p:pic>
          <p:nvPicPr>
            <p:cNvPr id="9" name="Picture 8"/>
            <p:cNvPicPr>
              <a:picLocks noChangeAspect="1"/>
            </p:cNvPicPr>
            <p:nvPr/>
          </p:nvPicPr>
          <p:blipFill>
            <a:blip r:embed="rId4"/>
            <a:stretch>
              <a:fillRect/>
            </a:stretch>
          </p:blipFill>
          <p:spPr>
            <a:xfrm>
              <a:off x="248872" y="1760620"/>
              <a:ext cx="326039" cy="281850"/>
            </a:xfrm>
            <a:prstGeom prst="rect">
              <a:avLst/>
            </a:prstGeom>
          </p:spPr>
        </p:pic>
        <p:pic>
          <p:nvPicPr>
            <p:cNvPr id="10" name="Picture 9"/>
            <p:cNvPicPr>
              <a:picLocks noChangeAspect="1"/>
            </p:cNvPicPr>
            <p:nvPr/>
          </p:nvPicPr>
          <p:blipFill>
            <a:blip r:embed="rId4"/>
            <a:stretch>
              <a:fillRect/>
            </a:stretch>
          </p:blipFill>
          <p:spPr>
            <a:xfrm>
              <a:off x="248872" y="2079838"/>
              <a:ext cx="326039" cy="281850"/>
            </a:xfrm>
            <a:prstGeom prst="rect">
              <a:avLst/>
            </a:prstGeom>
          </p:spPr>
        </p:pic>
        <p:pic>
          <p:nvPicPr>
            <p:cNvPr id="11" name="Picture 10"/>
            <p:cNvPicPr>
              <a:picLocks noChangeAspect="1"/>
            </p:cNvPicPr>
            <p:nvPr/>
          </p:nvPicPr>
          <p:blipFill>
            <a:blip r:embed="rId4"/>
            <a:stretch>
              <a:fillRect/>
            </a:stretch>
          </p:blipFill>
          <p:spPr>
            <a:xfrm>
              <a:off x="248872" y="2411412"/>
              <a:ext cx="326039" cy="281850"/>
            </a:xfrm>
            <a:prstGeom prst="rect">
              <a:avLst/>
            </a:prstGeom>
          </p:spPr>
        </p:pic>
        <p:pic>
          <p:nvPicPr>
            <p:cNvPr id="13" name="Picture 12"/>
            <p:cNvPicPr>
              <a:picLocks noChangeAspect="1"/>
            </p:cNvPicPr>
            <p:nvPr/>
          </p:nvPicPr>
          <p:blipFill>
            <a:blip r:embed="rId4"/>
            <a:stretch>
              <a:fillRect/>
            </a:stretch>
          </p:blipFill>
          <p:spPr>
            <a:xfrm>
              <a:off x="248872" y="3043670"/>
              <a:ext cx="326039" cy="281850"/>
            </a:xfrm>
            <a:prstGeom prst="rect">
              <a:avLst/>
            </a:prstGeom>
          </p:spPr>
        </p:pic>
        <p:pic>
          <p:nvPicPr>
            <p:cNvPr id="14" name="Picture 13"/>
            <p:cNvPicPr>
              <a:picLocks noChangeAspect="1"/>
            </p:cNvPicPr>
            <p:nvPr/>
          </p:nvPicPr>
          <p:blipFill>
            <a:blip r:embed="rId4"/>
            <a:stretch>
              <a:fillRect/>
            </a:stretch>
          </p:blipFill>
          <p:spPr>
            <a:xfrm>
              <a:off x="248872" y="4320535"/>
              <a:ext cx="326039" cy="281850"/>
            </a:xfrm>
            <a:prstGeom prst="rect">
              <a:avLst/>
            </a:prstGeom>
          </p:spPr>
        </p:pic>
        <p:pic>
          <p:nvPicPr>
            <p:cNvPr id="15" name="Picture 14"/>
            <p:cNvPicPr>
              <a:picLocks noChangeAspect="1"/>
            </p:cNvPicPr>
            <p:nvPr/>
          </p:nvPicPr>
          <p:blipFill>
            <a:blip r:embed="rId4"/>
            <a:stretch>
              <a:fillRect/>
            </a:stretch>
          </p:blipFill>
          <p:spPr>
            <a:xfrm>
              <a:off x="248872" y="4647989"/>
              <a:ext cx="326039" cy="281850"/>
            </a:xfrm>
            <a:prstGeom prst="rect">
              <a:avLst/>
            </a:prstGeom>
          </p:spPr>
        </p:pic>
        <p:pic>
          <p:nvPicPr>
            <p:cNvPr id="16" name="Picture 15"/>
            <p:cNvPicPr>
              <a:picLocks noChangeAspect="1"/>
            </p:cNvPicPr>
            <p:nvPr/>
          </p:nvPicPr>
          <p:blipFill>
            <a:blip r:embed="rId4"/>
            <a:stretch>
              <a:fillRect/>
            </a:stretch>
          </p:blipFill>
          <p:spPr>
            <a:xfrm>
              <a:off x="238252" y="4975443"/>
              <a:ext cx="326039" cy="281850"/>
            </a:xfrm>
            <a:prstGeom prst="rect">
              <a:avLst/>
            </a:prstGeom>
          </p:spPr>
        </p:pic>
        <p:pic>
          <p:nvPicPr>
            <p:cNvPr id="17" name="Picture 16"/>
            <p:cNvPicPr>
              <a:picLocks noChangeAspect="1"/>
            </p:cNvPicPr>
            <p:nvPr/>
          </p:nvPicPr>
          <p:blipFill>
            <a:blip r:embed="rId4"/>
            <a:stretch>
              <a:fillRect/>
            </a:stretch>
          </p:blipFill>
          <p:spPr>
            <a:xfrm>
              <a:off x="227632" y="5939275"/>
              <a:ext cx="326039" cy="281850"/>
            </a:xfrm>
            <a:prstGeom prst="rect">
              <a:avLst/>
            </a:prstGeom>
          </p:spPr>
        </p:pic>
        <p:pic>
          <p:nvPicPr>
            <p:cNvPr id="20" name="Picture 19"/>
            <p:cNvPicPr>
              <a:picLocks noChangeAspect="1"/>
            </p:cNvPicPr>
            <p:nvPr/>
          </p:nvPicPr>
          <p:blipFill>
            <a:blip r:embed="rId3"/>
            <a:stretch>
              <a:fillRect/>
            </a:stretch>
          </p:blipFill>
          <p:spPr>
            <a:xfrm>
              <a:off x="227632" y="5642707"/>
              <a:ext cx="282334" cy="284216"/>
            </a:xfrm>
            <a:prstGeom prst="rect">
              <a:avLst/>
            </a:prstGeom>
          </p:spPr>
        </p:pic>
        <p:pic>
          <p:nvPicPr>
            <p:cNvPr id="21" name="Picture 20"/>
            <p:cNvPicPr>
              <a:picLocks noChangeAspect="1"/>
            </p:cNvPicPr>
            <p:nvPr/>
          </p:nvPicPr>
          <p:blipFill>
            <a:blip r:embed="rId4"/>
            <a:stretch>
              <a:fillRect/>
            </a:stretch>
          </p:blipFill>
          <p:spPr>
            <a:xfrm>
              <a:off x="238252" y="5289006"/>
              <a:ext cx="326039" cy="281850"/>
            </a:xfrm>
            <a:prstGeom prst="rect">
              <a:avLst/>
            </a:prstGeom>
          </p:spPr>
        </p:pic>
        <p:pic>
          <p:nvPicPr>
            <p:cNvPr id="24" name="Picture 23"/>
            <p:cNvPicPr>
              <a:picLocks noChangeAspect="1"/>
            </p:cNvPicPr>
            <p:nvPr/>
          </p:nvPicPr>
          <p:blipFill>
            <a:blip r:embed="rId4"/>
            <a:stretch>
              <a:fillRect/>
            </a:stretch>
          </p:blipFill>
          <p:spPr>
            <a:xfrm>
              <a:off x="248872" y="2724975"/>
              <a:ext cx="326039" cy="281850"/>
            </a:xfrm>
            <a:prstGeom prst="rect">
              <a:avLst/>
            </a:prstGeom>
          </p:spPr>
        </p:pic>
        <p:pic>
          <p:nvPicPr>
            <p:cNvPr id="26" name="Picture 25"/>
            <p:cNvPicPr>
              <a:picLocks noChangeAspect="1"/>
            </p:cNvPicPr>
            <p:nvPr/>
          </p:nvPicPr>
          <p:blipFill>
            <a:blip r:embed="rId4"/>
            <a:stretch>
              <a:fillRect/>
            </a:stretch>
          </p:blipFill>
          <p:spPr>
            <a:xfrm>
              <a:off x="238252" y="3397664"/>
              <a:ext cx="326039" cy="281850"/>
            </a:xfrm>
            <a:prstGeom prst="rect">
              <a:avLst/>
            </a:prstGeom>
          </p:spPr>
        </p:pic>
      </p:grpSp>
    </p:spTree>
    <p:extLst>
      <p:ext uri="{BB962C8B-B14F-4D97-AF65-F5344CB8AC3E}">
        <p14:creationId xmlns:p14="http://schemas.microsoft.com/office/powerpoint/2010/main" val="413829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Project Conclusion</a:t>
            </a:r>
            <a:endParaRPr lang="en-US" sz="3200" dirty="0"/>
          </a:p>
        </p:txBody>
      </p:sp>
      <p:sp>
        <p:nvSpPr>
          <p:cNvPr id="4" name="Footer Placeholder 3"/>
          <p:cNvSpPr>
            <a:spLocks noGrp="1"/>
          </p:cNvSpPr>
          <p:nvPr>
            <p:ph type="ftr" sz="quarter" idx="11"/>
          </p:nvPr>
        </p:nvSpPr>
        <p:spPr>
          <a:xfrm>
            <a:off x="4038600" y="6356352"/>
            <a:ext cx="4332514"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
        <p:nvSpPr>
          <p:cNvPr id="7" name="Content Placeholder 6"/>
          <p:cNvSpPr>
            <a:spLocks noGrp="1"/>
          </p:cNvSpPr>
          <p:nvPr>
            <p:ph idx="1"/>
          </p:nvPr>
        </p:nvSpPr>
        <p:spPr>
          <a:xfrm>
            <a:off x="411892" y="966055"/>
            <a:ext cx="11444416" cy="5381694"/>
          </a:xfrm>
        </p:spPr>
        <p:txBody>
          <a:bodyPr/>
          <a:lstStyle/>
          <a:p>
            <a:pPr marL="0" indent="0">
              <a:buNone/>
            </a:pPr>
            <a:r>
              <a:rPr lang="en-US" dirty="0" smtClean="0"/>
              <a:t>Stated clearly:</a:t>
            </a:r>
          </a:p>
          <a:p>
            <a:r>
              <a:rPr lang="en-US" dirty="0" smtClean="0"/>
              <a:t>We successfully fabricated both kinds of photocathodes, SSL and SSL with DBR, via MOCVD. Exceptional work by </a:t>
            </a:r>
            <a:r>
              <a:rPr lang="en-US" dirty="0" smtClean="0"/>
              <a:t>ODU</a:t>
            </a:r>
            <a:endParaRPr lang="en-US" dirty="0" smtClean="0"/>
          </a:p>
          <a:p>
            <a:r>
              <a:rPr lang="en-US" dirty="0" smtClean="0"/>
              <a:t>We achieved our </a:t>
            </a:r>
            <a:r>
              <a:rPr lang="en-US" dirty="0" smtClean="0"/>
              <a:t>central </a:t>
            </a:r>
            <a:r>
              <a:rPr lang="en-US" dirty="0" smtClean="0"/>
              <a:t>goal:  Polarization &gt; 90% and QE &gt; 1%</a:t>
            </a:r>
          </a:p>
          <a:p>
            <a:r>
              <a:rPr lang="en-US" dirty="0" smtClean="0"/>
              <a:t>Between </a:t>
            </a:r>
            <a:r>
              <a:rPr lang="en-US" dirty="0" err="1" smtClean="0"/>
              <a:t>JLab</a:t>
            </a:r>
            <a:r>
              <a:rPr lang="en-US" dirty="0" smtClean="0"/>
              <a:t> and BNL, we have nearly 200k$ worth of photocathode material, our photocathode stores now replenished!  Enough material for </a:t>
            </a:r>
            <a:r>
              <a:rPr lang="en-US" dirty="0" err="1" smtClean="0"/>
              <a:t>polarimeter</a:t>
            </a:r>
            <a:r>
              <a:rPr lang="en-US" dirty="0" smtClean="0"/>
              <a:t> cross checks, to support CEBAF and EIC physics programs, and to support polarized source R&amp;D</a:t>
            </a:r>
          </a:p>
          <a:p>
            <a:r>
              <a:rPr lang="en-US" dirty="0"/>
              <a:t>BNL has a fully functional </a:t>
            </a:r>
            <a:r>
              <a:rPr lang="en-US" dirty="0" err="1"/>
              <a:t>microMott</a:t>
            </a:r>
            <a:r>
              <a:rPr lang="en-US" dirty="0"/>
              <a:t> </a:t>
            </a:r>
            <a:r>
              <a:rPr lang="en-US" dirty="0" err="1"/>
              <a:t>polarimeter</a:t>
            </a:r>
            <a:r>
              <a:rPr lang="en-US" dirty="0"/>
              <a:t>, and this device </a:t>
            </a:r>
            <a:r>
              <a:rPr lang="en-US" dirty="0" smtClean="0"/>
              <a:t>was essential </a:t>
            </a:r>
            <a:r>
              <a:rPr lang="en-US" dirty="0"/>
              <a:t>for project success</a:t>
            </a:r>
          </a:p>
          <a:p>
            <a:r>
              <a:rPr lang="en-US" dirty="0" err="1"/>
              <a:t>JLab’s</a:t>
            </a:r>
            <a:r>
              <a:rPr lang="en-US" dirty="0"/>
              <a:t> </a:t>
            </a:r>
            <a:r>
              <a:rPr lang="en-US" dirty="0" err="1"/>
              <a:t>microMott</a:t>
            </a:r>
            <a:r>
              <a:rPr lang="en-US" dirty="0"/>
              <a:t> </a:t>
            </a:r>
            <a:r>
              <a:rPr lang="en-US" dirty="0" err="1"/>
              <a:t>polarimeter</a:t>
            </a:r>
            <a:r>
              <a:rPr lang="en-US" dirty="0"/>
              <a:t> is very close to being operational again</a:t>
            </a:r>
          </a:p>
          <a:p>
            <a:r>
              <a:rPr lang="en-US" dirty="0"/>
              <a:t>The cross calibration of the two </a:t>
            </a:r>
            <a:r>
              <a:rPr lang="en-US" dirty="0" err="1"/>
              <a:t>microMott</a:t>
            </a:r>
            <a:r>
              <a:rPr lang="en-US" dirty="0"/>
              <a:t> </a:t>
            </a:r>
            <a:r>
              <a:rPr lang="en-US" dirty="0" err="1"/>
              <a:t>polarimeters</a:t>
            </a:r>
            <a:r>
              <a:rPr lang="en-US" dirty="0"/>
              <a:t> will </a:t>
            </a:r>
            <a:r>
              <a:rPr lang="en-US" dirty="0" smtClean="0"/>
              <a:t>happen</a:t>
            </a:r>
          </a:p>
          <a:p>
            <a:r>
              <a:rPr lang="en-US" dirty="0" smtClean="0"/>
              <a:t>Having both source groups – </a:t>
            </a:r>
            <a:r>
              <a:rPr lang="en-US" dirty="0" err="1" smtClean="0"/>
              <a:t>JLab</a:t>
            </a:r>
            <a:r>
              <a:rPr lang="en-US" dirty="0" smtClean="0"/>
              <a:t> and BNL – participating in this project has been wonderful, a big selling point (IMHO)</a:t>
            </a:r>
            <a:endParaRPr lang="en-US" dirty="0"/>
          </a:p>
        </p:txBody>
      </p:sp>
    </p:spTree>
    <p:extLst>
      <p:ext uri="{BB962C8B-B14F-4D97-AF65-F5344CB8AC3E}">
        <p14:creationId xmlns:p14="http://schemas.microsoft.com/office/powerpoint/2010/main" val="3111566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Budget</a:t>
            </a:r>
            <a:endParaRPr lang="en-US" sz="3200"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13" name="Content Placeholder 12"/>
          <p:cNvSpPr>
            <a:spLocks noGrp="1"/>
          </p:cNvSpPr>
          <p:nvPr>
            <p:ph idx="1"/>
          </p:nvPr>
        </p:nvSpPr>
        <p:spPr>
          <a:xfrm>
            <a:off x="567381" y="961371"/>
            <a:ext cx="11285837" cy="5381694"/>
          </a:xfrm>
        </p:spPr>
        <p:txBody>
          <a:bodyPr/>
          <a:lstStyle/>
          <a:p>
            <a:pPr marL="0" indent="0">
              <a:buNone/>
            </a:pPr>
            <a:r>
              <a:rPr lang="en-US" sz="2400" dirty="0" err="1" smtClean="0"/>
              <a:t>JLab</a:t>
            </a:r>
            <a:r>
              <a:rPr lang="en-US" sz="2400" dirty="0" smtClean="0"/>
              <a:t> FY20 </a:t>
            </a:r>
            <a:r>
              <a:rPr lang="en-US" sz="2400" dirty="0" smtClean="0"/>
              <a:t>+ FY21 </a:t>
            </a:r>
            <a:r>
              <a:rPr lang="en-US" sz="2400" dirty="0"/>
              <a:t>loaded budget = </a:t>
            </a:r>
            <a:r>
              <a:rPr lang="en-US" sz="2400" dirty="0" smtClean="0"/>
              <a:t>360k</a:t>
            </a:r>
            <a:r>
              <a:rPr lang="en-US" sz="2400" dirty="0"/>
              <a:t>$</a:t>
            </a:r>
          </a:p>
          <a:p>
            <a:pPr marL="285750" indent="-285750"/>
            <a:r>
              <a:rPr lang="en-US" sz="2400" dirty="0"/>
              <a:t>Support for ODU</a:t>
            </a:r>
          </a:p>
          <a:p>
            <a:pPr marL="285750" indent="-285750"/>
            <a:r>
              <a:rPr lang="en-US" sz="2400" dirty="0" smtClean="0"/>
              <a:t>Procurements: sample evaluation, Mott apparatus upkeep</a:t>
            </a:r>
            <a:endParaRPr lang="en-US" sz="2400" dirty="0"/>
          </a:p>
          <a:p>
            <a:pPr marL="285750" indent="-285750"/>
            <a:r>
              <a:rPr lang="en-US" sz="2400" dirty="0" smtClean="0"/>
              <a:t>Some labor for Matt and Marcy</a:t>
            </a:r>
            <a:endParaRPr lang="en-US" sz="2400" dirty="0"/>
          </a:p>
          <a:p>
            <a:endParaRPr lang="en-US" dirty="0"/>
          </a:p>
        </p:txBody>
      </p:sp>
      <p:pic>
        <p:nvPicPr>
          <p:cNvPr id="6" name="Picture 5"/>
          <p:cNvPicPr>
            <a:picLocks noChangeAspect="1"/>
          </p:cNvPicPr>
          <p:nvPr/>
        </p:nvPicPr>
        <p:blipFill>
          <a:blip r:embed="rId2"/>
          <a:stretch>
            <a:fillRect/>
          </a:stretch>
        </p:blipFill>
        <p:spPr>
          <a:xfrm>
            <a:off x="763287" y="3088802"/>
            <a:ext cx="10684106" cy="2311101"/>
          </a:xfrm>
          <a:prstGeom prst="rect">
            <a:avLst/>
          </a:prstGeom>
        </p:spPr>
      </p:pic>
    </p:spTree>
    <p:extLst>
      <p:ext uri="{BB962C8B-B14F-4D97-AF65-F5344CB8AC3E}">
        <p14:creationId xmlns:p14="http://schemas.microsoft.com/office/powerpoint/2010/main" val="35795939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Budget</a:t>
            </a:r>
            <a:endParaRPr lang="en-US" sz="3200"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13" name="Content Placeholder 12"/>
          <p:cNvSpPr>
            <a:spLocks noGrp="1"/>
          </p:cNvSpPr>
          <p:nvPr>
            <p:ph idx="1"/>
          </p:nvPr>
        </p:nvSpPr>
        <p:spPr>
          <a:xfrm>
            <a:off x="567381" y="961371"/>
            <a:ext cx="11285837" cy="5381694"/>
          </a:xfrm>
        </p:spPr>
        <p:txBody>
          <a:bodyPr/>
          <a:lstStyle/>
          <a:p>
            <a:pPr marL="0" indent="0">
              <a:buNone/>
            </a:pPr>
            <a:r>
              <a:rPr lang="en-US" sz="2400" dirty="0"/>
              <a:t>BNL </a:t>
            </a:r>
            <a:r>
              <a:rPr lang="en-US" sz="2400" dirty="0" smtClean="0"/>
              <a:t>FY20 </a:t>
            </a:r>
            <a:r>
              <a:rPr lang="en-US" sz="2400" dirty="0"/>
              <a:t>+ FY21 loaded budget = </a:t>
            </a:r>
            <a:r>
              <a:rPr lang="en-US" sz="2400" dirty="0" smtClean="0"/>
              <a:t>100k</a:t>
            </a:r>
            <a:r>
              <a:rPr lang="en-US" sz="2400" dirty="0"/>
              <a:t>$</a:t>
            </a:r>
          </a:p>
          <a:p>
            <a:pPr marL="285750" indent="-285750"/>
            <a:r>
              <a:rPr lang="en-US" sz="2400" dirty="0" smtClean="0"/>
              <a:t>Sample evaluation</a:t>
            </a:r>
            <a:endParaRPr lang="en-US" sz="2400" dirty="0"/>
          </a:p>
          <a:p>
            <a:pPr marL="285750" indent="-285750"/>
            <a:r>
              <a:rPr lang="en-US" sz="2400" dirty="0" smtClean="0"/>
              <a:t>Mott </a:t>
            </a:r>
            <a:r>
              <a:rPr lang="en-US" sz="2400" dirty="0"/>
              <a:t>apparatus upkeep</a:t>
            </a:r>
          </a:p>
          <a:p>
            <a:pPr marL="0" indent="0">
              <a:buNone/>
            </a:pPr>
            <a:endParaRPr lang="en-US" sz="2400" dirty="0"/>
          </a:p>
          <a:p>
            <a:pPr marL="0" indent="0">
              <a:buNone/>
            </a:pPr>
            <a:endParaRPr lang="en-US" dirty="0"/>
          </a:p>
        </p:txBody>
      </p:sp>
      <p:pic>
        <p:nvPicPr>
          <p:cNvPr id="3" name="Picture 2"/>
          <p:cNvPicPr>
            <a:picLocks noChangeAspect="1"/>
          </p:cNvPicPr>
          <p:nvPr/>
        </p:nvPicPr>
        <p:blipFill>
          <a:blip r:embed="rId2"/>
          <a:stretch>
            <a:fillRect/>
          </a:stretch>
        </p:blipFill>
        <p:spPr>
          <a:xfrm>
            <a:off x="1138616" y="2698407"/>
            <a:ext cx="9273703" cy="2265734"/>
          </a:xfrm>
          <a:prstGeom prst="rect">
            <a:avLst/>
          </a:prstGeom>
        </p:spPr>
      </p:pic>
    </p:spTree>
    <p:extLst>
      <p:ext uri="{BB962C8B-B14F-4D97-AF65-F5344CB8AC3E}">
        <p14:creationId xmlns:p14="http://schemas.microsoft.com/office/powerpoint/2010/main" val="4022021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Making polarized electron beams with GaAs</a:t>
            </a:r>
            <a:endParaRPr lang="en-US" sz="3200"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grpSp>
        <p:nvGrpSpPr>
          <p:cNvPr id="11" name="Group 10"/>
          <p:cNvGrpSpPr/>
          <p:nvPr/>
        </p:nvGrpSpPr>
        <p:grpSpPr>
          <a:xfrm>
            <a:off x="6749418" y="1197961"/>
            <a:ext cx="3200313" cy="3935696"/>
            <a:chOff x="8235984" y="1231315"/>
            <a:chExt cx="3200313" cy="3935696"/>
          </a:xfrm>
        </p:grpSpPr>
        <p:grpSp>
          <p:nvGrpSpPr>
            <p:cNvPr id="32" name="Group 31"/>
            <p:cNvGrpSpPr/>
            <p:nvPr/>
          </p:nvGrpSpPr>
          <p:grpSpPr>
            <a:xfrm>
              <a:off x="8235984" y="1753331"/>
              <a:ext cx="3200313" cy="2746182"/>
              <a:chOff x="4709168" y="1282052"/>
              <a:chExt cx="3200313" cy="2746182"/>
            </a:xfrm>
          </p:grpSpPr>
          <p:cxnSp>
            <p:nvCxnSpPr>
              <p:cNvPr id="33" name="Straight Connector 32"/>
              <p:cNvCxnSpPr/>
              <p:nvPr/>
            </p:nvCxnSpPr>
            <p:spPr>
              <a:xfrm>
                <a:off x="5715000" y="1615645"/>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654465" y="1612556"/>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924887" y="3227786"/>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08283" y="3230389"/>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551960" y="3744613"/>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692848" y="3744613"/>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436879"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921936"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119644" y="1615645"/>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6099604" y="1614100"/>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6035418" y="1612556"/>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6903479" y="1615645"/>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709168" y="3180689"/>
                <a:ext cx="872355"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-3/2</a:t>
                </a:r>
                <a:endParaRPr lang="en-US" sz="1400" dirty="0"/>
              </a:p>
            </p:txBody>
          </p:sp>
          <p:sp>
            <p:nvSpPr>
              <p:cNvPr id="46" name="TextBox 45"/>
              <p:cNvSpPr txBox="1"/>
              <p:nvPr/>
            </p:nvSpPr>
            <p:spPr>
              <a:xfrm>
                <a:off x="5476530" y="1282053"/>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47" name="TextBox 46"/>
              <p:cNvSpPr txBox="1"/>
              <p:nvPr/>
            </p:nvSpPr>
            <p:spPr>
              <a:xfrm>
                <a:off x="5317352" y="3720457"/>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48" name="TextBox 47"/>
              <p:cNvSpPr txBox="1"/>
              <p:nvPr/>
            </p:nvSpPr>
            <p:spPr>
              <a:xfrm>
                <a:off x="6519433" y="1282052"/>
                <a:ext cx="526106" cy="307777"/>
              </a:xfrm>
              <a:prstGeom prst="rect">
                <a:avLst/>
              </a:prstGeom>
              <a:noFill/>
            </p:spPr>
            <p:txBody>
              <a:bodyPr wrap="none" rtlCol="0">
                <a:spAutoFit/>
              </a:bodyPr>
              <a:lstStyle/>
              <a:p>
                <a:r>
                  <a:rPr lang="en-US" sz="1400" dirty="0" smtClean="0"/>
                  <a:t>+1/2</a:t>
                </a:r>
                <a:endParaRPr lang="en-US" sz="1400" dirty="0"/>
              </a:p>
            </p:txBody>
          </p:sp>
          <p:sp>
            <p:nvSpPr>
              <p:cNvPr id="49" name="TextBox 48"/>
              <p:cNvSpPr txBox="1"/>
              <p:nvPr/>
            </p:nvSpPr>
            <p:spPr>
              <a:xfrm>
                <a:off x="6511461" y="3179070"/>
                <a:ext cx="526106" cy="307777"/>
              </a:xfrm>
              <a:prstGeom prst="rect">
                <a:avLst/>
              </a:prstGeom>
              <a:noFill/>
            </p:spPr>
            <p:txBody>
              <a:bodyPr wrap="none" rtlCol="0">
                <a:spAutoFit/>
              </a:bodyPr>
              <a:lstStyle/>
              <a:p>
                <a:r>
                  <a:rPr lang="en-US" sz="1400" dirty="0" smtClean="0"/>
                  <a:t>+1/2</a:t>
                </a:r>
                <a:endParaRPr lang="en-US" sz="1400" dirty="0"/>
              </a:p>
            </p:txBody>
          </p:sp>
          <p:sp>
            <p:nvSpPr>
              <p:cNvPr id="50" name="TextBox 49"/>
              <p:cNvSpPr txBox="1"/>
              <p:nvPr/>
            </p:nvSpPr>
            <p:spPr>
              <a:xfrm>
                <a:off x="6608135" y="3717805"/>
                <a:ext cx="526106" cy="307777"/>
              </a:xfrm>
              <a:prstGeom prst="rect">
                <a:avLst/>
              </a:prstGeom>
              <a:noFill/>
            </p:spPr>
            <p:txBody>
              <a:bodyPr wrap="none" rtlCol="0">
                <a:spAutoFit/>
              </a:bodyPr>
              <a:lstStyle/>
              <a:p>
                <a:r>
                  <a:rPr lang="en-US" sz="1400" dirty="0" smtClean="0"/>
                  <a:t>+1/2</a:t>
                </a:r>
                <a:endParaRPr lang="en-US" sz="1400" dirty="0"/>
              </a:p>
            </p:txBody>
          </p:sp>
          <p:sp>
            <p:nvSpPr>
              <p:cNvPr id="51" name="TextBox 50"/>
              <p:cNvSpPr txBox="1"/>
              <p:nvPr/>
            </p:nvSpPr>
            <p:spPr>
              <a:xfrm>
                <a:off x="7383375" y="3187383"/>
                <a:ext cx="526106" cy="307777"/>
              </a:xfrm>
              <a:prstGeom prst="rect">
                <a:avLst/>
              </a:prstGeom>
              <a:noFill/>
            </p:spPr>
            <p:txBody>
              <a:bodyPr wrap="none" rtlCol="0">
                <a:spAutoFit/>
              </a:bodyPr>
              <a:lstStyle/>
              <a:p>
                <a:r>
                  <a:rPr lang="en-US" sz="1400" dirty="0" smtClean="0"/>
                  <a:t>+3/2</a:t>
                </a:r>
                <a:endParaRPr lang="en-US" sz="1400" dirty="0"/>
              </a:p>
            </p:txBody>
          </p:sp>
          <p:sp>
            <p:nvSpPr>
              <p:cNvPr id="52" name="TextBox 51"/>
              <p:cNvSpPr txBox="1"/>
              <p:nvPr/>
            </p:nvSpPr>
            <p:spPr>
              <a:xfrm>
                <a:off x="5806662" y="3185099"/>
                <a:ext cx="490840" cy="307777"/>
              </a:xfrm>
              <a:prstGeom prst="rect">
                <a:avLst/>
              </a:prstGeom>
              <a:noFill/>
            </p:spPr>
            <p:txBody>
              <a:bodyPr wrap="none" rtlCol="0">
                <a:spAutoFit/>
              </a:bodyPr>
              <a:lstStyle/>
              <a:p>
                <a:r>
                  <a:rPr lang="en-US" sz="1400" dirty="0" smtClean="0"/>
                  <a:t>-1/2</a:t>
                </a:r>
                <a:endParaRPr lang="en-US" sz="1400" dirty="0"/>
              </a:p>
            </p:txBody>
          </p:sp>
          <p:sp>
            <p:nvSpPr>
              <p:cNvPr id="53" name="Oval 52"/>
              <p:cNvSpPr/>
              <p:nvPr/>
            </p:nvSpPr>
            <p:spPr>
              <a:xfrm>
                <a:off x="5312052" y="2515496"/>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54" name="Oval 53"/>
              <p:cNvSpPr/>
              <p:nvPr/>
            </p:nvSpPr>
            <p:spPr>
              <a:xfrm>
                <a:off x="6164476" y="2760859"/>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55" name="Oval 54"/>
              <p:cNvSpPr/>
              <p:nvPr/>
            </p:nvSpPr>
            <p:spPr>
              <a:xfrm>
                <a:off x="6485602" y="2771067"/>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1</a:t>
                </a:r>
                <a:endParaRPr lang="en-US" sz="1400" dirty="0">
                  <a:solidFill>
                    <a:schemeClr val="tx1"/>
                  </a:solidFill>
                </a:endParaRPr>
              </a:p>
            </p:txBody>
          </p:sp>
          <p:sp>
            <p:nvSpPr>
              <p:cNvPr id="56" name="Oval 55"/>
              <p:cNvSpPr/>
              <p:nvPr/>
            </p:nvSpPr>
            <p:spPr>
              <a:xfrm>
                <a:off x="7224240" y="2521441"/>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57" name="TextBox 56"/>
              <p:cNvSpPr txBox="1"/>
              <p:nvPr/>
            </p:nvSpPr>
            <p:spPr>
              <a:xfrm>
                <a:off x="5574086" y="2005659"/>
                <a:ext cx="401072" cy="369332"/>
              </a:xfrm>
              <a:prstGeom prst="rect">
                <a:avLst/>
              </a:prstGeom>
              <a:noFill/>
            </p:spPr>
            <p:txBody>
              <a:bodyPr wrap="none" rtlCol="0">
                <a:spAutoFit/>
              </a:bodyPr>
              <a:lstStyle/>
              <a:p>
                <a:r>
                  <a:rPr lang="en-US" dirty="0" smtClean="0">
                    <a:latin typeface="Symbol" panose="05050102010706020507" pitchFamily="18" charset="2"/>
                  </a:rPr>
                  <a:t>s</a:t>
                </a:r>
                <a:r>
                  <a:rPr lang="en-US" baseline="30000" dirty="0" smtClean="0"/>
                  <a:t>+</a:t>
                </a:r>
                <a:endParaRPr lang="en-US" baseline="30000" dirty="0"/>
              </a:p>
            </p:txBody>
          </p:sp>
          <p:sp>
            <p:nvSpPr>
              <p:cNvPr id="58" name="TextBox 57"/>
              <p:cNvSpPr txBox="1"/>
              <p:nvPr/>
            </p:nvSpPr>
            <p:spPr>
              <a:xfrm>
                <a:off x="6793171" y="1997880"/>
                <a:ext cx="396262" cy="369332"/>
              </a:xfrm>
              <a:prstGeom prst="rect">
                <a:avLst/>
              </a:prstGeom>
              <a:noFill/>
            </p:spPr>
            <p:txBody>
              <a:bodyPr wrap="none" rtlCol="0">
                <a:spAutoFit/>
              </a:bodyPr>
              <a:lstStyle/>
              <a:p>
                <a:r>
                  <a:rPr lang="en-US" dirty="0" smtClean="0">
                    <a:latin typeface="Symbol" panose="05050102010706020507" pitchFamily="18" charset="2"/>
                  </a:rPr>
                  <a:t>s</a:t>
                </a:r>
                <a:r>
                  <a:rPr lang="en-US" sz="800" dirty="0" smtClean="0">
                    <a:latin typeface="Symbol" panose="05050102010706020507" pitchFamily="18" charset="2"/>
                  </a:rPr>
                  <a:t> </a:t>
                </a:r>
                <a:r>
                  <a:rPr lang="en-US" baseline="30000" dirty="0" smtClean="0"/>
                  <a:t>-</a:t>
                </a:r>
                <a:endParaRPr lang="en-US" baseline="30000" dirty="0"/>
              </a:p>
            </p:txBody>
          </p:sp>
        </p:grpSp>
        <p:sp>
          <p:nvSpPr>
            <p:cNvPr id="3" name="TextBox 2"/>
            <p:cNvSpPr txBox="1"/>
            <p:nvPr/>
          </p:nvSpPr>
          <p:spPr>
            <a:xfrm>
              <a:off x="8742579" y="1231315"/>
              <a:ext cx="2163477" cy="369332"/>
            </a:xfrm>
            <a:prstGeom prst="rect">
              <a:avLst/>
            </a:prstGeom>
            <a:noFill/>
          </p:spPr>
          <p:txBody>
            <a:bodyPr wrap="none" rtlCol="0">
              <a:spAutoFit/>
            </a:bodyPr>
            <a:lstStyle/>
            <a:p>
              <a:r>
                <a:rPr lang="en-US" dirty="0" smtClean="0"/>
                <a:t>Bulk GaAs – no strain</a:t>
              </a:r>
              <a:endParaRPr lang="en-US" dirty="0"/>
            </a:p>
          </p:txBody>
        </p:sp>
        <p:sp>
          <p:nvSpPr>
            <p:cNvPr id="59" name="TextBox 58"/>
            <p:cNvSpPr txBox="1"/>
            <p:nvPr/>
          </p:nvSpPr>
          <p:spPr>
            <a:xfrm>
              <a:off x="8589542" y="4797679"/>
              <a:ext cx="2739981" cy="369332"/>
            </a:xfrm>
            <a:prstGeom prst="rect">
              <a:avLst/>
            </a:prstGeom>
            <a:noFill/>
          </p:spPr>
          <p:txBody>
            <a:bodyPr wrap="none" rtlCol="0">
              <a:spAutoFit/>
            </a:bodyPr>
            <a:lstStyle/>
            <a:p>
              <a:r>
                <a:rPr lang="en-US" dirty="0" smtClean="0"/>
                <a:t>Maximum Polarization 50%</a:t>
              </a:r>
              <a:endParaRPr lang="en-US" dirty="0"/>
            </a:p>
          </p:txBody>
        </p:sp>
      </p:grpSp>
      <p:pic>
        <p:nvPicPr>
          <p:cNvPr id="6" name="Picture 5"/>
          <p:cNvPicPr>
            <a:picLocks noChangeAspect="1"/>
          </p:cNvPicPr>
          <p:nvPr/>
        </p:nvPicPr>
        <p:blipFill rotWithShape="1">
          <a:blip r:embed="rId2"/>
          <a:srcRect r="48903"/>
          <a:stretch/>
        </p:blipFill>
        <p:spPr>
          <a:xfrm>
            <a:off x="1340313" y="1491441"/>
            <a:ext cx="4646661" cy="4099828"/>
          </a:xfrm>
          <a:prstGeom prst="rect">
            <a:avLst/>
          </a:prstGeom>
        </p:spPr>
      </p:pic>
    </p:spTree>
    <p:extLst>
      <p:ext uri="{BB962C8B-B14F-4D97-AF65-F5344CB8AC3E}">
        <p14:creationId xmlns:p14="http://schemas.microsoft.com/office/powerpoint/2010/main" val="1696240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Making polarized electron beams with GaAs</a:t>
            </a:r>
            <a:endParaRPr lang="en-US" sz="3200" dirty="0"/>
          </a:p>
        </p:txBody>
      </p:sp>
      <p:sp>
        <p:nvSpPr>
          <p:cNvPr id="4" name="Footer Placeholder 3"/>
          <p:cNvSpPr>
            <a:spLocks noGrp="1"/>
          </p:cNvSpPr>
          <p:nvPr>
            <p:ph type="ftr" sz="quarter" idx="11"/>
          </p:nvPr>
        </p:nvSpPr>
        <p:spPr>
          <a:xfrm>
            <a:off x="4038600" y="6356352"/>
            <a:ext cx="4343400" cy="365125"/>
          </a:xfrm>
        </p:spPr>
        <p:txBody>
          <a:bodyPr/>
          <a:lstStyle/>
          <a:p>
            <a:r>
              <a:rPr lang="en-US" dirty="0"/>
              <a:t>Annual NP Accelerator R&amp;D meeting - November 29, 2022</a:t>
            </a:r>
            <a:endParaRPr lang="en-US" sz="9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grpSp>
        <p:nvGrpSpPr>
          <p:cNvPr id="60" name="Group 59"/>
          <p:cNvGrpSpPr/>
          <p:nvPr/>
        </p:nvGrpSpPr>
        <p:grpSpPr>
          <a:xfrm>
            <a:off x="6751138" y="1245153"/>
            <a:ext cx="3267477" cy="3901228"/>
            <a:chOff x="6220373" y="1175612"/>
            <a:chExt cx="3267477" cy="3901228"/>
          </a:xfrm>
        </p:grpSpPr>
        <p:grpSp>
          <p:nvGrpSpPr>
            <p:cNvPr id="61" name="Group 60"/>
            <p:cNvGrpSpPr/>
            <p:nvPr/>
          </p:nvGrpSpPr>
          <p:grpSpPr>
            <a:xfrm>
              <a:off x="6220373" y="1679290"/>
              <a:ext cx="3200313" cy="2830450"/>
              <a:chOff x="8216806" y="1282052"/>
              <a:chExt cx="3200313" cy="2830450"/>
            </a:xfrm>
          </p:grpSpPr>
          <p:cxnSp>
            <p:nvCxnSpPr>
              <p:cNvPr id="64" name="Straight Connector 63"/>
              <p:cNvCxnSpPr/>
              <p:nvPr/>
            </p:nvCxnSpPr>
            <p:spPr>
              <a:xfrm>
                <a:off x="9222638" y="1615645"/>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092416" y="1612556"/>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339450" y="3451951"/>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997962" y="3451951"/>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9091889" y="3828881"/>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0232777" y="3828881"/>
                <a:ext cx="3954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0944517"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429574" y="3229232"/>
                <a:ext cx="3164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8627282" y="1615645"/>
                <a:ext cx="731108" cy="16166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10411117" y="1615645"/>
                <a:ext cx="731108" cy="16166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8216806" y="3180689"/>
                <a:ext cx="872355"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-3/2</a:t>
                </a:r>
                <a:endParaRPr lang="en-US" sz="1400" dirty="0"/>
              </a:p>
            </p:txBody>
          </p:sp>
          <p:sp>
            <p:nvSpPr>
              <p:cNvPr id="75" name="TextBox 74"/>
              <p:cNvSpPr txBox="1"/>
              <p:nvPr/>
            </p:nvSpPr>
            <p:spPr>
              <a:xfrm>
                <a:off x="8984168" y="1282053"/>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76" name="TextBox 75"/>
              <p:cNvSpPr txBox="1"/>
              <p:nvPr/>
            </p:nvSpPr>
            <p:spPr>
              <a:xfrm>
                <a:off x="8857281" y="3804725"/>
                <a:ext cx="857927" cy="307777"/>
              </a:xfrm>
              <a:prstGeom prst="rect">
                <a:avLst/>
              </a:prstGeom>
              <a:noFill/>
            </p:spPr>
            <p:txBody>
              <a:bodyPr wrap="none" rtlCol="0">
                <a:spAutoFit/>
              </a:bodyPr>
              <a:lstStyle/>
              <a:p>
                <a:r>
                  <a:rPr lang="en-US" sz="1400" dirty="0"/>
                  <a:t>m</a:t>
                </a:r>
                <a:r>
                  <a:rPr lang="en-US" sz="900" dirty="0" smtClean="0"/>
                  <a:t> </a:t>
                </a:r>
                <a:r>
                  <a:rPr lang="en-US" sz="1400" baseline="-25000" dirty="0" smtClean="0"/>
                  <a:t>j</a:t>
                </a:r>
                <a:r>
                  <a:rPr lang="en-US" sz="1400" dirty="0" smtClean="0"/>
                  <a:t> = -1/2</a:t>
                </a:r>
                <a:endParaRPr lang="en-US" sz="1400" dirty="0"/>
              </a:p>
            </p:txBody>
          </p:sp>
          <p:sp>
            <p:nvSpPr>
              <p:cNvPr id="77" name="TextBox 76"/>
              <p:cNvSpPr txBox="1"/>
              <p:nvPr/>
            </p:nvSpPr>
            <p:spPr>
              <a:xfrm>
                <a:off x="10027071" y="1282052"/>
                <a:ext cx="526106" cy="307777"/>
              </a:xfrm>
              <a:prstGeom prst="rect">
                <a:avLst/>
              </a:prstGeom>
              <a:noFill/>
            </p:spPr>
            <p:txBody>
              <a:bodyPr wrap="none" rtlCol="0">
                <a:spAutoFit/>
              </a:bodyPr>
              <a:lstStyle/>
              <a:p>
                <a:r>
                  <a:rPr lang="en-US" sz="1400" dirty="0" smtClean="0"/>
                  <a:t>+1/2</a:t>
                </a:r>
                <a:endParaRPr lang="en-US" sz="1400" dirty="0"/>
              </a:p>
            </p:txBody>
          </p:sp>
          <p:sp>
            <p:nvSpPr>
              <p:cNvPr id="78" name="TextBox 77"/>
              <p:cNvSpPr txBox="1"/>
              <p:nvPr/>
            </p:nvSpPr>
            <p:spPr>
              <a:xfrm>
                <a:off x="9887629" y="3409028"/>
                <a:ext cx="526106" cy="307777"/>
              </a:xfrm>
              <a:prstGeom prst="rect">
                <a:avLst/>
              </a:prstGeom>
              <a:noFill/>
            </p:spPr>
            <p:txBody>
              <a:bodyPr wrap="none" rtlCol="0">
                <a:spAutoFit/>
              </a:bodyPr>
              <a:lstStyle/>
              <a:p>
                <a:r>
                  <a:rPr lang="en-US" sz="1400" dirty="0" smtClean="0"/>
                  <a:t>+1/2</a:t>
                </a:r>
                <a:endParaRPr lang="en-US" sz="1400" dirty="0"/>
              </a:p>
            </p:txBody>
          </p:sp>
          <p:sp>
            <p:nvSpPr>
              <p:cNvPr id="79" name="TextBox 78"/>
              <p:cNvSpPr txBox="1"/>
              <p:nvPr/>
            </p:nvSpPr>
            <p:spPr>
              <a:xfrm>
                <a:off x="10148064" y="3802073"/>
                <a:ext cx="526106" cy="307777"/>
              </a:xfrm>
              <a:prstGeom prst="rect">
                <a:avLst/>
              </a:prstGeom>
              <a:noFill/>
            </p:spPr>
            <p:txBody>
              <a:bodyPr wrap="none" rtlCol="0">
                <a:spAutoFit/>
              </a:bodyPr>
              <a:lstStyle/>
              <a:p>
                <a:r>
                  <a:rPr lang="en-US" sz="1400" dirty="0" smtClean="0"/>
                  <a:t>+1/2</a:t>
                </a:r>
                <a:endParaRPr lang="en-US" sz="1400" dirty="0"/>
              </a:p>
            </p:txBody>
          </p:sp>
          <p:sp>
            <p:nvSpPr>
              <p:cNvPr id="80" name="TextBox 79"/>
              <p:cNvSpPr txBox="1"/>
              <p:nvPr/>
            </p:nvSpPr>
            <p:spPr>
              <a:xfrm>
                <a:off x="10891013" y="3187383"/>
                <a:ext cx="526106" cy="307777"/>
              </a:xfrm>
              <a:prstGeom prst="rect">
                <a:avLst/>
              </a:prstGeom>
              <a:noFill/>
            </p:spPr>
            <p:txBody>
              <a:bodyPr wrap="none" rtlCol="0">
                <a:spAutoFit/>
              </a:bodyPr>
              <a:lstStyle/>
              <a:p>
                <a:r>
                  <a:rPr lang="en-US" sz="1400" dirty="0" smtClean="0"/>
                  <a:t>+3/2</a:t>
                </a:r>
                <a:endParaRPr lang="en-US" sz="1400" dirty="0"/>
              </a:p>
            </p:txBody>
          </p:sp>
          <p:sp>
            <p:nvSpPr>
              <p:cNvPr id="81" name="TextBox 80"/>
              <p:cNvSpPr txBox="1"/>
              <p:nvPr/>
            </p:nvSpPr>
            <p:spPr>
              <a:xfrm>
                <a:off x="9259503" y="3411361"/>
                <a:ext cx="490840" cy="307777"/>
              </a:xfrm>
              <a:prstGeom prst="rect">
                <a:avLst/>
              </a:prstGeom>
              <a:noFill/>
            </p:spPr>
            <p:txBody>
              <a:bodyPr wrap="none" rtlCol="0">
                <a:spAutoFit/>
              </a:bodyPr>
              <a:lstStyle/>
              <a:p>
                <a:r>
                  <a:rPr lang="en-US" sz="1400" dirty="0" smtClean="0"/>
                  <a:t>-1/2</a:t>
                </a:r>
                <a:endParaRPr lang="en-US" sz="1400" dirty="0"/>
              </a:p>
            </p:txBody>
          </p:sp>
          <p:sp>
            <p:nvSpPr>
              <p:cNvPr id="82" name="Oval 81"/>
              <p:cNvSpPr/>
              <p:nvPr/>
            </p:nvSpPr>
            <p:spPr>
              <a:xfrm>
                <a:off x="8819690" y="2515496"/>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83" name="Oval 82"/>
              <p:cNvSpPr/>
              <p:nvPr/>
            </p:nvSpPr>
            <p:spPr>
              <a:xfrm>
                <a:off x="10731878" y="2521441"/>
                <a:ext cx="212639" cy="19848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3</a:t>
                </a:r>
                <a:endParaRPr lang="en-US" sz="1400" dirty="0">
                  <a:solidFill>
                    <a:schemeClr val="tx1"/>
                  </a:solidFill>
                </a:endParaRPr>
              </a:p>
            </p:txBody>
          </p:sp>
          <p:sp>
            <p:nvSpPr>
              <p:cNvPr id="84" name="TextBox 83"/>
              <p:cNvSpPr txBox="1"/>
              <p:nvPr/>
            </p:nvSpPr>
            <p:spPr>
              <a:xfrm>
                <a:off x="9096621" y="2028835"/>
                <a:ext cx="401072" cy="369332"/>
              </a:xfrm>
              <a:prstGeom prst="rect">
                <a:avLst/>
              </a:prstGeom>
              <a:noFill/>
            </p:spPr>
            <p:txBody>
              <a:bodyPr wrap="none" rtlCol="0">
                <a:spAutoFit/>
              </a:bodyPr>
              <a:lstStyle/>
              <a:p>
                <a:r>
                  <a:rPr lang="en-US" dirty="0" smtClean="0">
                    <a:latin typeface="Symbol" panose="05050102010706020507" pitchFamily="18" charset="2"/>
                  </a:rPr>
                  <a:t>s</a:t>
                </a:r>
                <a:r>
                  <a:rPr lang="en-US" baseline="30000" dirty="0" smtClean="0"/>
                  <a:t>+</a:t>
                </a:r>
                <a:endParaRPr lang="en-US" baseline="30000" dirty="0"/>
              </a:p>
            </p:txBody>
          </p:sp>
          <p:sp>
            <p:nvSpPr>
              <p:cNvPr id="85" name="TextBox 84"/>
              <p:cNvSpPr txBox="1"/>
              <p:nvPr/>
            </p:nvSpPr>
            <p:spPr>
              <a:xfrm>
                <a:off x="10232777" y="2024411"/>
                <a:ext cx="396262" cy="369332"/>
              </a:xfrm>
              <a:prstGeom prst="rect">
                <a:avLst/>
              </a:prstGeom>
              <a:noFill/>
            </p:spPr>
            <p:txBody>
              <a:bodyPr wrap="none" rtlCol="0">
                <a:spAutoFit/>
              </a:bodyPr>
              <a:lstStyle/>
              <a:p>
                <a:r>
                  <a:rPr lang="en-US" dirty="0" smtClean="0">
                    <a:latin typeface="Symbol" panose="05050102010706020507" pitchFamily="18" charset="2"/>
                  </a:rPr>
                  <a:t>s</a:t>
                </a:r>
                <a:r>
                  <a:rPr lang="en-US" sz="800" dirty="0" smtClean="0">
                    <a:latin typeface="Symbol" panose="05050102010706020507" pitchFamily="18" charset="2"/>
                  </a:rPr>
                  <a:t> </a:t>
                </a:r>
                <a:r>
                  <a:rPr lang="en-US" baseline="30000" dirty="0" smtClean="0"/>
                  <a:t>-</a:t>
                </a:r>
                <a:endParaRPr lang="en-US" baseline="30000" dirty="0"/>
              </a:p>
            </p:txBody>
          </p:sp>
        </p:grpSp>
        <p:sp>
          <p:nvSpPr>
            <p:cNvPr id="62" name="TextBox 61"/>
            <p:cNvSpPr txBox="1"/>
            <p:nvPr/>
          </p:nvSpPr>
          <p:spPr>
            <a:xfrm>
              <a:off x="7070703" y="1175612"/>
              <a:ext cx="1497589" cy="369332"/>
            </a:xfrm>
            <a:prstGeom prst="rect">
              <a:avLst/>
            </a:prstGeom>
            <a:noFill/>
          </p:spPr>
          <p:txBody>
            <a:bodyPr wrap="none" rtlCol="0">
              <a:spAutoFit/>
            </a:bodyPr>
            <a:lstStyle/>
            <a:p>
              <a:r>
                <a:rPr lang="en-US" dirty="0" smtClean="0"/>
                <a:t>Strained GaAs</a:t>
              </a:r>
              <a:endParaRPr lang="en-US" dirty="0"/>
            </a:p>
          </p:txBody>
        </p:sp>
        <p:sp>
          <p:nvSpPr>
            <p:cNvPr id="63" name="TextBox 62"/>
            <p:cNvSpPr txBox="1"/>
            <p:nvPr/>
          </p:nvSpPr>
          <p:spPr>
            <a:xfrm>
              <a:off x="6630849" y="4707508"/>
              <a:ext cx="2857001" cy="369332"/>
            </a:xfrm>
            <a:prstGeom prst="rect">
              <a:avLst/>
            </a:prstGeom>
            <a:noFill/>
          </p:spPr>
          <p:txBody>
            <a:bodyPr wrap="none" rtlCol="0">
              <a:spAutoFit/>
            </a:bodyPr>
            <a:lstStyle/>
            <a:p>
              <a:r>
                <a:rPr lang="en-US" dirty="0" smtClean="0"/>
                <a:t>Maximum Polarization 100%</a:t>
              </a:r>
              <a:endParaRPr lang="en-US" dirty="0"/>
            </a:p>
          </p:txBody>
        </p:sp>
      </p:grpSp>
      <p:pic>
        <p:nvPicPr>
          <p:cNvPr id="7" name="Picture 6"/>
          <p:cNvPicPr>
            <a:picLocks noChangeAspect="1"/>
          </p:cNvPicPr>
          <p:nvPr/>
        </p:nvPicPr>
        <p:blipFill rotWithShape="1">
          <a:blip r:embed="rId2"/>
          <a:srcRect r="49071"/>
          <a:stretch/>
        </p:blipFill>
        <p:spPr>
          <a:xfrm>
            <a:off x="1550114" y="1580355"/>
            <a:ext cx="4616778" cy="4122374"/>
          </a:xfrm>
          <a:prstGeom prst="rect">
            <a:avLst/>
          </a:prstGeom>
        </p:spPr>
      </p:pic>
    </p:spTree>
    <p:extLst>
      <p:ext uri="{BB962C8B-B14F-4D97-AF65-F5344CB8AC3E}">
        <p14:creationId xmlns:p14="http://schemas.microsoft.com/office/powerpoint/2010/main" val="33388571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1B1D514388CB41A0EEF7AB490ED85B" ma:contentTypeVersion="13" ma:contentTypeDescription="Create a new document." ma:contentTypeScope="" ma:versionID="e7d30ad1f96a8c05f3391e97753d5cc9">
  <xsd:schema xmlns:xsd="http://www.w3.org/2001/XMLSchema" xmlns:xs="http://www.w3.org/2001/XMLSchema" xmlns:p="http://schemas.microsoft.com/office/2006/metadata/properties" xmlns:ns1="http://schemas.microsoft.com/sharepoint/v3" xmlns:ns3="426b74de-0581-4e94-90c0-1abf6215444e" xmlns:ns4="dcff909e-542d-4672-8557-4ef8d9009dce" targetNamespace="http://schemas.microsoft.com/office/2006/metadata/properties" ma:root="true" ma:fieldsID="6319af6ae2784fda4a559c0d8831d5d7" ns1:_="" ns3:_="" ns4:_="">
    <xsd:import namespace="http://schemas.microsoft.com/sharepoint/v3"/>
    <xsd:import namespace="426b74de-0581-4e94-90c0-1abf6215444e"/>
    <xsd:import namespace="dcff909e-542d-4672-8557-4ef8d9009dc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1:_ip_UnifiedCompliancePolicyProperties" minOccurs="0"/>
                <xsd:element ref="ns1:_ip_UnifiedCompliancePolicyUIActio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6b74de-0581-4e94-90c0-1abf621544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ff909e-542d-4672-8557-4ef8d9009d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10C0C6-3FBA-4269-89C9-F474C74BBF53}">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microsoft.com/sharepoint/v3"/>
    <ds:schemaRef ds:uri="dcff909e-542d-4672-8557-4ef8d9009dce"/>
    <ds:schemaRef ds:uri="426b74de-0581-4e94-90c0-1abf6215444e"/>
    <ds:schemaRef ds:uri="http://www.w3.org/XML/1998/namespace"/>
  </ds:schemaRefs>
</ds:datastoreItem>
</file>

<file path=customXml/itemProps2.xml><?xml version="1.0" encoding="utf-8"?>
<ds:datastoreItem xmlns:ds="http://schemas.openxmlformats.org/officeDocument/2006/customXml" ds:itemID="{785F4725-6434-4FEC-B232-48452BB1F7B7}">
  <ds:schemaRefs>
    <ds:schemaRef ds:uri="http://schemas.microsoft.com/sharepoint/v3/contenttype/forms"/>
  </ds:schemaRefs>
</ds:datastoreItem>
</file>

<file path=customXml/itemProps3.xml><?xml version="1.0" encoding="utf-8"?>
<ds:datastoreItem xmlns:ds="http://schemas.openxmlformats.org/officeDocument/2006/customXml" ds:itemID="{EC3DFB13-7E7C-4C11-AE17-65EF2CACEC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26b74de-0581-4e94-90c0-1abf6215444e"/>
    <ds:schemaRef ds:uri="dcff909e-542d-4672-8557-4ef8d9009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JLabPowerPoint_widescreen</Template>
  <TotalTime>40353</TotalTime>
  <Words>2268</Words>
  <Application>Microsoft Office PowerPoint</Application>
  <PresentationFormat>Widescreen</PresentationFormat>
  <Paragraphs>373</Paragraphs>
  <Slides>39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.PingFangSC-Regular</vt:lpstr>
      <vt:lpstr>Arial</vt:lpstr>
      <vt:lpstr>Calibri</vt:lpstr>
      <vt:lpstr>PingFangSC-Regular</vt:lpstr>
      <vt:lpstr>Symbol</vt:lpstr>
      <vt:lpstr>Times New Roman</vt:lpstr>
      <vt:lpstr>Office Theme</vt:lpstr>
      <vt:lpstr>Photocathodes with 90% polarization and QE greater than 1% for DOE NP </vt:lpstr>
      <vt:lpstr>MBE, GSMBE, CBE and MOCVD (aka MOVPE)</vt:lpstr>
      <vt:lpstr>Background</vt:lpstr>
      <vt:lpstr>Project Goals</vt:lpstr>
      <vt:lpstr>Project Conclusion</vt:lpstr>
      <vt:lpstr>Budget</vt:lpstr>
      <vt:lpstr>Budget</vt:lpstr>
      <vt:lpstr>Making polarized electron beams with GaAs</vt:lpstr>
      <vt:lpstr>Making polarized electron beams with GaAs</vt:lpstr>
      <vt:lpstr>Device Structure</vt:lpstr>
      <vt:lpstr>Device Structure</vt:lpstr>
      <vt:lpstr>Device Structure</vt:lpstr>
      <vt:lpstr>Device Structure</vt:lpstr>
      <vt:lpstr>MOCVD growth parameters</vt:lpstr>
      <vt:lpstr>Issues that needed to be resolved</vt:lpstr>
      <vt:lpstr>Tools Used</vt:lpstr>
      <vt:lpstr>Tools Used</vt:lpstr>
      <vt:lpstr>Tools Used</vt:lpstr>
      <vt:lpstr>Tools Used</vt:lpstr>
      <vt:lpstr>Tools Used</vt:lpstr>
      <vt:lpstr>Tools Used</vt:lpstr>
      <vt:lpstr>Old Dominion University, Ben Belfore’s first set of photocathodes, SSL</vt:lpstr>
      <vt:lpstr>ODU Ben’s second set of photocathodes, SSL</vt:lpstr>
      <vt:lpstr>ODU Ben’s third set of photocathodes, SSL with DBR</vt:lpstr>
      <vt:lpstr>ODU Ben’s fourth set of photocathodes, SSL with DBR</vt:lpstr>
      <vt:lpstr>Old Dominion University, Adam Masters’ first set of photocathodes, SSL with DBR</vt:lpstr>
      <vt:lpstr>ODU Adam’s first set of photocathodes, SSL with DBR</vt:lpstr>
      <vt:lpstr>‘microMott’, ‘retarding field’, low voltage polarimeters</vt:lpstr>
      <vt:lpstr>Conclusion</vt:lpstr>
      <vt:lpstr>Project Conclusion</vt:lpstr>
      <vt:lpstr>Back up slides</vt:lpstr>
      <vt:lpstr>Measurements made at BNL</vt:lpstr>
      <vt:lpstr>MOCVD: Photocathode progress</vt:lpstr>
      <vt:lpstr>Results: Metamorphic Grading</vt:lpstr>
      <vt:lpstr>Results: Metamorphic Grading</vt:lpstr>
      <vt:lpstr>Results: MOCVD</vt:lpstr>
      <vt:lpstr>Results: Device Continued</vt:lpstr>
      <vt:lpstr>MOCVD monitoring: graded layer optimization</vt:lpstr>
      <vt:lpstr>Making polarized electron beams with GaAs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Marcy Stutzman</dc:creator>
  <cp:lastModifiedBy>Matthew Poelker</cp:lastModifiedBy>
  <cp:revision>143</cp:revision>
  <dcterms:created xsi:type="dcterms:W3CDTF">2021-08-26T15:10:59Z</dcterms:created>
  <dcterms:modified xsi:type="dcterms:W3CDTF">2022-11-28T14:49:09Z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0x010100C41B1D514388CB41A0EEF7AB490ED85B</vt:lpwstr>
  </property>
</Properties>
</file>