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314" r:id="rId4"/>
    <p:sldId id="397" r:id="rId5"/>
    <p:sldId id="352" r:id="rId6"/>
    <p:sldId id="359" r:id="rId7"/>
    <p:sldId id="346" r:id="rId8"/>
    <p:sldId id="394" r:id="rId9"/>
    <p:sldId id="388" r:id="rId10"/>
    <p:sldId id="389" r:id="rId11"/>
    <p:sldId id="390" r:id="rId12"/>
    <p:sldId id="392" r:id="rId13"/>
    <p:sldId id="393" r:id="rId14"/>
    <p:sldId id="391" r:id="rId15"/>
    <p:sldId id="396" r:id="rId16"/>
    <p:sldId id="304" r:id="rId17"/>
    <p:sldId id="306" r:id="rId18"/>
    <p:sldId id="284" r:id="rId19"/>
    <p:sldId id="333" r:id="rId20"/>
    <p:sldId id="259" r:id="rId21"/>
    <p:sldId id="329" r:id="rId22"/>
    <p:sldId id="383" r:id="rId23"/>
    <p:sldId id="316" r:id="rId24"/>
    <p:sldId id="362" r:id="rId25"/>
    <p:sldId id="399" r:id="rId26"/>
    <p:sldId id="330" r:id="rId27"/>
    <p:sldId id="365" r:id="rId28"/>
    <p:sldId id="366" r:id="rId29"/>
    <p:sldId id="363" r:id="rId30"/>
    <p:sldId id="335" r:id="rId31"/>
    <p:sldId id="343" r:id="rId32"/>
    <p:sldId id="344" r:id="rId33"/>
    <p:sldId id="345" r:id="rId34"/>
    <p:sldId id="337" r:id="rId35"/>
    <p:sldId id="338" r:id="rId36"/>
    <p:sldId id="339" r:id="rId37"/>
    <p:sldId id="340" r:id="rId38"/>
    <p:sldId id="341" r:id="rId39"/>
    <p:sldId id="342" r:id="rId40"/>
    <p:sldId id="367" r:id="rId41"/>
    <p:sldId id="368" r:id="rId42"/>
    <p:sldId id="3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23E27AD2-9FF8-4824-A22C-7BC99F159D75}">
          <p14:sldIdLst>
            <p14:sldId id="256"/>
            <p14:sldId id="398"/>
          </p14:sldIdLst>
        </p14:section>
        <p14:section name="BPM" id="{8497D09D-D2DD-48E6-BF01-511129CDA7F0}">
          <p14:sldIdLst>
            <p14:sldId id="314"/>
            <p14:sldId id="397"/>
            <p14:sldId id="352"/>
            <p14:sldId id="359"/>
            <p14:sldId id="346"/>
            <p14:sldId id="394"/>
            <p14:sldId id="388"/>
            <p14:sldId id="389"/>
            <p14:sldId id="390"/>
            <p14:sldId id="392"/>
            <p14:sldId id="393"/>
            <p14:sldId id="391"/>
            <p14:sldId id="396"/>
          </p14:sldIdLst>
        </p14:section>
        <p14:section name="Centering in Solenoid" id="{8B3F4E4C-5704-4FCA-971B-463501D66236}">
          <p14:sldIdLst>
            <p14:sldId id="304"/>
            <p14:sldId id="306"/>
            <p14:sldId id="284"/>
          </p14:sldIdLst>
        </p14:section>
        <p14:section name="Extras" id="{9E5BBDBF-5295-4A02-BF19-F7DCEEA5B1F4}">
          <p14:sldIdLst>
            <p14:sldId id="333"/>
            <p14:sldId id="259"/>
          </p14:sldIdLst>
        </p14:section>
        <p14:section name="Steps to mm" id="{822D42F2-E12F-4FFA-80C9-0C5F69E68B8D}">
          <p14:sldIdLst>
            <p14:sldId id="329"/>
          </p14:sldIdLst>
        </p14:section>
        <p14:section name="S&amp;A info" id="{45E70DD3-3B99-4619-AE92-C8D35BC37617}">
          <p14:sldIdLst>
            <p14:sldId id="383"/>
            <p14:sldId id="316"/>
            <p14:sldId id="362"/>
            <p14:sldId id="399"/>
            <p14:sldId id="330"/>
            <p14:sldId id="365"/>
            <p14:sldId id="366"/>
            <p14:sldId id="363"/>
          </p14:sldIdLst>
        </p14:section>
        <p14:section name="Recall from simulations" id="{32B9DB05-623F-4B65-B68B-C5F476D0B9D7}">
          <p14:sldIdLst>
            <p14:sldId id="335"/>
            <p14:sldId id="343"/>
            <p14:sldId id="344"/>
            <p14:sldId id="345"/>
            <p14:sldId id="337"/>
            <p14:sldId id="338"/>
            <p14:sldId id="339"/>
            <p14:sldId id="340"/>
            <p14:sldId id="341"/>
            <p14:sldId id="342"/>
            <p14:sldId id="367"/>
            <p14:sldId id="368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00FF"/>
    <a:srgbClr val="FF0000"/>
    <a:srgbClr val="0E0EFF"/>
    <a:srgbClr val="4141FF"/>
    <a:srgbClr val="ED7D31"/>
    <a:srgbClr val="F2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200%20kV%20gu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5519830854477"/>
          <c:y val="0.11773300120326782"/>
          <c:w val="0.77569098133566639"/>
          <c:h val="0.68578852503497389"/>
        </c:manualLayout>
      </c:layout>
      <c:scatterChart>
        <c:scatterStyle val="lineMarker"/>
        <c:varyColors val="0"/>
        <c:ser>
          <c:idx val="6"/>
          <c:order val="0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54-4729-9E1D-BBA6CDD26EAE}"/>
            </c:ext>
          </c:extLst>
        </c:ser>
        <c:ser>
          <c:idx val="1"/>
          <c:order val="1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54-4729-9E1D-BBA6CDD26EAE}"/>
            </c:ext>
          </c:extLst>
        </c:ser>
        <c:ser>
          <c:idx val="7"/>
          <c:order val="2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554-4729-9E1D-BBA6CDD26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300000"/>
          <c:min val="-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4038349372994"/>
          <c:y val="0.11773300120326782"/>
          <c:w val="0.77800579615048115"/>
          <c:h val="0.70257071424292505"/>
        </c:manualLayout>
      </c:layout>
      <c:scatterChart>
        <c:scatterStyle val="lineMarker"/>
        <c:varyColors val="0"/>
        <c:ser>
          <c:idx val="6"/>
          <c:order val="0"/>
          <c:tx>
            <c:strRef>
              <c:f>'shield 8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-73233.600000000006</c:v>
                </c:pt>
                <c:pt idx="2">
                  <c:v>-136777</c:v>
                </c:pt>
                <c:pt idx="3">
                  <c:v>-175087</c:v>
                </c:pt>
                <c:pt idx="4">
                  <c:v>-188165</c:v>
                </c:pt>
                <c:pt idx="5">
                  <c:v>-182389</c:v>
                </c:pt>
                <c:pt idx="6">
                  <c:v>-165924</c:v>
                </c:pt>
                <c:pt idx="7">
                  <c:v>-142824</c:v>
                </c:pt>
                <c:pt idx="8">
                  <c:v>-114969</c:v>
                </c:pt>
                <c:pt idx="9">
                  <c:v>-86668.3</c:v>
                </c:pt>
                <c:pt idx="10">
                  <c:v>-57084.6</c:v>
                </c:pt>
                <c:pt idx="11">
                  <c:v>-28371.4</c:v>
                </c:pt>
                <c:pt idx="12">
                  <c:v>-2802.76</c:v>
                </c:pt>
                <c:pt idx="13">
                  <c:v>22494.6</c:v>
                </c:pt>
                <c:pt idx="14">
                  <c:v>44711.8</c:v>
                </c:pt>
                <c:pt idx="15">
                  <c:v>65160.7</c:v>
                </c:pt>
                <c:pt idx="16">
                  <c:v>83322.600000000006</c:v>
                </c:pt>
                <c:pt idx="17">
                  <c:v>98763.6</c:v>
                </c:pt>
                <c:pt idx="18">
                  <c:v>112698</c:v>
                </c:pt>
                <c:pt idx="19">
                  <c:v>124800</c:v>
                </c:pt>
                <c:pt idx="20">
                  <c:v>134625</c:v>
                </c:pt>
                <c:pt idx="21">
                  <c:v>143202</c:v>
                </c:pt>
                <c:pt idx="22">
                  <c:v>149978</c:v>
                </c:pt>
                <c:pt idx="23">
                  <c:v>155488</c:v>
                </c:pt>
                <c:pt idx="24">
                  <c:v>159830</c:v>
                </c:pt>
                <c:pt idx="25">
                  <c:v>163134</c:v>
                </c:pt>
                <c:pt idx="26">
                  <c:v>165265</c:v>
                </c:pt>
                <c:pt idx="27">
                  <c:v>166611</c:v>
                </c:pt>
                <c:pt idx="28">
                  <c:v>167074</c:v>
                </c:pt>
                <c:pt idx="29">
                  <c:v>166819</c:v>
                </c:pt>
                <c:pt idx="30">
                  <c:v>165989</c:v>
                </c:pt>
                <c:pt idx="31">
                  <c:v>164525</c:v>
                </c:pt>
                <c:pt idx="32">
                  <c:v>162622</c:v>
                </c:pt>
                <c:pt idx="33">
                  <c:v>160198</c:v>
                </c:pt>
                <c:pt idx="34">
                  <c:v>157359</c:v>
                </c:pt>
                <c:pt idx="35">
                  <c:v>154239</c:v>
                </c:pt>
                <c:pt idx="36">
                  <c:v>150800</c:v>
                </c:pt>
                <c:pt idx="37">
                  <c:v>147039</c:v>
                </c:pt>
                <c:pt idx="38">
                  <c:v>143192</c:v>
                </c:pt>
                <c:pt idx="39">
                  <c:v>139239</c:v>
                </c:pt>
                <c:pt idx="40">
                  <c:v>135119</c:v>
                </c:pt>
                <c:pt idx="41">
                  <c:v>130992</c:v>
                </c:pt>
                <c:pt idx="42">
                  <c:v>126971</c:v>
                </c:pt>
                <c:pt idx="43">
                  <c:v>123008</c:v>
                </c:pt>
                <c:pt idx="44">
                  <c:v>119414</c:v>
                </c:pt>
                <c:pt idx="45">
                  <c:v>116111</c:v>
                </c:pt>
                <c:pt idx="46">
                  <c:v>113350</c:v>
                </c:pt>
                <c:pt idx="47">
                  <c:v>111333</c:v>
                </c:pt>
                <c:pt idx="48">
                  <c:v>110226</c:v>
                </c:pt>
                <c:pt idx="49">
                  <c:v>110777</c:v>
                </c:pt>
                <c:pt idx="50">
                  <c:v>112104</c:v>
                </c:pt>
                <c:pt idx="51">
                  <c:v>115886</c:v>
                </c:pt>
                <c:pt idx="52">
                  <c:v>121768</c:v>
                </c:pt>
                <c:pt idx="53">
                  <c:v>131073</c:v>
                </c:pt>
                <c:pt idx="54">
                  <c:v>143217</c:v>
                </c:pt>
                <c:pt idx="55">
                  <c:v>159428</c:v>
                </c:pt>
                <c:pt idx="56">
                  <c:v>178748</c:v>
                </c:pt>
                <c:pt idx="57">
                  <c:v>201103</c:v>
                </c:pt>
                <c:pt idx="58">
                  <c:v>226805</c:v>
                </c:pt>
                <c:pt idx="59">
                  <c:v>250658</c:v>
                </c:pt>
                <c:pt idx="60">
                  <c:v>272664</c:v>
                </c:pt>
                <c:pt idx="61">
                  <c:v>287902</c:v>
                </c:pt>
                <c:pt idx="62">
                  <c:v>295626</c:v>
                </c:pt>
                <c:pt idx="63">
                  <c:v>291377</c:v>
                </c:pt>
                <c:pt idx="64">
                  <c:v>277756</c:v>
                </c:pt>
                <c:pt idx="65">
                  <c:v>252159</c:v>
                </c:pt>
                <c:pt idx="66">
                  <c:v>221976</c:v>
                </c:pt>
                <c:pt idx="67">
                  <c:v>190320</c:v>
                </c:pt>
                <c:pt idx="68">
                  <c:v>158584</c:v>
                </c:pt>
                <c:pt idx="69">
                  <c:v>129786</c:v>
                </c:pt>
                <c:pt idx="70">
                  <c:v>105085</c:v>
                </c:pt>
                <c:pt idx="71">
                  <c:v>83315.8</c:v>
                </c:pt>
                <c:pt idx="72">
                  <c:v>66494.7</c:v>
                </c:pt>
                <c:pt idx="73">
                  <c:v>52711.4</c:v>
                </c:pt>
                <c:pt idx="74">
                  <c:v>41921.1</c:v>
                </c:pt>
                <c:pt idx="75">
                  <c:v>33529.300000000003</c:v>
                </c:pt>
                <c:pt idx="76">
                  <c:v>26773.599999999999</c:v>
                </c:pt>
                <c:pt idx="77">
                  <c:v>21433</c:v>
                </c:pt>
                <c:pt idx="78">
                  <c:v>17366.7</c:v>
                </c:pt>
                <c:pt idx="79">
                  <c:v>14120.4</c:v>
                </c:pt>
                <c:pt idx="80">
                  <c:v>11502.2</c:v>
                </c:pt>
                <c:pt idx="81">
                  <c:v>9406.15</c:v>
                </c:pt>
                <c:pt idx="82">
                  <c:v>7815.49</c:v>
                </c:pt>
                <c:pt idx="83">
                  <c:v>6490.01</c:v>
                </c:pt>
                <c:pt idx="84">
                  <c:v>5381.45</c:v>
                </c:pt>
                <c:pt idx="85">
                  <c:v>4532.18</c:v>
                </c:pt>
                <c:pt idx="86">
                  <c:v>3820.1</c:v>
                </c:pt>
                <c:pt idx="87">
                  <c:v>3233.88</c:v>
                </c:pt>
                <c:pt idx="88">
                  <c:v>2753.13</c:v>
                </c:pt>
                <c:pt idx="89">
                  <c:v>2342.62</c:v>
                </c:pt>
                <c:pt idx="90">
                  <c:v>2019.71</c:v>
                </c:pt>
                <c:pt idx="91">
                  <c:v>1742.53</c:v>
                </c:pt>
                <c:pt idx="92">
                  <c:v>1515.98</c:v>
                </c:pt>
                <c:pt idx="93">
                  <c:v>1320.82</c:v>
                </c:pt>
                <c:pt idx="94">
                  <c:v>1158.57</c:v>
                </c:pt>
                <c:pt idx="95">
                  <c:v>1026.98</c:v>
                </c:pt>
                <c:pt idx="96">
                  <c:v>902.125</c:v>
                </c:pt>
                <c:pt idx="97">
                  <c:v>800.76499999999999</c:v>
                </c:pt>
                <c:pt idx="98">
                  <c:v>716.18799999999999</c:v>
                </c:pt>
                <c:pt idx="99">
                  <c:v>643.91499999999996</c:v>
                </c:pt>
                <c:pt idx="100">
                  <c:v>580.56799999999998</c:v>
                </c:pt>
                <c:pt idx="101">
                  <c:v>526.12199999999996</c:v>
                </c:pt>
                <c:pt idx="102">
                  <c:v>474.42200000000003</c:v>
                </c:pt>
                <c:pt idx="103">
                  <c:v>430.73500000000001</c:v>
                </c:pt>
                <c:pt idx="104">
                  <c:v>393.096</c:v>
                </c:pt>
                <c:pt idx="105">
                  <c:v>356.483</c:v>
                </c:pt>
                <c:pt idx="106">
                  <c:v>325.31400000000002</c:v>
                </c:pt>
                <c:pt idx="107">
                  <c:v>295.96800000000002</c:v>
                </c:pt>
                <c:pt idx="108">
                  <c:v>269.20499999999998</c:v>
                </c:pt>
                <c:pt idx="109">
                  <c:v>246.74</c:v>
                </c:pt>
                <c:pt idx="110">
                  <c:v>226.27500000000001</c:v>
                </c:pt>
                <c:pt idx="111">
                  <c:v>204.072</c:v>
                </c:pt>
                <c:pt idx="112">
                  <c:v>185.749</c:v>
                </c:pt>
                <c:pt idx="113">
                  <c:v>169.08500000000001</c:v>
                </c:pt>
                <c:pt idx="114">
                  <c:v>151.32300000000001</c:v>
                </c:pt>
                <c:pt idx="115">
                  <c:v>135.84100000000001</c:v>
                </c:pt>
                <c:pt idx="116">
                  <c:v>119.73699999999999</c:v>
                </c:pt>
                <c:pt idx="117">
                  <c:v>106.39400000000001</c:v>
                </c:pt>
                <c:pt idx="118">
                  <c:v>92.936099999999996</c:v>
                </c:pt>
                <c:pt idx="119">
                  <c:v>81.19</c:v>
                </c:pt>
                <c:pt idx="120">
                  <c:v>69.797600000000003</c:v>
                </c:pt>
                <c:pt idx="121">
                  <c:v>62.513399999999997</c:v>
                </c:pt>
                <c:pt idx="122">
                  <c:v>54.773600000000002</c:v>
                </c:pt>
                <c:pt idx="123">
                  <c:v>49.814</c:v>
                </c:pt>
                <c:pt idx="124">
                  <c:v>47.8795</c:v>
                </c:pt>
                <c:pt idx="125">
                  <c:v>48.135599999999997</c:v>
                </c:pt>
                <c:pt idx="126">
                  <c:v>47.752899999999997</c:v>
                </c:pt>
                <c:pt idx="127">
                  <c:v>49.374200000000002</c:v>
                </c:pt>
                <c:pt idx="128">
                  <c:v>49.815300000000001</c:v>
                </c:pt>
                <c:pt idx="129">
                  <c:v>48.665799999999997</c:v>
                </c:pt>
                <c:pt idx="130">
                  <c:v>45.387099999999997</c:v>
                </c:pt>
                <c:pt idx="131">
                  <c:v>42.3264</c:v>
                </c:pt>
                <c:pt idx="132">
                  <c:v>37.0989</c:v>
                </c:pt>
                <c:pt idx="133">
                  <c:v>33.098799999999997</c:v>
                </c:pt>
                <c:pt idx="134">
                  <c:v>28.547000000000001</c:v>
                </c:pt>
                <c:pt idx="135">
                  <c:v>24.338699999999999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B6-445E-98E8-927A7E4C581C}"/>
            </c:ext>
          </c:extLst>
        </c:ser>
        <c:ser>
          <c:idx val="1"/>
          <c:order val="1"/>
          <c:tx>
            <c:strRef>
              <c:f>'shield 8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8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B6-445E-98E8-927A7E4C581C}"/>
            </c:ext>
          </c:extLst>
        </c:ser>
        <c:ser>
          <c:idx val="7"/>
          <c:order val="2"/>
          <c:tx>
            <c:strRef>
              <c:f>'shield 8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79267.7</c:v>
                </c:pt>
                <c:pt idx="2">
                  <c:v>149901</c:v>
                </c:pt>
                <c:pt idx="3">
                  <c:v>194635</c:v>
                </c:pt>
                <c:pt idx="4">
                  <c:v>214344</c:v>
                </c:pt>
                <c:pt idx="5">
                  <c:v>219198</c:v>
                </c:pt>
                <c:pt idx="6">
                  <c:v>212716</c:v>
                </c:pt>
                <c:pt idx="7">
                  <c:v>199710</c:v>
                </c:pt>
                <c:pt idx="8">
                  <c:v>182902</c:v>
                </c:pt>
                <c:pt idx="9">
                  <c:v>165867</c:v>
                </c:pt>
                <c:pt idx="10">
                  <c:v>148141</c:v>
                </c:pt>
                <c:pt idx="11">
                  <c:v>130905</c:v>
                </c:pt>
                <c:pt idx="12">
                  <c:v>116378</c:v>
                </c:pt>
                <c:pt idx="13">
                  <c:v>101922</c:v>
                </c:pt>
                <c:pt idx="14">
                  <c:v>90203.3</c:v>
                </c:pt>
                <c:pt idx="15">
                  <c:v>80132.7</c:v>
                </c:pt>
                <c:pt idx="16">
                  <c:v>71777.5</c:v>
                </c:pt>
                <c:pt idx="17">
                  <c:v>65067.1</c:v>
                </c:pt>
                <c:pt idx="18">
                  <c:v>59280.800000000003</c:v>
                </c:pt>
                <c:pt idx="19">
                  <c:v>55185.599999999999</c:v>
                </c:pt>
                <c:pt idx="20">
                  <c:v>52210.2</c:v>
                </c:pt>
                <c:pt idx="21">
                  <c:v>50077.2</c:v>
                </c:pt>
                <c:pt idx="22">
                  <c:v>48993.7</c:v>
                </c:pt>
                <c:pt idx="23">
                  <c:v>48194.2</c:v>
                </c:pt>
                <c:pt idx="24">
                  <c:v>48134.400000000001</c:v>
                </c:pt>
                <c:pt idx="25">
                  <c:v>48474.1</c:v>
                </c:pt>
                <c:pt idx="26">
                  <c:v>49198.5</c:v>
                </c:pt>
                <c:pt idx="27">
                  <c:v>50133.9</c:v>
                </c:pt>
                <c:pt idx="28">
                  <c:v>51231.9</c:v>
                </c:pt>
                <c:pt idx="29">
                  <c:v>52452.7</c:v>
                </c:pt>
                <c:pt idx="30">
                  <c:v>53639.9</c:v>
                </c:pt>
                <c:pt idx="31">
                  <c:v>54868.7</c:v>
                </c:pt>
                <c:pt idx="32">
                  <c:v>55987.6</c:v>
                </c:pt>
                <c:pt idx="33">
                  <c:v>57031</c:v>
                </c:pt>
                <c:pt idx="34">
                  <c:v>57922</c:v>
                </c:pt>
                <c:pt idx="35">
                  <c:v>58575.7</c:v>
                </c:pt>
                <c:pt idx="36">
                  <c:v>59077.3</c:v>
                </c:pt>
                <c:pt idx="37">
                  <c:v>59277.7</c:v>
                </c:pt>
                <c:pt idx="38">
                  <c:v>59246.400000000001</c:v>
                </c:pt>
                <c:pt idx="39">
                  <c:v>58900</c:v>
                </c:pt>
                <c:pt idx="40">
                  <c:v>58163.5</c:v>
                </c:pt>
                <c:pt idx="41">
                  <c:v>57014.5</c:v>
                </c:pt>
                <c:pt idx="42">
                  <c:v>55361.3</c:v>
                </c:pt>
                <c:pt idx="43">
                  <c:v>53202.400000000001</c:v>
                </c:pt>
                <c:pt idx="44">
                  <c:v>50337.3</c:v>
                </c:pt>
                <c:pt idx="45">
                  <c:v>46695.1</c:v>
                </c:pt>
                <c:pt idx="46">
                  <c:v>42071</c:v>
                </c:pt>
                <c:pt idx="47">
                  <c:v>36502.9</c:v>
                </c:pt>
                <c:pt idx="48">
                  <c:v>29600.9</c:v>
                </c:pt>
                <c:pt idx="49">
                  <c:v>21027.9</c:v>
                </c:pt>
                <c:pt idx="50">
                  <c:v>10662.8</c:v>
                </c:pt>
                <c:pt idx="51">
                  <c:v>-2136.06</c:v>
                </c:pt>
                <c:pt idx="52">
                  <c:v>-17257.8</c:v>
                </c:pt>
                <c:pt idx="53">
                  <c:v>-35477.800000000003</c:v>
                </c:pt>
                <c:pt idx="54">
                  <c:v>-57669.9</c:v>
                </c:pt>
                <c:pt idx="55">
                  <c:v>-83224</c:v>
                </c:pt>
                <c:pt idx="56">
                  <c:v>-111586</c:v>
                </c:pt>
                <c:pt idx="57">
                  <c:v>-144840</c:v>
                </c:pt>
                <c:pt idx="58">
                  <c:v>-177968</c:v>
                </c:pt>
                <c:pt idx="59">
                  <c:v>-210399</c:v>
                </c:pt>
                <c:pt idx="60">
                  <c:v>-241447</c:v>
                </c:pt>
                <c:pt idx="61">
                  <c:v>-263800</c:v>
                </c:pt>
                <c:pt idx="62">
                  <c:v>-276490</c:v>
                </c:pt>
                <c:pt idx="63">
                  <c:v>-277373</c:v>
                </c:pt>
                <c:pt idx="64">
                  <c:v>-266396</c:v>
                </c:pt>
                <c:pt idx="65">
                  <c:v>-245219</c:v>
                </c:pt>
                <c:pt idx="66">
                  <c:v>-217190</c:v>
                </c:pt>
                <c:pt idx="67">
                  <c:v>-187400</c:v>
                </c:pt>
                <c:pt idx="68">
                  <c:v>-156264</c:v>
                </c:pt>
                <c:pt idx="69">
                  <c:v>-127957</c:v>
                </c:pt>
                <c:pt idx="70">
                  <c:v>-103083</c:v>
                </c:pt>
                <c:pt idx="71">
                  <c:v>-82660.899999999994</c:v>
                </c:pt>
                <c:pt idx="72">
                  <c:v>-65745.5</c:v>
                </c:pt>
                <c:pt idx="73">
                  <c:v>-52200.2</c:v>
                </c:pt>
                <c:pt idx="74">
                  <c:v>-41630.1</c:v>
                </c:pt>
                <c:pt idx="75">
                  <c:v>-33158.9</c:v>
                </c:pt>
                <c:pt idx="76">
                  <c:v>-26632.1</c:v>
                </c:pt>
                <c:pt idx="77">
                  <c:v>-21259.599999999999</c:v>
                </c:pt>
                <c:pt idx="78">
                  <c:v>-17229.2</c:v>
                </c:pt>
                <c:pt idx="79">
                  <c:v>-13953</c:v>
                </c:pt>
                <c:pt idx="80">
                  <c:v>-11405.4</c:v>
                </c:pt>
                <c:pt idx="81">
                  <c:v>-9396.09</c:v>
                </c:pt>
                <c:pt idx="82">
                  <c:v>-7734.28</c:v>
                </c:pt>
                <c:pt idx="83">
                  <c:v>-6397.76</c:v>
                </c:pt>
                <c:pt idx="84">
                  <c:v>-5371.61</c:v>
                </c:pt>
                <c:pt idx="85">
                  <c:v>-4516.0200000000004</c:v>
                </c:pt>
                <c:pt idx="86">
                  <c:v>-3779.7</c:v>
                </c:pt>
                <c:pt idx="87">
                  <c:v>-3198.02</c:v>
                </c:pt>
                <c:pt idx="88">
                  <c:v>-2738.9</c:v>
                </c:pt>
                <c:pt idx="89">
                  <c:v>-2346.92</c:v>
                </c:pt>
                <c:pt idx="90">
                  <c:v>-2008.52</c:v>
                </c:pt>
                <c:pt idx="91">
                  <c:v>-1734.16</c:v>
                </c:pt>
                <c:pt idx="92">
                  <c:v>-1502.24</c:v>
                </c:pt>
                <c:pt idx="93">
                  <c:v>-1310.96</c:v>
                </c:pt>
                <c:pt idx="94">
                  <c:v>-1149.4100000000001</c:v>
                </c:pt>
                <c:pt idx="95">
                  <c:v>-1012.03</c:v>
                </c:pt>
                <c:pt idx="96">
                  <c:v>-894.28800000000001</c:v>
                </c:pt>
                <c:pt idx="97">
                  <c:v>-794.53899999999999</c:v>
                </c:pt>
                <c:pt idx="98">
                  <c:v>-713.93399999999997</c:v>
                </c:pt>
                <c:pt idx="99">
                  <c:v>-638.97299999999996</c:v>
                </c:pt>
                <c:pt idx="100">
                  <c:v>-578.35299999999995</c:v>
                </c:pt>
                <c:pt idx="101">
                  <c:v>-522.601</c:v>
                </c:pt>
                <c:pt idx="102">
                  <c:v>-474.041</c:v>
                </c:pt>
                <c:pt idx="103">
                  <c:v>-430.09100000000001</c:v>
                </c:pt>
                <c:pt idx="104">
                  <c:v>-394.00200000000001</c:v>
                </c:pt>
                <c:pt idx="105">
                  <c:v>-360.47699999999998</c:v>
                </c:pt>
                <c:pt idx="106">
                  <c:v>-327.34199999999998</c:v>
                </c:pt>
                <c:pt idx="107">
                  <c:v>-298.60700000000003</c:v>
                </c:pt>
                <c:pt idx="108">
                  <c:v>-272.46699999999998</c:v>
                </c:pt>
                <c:pt idx="109">
                  <c:v>-245.852</c:v>
                </c:pt>
                <c:pt idx="110">
                  <c:v>-224.613</c:v>
                </c:pt>
                <c:pt idx="111">
                  <c:v>-204.59399999999999</c:v>
                </c:pt>
                <c:pt idx="112">
                  <c:v>-186.53700000000001</c:v>
                </c:pt>
                <c:pt idx="113">
                  <c:v>-170.36099999999999</c:v>
                </c:pt>
                <c:pt idx="114">
                  <c:v>-154.63399999999999</c:v>
                </c:pt>
                <c:pt idx="115">
                  <c:v>-139.74799999999999</c:v>
                </c:pt>
                <c:pt idx="116">
                  <c:v>-124.947</c:v>
                </c:pt>
                <c:pt idx="117">
                  <c:v>-111.748</c:v>
                </c:pt>
                <c:pt idx="118">
                  <c:v>-98.424400000000006</c:v>
                </c:pt>
                <c:pt idx="119">
                  <c:v>-86.871200000000002</c:v>
                </c:pt>
                <c:pt idx="120">
                  <c:v>-73.973200000000006</c:v>
                </c:pt>
                <c:pt idx="121">
                  <c:v>-65.19</c:v>
                </c:pt>
                <c:pt idx="122">
                  <c:v>-55.969700000000003</c:v>
                </c:pt>
                <c:pt idx="123">
                  <c:v>-51.063299999999998</c:v>
                </c:pt>
                <c:pt idx="124">
                  <c:v>-48.970399999999998</c:v>
                </c:pt>
                <c:pt idx="125">
                  <c:v>-46.0291</c:v>
                </c:pt>
                <c:pt idx="126">
                  <c:v>-45.832700000000003</c:v>
                </c:pt>
                <c:pt idx="127">
                  <c:v>-45.645200000000003</c:v>
                </c:pt>
                <c:pt idx="128">
                  <c:v>-46.657899999999998</c:v>
                </c:pt>
                <c:pt idx="129">
                  <c:v>-48.274900000000002</c:v>
                </c:pt>
                <c:pt idx="130">
                  <c:v>-47.637700000000002</c:v>
                </c:pt>
                <c:pt idx="131">
                  <c:v>-46.386499999999998</c:v>
                </c:pt>
                <c:pt idx="132">
                  <c:v>-43.365600000000001</c:v>
                </c:pt>
                <c:pt idx="133">
                  <c:v>-39.440899999999999</c:v>
                </c:pt>
                <c:pt idx="134">
                  <c:v>-35.984999999999999</c:v>
                </c:pt>
                <c:pt idx="135">
                  <c:v>-31.863600000000002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B6-445E-98E8-927A7E4C5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300000"/>
          <c:min val="-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6"/>
          <c:order val="0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1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2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400000"/>
          <c:min val="-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6"/>
          <c:order val="0"/>
          <c:tx>
            <c:strRef>
              <c:f>'shield 8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-73233.600000000006</c:v>
                </c:pt>
                <c:pt idx="2">
                  <c:v>-136777</c:v>
                </c:pt>
                <c:pt idx="3">
                  <c:v>-175087</c:v>
                </c:pt>
                <c:pt idx="4">
                  <c:v>-188165</c:v>
                </c:pt>
                <c:pt idx="5">
                  <c:v>-182389</c:v>
                </c:pt>
                <c:pt idx="6">
                  <c:v>-165924</c:v>
                </c:pt>
                <c:pt idx="7">
                  <c:v>-142824</c:v>
                </c:pt>
                <c:pt idx="8">
                  <c:v>-114969</c:v>
                </c:pt>
                <c:pt idx="9">
                  <c:v>-86668.3</c:v>
                </c:pt>
                <c:pt idx="10">
                  <c:v>-57084.6</c:v>
                </c:pt>
                <c:pt idx="11">
                  <c:v>-28371.4</c:v>
                </c:pt>
                <c:pt idx="12">
                  <c:v>-2802.76</c:v>
                </c:pt>
                <c:pt idx="13">
                  <c:v>22494.6</c:v>
                </c:pt>
                <c:pt idx="14">
                  <c:v>44711.8</c:v>
                </c:pt>
                <c:pt idx="15">
                  <c:v>65160.7</c:v>
                </c:pt>
                <c:pt idx="16">
                  <c:v>83322.600000000006</c:v>
                </c:pt>
                <c:pt idx="17">
                  <c:v>98763.6</c:v>
                </c:pt>
                <c:pt idx="18">
                  <c:v>112698</c:v>
                </c:pt>
                <c:pt idx="19">
                  <c:v>124800</c:v>
                </c:pt>
                <c:pt idx="20">
                  <c:v>134625</c:v>
                </c:pt>
                <c:pt idx="21">
                  <c:v>143202</c:v>
                </c:pt>
                <c:pt idx="22">
                  <c:v>149978</c:v>
                </c:pt>
                <c:pt idx="23">
                  <c:v>155488</c:v>
                </c:pt>
                <c:pt idx="24">
                  <c:v>159830</c:v>
                </c:pt>
                <c:pt idx="25">
                  <c:v>163134</c:v>
                </c:pt>
                <c:pt idx="26">
                  <c:v>165265</c:v>
                </c:pt>
                <c:pt idx="27">
                  <c:v>166611</c:v>
                </c:pt>
                <c:pt idx="28">
                  <c:v>167074</c:v>
                </c:pt>
                <c:pt idx="29">
                  <c:v>166819</c:v>
                </c:pt>
                <c:pt idx="30">
                  <c:v>165989</c:v>
                </c:pt>
                <c:pt idx="31">
                  <c:v>164525</c:v>
                </c:pt>
                <c:pt idx="32">
                  <c:v>162622</c:v>
                </c:pt>
                <c:pt idx="33">
                  <c:v>160198</c:v>
                </c:pt>
                <c:pt idx="34">
                  <c:v>157359</c:v>
                </c:pt>
                <c:pt idx="35">
                  <c:v>154239</c:v>
                </c:pt>
                <c:pt idx="36">
                  <c:v>150800</c:v>
                </c:pt>
                <c:pt idx="37">
                  <c:v>147039</c:v>
                </c:pt>
                <c:pt idx="38">
                  <c:v>143192</c:v>
                </c:pt>
                <c:pt idx="39">
                  <c:v>139239</c:v>
                </c:pt>
                <c:pt idx="40">
                  <c:v>135119</c:v>
                </c:pt>
                <c:pt idx="41">
                  <c:v>130992</c:v>
                </c:pt>
                <c:pt idx="42">
                  <c:v>126971</c:v>
                </c:pt>
                <c:pt idx="43">
                  <c:v>123008</c:v>
                </c:pt>
                <c:pt idx="44">
                  <c:v>119414</c:v>
                </c:pt>
                <c:pt idx="45">
                  <c:v>116111</c:v>
                </c:pt>
                <c:pt idx="46">
                  <c:v>113350</c:v>
                </c:pt>
                <c:pt idx="47">
                  <c:v>111333</c:v>
                </c:pt>
                <c:pt idx="48">
                  <c:v>110226</c:v>
                </c:pt>
                <c:pt idx="49">
                  <c:v>110777</c:v>
                </c:pt>
                <c:pt idx="50">
                  <c:v>112104</c:v>
                </c:pt>
                <c:pt idx="51">
                  <c:v>115886</c:v>
                </c:pt>
                <c:pt idx="52">
                  <c:v>121768</c:v>
                </c:pt>
                <c:pt idx="53">
                  <c:v>131073</c:v>
                </c:pt>
                <c:pt idx="54">
                  <c:v>143217</c:v>
                </c:pt>
                <c:pt idx="55">
                  <c:v>159428</c:v>
                </c:pt>
                <c:pt idx="56">
                  <c:v>178748</c:v>
                </c:pt>
                <c:pt idx="57">
                  <c:v>201103</c:v>
                </c:pt>
                <c:pt idx="58">
                  <c:v>226805</c:v>
                </c:pt>
                <c:pt idx="59">
                  <c:v>250658</c:v>
                </c:pt>
                <c:pt idx="60">
                  <c:v>272664</c:v>
                </c:pt>
                <c:pt idx="61">
                  <c:v>287902</c:v>
                </c:pt>
                <c:pt idx="62">
                  <c:v>295626</c:v>
                </c:pt>
                <c:pt idx="63">
                  <c:v>291377</c:v>
                </c:pt>
                <c:pt idx="64">
                  <c:v>277756</c:v>
                </c:pt>
                <c:pt idx="65">
                  <c:v>252159</c:v>
                </c:pt>
                <c:pt idx="66">
                  <c:v>221976</c:v>
                </c:pt>
                <c:pt idx="67">
                  <c:v>190320</c:v>
                </c:pt>
                <c:pt idx="68">
                  <c:v>158584</c:v>
                </c:pt>
                <c:pt idx="69">
                  <c:v>129786</c:v>
                </c:pt>
                <c:pt idx="70">
                  <c:v>105085</c:v>
                </c:pt>
                <c:pt idx="71">
                  <c:v>83315.8</c:v>
                </c:pt>
                <c:pt idx="72">
                  <c:v>66494.7</c:v>
                </c:pt>
                <c:pt idx="73">
                  <c:v>52711.4</c:v>
                </c:pt>
                <c:pt idx="74">
                  <c:v>41921.1</c:v>
                </c:pt>
                <c:pt idx="75">
                  <c:v>33529.300000000003</c:v>
                </c:pt>
                <c:pt idx="76">
                  <c:v>26773.599999999999</c:v>
                </c:pt>
                <c:pt idx="77">
                  <c:v>21433</c:v>
                </c:pt>
                <c:pt idx="78">
                  <c:v>17366.7</c:v>
                </c:pt>
                <c:pt idx="79">
                  <c:v>14120.4</c:v>
                </c:pt>
                <c:pt idx="80">
                  <c:v>11502.2</c:v>
                </c:pt>
                <c:pt idx="81">
                  <c:v>9406.15</c:v>
                </c:pt>
                <c:pt idx="82">
                  <c:v>7815.49</c:v>
                </c:pt>
                <c:pt idx="83">
                  <c:v>6490.01</c:v>
                </c:pt>
                <c:pt idx="84">
                  <c:v>5381.45</c:v>
                </c:pt>
                <c:pt idx="85">
                  <c:v>4532.18</c:v>
                </c:pt>
                <c:pt idx="86">
                  <c:v>3820.1</c:v>
                </c:pt>
                <c:pt idx="87">
                  <c:v>3233.88</c:v>
                </c:pt>
                <c:pt idx="88">
                  <c:v>2753.13</c:v>
                </c:pt>
                <c:pt idx="89">
                  <c:v>2342.62</c:v>
                </c:pt>
                <c:pt idx="90">
                  <c:v>2019.71</c:v>
                </c:pt>
                <c:pt idx="91">
                  <c:v>1742.53</c:v>
                </c:pt>
                <c:pt idx="92">
                  <c:v>1515.98</c:v>
                </c:pt>
                <c:pt idx="93">
                  <c:v>1320.82</c:v>
                </c:pt>
                <c:pt idx="94">
                  <c:v>1158.57</c:v>
                </c:pt>
                <c:pt idx="95">
                  <c:v>1026.98</c:v>
                </c:pt>
                <c:pt idx="96">
                  <c:v>902.125</c:v>
                </c:pt>
                <c:pt idx="97">
                  <c:v>800.76499999999999</c:v>
                </c:pt>
                <c:pt idx="98">
                  <c:v>716.18799999999999</c:v>
                </c:pt>
                <c:pt idx="99">
                  <c:v>643.91499999999996</c:v>
                </c:pt>
                <c:pt idx="100">
                  <c:v>580.56799999999998</c:v>
                </c:pt>
                <c:pt idx="101">
                  <c:v>526.12199999999996</c:v>
                </c:pt>
                <c:pt idx="102">
                  <c:v>474.42200000000003</c:v>
                </c:pt>
                <c:pt idx="103">
                  <c:v>430.73500000000001</c:v>
                </c:pt>
                <c:pt idx="104">
                  <c:v>393.096</c:v>
                </c:pt>
                <c:pt idx="105">
                  <c:v>356.483</c:v>
                </c:pt>
                <c:pt idx="106">
                  <c:v>325.31400000000002</c:v>
                </c:pt>
                <c:pt idx="107">
                  <c:v>295.96800000000002</c:v>
                </c:pt>
                <c:pt idx="108">
                  <c:v>269.20499999999998</c:v>
                </c:pt>
                <c:pt idx="109">
                  <c:v>246.74</c:v>
                </c:pt>
                <c:pt idx="110">
                  <c:v>226.27500000000001</c:v>
                </c:pt>
                <c:pt idx="111">
                  <c:v>204.072</c:v>
                </c:pt>
                <c:pt idx="112">
                  <c:v>185.749</c:v>
                </c:pt>
                <c:pt idx="113">
                  <c:v>169.08500000000001</c:v>
                </c:pt>
                <c:pt idx="114">
                  <c:v>151.32300000000001</c:v>
                </c:pt>
                <c:pt idx="115">
                  <c:v>135.84100000000001</c:v>
                </c:pt>
                <c:pt idx="116">
                  <c:v>119.73699999999999</c:v>
                </c:pt>
                <c:pt idx="117">
                  <c:v>106.39400000000001</c:v>
                </c:pt>
                <c:pt idx="118">
                  <c:v>92.936099999999996</c:v>
                </c:pt>
                <c:pt idx="119">
                  <c:v>81.19</c:v>
                </c:pt>
                <c:pt idx="120">
                  <c:v>69.797600000000003</c:v>
                </c:pt>
                <c:pt idx="121">
                  <c:v>62.513399999999997</c:v>
                </c:pt>
                <c:pt idx="122">
                  <c:v>54.773600000000002</c:v>
                </c:pt>
                <c:pt idx="123">
                  <c:v>49.814</c:v>
                </c:pt>
                <c:pt idx="124">
                  <c:v>47.8795</c:v>
                </c:pt>
                <c:pt idx="125">
                  <c:v>48.135599999999997</c:v>
                </c:pt>
                <c:pt idx="126">
                  <c:v>47.752899999999997</c:v>
                </c:pt>
                <c:pt idx="127">
                  <c:v>49.374200000000002</c:v>
                </c:pt>
                <c:pt idx="128">
                  <c:v>49.815300000000001</c:v>
                </c:pt>
                <c:pt idx="129">
                  <c:v>48.665799999999997</c:v>
                </c:pt>
                <c:pt idx="130">
                  <c:v>45.387099999999997</c:v>
                </c:pt>
                <c:pt idx="131">
                  <c:v>42.3264</c:v>
                </c:pt>
                <c:pt idx="132">
                  <c:v>37.0989</c:v>
                </c:pt>
                <c:pt idx="133">
                  <c:v>33.098799999999997</c:v>
                </c:pt>
                <c:pt idx="134">
                  <c:v>28.547000000000001</c:v>
                </c:pt>
                <c:pt idx="135">
                  <c:v>24.338699999999999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97-4E02-B866-8683D121B22E}"/>
            </c:ext>
          </c:extLst>
        </c:ser>
        <c:ser>
          <c:idx val="1"/>
          <c:order val="1"/>
          <c:tx>
            <c:strRef>
              <c:f>'shield 8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8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97-4E02-B866-8683D121B22E}"/>
            </c:ext>
          </c:extLst>
        </c:ser>
        <c:ser>
          <c:idx val="7"/>
          <c:order val="2"/>
          <c:tx>
            <c:strRef>
              <c:f>'shield 8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79267.7</c:v>
                </c:pt>
                <c:pt idx="2">
                  <c:v>149901</c:v>
                </c:pt>
                <c:pt idx="3">
                  <c:v>194635</c:v>
                </c:pt>
                <c:pt idx="4">
                  <c:v>214344</c:v>
                </c:pt>
                <c:pt idx="5">
                  <c:v>219198</c:v>
                </c:pt>
                <c:pt idx="6">
                  <c:v>212716</c:v>
                </c:pt>
                <c:pt idx="7">
                  <c:v>199710</c:v>
                </c:pt>
                <c:pt idx="8">
                  <c:v>182902</c:v>
                </c:pt>
                <c:pt idx="9">
                  <c:v>165867</c:v>
                </c:pt>
                <c:pt idx="10">
                  <c:v>148141</c:v>
                </c:pt>
                <c:pt idx="11">
                  <c:v>130905</c:v>
                </c:pt>
                <c:pt idx="12">
                  <c:v>116378</c:v>
                </c:pt>
                <c:pt idx="13">
                  <c:v>101922</c:v>
                </c:pt>
                <c:pt idx="14">
                  <c:v>90203.3</c:v>
                </c:pt>
                <c:pt idx="15">
                  <c:v>80132.7</c:v>
                </c:pt>
                <c:pt idx="16">
                  <c:v>71777.5</c:v>
                </c:pt>
                <c:pt idx="17">
                  <c:v>65067.1</c:v>
                </c:pt>
                <c:pt idx="18">
                  <c:v>59280.800000000003</c:v>
                </c:pt>
                <c:pt idx="19">
                  <c:v>55185.599999999999</c:v>
                </c:pt>
                <c:pt idx="20">
                  <c:v>52210.2</c:v>
                </c:pt>
                <c:pt idx="21">
                  <c:v>50077.2</c:v>
                </c:pt>
                <c:pt idx="22">
                  <c:v>48993.7</c:v>
                </c:pt>
                <c:pt idx="23">
                  <c:v>48194.2</c:v>
                </c:pt>
                <c:pt idx="24">
                  <c:v>48134.400000000001</c:v>
                </c:pt>
                <c:pt idx="25">
                  <c:v>48474.1</c:v>
                </c:pt>
                <c:pt idx="26">
                  <c:v>49198.5</c:v>
                </c:pt>
                <c:pt idx="27">
                  <c:v>50133.9</c:v>
                </c:pt>
                <c:pt idx="28">
                  <c:v>51231.9</c:v>
                </c:pt>
                <c:pt idx="29">
                  <c:v>52452.7</c:v>
                </c:pt>
                <c:pt idx="30">
                  <c:v>53639.9</c:v>
                </c:pt>
                <c:pt idx="31">
                  <c:v>54868.7</c:v>
                </c:pt>
                <c:pt idx="32">
                  <c:v>55987.6</c:v>
                </c:pt>
                <c:pt idx="33">
                  <c:v>57031</c:v>
                </c:pt>
                <c:pt idx="34">
                  <c:v>57922</c:v>
                </c:pt>
                <c:pt idx="35">
                  <c:v>58575.7</c:v>
                </c:pt>
                <c:pt idx="36">
                  <c:v>59077.3</c:v>
                </c:pt>
                <c:pt idx="37">
                  <c:v>59277.7</c:v>
                </c:pt>
                <c:pt idx="38">
                  <c:v>59246.400000000001</c:v>
                </c:pt>
                <c:pt idx="39">
                  <c:v>58900</c:v>
                </c:pt>
                <c:pt idx="40">
                  <c:v>58163.5</c:v>
                </c:pt>
                <c:pt idx="41">
                  <c:v>57014.5</c:v>
                </c:pt>
                <c:pt idx="42">
                  <c:v>55361.3</c:v>
                </c:pt>
                <c:pt idx="43">
                  <c:v>53202.400000000001</c:v>
                </c:pt>
                <c:pt idx="44">
                  <c:v>50337.3</c:v>
                </c:pt>
                <c:pt idx="45">
                  <c:v>46695.1</c:v>
                </c:pt>
                <c:pt idx="46">
                  <c:v>42071</c:v>
                </c:pt>
                <c:pt idx="47">
                  <c:v>36502.9</c:v>
                </c:pt>
                <c:pt idx="48">
                  <c:v>29600.9</c:v>
                </c:pt>
                <c:pt idx="49">
                  <c:v>21027.9</c:v>
                </c:pt>
                <c:pt idx="50">
                  <c:v>10662.8</c:v>
                </c:pt>
                <c:pt idx="51">
                  <c:v>-2136.06</c:v>
                </c:pt>
                <c:pt idx="52">
                  <c:v>-17257.8</c:v>
                </c:pt>
                <c:pt idx="53">
                  <c:v>-35477.800000000003</c:v>
                </c:pt>
                <c:pt idx="54">
                  <c:v>-57669.9</c:v>
                </c:pt>
                <c:pt idx="55">
                  <c:v>-83224</c:v>
                </c:pt>
                <c:pt idx="56">
                  <c:v>-111586</c:v>
                </c:pt>
                <c:pt idx="57">
                  <c:v>-144840</c:v>
                </c:pt>
                <c:pt idx="58">
                  <c:v>-177968</c:v>
                </c:pt>
                <c:pt idx="59">
                  <c:v>-210399</c:v>
                </c:pt>
                <c:pt idx="60">
                  <c:v>-241447</c:v>
                </c:pt>
                <c:pt idx="61">
                  <c:v>-263800</c:v>
                </c:pt>
                <c:pt idx="62">
                  <c:v>-276490</c:v>
                </c:pt>
                <c:pt idx="63">
                  <c:v>-277373</c:v>
                </c:pt>
                <c:pt idx="64">
                  <c:v>-266396</c:v>
                </c:pt>
                <c:pt idx="65">
                  <c:v>-245219</c:v>
                </c:pt>
                <c:pt idx="66">
                  <c:v>-217190</c:v>
                </c:pt>
                <c:pt idx="67">
                  <c:v>-187400</c:v>
                </c:pt>
                <c:pt idx="68">
                  <c:v>-156264</c:v>
                </c:pt>
                <c:pt idx="69">
                  <c:v>-127957</c:v>
                </c:pt>
                <c:pt idx="70">
                  <c:v>-103083</c:v>
                </c:pt>
                <c:pt idx="71">
                  <c:v>-82660.899999999994</c:v>
                </c:pt>
                <c:pt idx="72">
                  <c:v>-65745.5</c:v>
                </c:pt>
                <c:pt idx="73">
                  <c:v>-52200.2</c:v>
                </c:pt>
                <c:pt idx="74">
                  <c:v>-41630.1</c:v>
                </c:pt>
                <c:pt idx="75">
                  <c:v>-33158.9</c:v>
                </c:pt>
                <c:pt idx="76">
                  <c:v>-26632.1</c:v>
                </c:pt>
                <c:pt idx="77">
                  <c:v>-21259.599999999999</c:v>
                </c:pt>
                <c:pt idx="78">
                  <c:v>-17229.2</c:v>
                </c:pt>
                <c:pt idx="79">
                  <c:v>-13953</c:v>
                </c:pt>
                <c:pt idx="80">
                  <c:v>-11405.4</c:v>
                </c:pt>
                <c:pt idx="81">
                  <c:v>-9396.09</c:v>
                </c:pt>
                <c:pt idx="82">
                  <c:v>-7734.28</c:v>
                </c:pt>
                <c:pt idx="83">
                  <c:v>-6397.76</c:v>
                </c:pt>
                <c:pt idx="84">
                  <c:v>-5371.61</c:v>
                </c:pt>
                <c:pt idx="85">
                  <c:v>-4516.0200000000004</c:v>
                </c:pt>
                <c:pt idx="86">
                  <c:v>-3779.7</c:v>
                </c:pt>
                <c:pt idx="87">
                  <c:v>-3198.02</c:v>
                </c:pt>
                <c:pt idx="88">
                  <c:v>-2738.9</c:v>
                </c:pt>
                <c:pt idx="89">
                  <c:v>-2346.92</c:v>
                </c:pt>
                <c:pt idx="90">
                  <c:v>-2008.52</c:v>
                </c:pt>
                <c:pt idx="91">
                  <c:v>-1734.16</c:v>
                </c:pt>
                <c:pt idx="92">
                  <c:v>-1502.24</c:v>
                </c:pt>
                <c:pt idx="93">
                  <c:v>-1310.96</c:v>
                </c:pt>
                <c:pt idx="94">
                  <c:v>-1149.4100000000001</c:v>
                </c:pt>
                <c:pt idx="95">
                  <c:v>-1012.03</c:v>
                </c:pt>
                <c:pt idx="96">
                  <c:v>-894.28800000000001</c:v>
                </c:pt>
                <c:pt idx="97">
                  <c:v>-794.53899999999999</c:v>
                </c:pt>
                <c:pt idx="98">
                  <c:v>-713.93399999999997</c:v>
                </c:pt>
                <c:pt idx="99">
                  <c:v>-638.97299999999996</c:v>
                </c:pt>
                <c:pt idx="100">
                  <c:v>-578.35299999999995</c:v>
                </c:pt>
                <c:pt idx="101">
                  <c:v>-522.601</c:v>
                </c:pt>
                <c:pt idx="102">
                  <c:v>-474.041</c:v>
                </c:pt>
                <c:pt idx="103">
                  <c:v>-430.09100000000001</c:v>
                </c:pt>
                <c:pt idx="104">
                  <c:v>-394.00200000000001</c:v>
                </c:pt>
                <c:pt idx="105">
                  <c:v>-360.47699999999998</c:v>
                </c:pt>
                <c:pt idx="106">
                  <c:v>-327.34199999999998</c:v>
                </c:pt>
                <c:pt idx="107">
                  <c:v>-298.60700000000003</c:v>
                </c:pt>
                <c:pt idx="108">
                  <c:v>-272.46699999999998</c:v>
                </c:pt>
                <c:pt idx="109">
                  <c:v>-245.852</c:v>
                </c:pt>
                <c:pt idx="110">
                  <c:v>-224.613</c:v>
                </c:pt>
                <c:pt idx="111">
                  <c:v>-204.59399999999999</c:v>
                </c:pt>
                <c:pt idx="112">
                  <c:v>-186.53700000000001</c:v>
                </c:pt>
                <c:pt idx="113">
                  <c:v>-170.36099999999999</c:v>
                </c:pt>
                <c:pt idx="114">
                  <c:v>-154.63399999999999</c:v>
                </c:pt>
                <c:pt idx="115">
                  <c:v>-139.74799999999999</c:v>
                </c:pt>
                <c:pt idx="116">
                  <c:v>-124.947</c:v>
                </c:pt>
                <c:pt idx="117">
                  <c:v>-111.748</c:v>
                </c:pt>
                <c:pt idx="118">
                  <c:v>-98.424400000000006</c:v>
                </c:pt>
                <c:pt idx="119">
                  <c:v>-86.871200000000002</c:v>
                </c:pt>
                <c:pt idx="120">
                  <c:v>-73.973200000000006</c:v>
                </c:pt>
                <c:pt idx="121">
                  <c:v>-65.19</c:v>
                </c:pt>
                <c:pt idx="122">
                  <c:v>-55.969700000000003</c:v>
                </c:pt>
                <c:pt idx="123">
                  <c:v>-51.063299999999998</c:v>
                </c:pt>
                <c:pt idx="124">
                  <c:v>-48.970399999999998</c:v>
                </c:pt>
                <c:pt idx="125">
                  <c:v>-46.0291</c:v>
                </c:pt>
                <c:pt idx="126">
                  <c:v>-45.832700000000003</c:v>
                </c:pt>
                <c:pt idx="127">
                  <c:v>-45.645200000000003</c:v>
                </c:pt>
                <c:pt idx="128">
                  <c:v>-46.657899999999998</c:v>
                </c:pt>
                <c:pt idx="129">
                  <c:v>-48.274900000000002</c:v>
                </c:pt>
                <c:pt idx="130">
                  <c:v>-47.637700000000002</c:v>
                </c:pt>
                <c:pt idx="131">
                  <c:v>-46.386499999999998</c:v>
                </c:pt>
                <c:pt idx="132">
                  <c:v>-43.365600000000001</c:v>
                </c:pt>
                <c:pt idx="133">
                  <c:v>-39.440899999999999</c:v>
                </c:pt>
                <c:pt idx="134">
                  <c:v>-35.984999999999999</c:v>
                </c:pt>
                <c:pt idx="135">
                  <c:v>-31.863600000000002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97-4E02-B866-8683D121B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400000"/>
          <c:min val="-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8088934535357E-2"/>
          <c:y val="0.11773300120326782"/>
          <c:w val="0.80648807486020768"/>
          <c:h val="0.72212251285244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T-shape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58-4FA1-9B24-D977B4904A4B}"/>
            </c:ext>
          </c:extLst>
        </c:ser>
        <c:ser>
          <c:idx val="4"/>
          <c:order val="1"/>
          <c:tx>
            <c:strRef>
              <c:f>'cathode-anode vert white vs (2'!$K$1:$T$1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58-4FA1-9B24-D977B4904A4B}"/>
            </c:ext>
          </c:extLst>
        </c:ser>
        <c:ser>
          <c:idx val="9"/>
          <c:order val="2"/>
          <c:tx>
            <c:strRef>
              <c:f>'cathode-anode vert white vs (2'!$DF$1:$DO$1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(2'!$DJ$3:$DJ$138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(2'!$DL$3:$DL$138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58-4FA1-9B24-D977B4904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UITF</a:t>
            </a:r>
            <a:r>
              <a:rPr lang="en-US" dirty="0"/>
              <a:t>: </a:t>
            </a:r>
            <a:r>
              <a:rPr lang="en-US" dirty="0" smtClean="0"/>
              <a:t>T-cathode and Small shield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data </a:t>
            </a:r>
            <a:r>
              <a:rPr lang="en-US" dirty="0"/>
              <a:t>@200 [kV</a:t>
            </a:r>
            <a:r>
              <a:rPr lang="en-US" dirty="0" smtClean="0"/>
              <a:t>]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07/22/2019</a:t>
            </a:r>
            <a:endParaRPr lang="en-US" dirty="0" smtClean="0"/>
          </a:p>
          <a:p>
            <a:r>
              <a:rPr lang="en-US" dirty="0" smtClean="0"/>
              <a:t>Gabriel Palacios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4580186" y="123256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BPM201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44500"/>
            <a:ext cx="12192000" cy="5969000"/>
            <a:chOff x="0" y="444500"/>
            <a:chExt cx="12192000" cy="596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87786" y="1952786"/>
              <a:ext cx="480448" cy="2115519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44759" y="1788161"/>
              <a:ext cx="511444" cy="2078666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73279" y="2235473"/>
            <a:ext cx="184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Linear response region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68234" y="2543250"/>
            <a:ext cx="1027766" cy="378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4580186" y="123256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BPM201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444500"/>
            <a:ext cx="12192000" cy="5969000"/>
            <a:chOff x="0" y="444500"/>
            <a:chExt cx="12192000" cy="5969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87786" y="1952786"/>
              <a:ext cx="480448" cy="2115519"/>
            </a:xfrm>
            <a:prstGeom prst="rect">
              <a:avLst/>
            </a:prstGeom>
            <a:noFill/>
            <a:ln w="38100">
              <a:solidFill>
                <a:srgbClr val="0000FF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44759" y="1788161"/>
              <a:ext cx="511444" cy="2078666"/>
            </a:xfrm>
            <a:prstGeom prst="rect">
              <a:avLst/>
            </a:prstGeom>
            <a:noFill/>
            <a:ln w="38100">
              <a:solidFill>
                <a:srgbClr val="0000FF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73279" y="2235473"/>
            <a:ext cx="184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Linear response region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068234" y="2543250"/>
            <a:ext cx="1027766" cy="378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4500"/>
            <a:ext cx="12192000" cy="5969000"/>
            <a:chOff x="0" y="444500"/>
            <a:chExt cx="12192000" cy="5969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494508" y="967720"/>
              <a:ext cx="573438" cy="2240429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3430" y="961729"/>
              <a:ext cx="573438" cy="1938811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2183" y="444500"/>
            <a:ext cx="2510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area only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80186" y="123256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BPM201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822973" y="1187996"/>
            <a:ext cx="259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BPM203 read-backs are </a:t>
            </a:r>
            <a:r>
              <a:rPr lang="en-US" b="1" dirty="0" smtClean="0"/>
              <a:t>outside</a:t>
            </a:r>
            <a:r>
              <a:rPr lang="en-US" dirty="0" smtClean="0"/>
              <a:t> the linear response region.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7624" y="1187996"/>
            <a:ext cx="2593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BPM201 read-backs are </a:t>
            </a:r>
            <a:r>
              <a:rPr lang="en-US" b="1" dirty="0" smtClean="0"/>
              <a:t>outside</a:t>
            </a:r>
            <a:r>
              <a:rPr lang="en-US" dirty="0" smtClean="0"/>
              <a:t> the linear response region, except the marked ones.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413443" y="2339096"/>
            <a:ext cx="72332" cy="723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413443" y="2465302"/>
            <a:ext cx="72332" cy="723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413443" y="2591508"/>
            <a:ext cx="72332" cy="723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4500"/>
            <a:ext cx="12192000" cy="5969000"/>
            <a:chOff x="0" y="444500"/>
            <a:chExt cx="12192000" cy="596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94508" y="967720"/>
              <a:ext cx="573438" cy="2240429"/>
            </a:xfrm>
            <a:prstGeom prst="rect">
              <a:avLst/>
            </a:prstGeom>
            <a:noFill/>
            <a:ln w="38100">
              <a:solidFill>
                <a:srgbClr val="999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03430" y="961729"/>
              <a:ext cx="573438" cy="1938811"/>
            </a:xfrm>
            <a:prstGeom prst="rect">
              <a:avLst/>
            </a:prstGeom>
            <a:noFill/>
            <a:ln w="38100">
              <a:solidFill>
                <a:srgbClr val="999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2183" y="444500"/>
            <a:ext cx="2510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area only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580186" y="123256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BPM201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822973" y="1187996"/>
            <a:ext cx="259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BPM203 read-backs are </a:t>
            </a:r>
            <a:r>
              <a:rPr lang="en-US" b="1" dirty="0" smtClean="0"/>
              <a:t>outside</a:t>
            </a:r>
            <a:r>
              <a:rPr lang="en-US" dirty="0" smtClean="0"/>
              <a:t> the linear response region.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7624" y="1187996"/>
            <a:ext cx="259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BPM201 read-backs are </a:t>
            </a:r>
            <a:r>
              <a:rPr lang="en-US" b="1" dirty="0" smtClean="0"/>
              <a:t>inside</a:t>
            </a:r>
            <a:r>
              <a:rPr lang="en-US" dirty="0" smtClean="0"/>
              <a:t> the linear response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102550" y="3648709"/>
            <a:ext cx="6009027" cy="2941920"/>
            <a:chOff x="0" y="444500"/>
            <a:chExt cx="12192000" cy="5969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494508" y="967720"/>
              <a:ext cx="573438" cy="2240429"/>
            </a:xfrm>
            <a:prstGeom prst="rect">
              <a:avLst/>
            </a:prstGeom>
            <a:noFill/>
            <a:ln w="38100">
              <a:solidFill>
                <a:srgbClr val="999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3430" y="961729"/>
              <a:ext cx="573438" cy="1938811"/>
            </a:xfrm>
            <a:prstGeom prst="rect">
              <a:avLst/>
            </a:prstGeom>
            <a:noFill/>
            <a:ln w="38100">
              <a:solidFill>
                <a:srgbClr val="999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2550" y="539748"/>
            <a:ext cx="6031151" cy="2952752"/>
            <a:chOff x="0" y="444500"/>
            <a:chExt cx="12192000" cy="5969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494508" y="967720"/>
              <a:ext cx="573438" cy="2240429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3430" y="961729"/>
              <a:ext cx="573438" cy="1938811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5783" y="3278514"/>
            <a:ext cx="2510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area only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89786" y="99742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BPM201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189786" y="410203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BPM201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43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1473" y="984070"/>
            <a:ext cx="2487409" cy="5012006"/>
          </a:xfrm>
          <a:prstGeom prst="rect">
            <a:avLst/>
          </a:prstGeom>
          <a:noFill/>
          <a:ln w="38100">
            <a:solidFill>
              <a:srgbClr val="FF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" y="984070"/>
            <a:ext cx="8475617" cy="5012006"/>
          </a:xfrm>
          <a:prstGeom prst="rect">
            <a:avLst/>
          </a:prstGeom>
          <a:noFill/>
          <a:ln w="38100">
            <a:solidFill>
              <a:srgbClr val="0000FF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Centered in solenoid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correction do we </a:t>
            </a:r>
            <a:r>
              <a:rPr lang="en-US" dirty="0"/>
              <a:t>need </a:t>
            </a:r>
            <a:r>
              <a:rPr lang="en-US" dirty="0" smtClean="0"/>
              <a:t>(MBHK101</a:t>
            </a:r>
            <a:r>
              <a:rPr lang="en-US" dirty="0" smtClean="0">
                <a:solidFill>
                  <a:srgbClr val="FF0000"/>
                </a:solidFill>
              </a:rPr>
              <a:t>H&amp;V) </a:t>
            </a:r>
            <a:r>
              <a:rPr lang="en-US" dirty="0" smtClean="0"/>
              <a:t>to center the beam in the first solenoid lens, as we change the position of the beam along the x-axis and y-axis on the photocathode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211" y="6413500"/>
            <a:ext cx="720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Notice that for the T-cathode data was not taken at the center, </a:t>
            </a:r>
            <a:r>
              <a:rPr lang="en-US" b="1" dirty="0" smtClean="0">
                <a:solidFill>
                  <a:schemeClr val="tx2"/>
                </a:solidFill>
              </a:rPr>
              <a:t>x=-1.5 [mm]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233" y="4937759"/>
            <a:ext cx="2122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[Gauss cm] difference between: 72.6 and 45.0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65074" y="3135086"/>
            <a:ext cx="0" cy="566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9768" y="1911708"/>
            <a:ext cx="217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[Gauss cm] difference between: 69 and 82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61509" y="3701142"/>
            <a:ext cx="0" cy="116694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38606" y="2373373"/>
            <a:ext cx="0" cy="566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68639" y="2967335"/>
            <a:ext cx="2516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12.6 [Gauss cm] difference between: 98.9 and 86.3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10845" y="1045099"/>
            <a:ext cx="3239589" cy="1816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correct way was: review S&amp;A, for each cathode, then aim laser to respective center, then center in solenoid. Either way this method is cumbersome.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13804"/>
              </p:ext>
            </p:extLst>
          </p:nvPr>
        </p:nvGraphicFramePr>
        <p:xfrm>
          <a:off x="306198" y="1635700"/>
          <a:ext cx="4831491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97">
                  <a:extLst>
                    <a:ext uri="{9D8B030D-6E8A-4147-A177-3AD203B41FA5}">
                      <a16:colId xmlns:a16="http://schemas.microsoft.com/office/drawing/2014/main" val="2908816517"/>
                    </a:ext>
                  </a:extLst>
                </a:gridCol>
                <a:gridCol w="1610497">
                  <a:extLst>
                    <a:ext uri="{9D8B030D-6E8A-4147-A177-3AD203B41FA5}">
                      <a16:colId xmlns:a16="http://schemas.microsoft.com/office/drawing/2014/main" val="775443345"/>
                    </a:ext>
                  </a:extLst>
                </a:gridCol>
                <a:gridCol w="1610497">
                  <a:extLst>
                    <a:ext uri="{9D8B030D-6E8A-4147-A177-3AD203B41FA5}">
                      <a16:colId xmlns:a16="http://schemas.microsoft.com/office/drawing/2014/main" val="18633624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BFS coordinates for both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7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[mm]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9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T-cathode (PC 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9.056*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4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 shield (PC 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9.13 ± 0.074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32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3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236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6198" y="4699083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*calculated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388" t="18104" r="868" b="756"/>
          <a:stretch/>
        </p:blipFill>
        <p:spPr>
          <a:xfrm>
            <a:off x="5473405" y="1210754"/>
            <a:ext cx="6566142" cy="36134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73405" y="1210754"/>
            <a:ext cx="6566142" cy="3488329"/>
          </a:xfrm>
          <a:prstGeom prst="rect">
            <a:avLst/>
          </a:prstGeom>
          <a:noFill/>
          <a:ln w="38100">
            <a:solidFill>
              <a:schemeClr val="tx1"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02637" y="1317356"/>
            <a:ext cx="297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S&amp;A offsets along vertical axis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6198" y="1265593"/>
            <a:ext cx="178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S&amp;A offsets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UITF gun</a:t>
            </a:r>
          </a:p>
          <a:p>
            <a:r>
              <a:rPr lang="en-US" dirty="0" smtClean="0"/>
              <a:t>T-cathode and Small shield both @200 [kV]</a:t>
            </a:r>
          </a:p>
          <a:p>
            <a:r>
              <a:rPr lang="en-US" dirty="0" smtClean="0"/>
              <a:t>Bulk GaAs activated with </a:t>
            </a:r>
            <a:r>
              <a:rPr lang="en-US" dirty="0" err="1" smtClean="0"/>
              <a:t>with</a:t>
            </a:r>
            <a:r>
              <a:rPr lang="en-US" dirty="0" smtClean="0"/>
              <a:t> Cs and NF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Data taken with BPM 201 (on top of corrector 101H&amp;V)</a:t>
            </a:r>
          </a:p>
          <a:p>
            <a:r>
              <a:rPr lang="en-US" dirty="0" smtClean="0"/>
              <a:t>Data taken with first solenoid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5714" r="39813" b="8190"/>
          <a:stretch/>
        </p:blipFill>
        <p:spPr>
          <a:xfrm>
            <a:off x="6296297" y="539932"/>
            <a:ext cx="5138057" cy="5904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4443" y="539932"/>
                <a:ext cx="3150734" cy="1919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 [mm] radius photocathode.</a:t>
                </a:r>
              </a:p>
              <a:p>
                <a:r>
                  <a:rPr lang="en-US" dirty="0" smtClean="0"/>
                  <a:t>6000 [steps] in x-axis</a:t>
                </a:r>
              </a:p>
              <a:p>
                <a:r>
                  <a:rPr lang="en-US" dirty="0"/>
                  <a:t>6000 [steps] in </a:t>
                </a:r>
                <a:r>
                  <a:rPr lang="en-US" dirty="0" smtClean="0"/>
                  <a:t>y-axis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6000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𝑠𝑡𝑒𝑝𝑠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𝑠𝑡𝑒𝑝𝑠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43" y="539932"/>
                <a:ext cx="3150734" cy="1919372"/>
              </a:xfrm>
              <a:prstGeom prst="rect">
                <a:avLst/>
              </a:prstGeom>
              <a:blipFill>
                <a:blip r:embed="rId3"/>
                <a:stretch>
                  <a:fillRect l="-1744" t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4500" y="2848151"/>
            <a:ext cx="4370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know this can be done with the scan data, </a:t>
            </a:r>
          </a:p>
          <a:p>
            <a:r>
              <a:rPr lang="en-US" b="1" dirty="0" smtClean="0"/>
              <a:t>Bare with me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0" y="3492137"/>
            <a:ext cx="4313694" cy="24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36339"/>
            <a:ext cx="72890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Correction to T-cathode x-coordinate due to the laser re-adjustment:</a:t>
            </a:r>
            <a:br>
              <a:rPr lang="en-US" dirty="0" smtClean="0"/>
            </a:br>
            <a:r>
              <a:rPr lang="en-US" dirty="0" smtClean="0"/>
              <a:t>D=64.262 </a:t>
            </a:r>
            <a:r>
              <a:rPr lang="en-US" dirty="0"/>
              <a:t>mm * tan(1.1464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r>
              <a:rPr lang="en-US" dirty="0"/>
              <a:t>=1.286 mm</a:t>
            </a:r>
          </a:p>
          <a:p>
            <a:r>
              <a:rPr lang="en-US" dirty="0" err="1"/>
              <a:t>x_SS</a:t>
            </a:r>
            <a:r>
              <a:rPr lang="en-US" dirty="0"/>
              <a:t>=</a:t>
            </a:r>
            <a:r>
              <a:rPr lang="en-US" dirty="0" err="1"/>
              <a:t>x_T</a:t>
            </a:r>
            <a:r>
              <a:rPr lang="en-US" dirty="0"/>
              <a:t> + D</a:t>
            </a:r>
          </a:p>
          <a:p>
            <a:r>
              <a:rPr lang="en-US" dirty="0"/>
              <a:t>= 7.77 mm + 1.286 mm</a:t>
            </a:r>
          </a:p>
          <a:p>
            <a:r>
              <a:rPr lang="en-US" dirty="0"/>
              <a:t>=9.056 mm</a:t>
            </a:r>
          </a:p>
          <a:p>
            <a:endParaRPr lang="en-US" dirty="0"/>
          </a:p>
          <a:p>
            <a:r>
              <a:rPr lang="en-US" dirty="0"/>
              <a:t>Then:</a:t>
            </a:r>
          </a:p>
          <a:p>
            <a:r>
              <a:rPr lang="en-US" dirty="0"/>
              <a:t>error=9.13 mm - 9.056 mm </a:t>
            </a:r>
          </a:p>
          <a:p>
            <a:r>
              <a:rPr lang="en-US" dirty="0"/>
              <a:t>= 0.074 mm </a:t>
            </a:r>
          </a:p>
        </p:txBody>
      </p:sp>
      <p:sp>
        <p:nvSpPr>
          <p:cNvPr id="4" name="Right Triangle 3"/>
          <p:cNvSpPr/>
          <p:nvPr/>
        </p:nvSpPr>
        <p:spPr>
          <a:xfrm rot="5400000">
            <a:off x="7785462" y="4145281"/>
            <a:ext cx="2551612" cy="644434"/>
          </a:xfrm>
          <a:prstGeom prst="rtTriangl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39051" y="446749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3631" y="282236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541" y="1314994"/>
            <a:ext cx="6976918" cy="53726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</p:cNvCxnSpPr>
          <p:nvPr/>
        </p:nvCxnSpPr>
        <p:spPr>
          <a:xfrm flipV="1">
            <a:off x="7428411" y="4702629"/>
            <a:ext cx="2577738" cy="328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06149" y="4497320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Corrected to 7.77 by S&amp;A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41955" y="4940714"/>
            <a:ext cx="786456" cy="1799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276"/>
            <a:ext cx="3857897" cy="29707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68837" y="5142214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7782" y="298163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42325" y="258427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6551" y="4737431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93043" y="52922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2560" y="441882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4050" y="216728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05880" y="3029978"/>
            <a:ext cx="24225" cy="20684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005" y="4524122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996548" y="4126762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8273" y="370977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72005" y="4572468"/>
            <a:ext cx="12323" cy="5259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1733" y="362889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12.6 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63170" y="458821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mm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73917" y="3938371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98460" y="3541011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0731" y="3937014"/>
            <a:ext cx="0" cy="12051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897" y="3131467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22054" y="435249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7.77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276"/>
            <a:ext cx="3857897" cy="29707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49783" y="4239063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0777" y="5064735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5320" y="4667375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2787" y="385800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07330" y="346064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7497" y="3834280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73989" y="43891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6532" y="34969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41077" y="4239063"/>
            <a:ext cx="0" cy="8143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43811" y="5425556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19055" y="304365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82787" y="3906348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79077" y="2715280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03620" y="2317920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15345" y="190093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679077" y="2763625"/>
            <a:ext cx="12323" cy="14316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89863" y="454587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26203" y="382596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33974" y="329420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616" y="1349829"/>
            <a:ext cx="5376768" cy="5302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43576" y="3951706"/>
            <a:ext cx="3512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9.056 </a:t>
            </a:r>
            <a:r>
              <a:rPr lang="en-US" dirty="0" smtClean="0"/>
              <a:t>mm calculated, 9.13 reported</a:t>
            </a:r>
            <a:endParaRPr lang="en-US" dirty="0"/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 flipV="1">
            <a:off x="7001691" y="5266082"/>
            <a:ext cx="2354170" cy="235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55861" y="4804417"/>
            <a:ext cx="273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as alpha for the T-cathode x-coordinate calculation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9406" y="5381897"/>
            <a:ext cx="612285" cy="1377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7" idx="1"/>
          </p:cNvCxnSpPr>
          <p:nvPr/>
        </p:nvCxnSpPr>
        <p:spPr>
          <a:xfrm flipV="1">
            <a:off x="6548845" y="4136372"/>
            <a:ext cx="2194731" cy="965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36560" y="5067015"/>
            <a:ext cx="612285" cy="1377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16" y="1365342"/>
            <a:ext cx="3663022" cy="3612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68837" y="5142214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6551" y="4737431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93043" y="52922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2560" y="441882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973917" y="3938371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98460" y="3541011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0731" y="3937014"/>
            <a:ext cx="0" cy="12051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897" y="3131467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22054" y="4352495"/>
            <a:ext cx="17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9.13 ± </a:t>
            </a:r>
            <a:r>
              <a:rPr lang="en-US" dirty="0" smtClean="0"/>
              <a:t>0.074 mm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69302" y="3025401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393845" y="2628041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05570" y="221105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957400" y="3073746"/>
            <a:ext cx="24225" cy="20684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23525" y="4567890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648068" y="4170530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159793" y="375354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9223525" y="4616236"/>
            <a:ext cx="12323" cy="5259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43253" y="367266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12.6 mm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14690" y="463198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44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49783" y="4239063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0777" y="5064735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5320" y="4667375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7497" y="3834280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73989" y="43891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6532" y="34969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41077" y="4239063"/>
            <a:ext cx="0" cy="8143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43811" y="5425556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89863" y="454587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-0.44 mm</a:t>
            </a:r>
            <a:endParaRPr lang="en-US" dirty="0"/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" y="1365342"/>
            <a:ext cx="3663022" cy="3612719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6565667" y="387553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990210" y="347817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01935" y="306118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565667" y="3923878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861957" y="2732810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286500" y="2335450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798225" y="191846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861957" y="2781155"/>
            <a:ext cx="12323" cy="14316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09083" y="384349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0.3mm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016854" y="331173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20623" y="4301056"/>
            <a:ext cx="5059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87118" y="5265025"/>
            <a:ext cx="37195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46086" y="5078111"/>
            <a:ext cx="0" cy="36170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58915" y="3928316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83458" y="3530956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38337" y="3896273"/>
            <a:ext cx="0" cy="554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44675" y="42158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7372" y="355898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77186" y="4296400"/>
            <a:ext cx="0" cy="8877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4282" y="5184183"/>
            <a:ext cx="112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T-cathode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95183" y="311397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58915" y="3976661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55205" y="278559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479748" y="238823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91473" y="197124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055205" y="2833938"/>
            <a:ext cx="12323" cy="14316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9437" y="4839971"/>
            <a:ext cx="96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-0.6 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02331" y="389627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10102" y="336452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1.2mm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921618" y="4296399"/>
            <a:ext cx="0" cy="4746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3385" y="433650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-0.44 mm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479369" y="4720629"/>
            <a:ext cx="371959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38337" y="4533715"/>
            <a:ext cx="0" cy="361702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74344" y="440055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011091" y="4058194"/>
            <a:ext cx="0" cy="4961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769536" y="4167860"/>
            <a:ext cx="1" cy="58237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59" y="2542903"/>
            <a:ext cx="1157369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65427" y="3621060"/>
            <a:ext cx="754579" cy="700842"/>
            <a:chOff x="10790192" y="3429002"/>
            <a:chExt cx="872669" cy="8339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0195" y="3429002"/>
              <a:ext cx="872666" cy="82623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90192" y="3429677"/>
              <a:ext cx="868776" cy="83326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681473" y="984070"/>
            <a:ext cx="2487409" cy="5012006"/>
          </a:xfrm>
          <a:prstGeom prst="rect">
            <a:avLst/>
          </a:prstGeom>
          <a:noFill/>
          <a:ln w="38100">
            <a:solidFill>
              <a:srgbClr val="FF0000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1960" y="984070"/>
            <a:ext cx="8475617" cy="5012006"/>
          </a:xfrm>
          <a:prstGeom prst="rect">
            <a:avLst/>
          </a:prstGeom>
          <a:noFill/>
          <a:ln w="38100">
            <a:solidFill>
              <a:srgbClr val="0000FF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27863" y="3873528"/>
            <a:ext cx="0" cy="26426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73242" y="3873528"/>
            <a:ext cx="101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0.9 [mm]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37859" y="4286265"/>
            <a:ext cx="108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2.7 [mm]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4295" y="4137797"/>
            <a:ext cx="107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2.4 [mm]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9851475" y="44612"/>
            <a:ext cx="1811383" cy="890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Vertically: Small shield seems to deflect beam less than T-cathode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072828" y="5110048"/>
            <a:ext cx="851896" cy="789700"/>
            <a:chOff x="8350497" y="5167628"/>
            <a:chExt cx="1024058" cy="9492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t="20192"/>
            <a:stretch/>
          </p:blipFill>
          <p:spPr>
            <a:xfrm>
              <a:off x="8350497" y="5172783"/>
              <a:ext cx="1024058" cy="94413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350497" y="5167628"/>
              <a:ext cx="1024058" cy="949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782305" y="5455404"/>
            <a:ext cx="2345558" cy="7749"/>
          </a:xfrm>
          <a:prstGeom prst="straightConnector1">
            <a:avLst/>
          </a:prstGeom>
          <a:ln w="28575">
            <a:solidFill>
              <a:srgbClr val="FF0000">
                <a:alpha val="4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24470" y="5135566"/>
            <a:ext cx="252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BPM201 linear </a:t>
            </a:r>
            <a:r>
              <a:rPr lang="en-US" dirty="0">
                <a:solidFill>
                  <a:srgbClr val="FF0000"/>
                </a:solidFill>
              </a:rPr>
              <a:t>response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4576" y="489637"/>
            <a:ext cx="4742482" cy="378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Vertical deflection for both electrodes in the BFS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79777" y="5828610"/>
            <a:ext cx="8358082" cy="0"/>
          </a:xfrm>
          <a:prstGeom prst="straightConnector1">
            <a:avLst/>
          </a:prstGeom>
          <a:ln w="28575">
            <a:solidFill>
              <a:srgbClr val="0000FF">
                <a:alpha val="4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704105" y="5501023"/>
            <a:ext cx="252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BPM203 linear </a:t>
            </a:r>
            <a:r>
              <a:rPr lang="en-US" dirty="0">
                <a:solidFill>
                  <a:srgbClr val="0000FF"/>
                </a:solidFill>
              </a:rPr>
              <a:t>response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544637" y="2996811"/>
            <a:ext cx="0" cy="3888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49473" y="3016306"/>
            <a:ext cx="95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[mm]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simulations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recap of the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T-cathode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7"/>
            <a:ext cx="628650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6453602" y="1195387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Mushroom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00"/>
            <a:ext cx="6286500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48" y="1093400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62"/>
            <a:ext cx="6200775" cy="441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Small mushroom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223962"/>
            <a:ext cx="6086475" cy="57626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1302" y="1223962"/>
            <a:ext cx="2396630" cy="243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302" y="1223962"/>
            <a:ext cx="2396630" cy="2430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47932" y="1223962"/>
            <a:ext cx="1248936" cy="10508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5134" y="3654553"/>
            <a:ext cx="1416785" cy="4507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1059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27864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30" y="3630652"/>
            <a:ext cx="2801808" cy="264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86" y="847499"/>
            <a:ext cx="2754039" cy="27540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467" y="1825625"/>
            <a:ext cx="61430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1.2MV/m</a:t>
            </a:r>
          </a:p>
        </p:txBody>
      </p:sp>
    </p:spTree>
    <p:extLst>
      <p:ext uri="{BB962C8B-B14F-4D97-AF65-F5344CB8AC3E}">
        <p14:creationId xmlns:p14="http://schemas.microsoft.com/office/powerpoint/2010/main" val="42481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T-shape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Mushroom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729"/>
            <a:ext cx="468630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077244"/>
            <a:ext cx="463867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05" y="2091529"/>
            <a:ext cx="4638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011784" y="903125"/>
            <a:ext cx="426720" cy="496388"/>
          </a:xfrm>
          <a:prstGeom prst="downArrow">
            <a:avLst/>
          </a:prstGeom>
          <a:noFill/>
          <a:ln w="28575">
            <a:solidFill>
              <a:srgbClr val="41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6487886" y="1526568"/>
            <a:ext cx="426720" cy="496388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376160" y="1526568"/>
            <a:ext cx="426720" cy="496388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698378" y="903125"/>
            <a:ext cx="426720" cy="496388"/>
          </a:xfrm>
          <a:prstGeom prst="downArrow">
            <a:avLst/>
          </a:prstGeom>
          <a:noFill/>
          <a:ln w="28575">
            <a:solidFill>
              <a:srgbClr val="41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056" y="6413500"/>
            <a:ext cx="255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Arrows are zero-crossings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96388" y="1463040"/>
            <a:ext cx="1157369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0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T-shape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different colors show how the transverse electric field changes as a function of height on the photocathode in the interval -6mm&lt;y&lt;6mm along a horizontal line in the cathode-anode gap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0.252 gap between 0.21 and -0.042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z 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Small mushroom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0.257 gap between 0.22 and -0.037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z 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</a:t>
            </a:r>
            <a:r>
              <a:rPr lang="en-US" dirty="0" smtClean="0"/>
              <a:t>at C-a gap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93141" y="418631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~23.14% difference between 0.108 and 0.083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3450938">
            <a:off x="5257545" y="2171511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02709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~52.8% difference between 0.176 and 0.083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3450938">
            <a:off x="5257546" y="3297608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450938">
            <a:off x="5257546" y="3715320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5468" y="214898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0.176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42956" y="309959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2956" y="352952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/>
          <a:stretch/>
        </p:blipFill>
        <p:spPr>
          <a:xfrm>
            <a:off x="2618377" y="3859078"/>
            <a:ext cx="7003915" cy="2998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2618377" y="716796"/>
            <a:ext cx="7003915" cy="30027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3653" y="207979"/>
            <a:ext cx="525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Color indicates vertical deflection with respect to BFS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39706" y="4793079"/>
            <a:ext cx="754579" cy="700842"/>
            <a:chOff x="10790192" y="3429002"/>
            <a:chExt cx="872669" cy="8339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0195" y="3429002"/>
              <a:ext cx="872666" cy="8262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790192" y="3429677"/>
              <a:ext cx="868776" cy="83326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54266" y="1538241"/>
            <a:ext cx="180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Photocathode center in BFS:</a:t>
            </a:r>
            <a:br>
              <a:rPr lang="en-US" dirty="0" smtClean="0"/>
            </a:br>
            <a:r>
              <a:rPr lang="en-US" dirty="0" smtClean="0"/>
              <a:t> x=9.056 [mm], y= -0.6 [mm]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1216" y="1610244"/>
            <a:ext cx="851896" cy="789700"/>
            <a:chOff x="8350497" y="5167628"/>
            <a:chExt cx="1024058" cy="94929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/>
            <a:srcRect t="20192"/>
            <a:stretch/>
          </p:blipFill>
          <p:spPr>
            <a:xfrm>
              <a:off x="8350497" y="5172783"/>
              <a:ext cx="1024058" cy="94413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350497" y="5167628"/>
              <a:ext cx="1024058" cy="949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54266" y="4676647"/>
            <a:ext cx="180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Photocathode center in BFS:</a:t>
            </a:r>
            <a:br>
              <a:rPr lang="en-US" dirty="0" smtClean="0"/>
            </a:br>
            <a:r>
              <a:rPr lang="en-US" dirty="0" smtClean="0"/>
              <a:t> x=9.13 [mm], </a:t>
            </a:r>
            <a:br>
              <a:rPr lang="en-US" dirty="0" smtClean="0"/>
            </a:br>
            <a:r>
              <a:rPr lang="en-US" dirty="0" smtClean="0"/>
              <a:t>y= -0.44 [mm]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6200000">
            <a:off x="8407613" y="1847987"/>
            <a:ext cx="2578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BPM201 vertical </a:t>
            </a:r>
            <a:r>
              <a:rPr lang="en-US" sz="1400" dirty="0" smtClean="0"/>
              <a:t>read-back [mm]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8402644" y="4986372"/>
            <a:ext cx="2578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BPM201 vertical </a:t>
            </a:r>
            <a:r>
              <a:rPr lang="en-US" sz="1400" dirty="0" smtClean="0"/>
              <a:t>read-back [mm]</a:t>
            </a:r>
            <a:endParaRPr lang="en-US" sz="14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9869991" y="2138405"/>
            <a:ext cx="2232824" cy="2779934"/>
            <a:chOff x="9871352" y="1896713"/>
            <a:chExt cx="2232824" cy="2779934"/>
          </a:xfrm>
        </p:grpSpPr>
        <p:sp>
          <p:nvSpPr>
            <p:cNvPr id="3" name="Oval 2"/>
            <p:cNvSpPr/>
            <p:nvPr/>
          </p:nvSpPr>
          <p:spPr>
            <a:xfrm>
              <a:off x="10779067" y="2870478"/>
              <a:ext cx="1208868" cy="12088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0"/>
              <a:endCxn id="3" idx="4"/>
            </p:cNvCxnSpPr>
            <p:nvPr/>
          </p:nvCxnSpPr>
          <p:spPr>
            <a:xfrm>
              <a:off x="11383501" y="2870478"/>
              <a:ext cx="0" cy="1208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" idx="2"/>
              <a:endCxn id="3" idx="6"/>
            </p:cNvCxnSpPr>
            <p:nvPr/>
          </p:nvCxnSpPr>
          <p:spPr>
            <a:xfrm>
              <a:off x="10779067" y="3474912"/>
              <a:ext cx="1208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005628" y="4227674"/>
              <a:ext cx="767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 [mm]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0779067" y="4239274"/>
              <a:ext cx="12088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872057" y="3172695"/>
              <a:ext cx="1015139" cy="61605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71352" y="1920526"/>
              <a:ext cx="1213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Photocathode</a:t>
              </a:r>
              <a:endParaRPr lang="en-US" sz="14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10617004" y="3181153"/>
              <a:ext cx="0" cy="61605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943878" y="3388951"/>
              <a:ext cx="707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 [mm]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01424" y="2471212"/>
              <a:ext cx="1341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Mapping region</a:t>
              </a:r>
              <a:endParaRPr lang="en-US" sz="1400" dirty="0"/>
            </a:p>
          </p:txBody>
        </p:sp>
        <p:cxnSp>
          <p:nvCxnSpPr>
            <p:cNvPr id="50" name="Straight Arrow Connector 49"/>
            <p:cNvCxnSpPr>
              <a:stCxn id="49" idx="2"/>
              <a:endCxn id="22" idx="0"/>
            </p:cNvCxnSpPr>
            <p:nvPr/>
          </p:nvCxnSpPr>
          <p:spPr>
            <a:xfrm>
              <a:off x="10872057" y="2778989"/>
              <a:ext cx="507570" cy="3937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617004" y="3172695"/>
              <a:ext cx="25505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0651540" y="3797211"/>
              <a:ext cx="25505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779066" y="3474912"/>
              <a:ext cx="0" cy="76436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987934" y="3463312"/>
              <a:ext cx="0" cy="76436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9871352" y="1896713"/>
              <a:ext cx="2232824" cy="2779934"/>
            </a:xfrm>
            <a:prstGeom prst="rect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9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9319" y="563364"/>
            <a:ext cx="52533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Color indicates vertical deflection with respect to BFS</a:t>
            </a:r>
          </a:p>
          <a:p>
            <a:pPr algn="ctr"/>
            <a:r>
              <a:rPr lang="en-US" b="1" dirty="0" smtClean="0"/>
              <a:t>T-cathode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0748720" y="3275111"/>
            <a:ext cx="2578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BPM201 vertical </a:t>
            </a:r>
            <a:r>
              <a:rPr lang="en-US" sz="1400" dirty="0" smtClean="0"/>
              <a:t>read-back [mm]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8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9319" y="563364"/>
            <a:ext cx="52533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Color indicates vertical deflection with respect to BFS</a:t>
            </a:r>
          </a:p>
          <a:p>
            <a:pPr algn="ctr"/>
            <a:r>
              <a:rPr lang="en-US" b="1" dirty="0" smtClean="0"/>
              <a:t>Small shield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0748720" y="3275111"/>
            <a:ext cx="2578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BPM201 vertical </a:t>
            </a:r>
            <a:r>
              <a:rPr lang="en-US" sz="1400" dirty="0" smtClean="0"/>
              <a:t>read-back [mm]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69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7003915" y="579368"/>
          <a:ext cx="5486400" cy="227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6965815" y="4008368"/>
          <a:ext cx="5486400" cy="227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29000"/>
            <a:ext cx="7003915" cy="3429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915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25989" y="287383"/>
            <a:ext cx="185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Recall: Field maps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12624" y="3076414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Substraction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80426" y="3648708"/>
            <a:ext cx="6031151" cy="2952751"/>
            <a:chOff x="0" y="444500"/>
            <a:chExt cx="12192000" cy="5969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587786" y="1952786"/>
              <a:ext cx="480448" cy="2115519"/>
            </a:xfrm>
            <a:prstGeom prst="rect">
              <a:avLst/>
            </a:prstGeom>
            <a:noFill/>
            <a:ln w="38100">
              <a:solidFill>
                <a:srgbClr val="0000FF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44759" y="1788161"/>
              <a:ext cx="511444" cy="2078666"/>
            </a:xfrm>
            <a:prstGeom prst="rect">
              <a:avLst/>
            </a:prstGeom>
            <a:noFill/>
            <a:ln w="38100">
              <a:solidFill>
                <a:srgbClr val="0000FF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80426" y="539749"/>
            <a:ext cx="6031151" cy="2952751"/>
            <a:chOff x="0" y="444500"/>
            <a:chExt cx="12192000" cy="5969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500"/>
              <a:ext cx="12192000" cy="596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587786" y="1952786"/>
              <a:ext cx="480448" cy="2115519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44759" y="1788161"/>
              <a:ext cx="511444" cy="2078666"/>
            </a:xfrm>
            <a:prstGeom prst="rect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 rot="16200000">
            <a:off x="5233868" y="1012817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BPM201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33868" y="411742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BPM201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07524" y="2609757"/>
            <a:ext cx="2972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plots show </a:t>
            </a:r>
            <a:r>
              <a:rPr lang="en-US" b="1" dirty="0" smtClean="0"/>
              <a:t>vectors</a:t>
            </a:r>
            <a:r>
              <a:rPr lang="en-US" dirty="0" smtClean="0"/>
              <a:t> that connect a point on the photocathode at z=0 [mm], to its corresponding read-back at the </a:t>
            </a:r>
            <a:r>
              <a:rPr lang="en-US" b="1" dirty="0" smtClean="0"/>
              <a:t>BPM201 at z= 331.2 </a:t>
            </a:r>
            <a:r>
              <a:rPr lang="en-US" dirty="0" smtClean="0"/>
              <a:t>[mm], to the corresponding read-back at the</a:t>
            </a:r>
            <a:r>
              <a:rPr lang="en-US" b="1" dirty="0" smtClean="0"/>
              <a:t> BPM203 at z=843.2 [mm]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70941" y="2836064"/>
            <a:ext cx="2092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dashed boxes </a:t>
            </a:r>
            <a:r>
              <a:rPr lang="en-US" dirty="0" smtClean="0"/>
              <a:t>are the </a:t>
            </a:r>
            <a:r>
              <a:rPr lang="en-US" b="1" dirty="0" smtClean="0"/>
              <a:t>linear response regions </a:t>
            </a:r>
            <a:r>
              <a:rPr lang="en-US" dirty="0" smtClean="0"/>
              <a:t>for the corresponding BPM.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979</Words>
  <Application>Microsoft Office PowerPoint</Application>
  <PresentationFormat>Widescreen</PresentationFormat>
  <Paragraphs>213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UITF: T-cathode and Small shield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Centered in solenoid lens</vt:lpstr>
      <vt:lpstr>PowerPoint Presentation</vt:lpstr>
      <vt:lpstr>Fin</vt:lpstr>
      <vt:lpstr>Extras</vt:lpstr>
      <vt:lpstr>Details of experimental data</vt:lpstr>
      <vt:lpstr>PowerPoint Presentation</vt:lpstr>
      <vt:lpstr>PowerPoint Presentation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Recall simulations</vt:lpstr>
      <vt:lpstr>Models: T-cathode</vt:lpstr>
      <vt:lpstr>Models: Mushroom</vt:lpstr>
      <vt:lpstr>Models: Small mushroom</vt:lpstr>
      <vt:lpstr>CST results: Electric field norm– No shield</vt:lpstr>
      <vt:lpstr>CST results: Electric field norm– original shield</vt:lpstr>
      <vt:lpstr>CST results: Electric field norm– Shield 8</vt:lpstr>
      <vt:lpstr>CST results: Electric field norm– T-shape</vt:lpstr>
      <vt:lpstr>CST results: Electric field norm– Mushroom</vt:lpstr>
      <vt:lpstr>CST results: Electric field norm– Shield 8</vt:lpstr>
      <vt:lpstr>CST results: Transverse electric field – T-shape</vt:lpstr>
      <vt:lpstr>CST results: Transverse electric field – Small mushroom</vt:lpstr>
      <vt:lpstr>CST results: Transverse electric field at C-a gap axis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483</cp:revision>
  <dcterms:created xsi:type="dcterms:W3CDTF">2019-02-08T02:44:25Z</dcterms:created>
  <dcterms:modified xsi:type="dcterms:W3CDTF">2019-07-22T16:28:16Z</dcterms:modified>
</cp:coreProperties>
</file>