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4"/>
    <p:restoredTop sz="94626"/>
  </p:normalViewPr>
  <p:slideViewPr>
    <p:cSldViewPr snapToGrid="0" snapToObjects="1">
      <p:cViewPr varScale="1">
        <p:scale>
          <a:sx n="82" d="100"/>
          <a:sy n="82" d="100"/>
        </p:scale>
        <p:origin x="176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1DD0-1522-C74E-BDA2-09A0F477402A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043F-041E-AE47-AE91-6AAA140A4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2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1DD0-1522-C74E-BDA2-09A0F477402A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043F-041E-AE47-AE91-6AAA140A4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7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1DD0-1522-C74E-BDA2-09A0F477402A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043F-041E-AE47-AE91-6AAA140A4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1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1DD0-1522-C74E-BDA2-09A0F477402A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043F-041E-AE47-AE91-6AAA140A4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1DD0-1522-C74E-BDA2-09A0F477402A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043F-041E-AE47-AE91-6AAA140A4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1DD0-1522-C74E-BDA2-09A0F477402A}" type="datetimeFigureOut">
              <a:rPr lang="en-US" smtClean="0"/>
              <a:t>7/19/17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043F-041E-AE47-AE91-6AAA140A4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00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1DD0-1522-C74E-BDA2-09A0F477402A}" type="datetimeFigureOut">
              <a:rPr lang="en-US" smtClean="0"/>
              <a:t>7/19/17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043F-041E-AE47-AE91-6AAA140A4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1DD0-1522-C74E-BDA2-09A0F477402A}" type="datetimeFigureOut">
              <a:rPr lang="en-US" smtClean="0"/>
              <a:t>7/19/17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043F-041E-AE47-AE91-6AAA140A4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1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1DD0-1522-C74E-BDA2-09A0F477402A}" type="datetimeFigureOut">
              <a:rPr lang="en-US" smtClean="0"/>
              <a:t>7/19/17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043F-041E-AE47-AE91-6AAA140A4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3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1DD0-1522-C74E-BDA2-09A0F477402A}" type="datetimeFigureOut">
              <a:rPr lang="en-US" smtClean="0"/>
              <a:t>7/19/17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043F-041E-AE47-AE91-6AAA140A4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1DD0-1522-C74E-BDA2-09A0F477402A}" type="datetimeFigureOut">
              <a:rPr lang="en-US" smtClean="0"/>
              <a:t>7/19/17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043F-041E-AE47-AE91-6AAA140A4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1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81DD0-1522-C74E-BDA2-09A0F477402A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043F-041E-AE47-AE91-6AAA140A4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7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184" y="329184"/>
            <a:ext cx="104586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Testing photocathode lifetime and limitations for </a:t>
            </a:r>
            <a:r>
              <a:rPr lang="en-US" dirty="0" err="1" smtClean="0"/>
              <a:t>milli</a:t>
            </a:r>
            <a:r>
              <a:rPr lang="en-US" dirty="0" smtClean="0"/>
              <a:t>-Ampere operations at CEBAF</a:t>
            </a:r>
          </a:p>
          <a:p>
            <a:endParaRPr lang="en-US" dirty="0"/>
          </a:p>
          <a:p>
            <a:r>
              <a:rPr lang="en-US" dirty="0" smtClean="0"/>
              <a:t>May Data – not included yet</a:t>
            </a:r>
          </a:p>
          <a:p>
            <a:r>
              <a:rPr lang="en-US" dirty="0" smtClean="0"/>
              <a:t>June Data – shown today</a:t>
            </a:r>
          </a:p>
          <a:p>
            <a:endParaRPr lang="en-US" dirty="0"/>
          </a:p>
          <a:p>
            <a:r>
              <a:rPr lang="en-US" dirty="0" smtClean="0"/>
              <a:t>Photocathode – SLSP-5756-4 (heated/activated twice during June study)</a:t>
            </a:r>
          </a:p>
          <a:p>
            <a:endParaRPr lang="en-US" dirty="0"/>
          </a:p>
          <a:p>
            <a:r>
              <a:rPr lang="en-US" dirty="0" smtClean="0"/>
              <a:t>Domain of current – 0.5, 1.0, 1.5, 2.0 mA all at 499 MHz using Hall C laser (the beast!)</a:t>
            </a:r>
          </a:p>
          <a:p>
            <a:endParaRPr lang="en-US" dirty="0"/>
          </a:p>
          <a:p>
            <a:r>
              <a:rPr lang="en-US" dirty="0" smtClean="0"/>
              <a:t>Laser spot sizes used – two configurations (C1 and C2), each with two sizes (additional in-line lens OUT and IN)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19912" r="800" b="20355"/>
          <a:stretch/>
        </p:blipFill>
        <p:spPr>
          <a:xfrm>
            <a:off x="243840" y="3494842"/>
            <a:ext cx="5974080" cy="2784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2" t="8029" r="14667" b="8059"/>
          <a:stretch/>
        </p:blipFill>
        <p:spPr>
          <a:xfrm rot="5400000">
            <a:off x="9220785" y="3543278"/>
            <a:ext cx="2377440" cy="2882239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>
          <a:xfrm>
            <a:off x="6636080" y="4169664"/>
            <a:ext cx="1914144" cy="180441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Symbol" charset="2"/>
                <a:ea typeface="Symbol" charset="2"/>
                <a:cs typeface="Symbol" charset="2"/>
              </a:rPr>
              <a:t>ps</a:t>
            </a:r>
            <a:r>
              <a:rPr lang="en-US" sz="3200" baseline="-25000" dirty="0" err="1" smtClean="0">
                <a:ea typeface="Symbol" charset="2"/>
                <a:cs typeface="Symbol" charset="2"/>
              </a:rPr>
              <a:t>x</a:t>
            </a:r>
            <a:r>
              <a:rPr lang="en-US" sz="3200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3200" baseline="-25000" dirty="0" err="1" smtClean="0">
                <a:ea typeface="Symbol" charset="2"/>
                <a:cs typeface="Symbol" charset="2"/>
              </a:rPr>
              <a:t>y</a:t>
            </a:r>
            <a:endParaRPr lang="en-US" sz="3200" baseline="-25000" dirty="0"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628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336232"/>
            <a:ext cx="4325874" cy="3244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722" y="341946"/>
            <a:ext cx="4318254" cy="3238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3580638"/>
            <a:ext cx="4325874" cy="3244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722" y="3588258"/>
            <a:ext cx="4318254" cy="3238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712" y="180441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712" y="4833509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41392" y="-3310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247291" y="-35007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3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1157" r="3400" b="12424"/>
          <a:stretch/>
        </p:blipFill>
        <p:spPr>
          <a:xfrm>
            <a:off x="304800" y="1328928"/>
            <a:ext cx="11643360" cy="5279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4880" y="3352800"/>
            <a:ext cx="212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Lock the gun current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4879" y="4236720"/>
            <a:ext cx="215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Record A1 (A2 is out)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4879" y="5053060"/>
            <a:ext cx="2540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Record FC1 (termination)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1395215">
            <a:off x="4531196" y="2683844"/>
            <a:ext cx="2568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Record pick-off laser (1%)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5209" y="376325"/>
            <a:ext cx="321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Setting up a run (</a:t>
            </a:r>
            <a:r>
              <a:rPr lang="en-US" smtClean="0"/>
              <a:t>here is 1.5 mA)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41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7135" r="1401" b="17036"/>
          <a:stretch/>
        </p:blipFill>
        <p:spPr>
          <a:xfrm>
            <a:off x="902208" y="329184"/>
            <a:ext cx="11289792" cy="3304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5781" r="1201" b="14313"/>
          <a:stretch/>
        </p:blipFill>
        <p:spPr>
          <a:xfrm>
            <a:off x="902208" y="3828288"/>
            <a:ext cx="11277600" cy="2926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451104" y="1670303"/>
            <a:ext cx="162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Record vacuum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485664" y="5106662"/>
            <a:ext cx="1697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Record rad-mon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7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7467" r="3332" b="4533"/>
          <a:stretch/>
        </p:blipFill>
        <p:spPr>
          <a:xfrm>
            <a:off x="6242304" y="2401824"/>
            <a:ext cx="5876544" cy="4234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t="6577" r="3066" b="1689"/>
          <a:stretch/>
        </p:blipFill>
        <p:spPr>
          <a:xfrm>
            <a:off x="82467" y="2401824"/>
            <a:ext cx="5854003" cy="4230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1" y="268224"/>
            <a:ext cx="1126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Daniel is implementing analysis tool to extract data from archiver, compute/fit QE vs. Charge and next looking at correlations with vacuum and x-ray signals.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3456" y="1877568"/>
            <a:ext cx="244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Most runs looks like this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60113" y="1891546"/>
            <a:ext cx="291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runs require more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9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7740" y="-929508"/>
            <a:ext cx="6789110" cy="8785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24672" y="743712"/>
            <a:ext cx="10647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0.5 mA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1.0 mA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1.5 mA</a:t>
            </a:r>
          </a:p>
          <a:p>
            <a:r>
              <a:rPr lang="en-US" sz="2400" dirty="0" smtClean="0"/>
              <a:t>2.0 mA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3931920" y="1731264"/>
            <a:ext cx="5667977" cy="3157728"/>
            <a:chOff x="3931920" y="1731264"/>
            <a:chExt cx="5667977" cy="3157728"/>
          </a:xfrm>
        </p:grpSpPr>
        <p:sp>
          <p:nvSpPr>
            <p:cNvPr id="5" name="Regular Pentagon 4"/>
            <p:cNvSpPr/>
            <p:nvPr/>
          </p:nvSpPr>
          <p:spPr>
            <a:xfrm>
              <a:off x="8924544" y="4596384"/>
              <a:ext cx="280416" cy="292608"/>
            </a:xfrm>
            <a:prstGeom prst="pen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gular Pentagon 5"/>
            <p:cNvSpPr/>
            <p:nvPr/>
          </p:nvSpPr>
          <p:spPr>
            <a:xfrm>
              <a:off x="3931920" y="2761488"/>
              <a:ext cx="280416" cy="292608"/>
            </a:xfrm>
            <a:prstGeom prst="pen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59808" y="1731264"/>
              <a:ext cx="1729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100kV</a:t>
              </a:r>
            </a:p>
            <a:p>
              <a:r>
                <a:rPr lang="en-US" dirty="0" smtClean="0"/>
                <a:t>499MHz</a:t>
              </a:r>
            </a:p>
            <a:p>
              <a:r>
                <a:rPr lang="en-US" dirty="0" smtClean="0"/>
                <a:t>FWHM=0.45mm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69936" y="3618190"/>
              <a:ext cx="1729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00kV</a:t>
              </a:r>
            </a:p>
            <a:p>
              <a:r>
                <a:rPr lang="en-US" dirty="0" smtClean="0"/>
                <a:t>1497MHz</a:t>
              </a:r>
            </a:p>
            <a:p>
              <a:r>
                <a:rPr lang="en-US" dirty="0" smtClean="0"/>
                <a:t>FWHM=0.35mm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51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14920" y="-1039962"/>
            <a:ext cx="7071742" cy="9151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4672" y="743712"/>
            <a:ext cx="10647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0.5 mA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1.0 mA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1.5 mA</a:t>
            </a:r>
          </a:p>
          <a:p>
            <a:r>
              <a:rPr lang="en-US" sz="2400" dirty="0" smtClean="0"/>
              <a:t>2.0 mA</a:t>
            </a:r>
            <a:endParaRPr lang="en-US" sz="2400" dirty="0"/>
          </a:p>
        </p:txBody>
      </p:sp>
      <p:sp>
        <p:nvSpPr>
          <p:cNvPr id="4" name="Regular Pentagon 3"/>
          <p:cNvSpPr/>
          <p:nvPr/>
        </p:nvSpPr>
        <p:spPr>
          <a:xfrm>
            <a:off x="2461751" y="4534391"/>
            <a:ext cx="280416" cy="29260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gular Pentagon 4"/>
          <p:cNvSpPr/>
          <p:nvPr/>
        </p:nvSpPr>
        <p:spPr>
          <a:xfrm>
            <a:off x="2461751" y="2811497"/>
            <a:ext cx="280416" cy="29260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5143" y="-985929"/>
            <a:ext cx="6704319" cy="8676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4672" y="743712"/>
            <a:ext cx="10647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0.5 mA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1.0 mA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1.5 mA</a:t>
            </a:r>
          </a:p>
          <a:p>
            <a:r>
              <a:rPr lang="en-US" sz="2400" dirty="0" smtClean="0"/>
              <a:t>2.0 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03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256" y="341376"/>
            <a:ext cx="9851136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Next steps</a:t>
            </a:r>
            <a:r>
              <a:rPr lang="is-IS" sz="2800" dirty="0" smtClean="0"/>
              <a:t>…</a:t>
            </a:r>
          </a:p>
          <a:p>
            <a:endParaRPr lang="is-IS" sz="2000" dirty="0"/>
          </a:p>
          <a:p>
            <a:r>
              <a:rPr lang="is-IS" sz="2000" dirty="0" smtClean="0"/>
              <a:t>Implement correlation analysis to precisely understand how the vacuum and x-ray meaningful and seek inflection points in QE vs. Charge data.</a:t>
            </a:r>
          </a:p>
          <a:p>
            <a:endParaRPr lang="is-IS" sz="2000" dirty="0"/>
          </a:p>
          <a:p>
            <a:r>
              <a:rPr lang="is-IS" sz="2000" dirty="0" smtClean="0"/>
              <a:t>Complete studies of SLSP-5756-4</a:t>
            </a:r>
            <a:endParaRPr lang="is-IS" sz="2000" dirty="0"/>
          </a:p>
          <a:p>
            <a:pPr marL="800100" lvl="1" indent="-342900">
              <a:buFont typeface="Arial" charset="0"/>
              <a:buChar char="•"/>
            </a:pPr>
            <a:r>
              <a:rPr lang="is-IS" sz="2000" dirty="0" smtClean="0"/>
              <a:t>Perform QE and analyzing power measurement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000" dirty="0" smtClean="0"/>
              <a:t>Measure beam emittance at 3-4 laser spot sizes at equivalent bunch charge (0.5-2 mA)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000" dirty="0" smtClean="0"/>
              <a:t>Heat/activate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000" dirty="0" smtClean="0"/>
              <a:t>Repeat QE and analyzing power measurement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000" dirty="0" smtClean="0"/>
              <a:t>Continue with 0.5-1.5 mA runs with two more laser areas of about 7 and 15 mm</a:t>
            </a:r>
            <a:r>
              <a:rPr lang="is-IS" sz="2000" baseline="30000" dirty="0" smtClean="0"/>
              <a:t>2</a:t>
            </a:r>
            <a:endParaRPr lang="is-IS" sz="2000" dirty="0" smtClean="0"/>
          </a:p>
          <a:p>
            <a:endParaRPr lang="is-IS" sz="2000" baseline="30000" dirty="0"/>
          </a:p>
          <a:p>
            <a:r>
              <a:rPr lang="is-IS" sz="2000" dirty="0" smtClean="0"/>
              <a:t>Test DBR photocathode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000" dirty="0" smtClean="0"/>
              <a:t>Load DBR/non-DBR to docking station/bake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000" dirty="0" smtClean="0"/>
              <a:t>Move suitcase to tunnel for exchange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000" dirty="0" smtClean="0"/>
              <a:t>Heat/activate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000" dirty="0" smtClean="0"/>
              <a:t>Measure QE and analyzing power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000" dirty="0" smtClean="0"/>
              <a:t>Measure polarization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000" dirty="0" smtClean="0"/>
              <a:t>Resume lifetime measurements</a:t>
            </a:r>
          </a:p>
        </p:txBody>
      </p:sp>
    </p:spTree>
    <p:extLst>
      <p:ext uri="{BB962C8B-B14F-4D97-AF65-F5344CB8AC3E}">
        <p14:creationId xmlns:p14="http://schemas.microsoft.com/office/powerpoint/2010/main" val="696646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287</Words>
  <Application>Microsoft Macintosh PowerPoint</Application>
  <PresentationFormat>Widescreen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Calibri Light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</cp:revision>
  <dcterms:created xsi:type="dcterms:W3CDTF">2017-07-19T12:49:57Z</dcterms:created>
  <dcterms:modified xsi:type="dcterms:W3CDTF">2017-07-19T13:29:07Z</dcterms:modified>
</cp:coreProperties>
</file>