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6" r:id="rId3"/>
    <p:sldId id="389" r:id="rId4"/>
    <p:sldId id="387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7" r:id="rId20"/>
    <p:sldId id="404" r:id="rId21"/>
    <p:sldId id="408" r:id="rId22"/>
    <p:sldId id="405" r:id="rId23"/>
    <p:sldId id="409" r:id="rId24"/>
    <p:sldId id="406" r:id="rId25"/>
  </p:sldIdLst>
  <p:sldSz cx="9144000" cy="6858000" type="screen4x3"/>
  <p:notesSz cx="6934200" cy="9232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Meekins" initials="D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2B2"/>
    <a:srgbClr val="090DB7"/>
    <a:srgbClr val="FFFF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0" autoAdjust="0"/>
    <p:restoredTop sz="99199" autoAdjust="0"/>
  </p:normalViewPr>
  <p:slideViewPr>
    <p:cSldViewPr>
      <p:cViewPr>
        <p:scale>
          <a:sx n="80" d="100"/>
          <a:sy n="80" d="100"/>
        </p:scale>
        <p:origin x="-2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04820" cy="461645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2"/>
            <a:ext cx="3004820" cy="461645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r">
              <a:defRPr sz="1200"/>
            </a:lvl1pPr>
          </a:lstStyle>
          <a:p>
            <a:fld id="{1A358454-7E7E-4D11-A9CC-03034D96C65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2" tIns="46181" rIns="92362" bIns="461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30"/>
            <a:ext cx="5547360" cy="4154805"/>
          </a:xfrm>
          <a:prstGeom prst="rect">
            <a:avLst/>
          </a:prstGeom>
        </p:spPr>
        <p:txBody>
          <a:bodyPr vert="horz" lIns="92362" tIns="46181" rIns="92362" bIns="461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5"/>
            <a:ext cx="3004820" cy="46164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5"/>
            <a:ext cx="3004820" cy="46164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r">
              <a:defRPr sz="1200"/>
            </a:lvl1pPr>
          </a:lstStyle>
          <a:p>
            <a:fld id="{4B4F006E-E2F3-4F95-9419-CB91A1D71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6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F006E-E2F3-4F95-9419-CB91A1D716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3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A4B5E-D27B-428F-A79C-A827A4FB81D0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2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065B-8EAB-43DE-859E-DFD2E373A8B1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3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5EF4-BC2F-49BC-9E38-F5E9088654BE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1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9F1A-F09C-40B6-AC57-6EBCA19DB654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2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CD95-2061-4079-90D6-19BEFEEEDDE3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4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B9FF-53C7-4FC6-B24E-ABFA46E08826}" type="datetime1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4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6C33-1432-467B-8DE3-62BCA21EB253}" type="datetime1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9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CFBC-FC29-44BC-8F76-BC67F6AF554F}" type="datetime1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9061-41C4-41BC-B54A-9F8FD08EC7FC}" type="datetime1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6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1CEE-FE98-4579-860E-202BE181E14E}" type="datetime1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4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66C02-6EAA-4FFD-BA2B-4AF2BC1381E5}" type="datetime1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8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3F839-8E10-458B-87CF-3226E3255FE3}" type="datetime1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2B99-BD0E-4E7E-8203-F36CC272F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8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5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/>
          </a:bodyPr>
          <a:lstStyle/>
          <a:p>
            <a:r>
              <a:rPr lang="en-US" dirty="0" smtClean="0"/>
              <a:t>Gamma Flux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Bubble Chamber Expected Rates – Sept 2015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49330" y="4539734"/>
            <a:ext cx="177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20,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/>
                  <a:t>3</a:t>
                </a:r>
                <a:r>
                  <a:rPr lang="en-US" sz="2800" dirty="0" smtClean="0"/>
                  <a:t>.2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3.5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3.8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4.1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4.4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4.5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  <a:endParaRPr lang="en-US" sz="2800" dirty="0"/>
              </a:p>
              <a:p>
                <a:r>
                  <a:rPr lang="en-US" sz="2800" dirty="0" smtClean="0"/>
                  <a:t>5.1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5.5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5.9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6.3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6.7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7.1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7.5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8.0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8.4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8.9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9.4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9.9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48095"/>
            <a:ext cx="9111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For natural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O, most events are </a:t>
            </a:r>
            <a:r>
              <a:rPr lang="el-GR" sz="2800" dirty="0" smtClean="0">
                <a:latin typeface="Calibri"/>
              </a:rPr>
              <a:t>γ</a:t>
            </a:r>
            <a:r>
              <a:rPr lang="en-US" sz="2800" dirty="0" smtClean="0">
                <a:latin typeface="Calibri"/>
              </a:rPr>
              <a:t>-</a:t>
            </a:r>
            <a:r>
              <a:rPr lang="el-GR" sz="2800" dirty="0" smtClean="0">
                <a:latin typeface="Calibri"/>
              </a:rPr>
              <a:t>α</a:t>
            </a:r>
            <a:r>
              <a:rPr lang="en-US" sz="2800" dirty="0" smtClean="0">
                <a:latin typeface="Calibri"/>
              </a:rPr>
              <a:t> from </a:t>
            </a:r>
            <a:r>
              <a:rPr lang="en-US" sz="2800" baseline="30000" dirty="0" smtClean="0"/>
              <a:t>18</a:t>
            </a:r>
            <a:r>
              <a:rPr lang="en-US" sz="2800" dirty="0" smtClean="0"/>
              <a:t>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19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0"/>
            <a:ext cx="8229600" cy="838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Expected Natural N</a:t>
            </a:r>
            <a:r>
              <a:rPr lang="en-US" sz="4000" cap="small" baseline="-25000" dirty="0" smtClean="0">
                <a:solidFill>
                  <a:srgbClr val="2F4D8E"/>
                </a:solidFill>
                <a:latin typeface="Minion Pro"/>
                <a:cs typeface="Minion Pro"/>
              </a:rPr>
              <a:t>2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O Rates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" y="2038350"/>
            <a:ext cx="6648450" cy="451485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6705600" y="3276600"/>
            <a:ext cx="1905000" cy="1295400"/>
          </a:xfrm>
          <a:prstGeom prst="wedgeRoundRectCallout">
            <a:avLst>
              <a:gd name="adj1" fmla="val -68848"/>
              <a:gd name="adj2" fmla="val -1431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No Threshold Cut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51425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653" y="1054925"/>
            <a:ext cx="91131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GEANT Model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Gamma Flux vs Electron Kinetic Energy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Expected Natural 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 Rate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Expected Rates of:</a:t>
            </a:r>
          </a:p>
          <a:p>
            <a:pPr marL="1314450" lvl="1" indent="-857250">
              <a:buFont typeface="+mj-lt"/>
              <a:buAutoNum type="romanUcPeriod"/>
            </a:pPr>
            <a:r>
              <a:rPr lang="en-US" sz="3600" baseline="30000" dirty="0" smtClean="0">
                <a:solidFill>
                  <a:srgbClr val="000229"/>
                </a:solidFill>
              </a:rPr>
              <a:t>18</a:t>
            </a:r>
            <a:r>
              <a:rPr lang="en-US" sz="3600" dirty="0" smtClean="0">
                <a:solidFill>
                  <a:srgbClr val="000229"/>
                </a:solidFill>
              </a:rPr>
              <a:t>O(</a:t>
            </a:r>
            <a:r>
              <a:rPr lang="en-US" sz="3600" dirty="0" smtClean="0">
                <a:solidFill>
                  <a:srgbClr val="000229"/>
                </a:solidFill>
                <a:latin typeface="Symbol" panose="05050102010706020507" pitchFamily="18" charset="2"/>
              </a:rPr>
              <a:t>g</a:t>
            </a:r>
            <a:r>
              <a:rPr lang="en-US" sz="3600" dirty="0" smtClean="0">
                <a:solidFill>
                  <a:srgbClr val="000229"/>
                </a:solidFill>
              </a:rPr>
              <a:t>,</a:t>
            </a:r>
            <a:r>
              <a:rPr lang="en-US" sz="3600" dirty="0" smtClean="0">
                <a:solidFill>
                  <a:srgbClr val="000229"/>
                </a:solidFill>
                <a:latin typeface="Symbol" panose="05050102010706020507" pitchFamily="18" charset="2"/>
              </a:rPr>
              <a:t>a</a:t>
            </a:r>
            <a:r>
              <a:rPr lang="en-US" sz="3600" dirty="0" smtClean="0">
                <a:solidFill>
                  <a:srgbClr val="000229"/>
                </a:solidFill>
              </a:rPr>
              <a:t>)</a:t>
            </a:r>
            <a:r>
              <a:rPr lang="en-US" sz="3600" baseline="30000" dirty="0" smtClean="0">
                <a:solidFill>
                  <a:srgbClr val="000229"/>
                </a:solidFill>
              </a:rPr>
              <a:t>14</a:t>
            </a:r>
            <a:r>
              <a:rPr lang="en-US" sz="3600" dirty="0" smtClean="0">
                <a:solidFill>
                  <a:srgbClr val="000229"/>
                </a:solidFill>
              </a:rPr>
              <a:t>C</a:t>
            </a:r>
          </a:p>
          <a:p>
            <a:pPr marL="1314450" lvl="1" indent="-857250">
              <a:buFont typeface="+mj-lt"/>
              <a:buAutoNum type="romanUcPeriod"/>
            </a:pPr>
            <a:r>
              <a:rPr lang="en-US" sz="3600" baseline="30000" dirty="0" smtClean="0">
                <a:solidFill>
                  <a:srgbClr val="000229"/>
                </a:solidFill>
              </a:rPr>
              <a:t>17</a:t>
            </a:r>
            <a:r>
              <a:rPr lang="en-US" sz="3600" dirty="0" smtClean="0">
                <a:solidFill>
                  <a:srgbClr val="000229"/>
                </a:solidFill>
              </a:rPr>
              <a:t>O(</a:t>
            </a:r>
            <a:r>
              <a:rPr lang="en-US" sz="3600" dirty="0" err="1" smtClean="0">
                <a:solidFill>
                  <a:srgbClr val="000229"/>
                </a:solidFill>
                <a:latin typeface="Symbol" panose="05050102010706020507" pitchFamily="18" charset="2"/>
              </a:rPr>
              <a:t>g</a:t>
            </a:r>
            <a:r>
              <a:rPr lang="en-US" sz="3600" dirty="0" err="1" smtClean="0">
                <a:solidFill>
                  <a:srgbClr val="000229"/>
                </a:solidFill>
              </a:rPr>
              <a:t>,n</a:t>
            </a:r>
            <a:r>
              <a:rPr lang="en-US" sz="3600" dirty="0" smtClean="0">
                <a:solidFill>
                  <a:srgbClr val="000229"/>
                </a:solidFill>
              </a:rPr>
              <a:t>)</a:t>
            </a:r>
            <a:r>
              <a:rPr lang="en-US" sz="3600" baseline="30000" dirty="0" smtClean="0">
                <a:solidFill>
                  <a:srgbClr val="000229"/>
                </a:solidFill>
              </a:rPr>
              <a:t>16</a:t>
            </a:r>
            <a:r>
              <a:rPr lang="en-US" sz="3600" dirty="0" smtClean="0">
                <a:solidFill>
                  <a:srgbClr val="000229"/>
                </a:solidFill>
              </a:rPr>
              <a:t>O</a:t>
            </a:r>
            <a:endParaRPr lang="en-US" sz="3600" dirty="0">
              <a:solidFill>
                <a:srgbClr val="000229"/>
              </a:solidFill>
            </a:endParaRPr>
          </a:p>
          <a:p>
            <a:pPr marL="1314450" lvl="1" indent="-857250">
              <a:buFont typeface="+mj-lt"/>
              <a:buAutoNum type="romanUcPeriod"/>
            </a:pPr>
            <a:r>
              <a:rPr lang="en-US" sz="3600" baseline="30000" dirty="0" smtClean="0">
                <a:solidFill>
                  <a:srgbClr val="000229"/>
                </a:solidFill>
              </a:rPr>
              <a:t>14</a:t>
            </a:r>
            <a:r>
              <a:rPr lang="en-US" sz="3600" dirty="0" smtClean="0">
                <a:solidFill>
                  <a:srgbClr val="000229"/>
                </a:solidFill>
              </a:rPr>
              <a:t>N(</a:t>
            </a:r>
            <a:r>
              <a:rPr lang="en-US" sz="3600" dirty="0" err="1" smtClean="0">
                <a:solidFill>
                  <a:srgbClr val="000229"/>
                </a:solidFill>
                <a:latin typeface="Symbol" panose="05050102010706020507" pitchFamily="18" charset="2"/>
              </a:rPr>
              <a:t>g</a:t>
            </a:r>
            <a:r>
              <a:rPr lang="en-US" sz="3600" dirty="0" err="1" smtClean="0">
                <a:solidFill>
                  <a:srgbClr val="000229"/>
                </a:solidFill>
              </a:rPr>
              <a:t>,p</a:t>
            </a:r>
            <a:r>
              <a:rPr lang="en-US" sz="3600" dirty="0" smtClean="0">
                <a:solidFill>
                  <a:srgbClr val="000229"/>
                </a:solidFill>
              </a:rPr>
              <a:t>)</a:t>
            </a:r>
            <a:r>
              <a:rPr lang="en-US" sz="3600" baseline="30000" dirty="0" smtClean="0">
                <a:solidFill>
                  <a:srgbClr val="000229"/>
                </a:solidFill>
              </a:rPr>
              <a:t>13</a:t>
            </a:r>
            <a:r>
              <a:rPr lang="en-US" sz="3600" dirty="0" smtClean="0">
                <a:solidFill>
                  <a:srgbClr val="000229"/>
                </a:solidFill>
              </a:rPr>
              <a:t>C</a:t>
            </a:r>
            <a:endParaRPr lang="en-US" sz="3600" dirty="0">
              <a:solidFill>
                <a:srgbClr val="00022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Remarks</a:t>
            </a:r>
          </a:p>
          <a:p>
            <a:endParaRPr lang="en-US" sz="4000" dirty="0" smtClean="0">
              <a:solidFill>
                <a:srgbClr val="00022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178"/>
            <a:ext cx="8229600" cy="832021"/>
          </a:xfrm>
        </p:spPr>
        <p:txBody>
          <a:bodyPr>
            <a:normAutofit/>
          </a:bodyPr>
          <a:lstStyle/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Outline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48095"/>
            <a:ext cx="9111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Chamber </a:t>
            </a:r>
            <a:r>
              <a:rPr lang="en-US" sz="2800" dirty="0"/>
              <a:t>threshold = </a:t>
            </a:r>
            <a:r>
              <a:rPr lang="en-US" sz="2800" dirty="0" smtClean="0"/>
              <a:t>130 keV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Elastic neutron scattering</a:t>
            </a:r>
            <a:r>
              <a:rPr lang="en-US" sz="2800" dirty="0"/>
              <a:t> –</a:t>
            </a:r>
            <a:r>
              <a:rPr lang="en-US" sz="2800" dirty="0" smtClean="0"/>
              <a:t> </a:t>
            </a:r>
            <a:r>
              <a:rPr lang="en-US" sz="2800" baseline="30000" dirty="0" smtClean="0"/>
              <a:t>16</a:t>
            </a:r>
            <a:r>
              <a:rPr lang="en-US" sz="2800" dirty="0" smtClean="0"/>
              <a:t>O(</a:t>
            </a:r>
            <a:r>
              <a:rPr lang="en-US" sz="2800" dirty="0" err="1" smtClean="0"/>
              <a:t>n,n</a:t>
            </a:r>
            <a:r>
              <a:rPr lang="en-US" sz="2800" dirty="0" smtClean="0"/>
              <a:t>) and </a:t>
            </a:r>
            <a:r>
              <a:rPr lang="en-US" sz="2800" baseline="30000" dirty="0" smtClean="0"/>
              <a:t>14</a:t>
            </a:r>
            <a:r>
              <a:rPr lang="en-US" sz="2800" dirty="0" smtClean="0"/>
              <a:t>N(</a:t>
            </a:r>
            <a:r>
              <a:rPr lang="en-US" sz="2800" dirty="0" err="1" smtClean="0"/>
              <a:t>n,n</a:t>
            </a:r>
            <a:r>
              <a:rPr lang="en-US" sz="2800" dirty="0" smtClean="0"/>
              <a:t>) – is not included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20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0"/>
            <a:ext cx="8229600" cy="838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Expected </a:t>
            </a:r>
            <a:r>
              <a:rPr lang="en-US" sz="4000" cap="small" baseline="30000" dirty="0" smtClean="0">
                <a:solidFill>
                  <a:srgbClr val="2F4D8E"/>
                </a:solidFill>
                <a:latin typeface="Minion Pro"/>
                <a:cs typeface="Minion Pro"/>
              </a:rPr>
              <a:t>17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O(</a:t>
            </a:r>
            <a:r>
              <a:rPr lang="en-US" sz="4000" dirty="0" err="1" smtClean="0">
                <a:solidFill>
                  <a:srgbClr val="0E22B2"/>
                </a:solidFill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lang="en-US" sz="4000" dirty="0" err="1" smtClean="0">
                <a:solidFill>
                  <a:srgbClr val="0E22B2"/>
                </a:solidFill>
                <a:ea typeface="+mn-ea"/>
                <a:cs typeface="+mn-cs"/>
              </a:rPr>
              <a:t>,n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)</a:t>
            </a:r>
            <a:r>
              <a:rPr lang="en-US" sz="4000" cap="small" baseline="30000" dirty="0" smtClean="0">
                <a:solidFill>
                  <a:srgbClr val="2F4D8E"/>
                </a:solidFill>
                <a:latin typeface="Minion Pro"/>
                <a:cs typeface="Minion Pro"/>
              </a:rPr>
              <a:t>16</a:t>
            </a:r>
            <a:r>
              <a:rPr lang="en-US" sz="4000" cap="small" dirty="0">
                <a:solidFill>
                  <a:srgbClr val="2F4D8E"/>
                </a:solidFill>
                <a:latin typeface="Minion Pro"/>
                <a:cs typeface="Minion Pro"/>
              </a:rPr>
              <a:t>O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 Rate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66950"/>
            <a:ext cx="66484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20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48095"/>
            <a:ext cx="9111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Chamber </a:t>
            </a:r>
            <a:r>
              <a:rPr lang="en-US" sz="2800" dirty="0"/>
              <a:t>threshold = </a:t>
            </a:r>
            <a:r>
              <a:rPr lang="en-US" sz="2800" dirty="0"/>
              <a:t>9</a:t>
            </a:r>
            <a:r>
              <a:rPr lang="en-US" sz="2800" dirty="0" smtClean="0"/>
              <a:t>0 </a:t>
            </a:r>
            <a:r>
              <a:rPr lang="en-US" sz="2800" dirty="0" smtClean="0"/>
              <a:t>keV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Elastic neutron scattering</a:t>
            </a:r>
            <a:r>
              <a:rPr lang="en-US" sz="2800" dirty="0"/>
              <a:t> –</a:t>
            </a:r>
            <a:r>
              <a:rPr lang="en-US" sz="2800" dirty="0" smtClean="0"/>
              <a:t> </a:t>
            </a:r>
            <a:r>
              <a:rPr lang="en-US" sz="2800" baseline="30000" dirty="0" smtClean="0"/>
              <a:t>16</a:t>
            </a:r>
            <a:r>
              <a:rPr lang="en-US" sz="2800" dirty="0" smtClean="0"/>
              <a:t>O(</a:t>
            </a:r>
            <a:r>
              <a:rPr lang="en-US" sz="2800" dirty="0" err="1" smtClean="0"/>
              <a:t>n,n</a:t>
            </a:r>
            <a:r>
              <a:rPr lang="en-US" sz="2800" dirty="0" smtClean="0"/>
              <a:t>) and </a:t>
            </a:r>
            <a:r>
              <a:rPr lang="en-US" sz="2800" baseline="30000" dirty="0" smtClean="0"/>
              <a:t>14</a:t>
            </a:r>
            <a:r>
              <a:rPr lang="en-US" sz="2800" dirty="0" smtClean="0"/>
              <a:t>N(</a:t>
            </a:r>
            <a:r>
              <a:rPr lang="en-US" sz="2800" dirty="0" err="1" smtClean="0"/>
              <a:t>n,n</a:t>
            </a:r>
            <a:r>
              <a:rPr lang="en-US" sz="2800" dirty="0" smtClean="0"/>
              <a:t>) – is not included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66950"/>
            <a:ext cx="66484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22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48095"/>
            <a:ext cx="9111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Expected rate from </a:t>
            </a:r>
            <a:r>
              <a:rPr lang="en-US" sz="2800" baseline="30000" dirty="0" smtClean="0"/>
              <a:t>14</a:t>
            </a:r>
            <a:r>
              <a:rPr lang="en-US" sz="2800" dirty="0" smtClean="0"/>
              <a:t>N(</a:t>
            </a:r>
            <a:r>
              <a:rPr lang="en-US" sz="2800" dirty="0" err="1" smtClean="0"/>
              <a:t>γ,p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13</a:t>
            </a:r>
            <a:r>
              <a:rPr lang="en-US" sz="2800" dirty="0" smtClean="0"/>
              <a:t>C with lower operational pressure (Chamber threshold = 50 keV)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0"/>
            <a:ext cx="8229600" cy="838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Expected </a:t>
            </a:r>
            <a:r>
              <a:rPr lang="en-US" sz="4000" cap="small" baseline="30000" dirty="0" smtClean="0">
                <a:solidFill>
                  <a:srgbClr val="2F4D8E"/>
                </a:solidFill>
                <a:latin typeface="Minion Pro"/>
                <a:cs typeface="Minion Pro"/>
              </a:rPr>
              <a:t>14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N(</a:t>
            </a:r>
            <a:r>
              <a:rPr lang="en-US" sz="4000" dirty="0" err="1" smtClean="0">
                <a:solidFill>
                  <a:srgbClr val="0E22B2"/>
                </a:solidFill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lang="en-US" sz="4000" dirty="0" err="1" smtClean="0">
                <a:solidFill>
                  <a:srgbClr val="0E22B2"/>
                </a:solidFill>
                <a:ea typeface="+mn-ea"/>
                <a:cs typeface="+mn-cs"/>
              </a:rPr>
              <a:t>,p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)</a:t>
            </a:r>
            <a:r>
              <a:rPr lang="en-US" sz="4000" cap="small" baseline="30000" dirty="0" smtClean="0">
                <a:solidFill>
                  <a:srgbClr val="2F4D8E"/>
                </a:solidFill>
                <a:latin typeface="Minion Pro"/>
                <a:cs typeface="Minion Pro"/>
              </a:rPr>
              <a:t>13</a:t>
            </a:r>
            <a:r>
              <a:rPr lang="en-US" sz="4000" cap="small" dirty="0">
                <a:solidFill>
                  <a:srgbClr val="2F4D8E"/>
                </a:solidFill>
                <a:latin typeface="Minion Pro"/>
                <a:cs typeface="Minion Pro"/>
              </a:rPr>
              <a:t>C</a:t>
            </a:r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 Rate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66950"/>
            <a:ext cx="66484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47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48095"/>
            <a:ext cx="9111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Expected rate from </a:t>
            </a:r>
            <a:r>
              <a:rPr lang="en-US" sz="2800" baseline="30000" dirty="0" smtClean="0"/>
              <a:t>14</a:t>
            </a:r>
            <a:r>
              <a:rPr lang="en-US" sz="2800" dirty="0" smtClean="0"/>
              <a:t>N(</a:t>
            </a:r>
            <a:r>
              <a:rPr lang="en-US" sz="2800" dirty="0" err="1" smtClean="0"/>
              <a:t>γ,p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13</a:t>
            </a:r>
            <a:r>
              <a:rPr lang="en-US" sz="2800" dirty="0" smtClean="0"/>
              <a:t>C with lower operational pressure (Chamber threshold = </a:t>
            </a:r>
            <a:r>
              <a:rPr lang="en-US" sz="2800" dirty="0" smtClean="0"/>
              <a:t>20 </a:t>
            </a:r>
            <a:r>
              <a:rPr lang="en-US" sz="2800" dirty="0" smtClean="0"/>
              <a:t>keV)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66950"/>
            <a:ext cx="66484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1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653" y="1054925"/>
            <a:ext cx="91131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Design new radiator to match lower electron energy for </a:t>
            </a:r>
            <a:r>
              <a:rPr lang="en-US" sz="3600" baseline="30000" dirty="0" smtClean="0">
                <a:solidFill>
                  <a:srgbClr val="000229"/>
                </a:solidFill>
              </a:rPr>
              <a:t>19</a:t>
            </a:r>
            <a:r>
              <a:rPr lang="en-US" sz="3600" dirty="0" smtClean="0">
                <a:solidFill>
                  <a:srgbClr val="000229"/>
                </a:solidFill>
              </a:rPr>
              <a:t>F(</a:t>
            </a:r>
            <a:r>
              <a:rPr lang="en-US" sz="3600" dirty="0" smtClean="0">
                <a:solidFill>
                  <a:srgbClr val="000229"/>
                </a:solidFill>
                <a:latin typeface="Symbol" panose="05050102010706020507" pitchFamily="18" charset="2"/>
              </a:rPr>
              <a:t>g</a:t>
            </a:r>
            <a:r>
              <a:rPr lang="en-US" sz="3600" dirty="0" smtClean="0">
                <a:solidFill>
                  <a:srgbClr val="000229"/>
                </a:solidFill>
              </a:rPr>
              <a:t>,</a:t>
            </a:r>
            <a:r>
              <a:rPr lang="en-US" sz="3600" dirty="0" smtClean="0">
                <a:solidFill>
                  <a:srgbClr val="000229"/>
                </a:solidFill>
                <a:latin typeface="Symbol" panose="05050102010706020507" pitchFamily="18" charset="2"/>
              </a:rPr>
              <a:t>a</a:t>
            </a:r>
            <a:r>
              <a:rPr lang="en-US" sz="3600" dirty="0" smtClean="0">
                <a:solidFill>
                  <a:srgbClr val="000229"/>
                </a:solidFill>
              </a:rPr>
              <a:t>)</a:t>
            </a:r>
            <a:r>
              <a:rPr lang="en-US" sz="3600" baseline="30000" dirty="0" smtClean="0">
                <a:solidFill>
                  <a:srgbClr val="000229"/>
                </a:solidFill>
              </a:rPr>
              <a:t>15</a:t>
            </a:r>
            <a:r>
              <a:rPr lang="en-US" sz="3600" dirty="0">
                <a:solidFill>
                  <a:srgbClr val="000229"/>
                </a:solidFill>
              </a:rPr>
              <a:t>N</a:t>
            </a:r>
            <a:endParaRPr lang="en-US" sz="4000" dirty="0" smtClean="0">
              <a:solidFill>
                <a:srgbClr val="000229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Must reduce distance between radiator and chamber to increase flux by at least a factor of 10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Use silver (or even gold) radiator?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000229"/>
                </a:solidFill>
              </a:rPr>
              <a:t>Use silver collimator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178"/>
            <a:ext cx="8229600" cy="832021"/>
          </a:xfrm>
        </p:spPr>
        <p:txBody>
          <a:bodyPr>
            <a:normAutofit/>
          </a:bodyPr>
          <a:lstStyle/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Conclusions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62B99-BD0E-4E7E-8203-F36CC272F9C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-1"/>
            <a:ext cx="8229600" cy="856357"/>
          </a:xfrm>
        </p:spPr>
        <p:txBody>
          <a:bodyPr>
            <a:normAutofit/>
          </a:bodyPr>
          <a:lstStyle/>
          <a:p>
            <a:pPr algn="l"/>
            <a:r>
              <a:rPr lang="en-US" sz="4000" cap="small" dirty="0" smtClean="0">
                <a:solidFill>
                  <a:srgbClr val="2F4D8E"/>
                </a:solidFill>
                <a:latin typeface="Minion Pro"/>
                <a:cs typeface="Minion Pro"/>
              </a:rPr>
              <a:t>Geant4 Model</a:t>
            </a:r>
            <a:endParaRPr lang="en-US" sz="4000" cap="small" dirty="0">
              <a:solidFill>
                <a:srgbClr val="2F4D8E"/>
              </a:solidFill>
              <a:latin typeface="Minion Pro"/>
              <a:cs typeface="Minion Pr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449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Gap between radiator and collimator = 0.59 inches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Distance between radiator and center of glass cell     = 14.02 inches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" t="27960" r="638" b="19954"/>
          <a:stretch/>
        </p:blipFill>
        <p:spPr>
          <a:xfrm>
            <a:off x="304800" y="2895600"/>
            <a:ext cx="8154641" cy="336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9.3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 smtClean="0"/>
                  <a:t>8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1.1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ular Callout 10"/>
          <p:cNvSpPr/>
          <p:nvPr/>
        </p:nvSpPr>
        <p:spPr>
          <a:xfrm>
            <a:off x="228600" y="1905000"/>
            <a:ext cx="3200400" cy="666750"/>
          </a:xfrm>
          <a:prstGeom prst="wedgeRoundRectCallout">
            <a:avLst>
              <a:gd name="adj1" fmla="val 24948"/>
              <a:gd name="adj2" fmla="val -4915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GEANT4 Cut = 1 keV</a:t>
            </a:r>
            <a:endParaRPr lang="en-US" sz="2800" baseline="-250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6296024" y="467282"/>
            <a:ext cx="2238375" cy="828117"/>
          </a:xfrm>
          <a:prstGeom prst="wedgeRoundRectCallout">
            <a:avLst>
              <a:gd name="adj1" fmla="val -64839"/>
              <a:gd name="adj2" fmla="val 4836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Forward flux from radiator</a:t>
            </a:r>
            <a:endParaRPr lang="en-US" sz="2800" baseline="-250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2476500" y="4214233"/>
            <a:ext cx="2238375" cy="828117"/>
          </a:xfrm>
          <a:prstGeom prst="wedgeRoundRectCallout">
            <a:avLst>
              <a:gd name="adj1" fmla="val -61656"/>
              <a:gd name="adj2" fmla="val 58401"/>
              <a:gd name="adj3" fmla="val 16667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Flux entering glass cell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411029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/>
                  <a:t>1</a:t>
                </a:r>
                <a:r>
                  <a:rPr lang="en-US" sz="2800" dirty="0" smtClean="0"/>
                  <a:t>.2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1.3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1.5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1.7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1.9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2.1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2.3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2.5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D88A-3BD2-0341-A788-59BC27D9E76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0" y="0"/>
            <a:ext cx="5318760" cy="3611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6120"/>
            <a:ext cx="5318760" cy="36118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2.7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54011"/>
                <a:ext cx="2667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4805" t="-5732" r="-9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Total  </a:t>
                </a:r>
                <a:r>
                  <a:rPr lang="en-US" sz="2800" dirty="0"/>
                  <a:t>N</a:t>
                </a:r>
                <a:r>
                  <a:rPr lang="el-GR" sz="2800" baseline="-25000" dirty="0" smtClean="0"/>
                  <a:t>γ</a:t>
                </a:r>
                <a:r>
                  <a:rPr lang="en-US" sz="2800" dirty="0" smtClean="0"/>
                  <a:t> = </a:t>
                </a:r>
              </a:p>
              <a:p>
                <a:r>
                  <a:rPr lang="en-US" sz="2800" dirty="0" smtClean="0"/>
                  <a:t>3.0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aseline="-25000" dirty="0" smtClean="0"/>
                  <a:t> </a:t>
                </a:r>
                <a:r>
                  <a:rPr lang="en-US" sz="2800" dirty="0" smtClean="0"/>
                  <a:t>10</a:t>
                </a:r>
                <a:r>
                  <a:rPr lang="en-US" sz="2800" baseline="30000" dirty="0"/>
                  <a:t>9</a:t>
                </a:r>
                <a:r>
                  <a:rPr lang="en-US" sz="2800" dirty="0" smtClean="0"/>
                  <a:t> /(</a:t>
                </a:r>
                <a:r>
                  <a:rPr lang="en-US" sz="2800" dirty="0"/>
                  <a:t>μ</a:t>
                </a:r>
                <a:r>
                  <a:rPr lang="en-US" sz="2800" dirty="0" smtClean="0"/>
                  <a:t>A s)</a:t>
                </a:r>
                <a:endParaRPr lang="en-US" sz="2800" baseline="30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5" y="5166632"/>
                <a:ext cx="259080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4706" t="-5769" r="-400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547</Words>
  <Application>Microsoft Office PowerPoint</Application>
  <PresentationFormat>On-screen Show (4:3)</PresentationFormat>
  <Paragraphs>118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Gamma Flux   Bubble Chamber Expected Rates – Sept 2015</vt:lpstr>
      <vt:lpstr>Outline</vt:lpstr>
      <vt:lpstr>Geant4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suleiman</dc:creator>
  <cp:lastModifiedBy>suleiman</cp:lastModifiedBy>
  <cp:revision>542</cp:revision>
  <cp:lastPrinted>2014-09-10T20:13:57Z</cp:lastPrinted>
  <dcterms:created xsi:type="dcterms:W3CDTF">2014-03-14T18:04:44Z</dcterms:created>
  <dcterms:modified xsi:type="dcterms:W3CDTF">2016-01-19T22:00:49Z</dcterms:modified>
</cp:coreProperties>
</file>